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58"/>
  </p:notesMasterIdLst>
  <p:handoutMasterIdLst>
    <p:handoutMasterId r:id="rId59"/>
  </p:handoutMasterIdLst>
  <p:sldIdLst>
    <p:sldId id="256" r:id="rId3"/>
    <p:sldId id="566" r:id="rId4"/>
    <p:sldId id="568" r:id="rId5"/>
    <p:sldId id="569" r:id="rId6"/>
    <p:sldId id="570" r:id="rId7"/>
    <p:sldId id="617" r:id="rId8"/>
    <p:sldId id="624" r:id="rId9"/>
    <p:sldId id="625" r:id="rId10"/>
    <p:sldId id="626" r:id="rId11"/>
    <p:sldId id="627" r:id="rId12"/>
    <p:sldId id="574" r:id="rId13"/>
    <p:sldId id="575" r:id="rId14"/>
    <p:sldId id="576" r:id="rId15"/>
    <p:sldId id="623" r:id="rId16"/>
    <p:sldId id="622" r:id="rId17"/>
    <p:sldId id="577" r:id="rId18"/>
    <p:sldId id="578" r:id="rId19"/>
    <p:sldId id="579" r:id="rId20"/>
    <p:sldId id="580" r:id="rId21"/>
    <p:sldId id="581" r:id="rId22"/>
    <p:sldId id="582" r:id="rId23"/>
    <p:sldId id="583" r:id="rId24"/>
    <p:sldId id="584" r:id="rId25"/>
    <p:sldId id="585" r:id="rId26"/>
    <p:sldId id="586" r:id="rId27"/>
    <p:sldId id="587" r:id="rId28"/>
    <p:sldId id="588" r:id="rId29"/>
    <p:sldId id="614" r:id="rId30"/>
    <p:sldId id="589" r:id="rId31"/>
    <p:sldId id="590" r:id="rId32"/>
    <p:sldId id="591" r:id="rId33"/>
    <p:sldId id="592" r:id="rId34"/>
    <p:sldId id="593" r:id="rId35"/>
    <p:sldId id="594" r:id="rId36"/>
    <p:sldId id="595" r:id="rId37"/>
    <p:sldId id="621" r:id="rId38"/>
    <p:sldId id="597" r:id="rId39"/>
    <p:sldId id="598" r:id="rId40"/>
    <p:sldId id="599" r:id="rId41"/>
    <p:sldId id="600" r:id="rId42"/>
    <p:sldId id="601" r:id="rId43"/>
    <p:sldId id="602" r:id="rId44"/>
    <p:sldId id="603" r:id="rId45"/>
    <p:sldId id="604" r:id="rId46"/>
    <p:sldId id="616" r:id="rId47"/>
    <p:sldId id="615" r:id="rId48"/>
    <p:sldId id="605" r:id="rId49"/>
    <p:sldId id="606" r:id="rId50"/>
    <p:sldId id="607" r:id="rId51"/>
    <p:sldId id="608" r:id="rId52"/>
    <p:sldId id="609" r:id="rId53"/>
    <p:sldId id="610" r:id="rId54"/>
    <p:sldId id="611" r:id="rId55"/>
    <p:sldId id="612" r:id="rId56"/>
    <p:sldId id="613" r:id="rId57"/>
  </p:sldIdLst>
  <p:sldSz cx="9144000" cy="6858000" type="screen4x3"/>
  <p:notesSz cx="7026275" cy="9312275"/>
  <p:defaultTextStyle>
    <a:defPPr>
      <a:defRPr lang="en-US"/>
    </a:defPPr>
    <a:lvl1pPr algn="l" rtl="0" eaLnBrk="0" fontAlgn="base" hangingPunct="0">
      <a:spcBef>
        <a:spcPct val="20000"/>
      </a:spcBef>
      <a:spcAft>
        <a:spcPct val="0"/>
      </a:spcAft>
      <a:buChar char="•"/>
      <a:defRPr sz="12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12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12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12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1200" kern="1200">
        <a:solidFill>
          <a:srgbClr val="990033"/>
        </a:solidFill>
        <a:latin typeface="Arial" charset="0"/>
        <a:ea typeface="+mn-ea"/>
        <a:cs typeface="+mn-cs"/>
      </a:defRPr>
    </a:lvl5pPr>
    <a:lvl6pPr marL="2286000" algn="l" defTabSz="914400" rtl="0" eaLnBrk="1" latinLnBrk="0" hangingPunct="1">
      <a:defRPr sz="1200" kern="1200">
        <a:solidFill>
          <a:srgbClr val="990033"/>
        </a:solidFill>
        <a:latin typeface="Arial" charset="0"/>
        <a:ea typeface="+mn-ea"/>
        <a:cs typeface="+mn-cs"/>
      </a:defRPr>
    </a:lvl6pPr>
    <a:lvl7pPr marL="2743200" algn="l" defTabSz="914400" rtl="0" eaLnBrk="1" latinLnBrk="0" hangingPunct="1">
      <a:defRPr sz="1200" kern="1200">
        <a:solidFill>
          <a:srgbClr val="990033"/>
        </a:solidFill>
        <a:latin typeface="Arial" charset="0"/>
        <a:ea typeface="+mn-ea"/>
        <a:cs typeface="+mn-cs"/>
      </a:defRPr>
    </a:lvl7pPr>
    <a:lvl8pPr marL="3200400" algn="l" defTabSz="914400" rtl="0" eaLnBrk="1" latinLnBrk="0" hangingPunct="1">
      <a:defRPr sz="1200" kern="1200">
        <a:solidFill>
          <a:srgbClr val="990033"/>
        </a:solidFill>
        <a:latin typeface="Arial" charset="0"/>
        <a:ea typeface="+mn-ea"/>
        <a:cs typeface="+mn-cs"/>
      </a:defRPr>
    </a:lvl8pPr>
    <a:lvl9pPr marL="3657600" algn="l" defTabSz="914400" rtl="0" eaLnBrk="1" latinLnBrk="0" hangingPunct="1">
      <a:defRPr sz="12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CC0066"/>
    <a:srgbClr val="FFCC00"/>
    <a:srgbClr val="990033"/>
    <a:srgbClr val="FFFFCC"/>
    <a:srgbClr val="FFFFFF"/>
    <a:srgbClr val="000066"/>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5" autoAdjust="0"/>
    <p:restoredTop sz="63751" autoAdjust="0"/>
  </p:normalViewPr>
  <p:slideViewPr>
    <p:cSldViewPr>
      <p:cViewPr varScale="1">
        <p:scale>
          <a:sx n="74" d="100"/>
          <a:sy n="74" d="100"/>
        </p:scale>
        <p:origin x="20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780" y="-78"/>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fld id="{63AA7200-CF3E-41F4-A5C7-614E9BCF3B1F}" type="slidenum">
              <a:rPr lang="en-US"/>
              <a:pPr>
                <a:defRPr/>
              </a:pPr>
              <a:t>‹#›</a:t>
            </a:fld>
            <a:endParaRPr lang="en-US"/>
          </a:p>
        </p:txBody>
      </p:sp>
    </p:spTree>
    <p:extLst>
      <p:ext uri="{BB962C8B-B14F-4D97-AF65-F5344CB8AC3E}">
        <p14:creationId xmlns:p14="http://schemas.microsoft.com/office/powerpoint/2010/main" val="811189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a:solidFill>
                  <a:schemeClr val="tx1"/>
                </a:solidFill>
                <a:latin typeface="Times New Roman" pitchFamily="18" charset="0"/>
              </a:defRPr>
            </a:lvl1pPr>
          </a:lstStyle>
          <a:p>
            <a:pPr>
              <a:defRPr/>
            </a:pPr>
            <a:fld id="{EAA4B812-15F6-442F-8211-D1BBD240BA02}" type="slidenum">
              <a:rPr lang="en-US"/>
              <a:pPr>
                <a:defRPr/>
              </a:pPr>
              <a:t>‹#›</a:t>
            </a:fld>
            <a:endParaRPr lang="en-US"/>
          </a:p>
        </p:txBody>
      </p:sp>
    </p:spTree>
    <p:extLst>
      <p:ext uri="{BB962C8B-B14F-4D97-AF65-F5344CB8AC3E}">
        <p14:creationId xmlns:p14="http://schemas.microsoft.com/office/powerpoint/2010/main" val="2793570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8C13F50-695C-4E62-86CE-7668F26435AB}" type="slidenum">
              <a:rPr lang="en-US" smtClean="0">
                <a:solidFill>
                  <a:schemeClr val="tx1"/>
                </a:solidFill>
                <a:latin typeface="Times New Roman" pitchFamily="18" charset="0"/>
              </a:rPr>
              <a:pPr/>
              <a:t>1</a:t>
            </a:fld>
            <a:endParaRPr lang="en-US" smtClean="0">
              <a:solidFill>
                <a:schemeClr val="tx1"/>
              </a:solidFill>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0" u="none" dirty="0" smtClean="0"/>
              <a:t>Welcome to lecture 2B, Descriptive Epidemiology, the person, place and time perspectives. </a:t>
            </a:r>
            <a:r>
              <a:rPr lang="en-US" b="1" u="sng" dirty="0" smtClean="0"/>
              <a:t>Descriptive Epidemiology</a:t>
            </a:r>
            <a:r>
              <a:rPr lang="en-US" dirty="0" smtClean="0"/>
              <a:t> is concerned with the concept of </a:t>
            </a:r>
            <a:r>
              <a:rPr lang="en-US" i="1" u="sng" dirty="0" smtClean="0"/>
              <a:t>person</a:t>
            </a:r>
            <a:r>
              <a:rPr lang="en-US" dirty="0" smtClean="0"/>
              <a:t>, </a:t>
            </a:r>
            <a:r>
              <a:rPr lang="en-US" i="1" u="sng" dirty="0" smtClean="0"/>
              <a:t>place</a:t>
            </a:r>
            <a:r>
              <a:rPr lang="en-US" dirty="0" smtClean="0"/>
              <a:t> and </a:t>
            </a:r>
            <a:r>
              <a:rPr lang="en-US" i="1" u="sng" dirty="0" smtClean="0"/>
              <a:t>time, and t</a:t>
            </a:r>
            <a:r>
              <a:rPr lang="en-US" dirty="0" smtClean="0"/>
              <a:t>ries to answer the questions </a:t>
            </a:r>
            <a:r>
              <a:rPr lang="en-US" i="1" u="sng" dirty="0" smtClean="0"/>
              <a:t>who</a:t>
            </a:r>
            <a:r>
              <a:rPr lang="en-US" dirty="0" smtClean="0"/>
              <a:t>, </a:t>
            </a:r>
            <a:r>
              <a:rPr lang="en-US" i="1" u="sng" dirty="0" smtClean="0"/>
              <a:t>what</a:t>
            </a:r>
            <a:r>
              <a:rPr lang="en-US" dirty="0" smtClean="0"/>
              <a:t> and </a:t>
            </a:r>
            <a:r>
              <a:rPr lang="en-US" i="1" u="sng" dirty="0" smtClean="0"/>
              <a:t>when</a:t>
            </a:r>
            <a:r>
              <a:rPr lang="en-US" dirty="0" smtClean="0"/>
              <a:t>. Descriptive epidemiology refers to </a:t>
            </a:r>
            <a:r>
              <a:rPr lang="en-US" b="1" dirty="0" smtClean="0"/>
              <a:t>Descriptive Studies,</a:t>
            </a:r>
            <a:r>
              <a:rPr lang="en-US" dirty="0" smtClean="0"/>
              <a:t> which are case reports, case series, prevalence surveys and migrant studies. These kind of designs are good for making hypothesis to test in </a:t>
            </a:r>
            <a:r>
              <a:rPr lang="en-US" i="1" u="sng" dirty="0" smtClean="0"/>
              <a:t>analytic</a:t>
            </a:r>
            <a:r>
              <a:rPr lang="en-US" i="1" dirty="0" smtClean="0"/>
              <a:t> </a:t>
            </a:r>
            <a:r>
              <a:rPr lang="en-US" dirty="0" smtClean="0"/>
              <a:t>or</a:t>
            </a:r>
            <a:r>
              <a:rPr lang="en-US" i="1" u="sng" dirty="0" smtClean="0"/>
              <a:t> experimental</a:t>
            </a:r>
            <a:r>
              <a:rPr lang="en-US" i="1" dirty="0" smtClean="0"/>
              <a:t> study designs, and they c</a:t>
            </a:r>
            <a:r>
              <a:rPr lang="en-US" dirty="0" smtClean="0"/>
              <a:t>annot answer the question </a:t>
            </a:r>
            <a:r>
              <a:rPr lang="en-US" i="1" dirty="0" smtClean="0"/>
              <a:t>why, </a:t>
            </a:r>
            <a:r>
              <a:rPr lang="en-US" i="0" dirty="0" smtClean="0"/>
              <a:t>which means that they </a:t>
            </a:r>
            <a:r>
              <a:rPr lang="en-US" dirty="0" smtClean="0"/>
              <a:t>say nothing about cause-and-effect relationship.  </a:t>
            </a:r>
            <a:endParaRPr lang="en-US" i="1" u="sng" dirty="0" smtClean="0"/>
          </a:p>
        </p:txBody>
      </p:sp>
    </p:spTree>
    <p:extLst>
      <p:ext uri="{BB962C8B-B14F-4D97-AF65-F5344CB8AC3E}">
        <p14:creationId xmlns:p14="http://schemas.microsoft.com/office/powerpoint/2010/main" val="328261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The </a:t>
            </a:r>
            <a:r>
              <a:rPr lang="en-US" baseline="0" dirty="0" smtClean="0"/>
              <a:t>concept of person, place and time answers the questions: </a:t>
            </a:r>
            <a:r>
              <a:rPr lang="en-US" b="1" u="sng" baseline="0" dirty="0" smtClean="0"/>
              <a:t>Who? Where? When</a:t>
            </a:r>
            <a:r>
              <a:rPr lang="en-US" baseline="0" dirty="0" smtClean="0"/>
              <a:t>?, and helps to identify possible determinants of disease. Are individuals who get the disease different in any way from those who stay disease-free</a:t>
            </a:r>
            <a:r>
              <a:rPr lang="en-US" baseline="0" dirty="0" smtClean="0"/>
              <a:t>? Because disease is not random, differences across these three dimensions are inevitable.</a:t>
            </a:r>
            <a:endParaRPr lang="en-US" dirty="0"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A83A061-19D0-4A61-8798-321B5DE349EB}" type="slidenum">
              <a:rPr lang="en-US" smtClean="0">
                <a:solidFill>
                  <a:schemeClr val="tx1"/>
                </a:solidFill>
                <a:latin typeface="Times New Roman" pitchFamily="18" charset="0"/>
              </a:rPr>
              <a:pPr/>
              <a:t>10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06615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order to characterize the distribution of</a:t>
            </a:r>
            <a:r>
              <a:rPr lang="en-US" baseline="0" dirty="0" smtClean="0"/>
              <a:t> a disease in a population, we need some demographic variables regarding the population at risk. These demographic variables includes age, gender, race, ethnicity, social class, occupation, marital status, family variables, and so on.</a:t>
            </a:r>
            <a:endParaRPr lang="en-US" dirty="0"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DCF445D-EFC3-4C0A-ADE9-7E4D035DF955}" type="slidenum">
              <a:rPr lang="en-US" smtClean="0">
                <a:solidFill>
                  <a:schemeClr val="tx1"/>
                </a:solidFill>
                <a:latin typeface="Times New Roman" pitchFamily="18" charset="0"/>
              </a:rPr>
              <a:pPr/>
              <a:t>11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417393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Age is an important determinant or risk factor for disease.</a:t>
            </a:r>
            <a:r>
              <a:rPr lang="en-US" baseline="0" dirty="0" smtClean="0"/>
              <a:t> Some diseases occur mostly among young people, like DM1 and HIV infections. On the other hand, the risk of most diseases increases with age, like CHD, cancer and DM2. </a:t>
            </a:r>
            <a:endParaRPr lang="en-US" dirty="0"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B5DA09DA-D2A3-4FB6-B05E-76E36600A312}" type="slidenum">
              <a:rPr lang="en-US" smtClean="0">
                <a:solidFill>
                  <a:schemeClr val="tx1"/>
                </a:solidFill>
                <a:latin typeface="Times New Roman" pitchFamily="18" charset="0"/>
              </a:rPr>
              <a:pPr/>
              <a:t>12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741345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slide and the next two</a:t>
            </a:r>
            <a:r>
              <a:rPr lang="en-US" baseline="0" dirty="0" smtClean="0"/>
              <a:t> you are not required to know for this class. They are only included for students who are specially interested. </a:t>
            </a:r>
          </a:p>
          <a:p>
            <a:r>
              <a:rPr lang="en-US" dirty="0" smtClean="0"/>
              <a:t>There are several</a:t>
            </a:r>
            <a:r>
              <a:rPr lang="en-US" baseline="0" dirty="0" smtClean="0"/>
              <a:t> theories that have tried to explain biologically why most diseases increases with age. </a:t>
            </a:r>
          </a:p>
          <a:p>
            <a:r>
              <a:rPr lang="en-US" baseline="0" dirty="0" smtClean="0"/>
              <a:t>One such theory states that </a:t>
            </a:r>
            <a:r>
              <a:rPr lang="en-US" b="1" u="sng" baseline="0" dirty="0" smtClean="0"/>
              <a:t>cumulative exposure </a:t>
            </a:r>
            <a:r>
              <a:rPr lang="en-US" baseline="0" dirty="0" smtClean="0"/>
              <a:t>to environmental factors is causing an increasing disease burden. </a:t>
            </a:r>
          </a:p>
          <a:p>
            <a:r>
              <a:rPr lang="en-US" baseline="0" dirty="0" smtClean="0"/>
              <a:t>Another theory states that </a:t>
            </a:r>
            <a:r>
              <a:rPr lang="en-US" b="1" u="sng" baseline="0" dirty="0" smtClean="0"/>
              <a:t>decreased immunological defenses </a:t>
            </a:r>
            <a:r>
              <a:rPr lang="en-US" baseline="0" dirty="0" smtClean="0"/>
              <a:t>with increasing age is responsible. </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9CF4E24-4D81-495C-92E5-4CEB6DF9FF44}" type="slidenum">
              <a:rPr lang="en-US" smtClean="0">
                <a:solidFill>
                  <a:schemeClr val="tx1"/>
                </a:solidFill>
                <a:latin typeface="Times New Roman" pitchFamily="18" charset="0"/>
              </a:rPr>
              <a:pPr/>
              <a:t>13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919811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The </a:t>
            </a:r>
            <a:r>
              <a:rPr lang="en-US" b="1" u="sng" baseline="0" dirty="0" smtClean="0"/>
              <a:t>genetic mutation theory </a:t>
            </a:r>
            <a:r>
              <a:rPr lang="en-US" baseline="0" dirty="0" smtClean="0"/>
              <a:t>states that increasing occurrence of genetic mutations happens over the life span as a biological explanation for increasing disease burden with increasing age. The genetic mutation theory was very popular in the late 1940-ies. Mutation is what is thought to be driving the engine of evolution and natural selection. Radiation was thought to be one of the main factors responsible for increasing mutation rate, increasing aging, and decreasing life expectancy. However, according to some critics, radiation only mimics aging. </a:t>
            </a:r>
          </a:p>
          <a:p>
            <a:r>
              <a:rPr lang="en-US" baseline="0" dirty="0" smtClean="0"/>
              <a:t>Others have pointed to </a:t>
            </a:r>
            <a:r>
              <a:rPr lang="en-US" b="1" u="sng" baseline="0" dirty="0" smtClean="0"/>
              <a:t>the hormonal changes </a:t>
            </a:r>
            <a:r>
              <a:rPr lang="en-US" baseline="0" dirty="0" smtClean="0"/>
              <a:t>that occur during the lifetime as a biological explanation for increasing disease burden with increasing age.</a:t>
            </a:r>
          </a:p>
          <a:p>
            <a:r>
              <a:rPr lang="en-US" baseline="0" dirty="0" smtClean="0"/>
              <a:t>Another theory states that a genetically determined </a:t>
            </a:r>
            <a:r>
              <a:rPr lang="en-US" b="1" u="sng" baseline="0" dirty="0" smtClean="0"/>
              <a:t>wearing out </a:t>
            </a:r>
            <a:r>
              <a:rPr lang="en-US" baseline="0" dirty="0" smtClean="0"/>
              <a:t>of the human body occurs over the lifetime, resulting in diseases and death. The wear-and-tear theory originated with </a:t>
            </a:r>
            <a:r>
              <a:rPr lang="en-US" baseline="0" dirty="0" err="1" smtClean="0"/>
              <a:t>Aristotele</a:t>
            </a:r>
            <a:r>
              <a:rPr lang="en-US" baseline="0" dirty="0" smtClean="0"/>
              <a:t>, but was reformulated in 1882 by A. </a:t>
            </a:r>
            <a:r>
              <a:rPr lang="en-US" baseline="0" dirty="0" err="1" smtClean="0"/>
              <a:t>Weissmann</a:t>
            </a:r>
            <a:r>
              <a:rPr lang="en-US" baseline="0" dirty="0" smtClean="0"/>
              <a:t>, a German biologist. However, wear-and-tear is very difficult to measure and to quantify.</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9CF4E24-4D81-495C-92E5-4CEB6DF9FF44}" type="slidenum">
              <a:rPr lang="en-US" smtClean="0">
                <a:solidFill>
                  <a:schemeClr val="tx1"/>
                </a:solidFill>
                <a:latin typeface="Times New Roman" pitchFamily="18" charset="0"/>
              </a:rPr>
              <a:pPr/>
              <a:t>14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51648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The </a:t>
            </a:r>
            <a:r>
              <a:rPr lang="en-US" b="1" u="sng" baseline="0" dirty="0" smtClean="0"/>
              <a:t>genetic clock</a:t>
            </a:r>
            <a:r>
              <a:rPr lang="en-US" baseline="0" dirty="0" smtClean="0"/>
              <a:t> or </a:t>
            </a:r>
            <a:r>
              <a:rPr lang="en-US" b="1" u="sng" baseline="0" dirty="0" smtClean="0"/>
              <a:t>genetic programming </a:t>
            </a:r>
            <a:r>
              <a:rPr lang="en-US" baseline="0" dirty="0" smtClean="0"/>
              <a:t>theory is a newer, and possibly more modern theory to explain the increasing disease burden with increasing age. According to this theory, “everything is in the genetic programming” and that the telomeres are driving these changes. Telomeres are repeating sequences of 6 nucleotides at each chromosome end that stabilizes the chromosomes. A typical human telomere may consist of over 1500 such repeats. The telomeres shortens by about 100 base pairs per cell division, and the cell stop dividing and age when several </a:t>
            </a:r>
            <a:r>
              <a:rPr lang="en-US" baseline="0" dirty="0" err="1" smtClean="0"/>
              <a:t>kilobases</a:t>
            </a:r>
            <a:r>
              <a:rPr lang="en-US" baseline="0" dirty="0" smtClean="0"/>
              <a:t> are lost. It has been shown in twin studies that older people who exercise by walking 5 or more miles per week have much longer telomeres than older people who do not exercise. In </a:t>
            </a:r>
            <a:r>
              <a:rPr lang="en-US" baseline="0" dirty="0" err="1" smtClean="0"/>
              <a:t>germline</a:t>
            </a:r>
            <a:r>
              <a:rPr lang="en-US" baseline="0" dirty="0" smtClean="0"/>
              <a:t> cells telomerase is active and is able to elongate and compensate for the loss of telomeres. The genetic programming theory states that the DNA in each cell is coded for our life cycle, from fertilization, through sexual maturation, adulthood and through the aging process. </a:t>
            </a:r>
            <a:r>
              <a:rPr lang="en-US" b="1" baseline="0" dirty="0" smtClean="0"/>
              <a:t>Apoptosis</a:t>
            </a:r>
            <a:r>
              <a:rPr lang="en-US" baseline="0" dirty="0" smtClean="0"/>
              <a:t> actually is programmed cell death, and diseases like the </a:t>
            </a:r>
            <a:r>
              <a:rPr lang="en-US" b="1" i="1" baseline="0" dirty="0" smtClean="0"/>
              <a:t>Hutchinson-Gilford Syndrome</a:t>
            </a:r>
            <a:r>
              <a:rPr lang="en-US" baseline="0" dirty="0" smtClean="0"/>
              <a:t>, also called </a:t>
            </a:r>
            <a:r>
              <a:rPr lang="en-US" b="1" i="1" baseline="0" dirty="0" smtClean="0"/>
              <a:t>childhood </a:t>
            </a:r>
            <a:r>
              <a:rPr lang="en-US" b="1" i="1" baseline="0" dirty="0" err="1" smtClean="0"/>
              <a:t>progreria</a:t>
            </a:r>
            <a:r>
              <a:rPr lang="en-US" baseline="0" dirty="0" smtClean="0"/>
              <a:t>, an autosomal dominant disease, where young people before puberty looks like 60-year olds. </a:t>
            </a:r>
            <a:r>
              <a:rPr lang="en-US" b="1" i="1" baseline="0" dirty="0" smtClean="0"/>
              <a:t>Werner’s syndrome </a:t>
            </a:r>
            <a:r>
              <a:rPr lang="en-US" baseline="0" dirty="0" smtClean="0"/>
              <a:t>is an autosomal </a:t>
            </a:r>
            <a:r>
              <a:rPr lang="en-US" baseline="0" dirty="0" err="1" smtClean="0"/>
              <a:t>recessivie</a:t>
            </a:r>
            <a:r>
              <a:rPr lang="en-US" baseline="0" dirty="0" smtClean="0"/>
              <a:t> disease where after puberty osteoporosis, DM, cancer, heart disease occur, and the median age of death is less than 50 years of age.    </a:t>
            </a:r>
            <a:endParaRPr 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9CF4E24-4D81-495C-92E5-4CEB6DF9FF44}" type="slidenum">
              <a:rPr lang="en-US" smtClean="0">
                <a:solidFill>
                  <a:schemeClr val="tx1"/>
                </a:solidFill>
                <a:latin typeface="Times New Roman" pitchFamily="18" charset="0"/>
              </a:rPr>
              <a:pPr/>
              <a:t>15</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4138677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Age is an important predictor in epidemiology. This is an interesting figure showing abortion ratio in the US by age group. The younger the girls, the higher the abortion ratio, which is expected since many of these girls are not ready for marriage and for the </a:t>
            </a:r>
            <a:r>
              <a:rPr lang="en-US" baseline="0" dirty="0" smtClean="0"/>
              <a:t>responsibility of taking care of a child. The abortion ratio is lowest around age 25-35, which is the time in life where most couples actually wants kids and bigger families. However, later on in life abortion ratio increases again because aging women probably don’t want to have small kids to take care of.  Like abortion ratio changes through life, diseases and other characteristics also changes throughout the life time.  </a:t>
            </a:r>
            <a:r>
              <a:rPr lang="en-US" dirty="0" smtClean="0"/>
              <a:t>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A2118F84-023A-4851-AE68-502F083101BA}" type="slidenum">
              <a:rPr lang="en-US" smtClean="0">
                <a:solidFill>
                  <a:schemeClr val="tx1"/>
                </a:solidFill>
                <a:latin typeface="Times New Roman" pitchFamily="18" charset="0"/>
              </a:rPr>
              <a:pPr/>
              <a:t>16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350783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 have long</a:t>
            </a:r>
            <a:r>
              <a:rPr lang="en-US" baseline="0" dirty="0" smtClean="0"/>
              <a:t> known that risk of diseases differ according to gender. While CHD, Emphysema and lung cancer are, or have been mostly diseases among males, osteoporosis and hyperthyroidism are mostly diseases among females. The reasons for those differences are only partly known.  Gender differences, and other differences, we have to be aware of in epidemiology, and we often have to adjust for such differences in epidemiologic research.</a:t>
            </a:r>
            <a:endParaRPr lang="en-US" dirty="0"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4B567F1-8709-47DB-86F1-175145314914}" type="slidenum">
              <a:rPr lang="en-US" smtClean="0">
                <a:solidFill>
                  <a:schemeClr val="tx1"/>
                </a:solidFill>
                <a:latin typeface="Times New Roman" pitchFamily="18" charset="0"/>
              </a:rPr>
              <a:pPr/>
              <a:t>17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38468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Diseases also depends</a:t>
            </a:r>
            <a:r>
              <a:rPr lang="en-US" baseline="0" dirty="0" smtClean="0"/>
              <a:t> on race, ethnic group and birth cohort. Examples are sickle cell anemia in blacks, lactose intolerance in Asians and gastric cancer in Japanese, probably because of the high intake of salt among Japanese. Diabetes is another example where indigenous populations have very high incidence, while some other ethnic groups have much lower incidence. A good example on the birth cohort effect is leukemia in survivors of Hiroshima.  </a:t>
            </a:r>
            <a:endParaRPr lang="en-US" dirty="0"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DE647C8-BF82-485A-839F-F507373318FD}" type="slidenum">
              <a:rPr lang="en-US" smtClean="0">
                <a:solidFill>
                  <a:schemeClr val="tx1"/>
                </a:solidFill>
                <a:latin typeface="Times New Roman" pitchFamily="18" charset="0"/>
              </a:rPr>
              <a:pPr/>
              <a:t>18</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8633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figure shows a large difference in life expectancy at birth in the US according</a:t>
            </a:r>
            <a:r>
              <a:rPr lang="en-US" baseline="0" dirty="0" smtClean="0"/>
              <a:t> to race. Life expectancy has increased both among blacks and whites between 1970 and 1990, but the gap between the two races have not changed much during this time period. </a:t>
            </a:r>
            <a:endParaRPr lang="en-US" dirty="0"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A56E430-6EA0-451A-9D99-6222416DE60D}" type="slidenum">
              <a:rPr lang="en-US" smtClean="0">
                <a:solidFill>
                  <a:schemeClr val="tx1"/>
                </a:solidFill>
                <a:latin typeface="Times New Roman" pitchFamily="18" charset="0"/>
              </a:rPr>
              <a:pPr/>
              <a:t>19</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3395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46A4BA48-8DFB-43E2-B9A0-60306EEA89FE}" type="slidenum">
              <a:rPr lang="en-US" smtClean="0">
                <a:solidFill>
                  <a:schemeClr val="tx1"/>
                </a:solidFill>
                <a:latin typeface="Times New Roman" pitchFamily="18" charset="0"/>
              </a:rPr>
              <a:pPr/>
              <a:t>2</a:t>
            </a:fld>
            <a:endParaRPr lang="en-US" smtClean="0">
              <a:solidFill>
                <a:schemeClr val="tx1"/>
              </a:solidFill>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You will after</a:t>
            </a:r>
            <a:r>
              <a:rPr lang="en-US" baseline="0" dirty="0" smtClean="0"/>
              <a:t> this lecture be able to describe the three primary objectives of Descriptive Epidemiology, and list at least five characteristics of person, place and time, and also describe why the concept of person, place and time are associated with variations in health and disease.</a:t>
            </a:r>
            <a:endParaRPr lang="en-US" dirty="0" smtClean="0"/>
          </a:p>
        </p:txBody>
      </p:sp>
    </p:spTree>
    <p:extLst>
      <p:ext uri="{BB962C8B-B14F-4D97-AF65-F5344CB8AC3E}">
        <p14:creationId xmlns:p14="http://schemas.microsoft.com/office/powerpoint/2010/main" val="211527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Infant mortality rates by mothers race has decreased substantially from 1970 unto 1990 in the US, and there is still a decreasing trend. However, there is a consistent</a:t>
            </a:r>
            <a:r>
              <a:rPr lang="en-US" baseline="0" dirty="0" smtClean="0"/>
              <a:t> </a:t>
            </a:r>
            <a:r>
              <a:rPr lang="en-US" dirty="0" smtClean="0"/>
              <a:t>big gap between infant mortality</a:t>
            </a:r>
            <a:r>
              <a:rPr lang="en-US" baseline="0" dirty="0" smtClean="0"/>
              <a:t> rates among blacks and whites in the US through this time period. </a:t>
            </a:r>
            <a:endParaRPr lang="en-US" dirty="0"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F6BF426-68C6-4903-BC56-83B9009E48AD}" type="slidenum">
              <a:rPr lang="en-US" smtClean="0">
                <a:solidFill>
                  <a:schemeClr val="tx1"/>
                </a:solidFill>
                <a:latin typeface="Times New Roman" pitchFamily="18" charset="0"/>
              </a:rPr>
              <a:pPr/>
              <a:t>20</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4030443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According to this figure, cancer in children has slowly increased since 1973 through the 1980-ies among both white and black children. Cancer incidence seem to have been higher in white children compared to black</a:t>
            </a:r>
            <a:r>
              <a:rPr lang="en-US" baseline="0" dirty="0" smtClean="0"/>
              <a:t> children. However, mortality from cancer have been about the same, and slowly declining among both black and white children during this time period.</a:t>
            </a:r>
            <a:r>
              <a:rPr lang="en-US" dirty="0" smtClean="0"/>
              <a:t>  </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46592036-3059-4496-AEC2-9F150E3E2976}" type="slidenum">
              <a:rPr lang="en-US" smtClean="0">
                <a:solidFill>
                  <a:schemeClr val="tx1"/>
                </a:solidFill>
                <a:latin typeface="Times New Roman" pitchFamily="18" charset="0"/>
              </a:rPr>
              <a:pPr/>
              <a:t>21</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463041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figure compare coronary artery bypass surgery by race in the US. White men have a much higher coronary artery bypass surgery rate compared to black men.  Does this reflect</a:t>
            </a:r>
            <a:r>
              <a:rPr lang="en-US" baseline="0" dirty="0" smtClean="0"/>
              <a:t> a lower risk of coronary heart disease among </a:t>
            </a:r>
            <a:r>
              <a:rPr lang="en-US" dirty="0" smtClean="0"/>
              <a:t>black men compared</a:t>
            </a:r>
            <a:r>
              <a:rPr lang="en-US" baseline="0" dirty="0" smtClean="0"/>
              <a:t> to</a:t>
            </a:r>
            <a:r>
              <a:rPr lang="en-US" dirty="0" smtClean="0"/>
              <a:t> white men in the US? </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3C9673E-F3FA-40B1-9CF7-31F06B6C2987}" type="slidenum">
              <a:rPr lang="en-US" smtClean="0">
                <a:solidFill>
                  <a:schemeClr val="tx1"/>
                </a:solidFill>
                <a:latin typeface="Times New Roman" pitchFamily="18" charset="0"/>
              </a:rPr>
              <a:pPr/>
              <a:t>22</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55072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Disease does not usually occur equally among different SES</a:t>
            </a:r>
            <a:r>
              <a:rPr lang="en-US" baseline="0" dirty="0" smtClean="0"/>
              <a:t> groups. These groups are defined mainly by education and income. It is well known that for example TB is more prevalent in low SES in more developed regions, while CHD and obesity are more prevalent in high SES in less developed regions.  </a:t>
            </a:r>
            <a:endParaRPr lang="en-US" dirty="0"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C2F8DB6-7A4B-4473-960B-09C31B8D87AA}" type="slidenum">
              <a:rPr lang="en-US" smtClean="0">
                <a:solidFill>
                  <a:schemeClr val="tx1"/>
                </a:solidFill>
                <a:latin typeface="Times New Roman" pitchFamily="18" charset="0"/>
              </a:rPr>
              <a:pPr/>
              <a:t>23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602115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Occupation is often an important determinant of disease. Silicosis and lung cancer is much more prevalent in miners who are exposed to silicates and asbestos compared to other groups. Textile workers</a:t>
            </a:r>
            <a:r>
              <a:rPr lang="en-US" baseline="0" dirty="0" smtClean="0"/>
              <a:t> are more at risk for bladder cancer because of exposure to aniline dyes. Brain damage is prevalent in painters because of exposure to solvents, and radar operators are known to be exposed to electromagnetic radiation that increases their risk of cancer.</a:t>
            </a:r>
            <a:endParaRPr lang="en-US" dirty="0"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51B5C8F1-C36A-41A5-8417-1F0C2D52141A}" type="slidenum">
              <a:rPr lang="en-US" smtClean="0">
                <a:solidFill>
                  <a:schemeClr val="tx1"/>
                </a:solidFill>
                <a:latin typeface="Times New Roman" pitchFamily="18" charset="0"/>
              </a:rPr>
              <a:pPr/>
              <a:t>24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795917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With all the fighting occurring between spouses,</a:t>
            </a:r>
            <a:r>
              <a:rPr lang="en-US" baseline="0" dirty="0" smtClean="0"/>
              <a:t> one would expect that death rates would be much higher among married couples compared to those living single. However, the opposite is true: the death rate is much higher among people who are single, widowed, or divorced, compared to those who stay married.</a:t>
            </a:r>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5DFB6850-74A8-4C1B-9BA0-D359BA635116}" type="slidenum">
              <a:rPr lang="en-US" smtClean="0">
                <a:solidFill>
                  <a:schemeClr val="tx1"/>
                </a:solidFill>
                <a:latin typeface="Times New Roman" pitchFamily="18" charset="0"/>
              </a:rPr>
              <a:pPr/>
              <a:t>25</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328901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figure show the rate of</a:t>
            </a:r>
            <a:r>
              <a:rPr lang="en-US" baseline="0" dirty="0" smtClean="0"/>
              <a:t> Down syndrome at birth, by race/ethnicity of mother, and by age group. Rate of Down syndrome is known to increase with the age of the mother. The rate among black and white mothers are about the same. However, among Hispanic mothers the rate is much higher, and increases more steeply when mother’s age increases over 35 years. </a:t>
            </a:r>
            <a:endParaRPr lang="en-US" dirty="0"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2BE4FE7C-1857-469F-9E2E-36A81C46A6E4}" type="slidenum">
              <a:rPr lang="en-US" smtClean="0">
                <a:solidFill>
                  <a:schemeClr val="tx1"/>
                </a:solidFill>
                <a:latin typeface="Times New Roman" pitchFamily="18" charset="0"/>
              </a:rPr>
              <a:pPr/>
              <a:t>26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168905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part of the “person” concept we also have biologic variables, including height, weight, blood parameters and other biologic measurements, and lifestyle factors that may be of importance.  </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6DAA957D-266D-4227-8C82-EFD7CBC30534}" type="slidenum">
              <a:rPr lang="en-US" smtClean="0">
                <a:solidFill>
                  <a:schemeClr val="tx1"/>
                </a:solidFill>
                <a:latin typeface="Times New Roman" pitchFamily="18" charset="0"/>
              </a:rPr>
              <a:pPr/>
              <a:t>27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402921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does the risk of disease vary according to biologic and/or</a:t>
            </a:r>
            <a:r>
              <a:rPr lang="en-US" baseline="0" dirty="0" smtClean="0"/>
              <a:t> lifestyle variables?</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28</a:t>
            </a:fld>
            <a:endParaRPr lang="en-US"/>
          </a:p>
        </p:txBody>
      </p:sp>
    </p:spTree>
    <p:extLst>
      <p:ext uri="{BB962C8B-B14F-4D97-AF65-F5344CB8AC3E}">
        <p14:creationId xmlns:p14="http://schemas.microsoft.com/office/powerpoint/2010/main" val="3826458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height</a:t>
            </a:r>
            <a:r>
              <a:rPr lang="en-US" baseline="0" dirty="0" smtClean="0"/>
              <a:t> and weight are known risk factors for diseases. Increasing height increases the risk of breast cancer among women, and weight is a known risk factor for both hypertension, DM2 and osteoarthritis.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29</a:t>
            </a:fld>
            <a:endParaRPr lang="en-US"/>
          </a:p>
        </p:txBody>
      </p:sp>
    </p:spTree>
    <p:extLst>
      <p:ext uri="{BB962C8B-B14F-4D97-AF65-F5344CB8AC3E}">
        <p14:creationId xmlns:p14="http://schemas.microsoft.com/office/powerpoint/2010/main" val="191756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Dr. John Snow’s name is forever linked to cholera epidemics, and in 1854 the</a:t>
            </a:r>
            <a:r>
              <a:rPr lang="en-US" baseline="0" dirty="0" smtClean="0"/>
              <a:t> worst of these epidemics hit London. The night of the 31</a:t>
            </a:r>
            <a:r>
              <a:rPr lang="en-US" baseline="30000" dirty="0" smtClean="0"/>
              <a:t>st</a:t>
            </a:r>
            <a:r>
              <a:rPr lang="en-US" baseline="0" dirty="0" smtClean="0"/>
              <a:t> of August 1854 was the worst outbreak of cholera which ever occurred in England. The outbreak was violent and sudden, and during the next 3 days, 127 people in and around Broad Street died. </a:t>
            </a:r>
            <a:endParaRPr lang="en-US" dirty="0"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F8E30C9-2B19-42AD-8A93-5D7E92E6E235}" type="slidenum">
              <a:rPr lang="en-US" smtClean="0">
                <a:solidFill>
                  <a:schemeClr val="tx1"/>
                </a:solidFill>
                <a:latin typeface="Times New Roman" pitchFamily="18" charset="0"/>
              </a:rPr>
              <a:pPr/>
              <a:t>3</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352525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serum cholesterol</a:t>
            </a:r>
            <a:r>
              <a:rPr lang="en-US" baseline="0" dirty="0" smtClean="0"/>
              <a:t> level is a risk factor for CHD. Increased serum glucose level is a risk factor for diabetes. And increased or decreased thyroxin levels are risk factors for hyper- or hypo-</a:t>
            </a:r>
            <a:r>
              <a:rPr lang="en-US" baseline="0" dirty="0" err="1" smtClean="0"/>
              <a:t>thyroidism</a:t>
            </a:r>
            <a:r>
              <a:rPr lang="en-US" baseline="0" dirty="0" smtClean="0"/>
              <a:t>. We also know that increased level of </a:t>
            </a:r>
            <a:r>
              <a:rPr lang="en-US" baseline="0" dirty="0" err="1" smtClean="0"/>
              <a:t>IgE</a:t>
            </a:r>
            <a:r>
              <a:rPr lang="en-US" baseline="0" dirty="0" smtClean="0"/>
              <a:t> is indicative of allergies.</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30</a:t>
            </a:fld>
            <a:endParaRPr lang="en-US"/>
          </a:p>
        </p:txBody>
      </p:sp>
    </p:spTree>
    <p:extLst>
      <p:ext uri="{BB962C8B-B14F-4D97-AF65-F5344CB8AC3E}">
        <p14:creationId xmlns:p14="http://schemas.microsoft.com/office/powerpoint/2010/main" val="2349923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Biologic measurements, like lung function, tells about the risk of emphysema, ECG about the risk of IHD, and BP about</a:t>
            </a:r>
            <a:r>
              <a:rPr lang="en-US" baseline="0" dirty="0" smtClean="0"/>
              <a:t> the risk of stroke. Measurements of kidney function gives indication of the risk of kidney failure.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31</a:t>
            </a:fld>
            <a:endParaRPr lang="en-US"/>
          </a:p>
        </p:txBody>
      </p:sp>
    </p:spTree>
    <p:extLst>
      <p:ext uri="{BB962C8B-B14F-4D97-AF65-F5344CB8AC3E}">
        <p14:creationId xmlns:p14="http://schemas.microsoft.com/office/powerpoint/2010/main" val="1839098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rich diet increases the risk of CHD, and increased exercise decreases the risk of both CHD and cancer. Smoking is known to increase the risk of many different cancers, not only lung cancer, and</a:t>
            </a:r>
            <a:r>
              <a:rPr lang="en-US" baseline="0" dirty="0" smtClean="0"/>
              <a:t> sexual practices may increase the risk of cervical cancer and AIDS. There are also psychosocial factors, like depression, anger, cynicism and social isolation, that may increase the risk of CHD.</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32</a:t>
            </a:fld>
            <a:endParaRPr lang="en-US"/>
          </a:p>
        </p:txBody>
      </p:sp>
    </p:spTree>
    <p:extLst>
      <p:ext uri="{BB962C8B-B14F-4D97-AF65-F5344CB8AC3E}">
        <p14:creationId xmlns:p14="http://schemas.microsoft.com/office/powerpoint/2010/main" val="2283082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9E05C1F8-0C5D-4C0B-A575-A2F1C36B28BA}" type="slidenum">
              <a:rPr lang="en-US" smtClean="0">
                <a:solidFill>
                  <a:schemeClr val="tx1"/>
                </a:solidFill>
                <a:latin typeface="Times New Roman" pitchFamily="18" charset="0"/>
              </a:rPr>
              <a:pPr/>
              <a:t>33</a:t>
            </a:fld>
            <a:endParaRPr lang="en-US"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Place, or geographic area, may also indicate higher or lower risk of specific diseases. Environmental factors are important for malaria to take hold, and climatic factors may influence BP, that increases during winter time and decreases during summer time. Place of exposure is also important, as risk of a specific outcome may depend on exposure in relation to place of residence, place of work , country, state or</a:t>
            </a:r>
            <a:r>
              <a:rPr lang="en-US" baseline="0" dirty="0" smtClean="0"/>
              <a:t> even county. </a:t>
            </a:r>
            <a:r>
              <a:rPr lang="en-US" dirty="0" smtClean="0"/>
              <a:t> </a:t>
            </a:r>
          </a:p>
        </p:txBody>
      </p:sp>
    </p:spTree>
    <p:extLst>
      <p:ext uri="{BB962C8B-B14F-4D97-AF65-F5344CB8AC3E}">
        <p14:creationId xmlns:p14="http://schemas.microsoft.com/office/powerpoint/2010/main" val="1229530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five criteria that may be peculiar to place in relation</a:t>
            </a:r>
            <a:r>
              <a:rPr lang="en-US" baseline="0" dirty="0" smtClean="0"/>
              <a:t> to a specific disease. We would expect that:</a:t>
            </a:r>
          </a:p>
          <a:p>
            <a:pPr marL="228600" indent="-228600">
              <a:buFont typeface="+mj-lt"/>
              <a:buAutoNum type="arabicPeriod"/>
            </a:pPr>
            <a:r>
              <a:rPr lang="en-US" baseline="0" dirty="0" smtClean="0"/>
              <a:t>Higher rates of the disease would occur in all ethnic groups that inhabit the specific area, and that </a:t>
            </a:r>
          </a:p>
          <a:p>
            <a:pPr marL="228600" indent="-228600">
              <a:buFont typeface="+mj-lt"/>
              <a:buAutoNum type="arabicPeriod"/>
            </a:pPr>
            <a:r>
              <a:rPr lang="en-US" baseline="0" dirty="0" smtClean="0"/>
              <a:t>Higher rates of the disease would not occur in ethnic groups that do not inhabit the specific area, and that </a:t>
            </a:r>
          </a:p>
          <a:p>
            <a:pPr marL="228600" indent="-228600">
              <a:buFont typeface="+mj-lt"/>
              <a:buAutoNum type="arabicPeriod"/>
            </a:pPr>
            <a:r>
              <a:rPr lang="en-US" baseline="0" dirty="0" smtClean="0"/>
              <a:t>Healthy persons entering the area would become ill at the same rate as that of the indigenous population, and that</a:t>
            </a:r>
          </a:p>
          <a:p>
            <a:pPr marL="228600" indent="-228600">
              <a:buFont typeface="+mj-lt"/>
              <a:buAutoNum type="arabicPeriod"/>
            </a:pPr>
            <a:r>
              <a:rPr lang="en-US" baseline="0" dirty="0" smtClean="0"/>
              <a:t>Inhabitants who have left the area should show lower rates compared to those remaining in the specific area, and finally that</a:t>
            </a:r>
          </a:p>
          <a:p>
            <a:pPr marL="228600" indent="-228600">
              <a:buFont typeface="+mj-lt"/>
              <a:buAutoNum type="arabicPeriod"/>
            </a:pPr>
            <a:r>
              <a:rPr lang="en-US" baseline="0" dirty="0" smtClean="0"/>
              <a:t>Species that are similar to human beings should show similar levels of the disease.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34</a:t>
            </a:fld>
            <a:endParaRPr lang="en-US"/>
          </a:p>
        </p:txBody>
      </p:sp>
    </p:spTree>
    <p:extLst>
      <p:ext uri="{BB962C8B-B14F-4D97-AF65-F5344CB8AC3E}">
        <p14:creationId xmlns:p14="http://schemas.microsoft.com/office/powerpoint/2010/main" val="3833542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3ABF66EB-26E2-4293-BC7B-9FCB3AD97D63}" type="slidenum">
              <a:rPr lang="en-US" smtClean="0">
                <a:solidFill>
                  <a:schemeClr val="tx1"/>
                </a:solidFill>
                <a:latin typeface="Times New Roman" pitchFamily="18" charset="0"/>
              </a:rPr>
              <a:pPr/>
              <a:t>35</a:t>
            </a:fld>
            <a:endParaRPr lang="en-US"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Please remember this slide! The best indicators of health and health care in a nation are these two indices:</a:t>
            </a:r>
            <a:r>
              <a:rPr lang="en-US" baseline="0" dirty="0" smtClean="0"/>
              <a:t> </a:t>
            </a:r>
            <a:r>
              <a:rPr lang="en-US" dirty="0" smtClean="0"/>
              <a:t>the life expectancy and the infant mortality. </a:t>
            </a:r>
            <a:r>
              <a:rPr lang="en-US" b="1" u="sng" dirty="0" smtClean="0"/>
              <a:t>Infant mortality</a:t>
            </a:r>
            <a:r>
              <a:rPr lang="en-US" dirty="0" smtClean="0"/>
              <a:t> is the number of infant deaths in a year, among infants </a:t>
            </a:r>
            <a:r>
              <a:rPr lang="en-US" b="1" i="1" dirty="0" smtClean="0"/>
              <a:t>0-1 years of age</a:t>
            </a:r>
            <a:r>
              <a:rPr lang="en-US" dirty="0" smtClean="0"/>
              <a:t>, divided with the number of live births during the same year, times 1,000 to give mortality per 1,000 population. The </a:t>
            </a:r>
            <a:r>
              <a:rPr lang="en-US" b="1" u="sng" dirty="0" smtClean="0"/>
              <a:t>neonatal</a:t>
            </a:r>
            <a:r>
              <a:rPr lang="en-US" dirty="0" smtClean="0"/>
              <a:t> period, on the other hand, covers the period from </a:t>
            </a:r>
            <a:r>
              <a:rPr lang="en-US" b="1" i="1" dirty="0" smtClean="0"/>
              <a:t>births to 28 days </a:t>
            </a:r>
            <a:r>
              <a:rPr lang="en-US" dirty="0" smtClean="0"/>
              <a:t>of life, while the </a:t>
            </a:r>
            <a:r>
              <a:rPr lang="en-US" b="1" u="sng" dirty="0" smtClean="0"/>
              <a:t>post-neonatal</a:t>
            </a:r>
            <a:r>
              <a:rPr lang="en-US" dirty="0" smtClean="0"/>
              <a:t> period covers the period from </a:t>
            </a:r>
            <a:r>
              <a:rPr lang="en-US" b="1" i="1" dirty="0" smtClean="0"/>
              <a:t>28 days to 1 year </a:t>
            </a:r>
            <a:r>
              <a:rPr lang="en-US" dirty="0" smtClean="0"/>
              <a:t>of life.  </a:t>
            </a:r>
          </a:p>
        </p:txBody>
      </p:sp>
    </p:spTree>
    <p:extLst>
      <p:ext uri="{BB962C8B-B14F-4D97-AF65-F5344CB8AC3E}">
        <p14:creationId xmlns:p14="http://schemas.microsoft.com/office/powerpoint/2010/main" val="1756946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43C757DB-D899-4C11-BF7C-6FB83BC8F8C1}" type="slidenum">
              <a:rPr lang="en-US" smtClean="0">
                <a:solidFill>
                  <a:schemeClr val="tx1"/>
                </a:solidFill>
                <a:latin typeface="Times New Roman" pitchFamily="18" charset="0"/>
              </a:rPr>
              <a:pPr/>
              <a:t>36</a:t>
            </a:fld>
            <a:endParaRPr lang="en-US" smtClean="0">
              <a:solidFill>
                <a:schemeClr val="tx1"/>
              </a:solidFill>
              <a:latin typeface="Times New Roman" pitchFamily="18" charset="0"/>
            </a:endParaRPr>
          </a:p>
        </p:txBody>
      </p:sp>
      <p:sp>
        <p:nvSpPr>
          <p:cNvPr id="82947" name="Rectangle 7"/>
          <p:cNvSpPr txBox="1">
            <a:spLocks noGrp="1" noChangeArrowheads="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60" tIns="46680" rIns="93360" bIns="46680" anchor="b"/>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pPr algn="r">
              <a:buFontTx/>
              <a:buNone/>
            </a:pPr>
            <a:fld id="{91E37518-0687-40A4-BF7D-32A6E8BCC347}" type="slidenum">
              <a:rPr lang="en-US">
                <a:latin typeface="Times New Roman" pitchFamily="18" charset="0"/>
              </a:rPr>
              <a:pPr algn="r">
                <a:buFontTx/>
                <a:buNone/>
              </a:pPr>
              <a:t>36</a:t>
            </a:fld>
            <a:endParaRPr lang="en-US">
              <a:latin typeface="Times New Roman" pitchFamily="18" charset="0"/>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2005 US ranked 30</a:t>
            </a:r>
            <a:r>
              <a:rPr lang="en-US" baseline="30000" dirty="0" smtClean="0"/>
              <a:t>th</a:t>
            </a:r>
            <a:r>
              <a:rPr lang="en-US" dirty="0" smtClean="0"/>
              <a:t> in the world in infant mortality, tied with Poland and Slovakia.</a:t>
            </a:r>
          </a:p>
          <a:p>
            <a:pPr eaLnBrk="1" hangingPunct="1"/>
            <a:r>
              <a:rPr lang="en-US" dirty="0" smtClean="0"/>
              <a:t>Lowest infant mortality (below 3.5/1,000) is found in Scandinavian countries (Finland, Norway, Sweden) and East Asian countries (Japan, Hong Kong, Singapore) .</a:t>
            </a:r>
          </a:p>
          <a:p>
            <a:pPr eaLnBrk="1" hangingPunct="1"/>
            <a:r>
              <a:rPr lang="en-US" dirty="0" smtClean="0"/>
              <a:t>US ranking fell from 12</a:t>
            </a:r>
            <a:r>
              <a:rPr lang="en-US" baseline="30000" dirty="0" smtClean="0"/>
              <a:t>th</a:t>
            </a:r>
            <a:r>
              <a:rPr lang="en-US" dirty="0" smtClean="0"/>
              <a:t> in 1960 to 23d in 1990, and 29 in 2004, and to 30</a:t>
            </a:r>
            <a:r>
              <a:rPr lang="en-US" baseline="0" dirty="0" smtClean="0"/>
              <a:t> in 2005</a:t>
            </a:r>
            <a:r>
              <a:rPr lang="en-US" dirty="0" smtClean="0"/>
              <a:t>.</a:t>
            </a:r>
          </a:p>
        </p:txBody>
      </p:sp>
    </p:spTree>
    <p:extLst>
      <p:ext uri="{BB962C8B-B14F-4D97-AF65-F5344CB8AC3E}">
        <p14:creationId xmlns:p14="http://schemas.microsoft.com/office/powerpoint/2010/main" val="2868604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Infant mortality</a:t>
            </a:r>
            <a:r>
              <a:rPr lang="en-US" baseline="0" dirty="0" smtClean="0"/>
              <a:t> rates inside the US also varies with region, and in this figure from 1993-1995 the East South Central area had the highest infant mortality rate and New England the lowest.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37</a:t>
            </a:fld>
            <a:endParaRPr lang="en-US"/>
          </a:p>
        </p:txBody>
      </p:sp>
    </p:spTree>
    <p:extLst>
      <p:ext uri="{BB962C8B-B14F-4D97-AF65-F5344CB8AC3E}">
        <p14:creationId xmlns:p14="http://schemas.microsoft.com/office/powerpoint/2010/main" val="101205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the result of a doctoral</a:t>
            </a:r>
            <a:r>
              <a:rPr lang="en-US" baseline="0" dirty="0" smtClean="0"/>
              <a:t> dissertation from the SPH </a:t>
            </a:r>
            <a:r>
              <a:rPr lang="en-US" baseline="0" dirty="0" err="1" smtClean="0"/>
              <a:t>epdm</a:t>
            </a:r>
            <a:r>
              <a:rPr lang="en-US" baseline="0" dirty="0" smtClean="0"/>
              <a:t> department some years back. Puzzled by the high infant mortality rate in the San Bernardino area, compared to California in general, the doctoral dissertation team did some more research, and found that at least 50% of the excess infant mortality in San Bernardino, was explained by differences in criteria for life births. LLUMC has actively promoted to strictly follow the WHO criteria for live births among hospitals in the region. Those criteria are very strict, implying that stillborn need to have fetal death certificates, while </a:t>
            </a:r>
            <a:r>
              <a:rPr lang="en-US" baseline="0" dirty="0" err="1" smtClean="0"/>
              <a:t>liveborn</a:t>
            </a:r>
            <a:r>
              <a:rPr lang="en-US" baseline="0" dirty="0" smtClean="0"/>
              <a:t> means that birth certificates and death certificates both has to be issued. At once the issue of suing comes into consideration when you have live births, and the child then die.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38</a:t>
            </a:fld>
            <a:endParaRPr lang="en-US"/>
          </a:p>
        </p:txBody>
      </p:sp>
    </p:spTree>
    <p:extLst>
      <p:ext uri="{BB962C8B-B14F-4D97-AF65-F5344CB8AC3E}">
        <p14:creationId xmlns:p14="http://schemas.microsoft.com/office/powerpoint/2010/main" val="1028984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1988 the age-standardized mortality of IHD in the US was at the same level</a:t>
            </a:r>
            <a:r>
              <a:rPr lang="en-US" baseline="0" dirty="0" smtClean="0"/>
              <a:t> as Australia and Poland, but much lower than in Finland and Scotland, and much higher than in Japan and France.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39</a:t>
            </a:fld>
            <a:endParaRPr lang="en-US"/>
          </a:p>
        </p:txBody>
      </p:sp>
    </p:spTree>
    <p:extLst>
      <p:ext uri="{BB962C8B-B14F-4D97-AF65-F5344CB8AC3E}">
        <p14:creationId xmlns:p14="http://schemas.microsoft.com/office/powerpoint/2010/main" val="4074423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Because of this outbreak, people panicked and just fled from their houses. By September 3</a:t>
            </a:r>
            <a:r>
              <a:rPr lang="en-US" baseline="30000" dirty="0" smtClean="0"/>
              <a:t>rd</a:t>
            </a:r>
            <a:r>
              <a:rPr lang="en-US" dirty="0" smtClean="0"/>
              <a:t> the worst hit areas had a death rate</a:t>
            </a:r>
            <a:r>
              <a:rPr lang="en-US" baseline="0" dirty="0" smtClean="0"/>
              <a:t> of almost 13%. Snow actually lived near by, and he used this opportunity to test his hypothesis that these outbreaks was caused by contaminated water. By doing so he found that nearly all the deaths had taken place within a short distance from the Broad Street pump. </a:t>
            </a:r>
            <a:endParaRPr lang="en-US" dirty="0"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DDB88C77-8908-4080-A851-91ED811C5EBC}" type="slidenum">
              <a:rPr lang="en-US" smtClean="0">
                <a:solidFill>
                  <a:schemeClr val="tx1"/>
                </a:solidFill>
                <a:latin typeface="Times New Roman" pitchFamily="18" charset="0"/>
              </a:rPr>
              <a:pPr/>
              <a:t>4</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364538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this figure,</a:t>
            </a:r>
            <a:r>
              <a:rPr lang="en-US" baseline="0" dirty="0" smtClean="0"/>
              <a:t> age and race-adjusted relative risk of IHD in California between 1989-1991 vary very much inside the state. It is lowest in Santa Barbara and highest in San Bernardino. The reasons for these differences are not known, but San Bernardino has a very high concentration of particulate air pollution, which could be involved as a risk factor for IHD death.</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40</a:t>
            </a:fld>
            <a:endParaRPr lang="en-US"/>
          </a:p>
        </p:txBody>
      </p:sp>
    </p:spTree>
    <p:extLst>
      <p:ext uri="{BB962C8B-B14F-4D97-AF65-F5344CB8AC3E}">
        <p14:creationId xmlns:p14="http://schemas.microsoft.com/office/powerpoint/2010/main" val="610698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 homicide “rates” by</a:t>
            </a:r>
            <a:r>
              <a:rPr lang="en-US" baseline="0" dirty="0" smtClean="0"/>
              <a:t> age groups was much higher in the US as compared to other industrialized nations like Germany, France and Japan. Especially for the age group 15-45 the homicide “rate” was very high, and may reflect the easy availability of guns in the US as compared to other countries.</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41</a:t>
            </a:fld>
            <a:endParaRPr lang="en-US"/>
          </a:p>
        </p:txBody>
      </p:sp>
    </p:spTree>
    <p:extLst>
      <p:ext uri="{BB962C8B-B14F-4D97-AF65-F5344CB8AC3E}">
        <p14:creationId xmlns:p14="http://schemas.microsoft.com/office/powerpoint/2010/main" val="345707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expectancy for females is</a:t>
            </a:r>
            <a:r>
              <a:rPr lang="en-US" baseline="0" dirty="0" smtClean="0"/>
              <a:t> highest in Japan, and according to this figure from some years back, the US was number 19, fairly far behind Japan and Switzerland in life expectancy for females.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42</a:t>
            </a:fld>
            <a:endParaRPr lang="en-US"/>
          </a:p>
        </p:txBody>
      </p:sp>
    </p:spTree>
    <p:extLst>
      <p:ext uri="{BB962C8B-B14F-4D97-AF65-F5344CB8AC3E}">
        <p14:creationId xmlns:p14="http://schemas.microsoft.com/office/powerpoint/2010/main" val="2562704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males, life expectancy at birth is also highest in Japan, and the US was number 23 compared to other nations, in this figure from some years back.</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43</a:t>
            </a:fld>
            <a:endParaRPr lang="en-US"/>
          </a:p>
        </p:txBody>
      </p:sp>
    </p:spTree>
    <p:extLst>
      <p:ext uri="{BB962C8B-B14F-4D97-AF65-F5344CB8AC3E}">
        <p14:creationId xmlns:p14="http://schemas.microsoft.com/office/powerpoint/2010/main" val="2535476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Descriptive epidemiology is concerned with p</a:t>
            </a:r>
            <a:r>
              <a:rPr lang="en-US" baseline="0" dirty="0" smtClean="0"/>
              <a:t>erson, place and also time. In epidemiology we are very interested in knowing whether the occurrence of disease has changed over time, and when we talk about time it may be hours, days, years, or it could be seasonal. Most often we talk about changes over years, or seasonal changes. If we find that the occurrence of a disease has changed over time, however, the next question is whether these changes are real or </a:t>
            </a:r>
            <a:r>
              <a:rPr lang="en-US" baseline="0" dirty="0" err="1" smtClean="0"/>
              <a:t>artefactual</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44</a:t>
            </a:fld>
            <a:endParaRPr lang="en-US"/>
          </a:p>
        </p:txBody>
      </p:sp>
    </p:spTree>
    <p:extLst>
      <p:ext uri="{BB962C8B-B14F-4D97-AF65-F5344CB8AC3E}">
        <p14:creationId xmlns:p14="http://schemas.microsoft.com/office/powerpoint/2010/main" val="3489136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Secular trends in epidemiology imply changes over long periods of time, generally years or decades. Cyclic trends or changes are fluctuations in disease incidence over a period of a</a:t>
            </a:r>
            <a:r>
              <a:rPr lang="en-US" baseline="0" dirty="0" smtClean="0"/>
              <a:t> year or </a:t>
            </a:r>
            <a:r>
              <a:rPr lang="en-US" dirty="0" smtClean="0"/>
              <a:t>longer. Good examples of cyclic trends is flu, which tends to come on a yearly basis, and measles that tend to have a two year cycle of high and low incidences in populations that are not immunized.  </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45</a:t>
            </a:fld>
            <a:endParaRPr lang="en-US"/>
          </a:p>
        </p:txBody>
      </p:sp>
    </p:spTree>
    <p:extLst>
      <p:ext uri="{BB962C8B-B14F-4D97-AF65-F5344CB8AC3E}">
        <p14:creationId xmlns:p14="http://schemas.microsoft.com/office/powerpoint/2010/main" val="3669439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good example of a secular trend, and the figure show the declining death rate from</a:t>
            </a:r>
            <a:r>
              <a:rPr lang="en-US" baseline="0" dirty="0" smtClean="0"/>
              <a:t> respiratory TB from around 1838 up to 1980. This trend started many years before the tubercle bacillus was identified around 1880, and even longer before chemotherapy was introduced around 1945.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46</a:t>
            </a:fld>
            <a:endParaRPr lang="en-US"/>
          </a:p>
        </p:txBody>
      </p:sp>
    </p:spTree>
    <p:extLst>
      <p:ext uri="{BB962C8B-B14F-4D97-AF65-F5344CB8AC3E}">
        <p14:creationId xmlns:p14="http://schemas.microsoft.com/office/powerpoint/2010/main" val="630656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E250E1B-7750-43A5-A831-59D14F54E7DB}" type="slidenum">
              <a:rPr lang="en-US" smtClean="0">
                <a:solidFill>
                  <a:schemeClr val="tx1"/>
                </a:solidFill>
                <a:latin typeface="Times New Roman" pitchFamily="18" charset="0"/>
              </a:rPr>
              <a:pPr/>
              <a:t>47</a:t>
            </a:fld>
            <a:endParaRPr lang="en-US" smtClean="0">
              <a:solidFill>
                <a:schemeClr val="tx1"/>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also an example of a secular or temporal trend</a:t>
            </a:r>
            <a:r>
              <a:rPr lang="en-US" baseline="0" dirty="0" smtClean="0"/>
              <a:t> in rheumatic fever occurrence in Denmark from 1862 to 1962. About 1945 a steep drop is seen in the occurrence of rheumatic fever in Denmark. This drop was caused by the introduction of penicillin as a treatment for this disease </a:t>
            </a:r>
            <a:endParaRPr lang="en-US" dirty="0" smtClean="0"/>
          </a:p>
        </p:txBody>
      </p:sp>
    </p:spTree>
    <p:extLst>
      <p:ext uri="{BB962C8B-B14F-4D97-AF65-F5344CB8AC3E}">
        <p14:creationId xmlns:p14="http://schemas.microsoft.com/office/powerpoint/2010/main" val="124714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 death rates from leading causes of death among men aged 25-44 years in the US between 1982 and 1992. The two most impressive changes are the decrease in death from unintentional injuries during these years, and the immense increase in HIV infections during the same time period.</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48</a:t>
            </a:fld>
            <a:endParaRPr lang="en-US"/>
          </a:p>
        </p:txBody>
      </p:sp>
    </p:spTree>
    <p:extLst>
      <p:ext uri="{BB962C8B-B14F-4D97-AF65-F5344CB8AC3E}">
        <p14:creationId xmlns:p14="http://schemas.microsoft.com/office/powerpoint/2010/main" val="646219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rate of death from leading causes for women aged 25-44</a:t>
            </a:r>
            <a:r>
              <a:rPr lang="en-US" baseline="0" dirty="0" smtClean="0"/>
              <a:t> years, </a:t>
            </a:r>
            <a:r>
              <a:rPr lang="en-US" dirty="0" smtClean="0"/>
              <a:t>from 1982 to 1992 in the US. Also here the most impressive</a:t>
            </a:r>
            <a:r>
              <a:rPr lang="en-US" baseline="0" dirty="0" smtClean="0"/>
              <a:t> change is the increase in HIV infection, even though it is not as steep and pronounced as among males.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49</a:t>
            </a:fld>
            <a:endParaRPr lang="en-US"/>
          </a:p>
        </p:txBody>
      </p:sp>
    </p:spTree>
    <p:extLst>
      <p:ext uri="{BB962C8B-B14F-4D97-AF65-F5344CB8AC3E}">
        <p14:creationId xmlns:p14="http://schemas.microsoft.com/office/powerpoint/2010/main" val="358749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Dr.</a:t>
            </a:r>
            <a:r>
              <a:rPr lang="en-US" baseline="0" dirty="0" smtClean="0"/>
              <a:t> Snow examined the water under the microscope, and found that it contained white, flocculent particles, and he was convinced that they were the source of the infection. Snow persuaded the authorities to remove the pump handle from the Broad Street pump as an experiment, and when they did this the spread of cholera dramatically stopped. He was also able to explain deaths caused by cholera other places, because he could link them to the Broad Street pump water. At the end Dr. Snow had a very good indication that his theory could be correct and that it could explain the cholera outbreak, and that by removing the handle of the Broad Street pump he had stopped the spread.  </a:t>
            </a:r>
            <a:endParaRPr lang="en-US" dirty="0"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8148CC41-042A-41D3-AC69-BDC3CBEC49DC}" type="slidenum">
              <a:rPr lang="en-US" smtClean="0">
                <a:solidFill>
                  <a:schemeClr val="tx1"/>
                </a:solidFill>
                <a:latin typeface="Times New Roman" pitchFamily="18" charset="0"/>
              </a:rPr>
              <a:pPr/>
              <a:t>5</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1859855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a:t>
            </a:r>
            <a:r>
              <a:rPr lang="en-US" baseline="0" dirty="0" smtClean="0"/>
              <a:t> changes in disease occurrence over time may be caused by changes in the </a:t>
            </a:r>
            <a:r>
              <a:rPr lang="en-US" b="1" u="sng" baseline="0" dirty="0" smtClean="0"/>
              <a:t>age-distribution</a:t>
            </a:r>
            <a:r>
              <a:rPr lang="en-US" baseline="0" dirty="0" smtClean="0"/>
              <a:t> of the population, which of course changes the disease distribution. If the population becomes younger, age-related diseases like cancer and DM2 will decrease in the population, while other diseases, like HIV, may increase in the population. If the age distribution changes so that the population is aging, the age-related diseases will increase, and diseases primarily seen in younger people may decrease. Other real changes in disease occurrence is </a:t>
            </a:r>
            <a:r>
              <a:rPr lang="en-US" b="1" u="sng" baseline="0" dirty="0" smtClean="0"/>
              <a:t>better treatment </a:t>
            </a:r>
            <a:r>
              <a:rPr lang="en-US" baseline="0" dirty="0" smtClean="0"/>
              <a:t>that actually increases the possibility to survive the disease, and also </a:t>
            </a:r>
            <a:r>
              <a:rPr lang="en-US" b="1" u="sng" baseline="0" dirty="0" smtClean="0"/>
              <a:t>preventive measures </a:t>
            </a:r>
            <a:r>
              <a:rPr lang="en-US" baseline="0" dirty="0" smtClean="0"/>
              <a:t>that prevents the disease from occurring will decrease the incidence of the disease in the population.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50</a:t>
            </a:fld>
            <a:endParaRPr lang="en-US"/>
          </a:p>
        </p:txBody>
      </p:sp>
    </p:spTree>
    <p:extLst>
      <p:ext uri="{BB962C8B-B14F-4D97-AF65-F5344CB8AC3E}">
        <p14:creationId xmlns:p14="http://schemas.microsoft.com/office/powerpoint/2010/main" val="1015972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smtClean="0"/>
              <a:t>Artifactual</a:t>
            </a:r>
            <a:r>
              <a:rPr lang="en-US" b="1" u="sng" dirty="0" smtClean="0"/>
              <a:t> changes </a:t>
            </a:r>
            <a:r>
              <a:rPr lang="en-US" dirty="0" smtClean="0"/>
              <a:t>in disease occurrence over time are either caused by errors in the numerator or errors in the denominator. </a:t>
            </a:r>
            <a:r>
              <a:rPr lang="en-US" b="1" u="sng" dirty="0" smtClean="0"/>
              <a:t>Errors in the numerator </a:t>
            </a:r>
            <a:r>
              <a:rPr lang="en-US" dirty="0" smtClean="0"/>
              <a:t>is either caused by </a:t>
            </a:r>
            <a:r>
              <a:rPr lang="en-US" b="1" i="1" dirty="0" smtClean="0"/>
              <a:t>over-diagnosis</a:t>
            </a:r>
            <a:r>
              <a:rPr lang="en-US" dirty="0" smtClean="0"/>
              <a:t> of the disease because of special focus on</a:t>
            </a:r>
            <a:r>
              <a:rPr lang="en-US" baseline="0" dirty="0" smtClean="0"/>
              <a:t> that disease. It may be caused by </a:t>
            </a:r>
            <a:r>
              <a:rPr lang="en-US" b="1" i="1" baseline="0" dirty="0" smtClean="0"/>
              <a:t>changed classification </a:t>
            </a:r>
            <a:r>
              <a:rPr lang="en-US" baseline="0" dirty="0" smtClean="0"/>
              <a:t>of a disease, like changes in AIDS diagnostic criteria in 1993. </a:t>
            </a:r>
            <a:r>
              <a:rPr lang="en-US" baseline="0" dirty="0" err="1" smtClean="0"/>
              <a:t>Artifactual</a:t>
            </a:r>
            <a:r>
              <a:rPr lang="en-US" baseline="0" dirty="0" smtClean="0"/>
              <a:t> changes may also be caused by changed </a:t>
            </a:r>
            <a:r>
              <a:rPr lang="en-US" b="1" i="1" baseline="0" dirty="0" smtClean="0"/>
              <a:t>ICD coding</a:t>
            </a:r>
            <a:r>
              <a:rPr lang="en-US" baseline="0" dirty="0" smtClean="0"/>
              <a:t>, and by lack of </a:t>
            </a:r>
            <a:r>
              <a:rPr lang="en-US" b="1" i="1" baseline="0" dirty="0" smtClean="0"/>
              <a:t>precision</a:t>
            </a:r>
            <a:r>
              <a:rPr lang="en-US" baseline="0" dirty="0" smtClean="0"/>
              <a:t> in reporting age at death, which may also incorporate errors in the numerator.</a:t>
            </a:r>
          </a:p>
          <a:p>
            <a:r>
              <a:rPr lang="en-US" b="1" u="sng" baseline="0" dirty="0" smtClean="0"/>
              <a:t>Errors in the denominator </a:t>
            </a:r>
            <a:r>
              <a:rPr lang="en-US" baseline="0" dirty="0" smtClean="0"/>
              <a:t>may be caused by problems in the </a:t>
            </a:r>
            <a:r>
              <a:rPr lang="en-US" b="1" i="1" baseline="0" dirty="0" smtClean="0"/>
              <a:t>census enumeration </a:t>
            </a:r>
            <a:r>
              <a:rPr lang="en-US" baseline="0" dirty="0" smtClean="0"/>
              <a:t>of the population. It may also arise from changes in </a:t>
            </a:r>
            <a:r>
              <a:rPr lang="en-US" b="1" i="1" baseline="0" dirty="0" smtClean="0"/>
              <a:t>accuracy</a:t>
            </a:r>
            <a:r>
              <a:rPr lang="en-US" baseline="0" dirty="0" smtClean="0"/>
              <a:t> and precision from one census to the next, and may be caused by in-migration or out-migration from a specific area or country, or especially from some part of the population that is under-estimated in the census, like young males who tend not answer the census questions.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51</a:t>
            </a:fld>
            <a:endParaRPr lang="en-US"/>
          </a:p>
        </p:txBody>
      </p:sp>
    </p:spTree>
    <p:extLst>
      <p:ext uri="{BB962C8B-B14F-4D97-AF65-F5344CB8AC3E}">
        <p14:creationId xmlns:p14="http://schemas.microsoft.com/office/powerpoint/2010/main" val="1136856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AIDS cases in the US from 1984 to 1993.  Up to about 1992 there was a steady and slow increase in the number of AIDS cases, even with revised AIDS</a:t>
            </a:r>
            <a:r>
              <a:rPr lang="en-US" baseline="0" dirty="0" smtClean="0"/>
              <a:t> definition in 1987, and changed frequency of updates in 1992. However, in 1993 the number of cases sky-rocked because of revised case-definition.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52</a:t>
            </a:fld>
            <a:endParaRPr lang="en-US"/>
          </a:p>
        </p:txBody>
      </p:sp>
    </p:spTree>
    <p:extLst>
      <p:ext uri="{BB962C8B-B14F-4D97-AF65-F5344CB8AC3E}">
        <p14:creationId xmlns:p14="http://schemas.microsoft.com/office/powerpoint/2010/main" val="1493849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reported AIDS cases among adolescents and adults in the first quarter of 1992 and first quarter 1993. In the first quarter of 1992 was used the AIDS surveillance and case definition</a:t>
            </a:r>
            <a:r>
              <a:rPr lang="en-US" baseline="0" dirty="0" smtClean="0"/>
              <a:t> published in 1987. In the first quarter of 1993, however, severe immunosuppression was added to the definition criteria, and the case definition now involved the T-lymphocytes present. In addition was added opportunistic illness like TB. Taken together, this new definition included a lot more cases in the AIDS population compared to earlier.</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53</a:t>
            </a:fld>
            <a:endParaRPr lang="en-US"/>
          </a:p>
        </p:txBody>
      </p:sp>
    </p:spTree>
    <p:extLst>
      <p:ext uri="{BB962C8B-B14F-4D97-AF65-F5344CB8AC3E}">
        <p14:creationId xmlns:p14="http://schemas.microsoft.com/office/powerpoint/2010/main" val="1770002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 percent change in deaths of malignant neoplasms</a:t>
            </a:r>
            <a:r>
              <a:rPr lang="en-US" baseline="0" dirty="0" smtClean="0"/>
              <a:t> according to the 8</a:t>
            </a:r>
            <a:r>
              <a:rPr lang="en-US" baseline="30000" dirty="0" smtClean="0"/>
              <a:t>th</a:t>
            </a:r>
            <a:r>
              <a:rPr lang="en-US" baseline="0" dirty="0" smtClean="0"/>
              <a:t> compared to the 7</a:t>
            </a:r>
            <a:r>
              <a:rPr lang="en-US" baseline="30000" dirty="0" smtClean="0"/>
              <a:t>th</a:t>
            </a:r>
            <a:r>
              <a:rPr lang="en-US" baseline="0" dirty="0" smtClean="0"/>
              <a:t> ICD revision. This is a good example of </a:t>
            </a:r>
            <a:r>
              <a:rPr lang="en-US" baseline="0" dirty="0" err="1" smtClean="0"/>
              <a:t>artifactual</a:t>
            </a:r>
            <a:r>
              <a:rPr lang="en-US" baseline="0" dirty="0" smtClean="0"/>
              <a:t> changes caused by this revision. </a:t>
            </a:r>
            <a:endParaRPr lang="en-US" dirty="0"/>
          </a:p>
        </p:txBody>
      </p:sp>
      <p:sp>
        <p:nvSpPr>
          <p:cNvPr id="4" name="Slide Number Placeholder 3"/>
          <p:cNvSpPr>
            <a:spLocks noGrp="1"/>
          </p:cNvSpPr>
          <p:nvPr>
            <p:ph type="sldNum" sz="quarter" idx="10"/>
          </p:nvPr>
        </p:nvSpPr>
        <p:spPr/>
        <p:txBody>
          <a:bodyPr/>
          <a:lstStyle/>
          <a:p>
            <a:pPr>
              <a:defRPr/>
            </a:pPr>
            <a:fld id="{EAA4B812-15F6-442F-8211-D1BBD240BA02}" type="slidenum">
              <a:rPr lang="en-US" smtClean="0"/>
              <a:pPr>
                <a:defRPr/>
              </a:pPr>
              <a:t>54</a:t>
            </a:fld>
            <a:endParaRPr lang="en-US"/>
          </a:p>
        </p:txBody>
      </p:sp>
    </p:spTree>
    <p:extLst>
      <p:ext uri="{BB962C8B-B14F-4D97-AF65-F5344CB8AC3E}">
        <p14:creationId xmlns:p14="http://schemas.microsoft.com/office/powerpoint/2010/main" val="2693715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0D025A3D-1AA8-4B79-945E-3D5534F9C9CC}" type="slidenum">
              <a:rPr lang="en-US" smtClean="0">
                <a:solidFill>
                  <a:schemeClr val="tx1"/>
                </a:solidFill>
                <a:latin typeface="Times New Roman" pitchFamily="18" charset="0"/>
              </a:rPr>
              <a:pPr/>
              <a:t>55</a:t>
            </a:fld>
            <a:endParaRPr lang="en-US" smtClean="0">
              <a:solidFill>
                <a:schemeClr val="tx1"/>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0128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Also other factors indicated that Dr. Snow was correct, among them the 530 inmates of the Poland Street workhouse who had their own well, and only 5 people there contracted cholera. And the Broad Street brewery, where the workers drank beer</a:t>
            </a:r>
            <a:r>
              <a:rPr lang="en-US" baseline="0" dirty="0" smtClean="0"/>
              <a:t> instead of water had no fatalities.</a:t>
            </a:r>
            <a:endParaRPr lang="en-US" dirty="0"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4DC4D81-94FC-4D1C-B504-AE6BB5148FD5}" type="slidenum">
              <a:rPr lang="en-US" smtClean="0">
                <a:solidFill>
                  <a:schemeClr val="tx1"/>
                </a:solidFill>
                <a:latin typeface="Times New Roman" pitchFamily="18" charset="0"/>
              </a:rPr>
              <a:pPr/>
              <a:t>6</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25634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0" i="0" dirty="0" smtClean="0"/>
              <a:t>Descriptive studies </a:t>
            </a:r>
            <a:r>
              <a:rPr lang="en-US" b="0" i="0" dirty="0" smtClean="0"/>
              <a:t>examines</a:t>
            </a:r>
            <a:r>
              <a:rPr lang="en-US" b="0" i="0" baseline="0" dirty="0" smtClean="0"/>
              <a:t> disease distribution in populations in terms of </a:t>
            </a:r>
            <a:r>
              <a:rPr lang="en-US" b="0" i="0" dirty="0" smtClean="0"/>
              <a:t>the </a:t>
            </a:r>
            <a:r>
              <a:rPr lang="en-US" b="0" i="0" dirty="0" smtClean="0"/>
              <a:t>three essential characteristics of disease that we have already mentioned:</a:t>
            </a:r>
            <a:r>
              <a:rPr lang="en-US" dirty="0" smtClean="0"/>
              <a:t> person,</a:t>
            </a:r>
            <a:r>
              <a:rPr lang="en-US" baseline="0" dirty="0" smtClean="0"/>
              <a:t> place and time. </a:t>
            </a:r>
            <a:endParaRPr lang="en-US" b="0"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76CFB17-4539-4387-BD43-1CED87A2BFD2}" type="slidenum">
              <a:rPr lang="en-US" smtClean="0">
                <a:solidFill>
                  <a:schemeClr val="tx1"/>
                </a:solidFill>
                <a:latin typeface="Times New Roman" pitchFamily="18" charset="0"/>
              </a:rPr>
              <a:pPr/>
              <a:t>7</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3392243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aseline="0" dirty="0" smtClean="0"/>
              <a:t>Descriptive </a:t>
            </a:r>
            <a:r>
              <a:rPr lang="en-US" baseline="0" dirty="0" smtClean="0"/>
              <a:t>studies depends on that we:</a:t>
            </a:r>
            <a:r>
              <a:rPr lang="en-US" dirty="0" smtClean="0"/>
              <a:t> </a:t>
            </a:r>
          </a:p>
          <a:p>
            <a:pPr marL="228600" indent="-228600">
              <a:buFont typeface="+mj-lt"/>
              <a:buAutoNum type="arabicPeriod"/>
              <a:defRPr/>
            </a:pPr>
            <a:r>
              <a:rPr lang="en-US" b="1" dirty="0" smtClean="0"/>
              <a:t>Exactly decide what we want to know, what research question we want to answer.</a:t>
            </a:r>
            <a:r>
              <a:rPr lang="en-US" dirty="0" smtClean="0"/>
              <a:t> </a:t>
            </a:r>
          </a:p>
          <a:p>
            <a:pPr marL="228600" indent="-228600">
              <a:buFont typeface="+mj-lt"/>
              <a:buAutoNum type="arabicPeriod"/>
              <a:defRPr/>
            </a:pPr>
            <a:r>
              <a:rPr lang="en-US" b="1" dirty="0" smtClean="0"/>
              <a:t>Formulate our research question as precisely as possible. </a:t>
            </a:r>
          </a:p>
          <a:p>
            <a:pPr marL="228600" indent="-228600">
              <a:buFont typeface="+mj-lt"/>
              <a:buAutoNum type="arabicPeriod"/>
              <a:defRPr/>
            </a:pPr>
            <a:r>
              <a:rPr lang="en-US" b="1" dirty="0" smtClean="0"/>
              <a:t>Record our observations in terms of person, place and time. </a:t>
            </a:r>
          </a:p>
          <a:p>
            <a:pPr marL="228600" indent="-228600">
              <a:buFont typeface="+mj-lt"/>
              <a:buAutoNum type="arabicPeriod"/>
              <a:defRPr/>
            </a:pPr>
            <a:endParaRPr lang="en-US" b="1" dirty="0" smtClean="0"/>
          </a:p>
          <a:p>
            <a:pPr marL="0" indent="0">
              <a:buFont typeface="+mj-lt"/>
              <a:buNone/>
              <a:defRPr/>
            </a:pPr>
            <a:r>
              <a:rPr lang="en-US" b="1" dirty="0" smtClean="0"/>
              <a:t>Re. 1-our research</a:t>
            </a:r>
            <a:r>
              <a:rPr lang="en-US" b="1" baseline="0" dirty="0" smtClean="0"/>
              <a:t> question</a:t>
            </a:r>
            <a:r>
              <a:rPr lang="en-US" b="1" dirty="0" smtClean="0"/>
              <a:t>: </a:t>
            </a:r>
            <a:r>
              <a:rPr lang="en-US" b="0" dirty="0" smtClean="0"/>
              <a:t>If we for example want </a:t>
            </a:r>
            <a:r>
              <a:rPr lang="en-US" dirty="0" smtClean="0"/>
              <a:t>to know more about diabetes type 2 (DM2), then we need to</a:t>
            </a:r>
            <a:r>
              <a:rPr lang="en-US" baseline="0" dirty="0" smtClean="0"/>
              <a:t> decide if </a:t>
            </a:r>
            <a:r>
              <a:rPr lang="en-US" dirty="0" smtClean="0"/>
              <a:t>we are interested in incidences, mortality, or for example hospitalizations related to DM2.</a:t>
            </a:r>
            <a:r>
              <a:rPr lang="en-US" baseline="0" dirty="0" smtClean="0"/>
              <a:t> </a:t>
            </a:r>
            <a:r>
              <a:rPr lang="en-US" dirty="0" smtClean="0"/>
              <a:t>We also have to decide on what data sources we want to use, and how accurate they are, or have to be.</a:t>
            </a:r>
          </a:p>
          <a:p>
            <a:pPr marL="0" indent="0">
              <a:buFont typeface="+mj-lt"/>
              <a:buNone/>
              <a:defRPr/>
            </a:pPr>
            <a:r>
              <a:rPr lang="en-US" b="0" dirty="0" smtClean="0"/>
              <a:t> </a:t>
            </a:r>
            <a:endParaRPr lang="en-US" b="0"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F76CFB17-4539-4387-BD43-1CED87A2BFD2}" type="slidenum">
              <a:rPr lang="en-US" smtClean="0">
                <a:solidFill>
                  <a:schemeClr val="tx1"/>
                </a:solidFill>
                <a:latin typeface="Times New Roman" pitchFamily="18" charset="0"/>
              </a:rPr>
              <a:pPr/>
              <a:t>8</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64772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Disease do not occur</a:t>
            </a:r>
            <a:r>
              <a:rPr lang="en-US" baseline="0" dirty="0" smtClean="0"/>
              <a:t> at random, but is linked to level of </a:t>
            </a:r>
            <a:r>
              <a:rPr lang="en-US" b="1" u="sng" baseline="0" dirty="0" smtClean="0"/>
              <a:t>exposure</a:t>
            </a:r>
            <a:r>
              <a:rPr lang="en-US" baseline="0" dirty="0" smtClean="0"/>
              <a:t>, which may have occurred earlier or at the present time, and to the </a:t>
            </a:r>
            <a:r>
              <a:rPr lang="en-US" b="1" u="sng" baseline="0" dirty="0" smtClean="0"/>
              <a:t>susceptibility</a:t>
            </a:r>
            <a:r>
              <a:rPr lang="en-US" baseline="0" dirty="0" smtClean="0"/>
              <a:t> for that disease in the population. Examples are TB, HIV, DM2 or cancer. TB is more likely to occur where there is poverty, malnutrition, crowded living conditions, and inadequate prevention and treatment. TB also often occur alongside HIV infection because of lowered immune defense. In the US TB is most prevalent in inner cities. </a:t>
            </a:r>
            <a:endParaRPr lang="en-US" dirty="0"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1200">
                <a:solidFill>
                  <a:srgbClr val="990033"/>
                </a:solidFill>
                <a:latin typeface="Arial" charset="0"/>
              </a:defRPr>
            </a:lvl1pPr>
            <a:lvl2pPr marL="742950" indent="-285750" defTabSz="933450">
              <a:defRPr sz="1200">
                <a:solidFill>
                  <a:srgbClr val="990033"/>
                </a:solidFill>
                <a:latin typeface="Arial" charset="0"/>
              </a:defRPr>
            </a:lvl2pPr>
            <a:lvl3pPr marL="1143000" indent="-228600" defTabSz="933450">
              <a:defRPr sz="1200">
                <a:solidFill>
                  <a:srgbClr val="990033"/>
                </a:solidFill>
                <a:latin typeface="Arial" charset="0"/>
              </a:defRPr>
            </a:lvl3pPr>
            <a:lvl4pPr marL="1600200" indent="-228600" defTabSz="933450">
              <a:defRPr sz="1200">
                <a:solidFill>
                  <a:srgbClr val="990033"/>
                </a:solidFill>
                <a:latin typeface="Arial" charset="0"/>
              </a:defRPr>
            </a:lvl4pPr>
            <a:lvl5pPr marL="2057400" indent="-228600" defTabSz="933450">
              <a:defRPr sz="1200">
                <a:solidFill>
                  <a:srgbClr val="990033"/>
                </a:solidFill>
                <a:latin typeface="Arial" charset="0"/>
              </a:defRPr>
            </a:lvl5pPr>
            <a:lvl6pPr marL="2514600" indent="-228600" defTabSz="933450" eaLnBrk="0" fontAlgn="base" hangingPunct="0">
              <a:spcBef>
                <a:spcPct val="20000"/>
              </a:spcBef>
              <a:spcAft>
                <a:spcPct val="0"/>
              </a:spcAft>
              <a:buChar char="•"/>
              <a:defRPr sz="1200">
                <a:solidFill>
                  <a:srgbClr val="990033"/>
                </a:solidFill>
                <a:latin typeface="Arial" charset="0"/>
              </a:defRPr>
            </a:lvl6pPr>
            <a:lvl7pPr marL="2971800" indent="-228600" defTabSz="933450" eaLnBrk="0" fontAlgn="base" hangingPunct="0">
              <a:spcBef>
                <a:spcPct val="20000"/>
              </a:spcBef>
              <a:spcAft>
                <a:spcPct val="0"/>
              </a:spcAft>
              <a:buChar char="•"/>
              <a:defRPr sz="1200">
                <a:solidFill>
                  <a:srgbClr val="990033"/>
                </a:solidFill>
                <a:latin typeface="Arial" charset="0"/>
              </a:defRPr>
            </a:lvl7pPr>
            <a:lvl8pPr marL="3429000" indent="-228600" defTabSz="933450" eaLnBrk="0" fontAlgn="base" hangingPunct="0">
              <a:spcBef>
                <a:spcPct val="20000"/>
              </a:spcBef>
              <a:spcAft>
                <a:spcPct val="0"/>
              </a:spcAft>
              <a:buChar char="•"/>
              <a:defRPr sz="1200">
                <a:solidFill>
                  <a:srgbClr val="990033"/>
                </a:solidFill>
                <a:latin typeface="Arial" charset="0"/>
              </a:defRPr>
            </a:lvl8pPr>
            <a:lvl9pPr marL="3886200" indent="-228600" defTabSz="933450" eaLnBrk="0" fontAlgn="base" hangingPunct="0">
              <a:spcBef>
                <a:spcPct val="20000"/>
              </a:spcBef>
              <a:spcAft>
                <a:spcPct val="0"/>
              </a:spcAft>
              <a:buChar char="•"/>
              <a:defRPr sz="1200">
                <a:solidFill>
                  <a:srgbClr val="990033"/>
                </a:solidFill>
                <a:latin typeface="Arial" charset="0"/>
              </a:defRPr>
            </a:lvl9pPr>
          </a:lstStyle>
          <a:p>
            <a:fld id="{1A83A061-19D0-4A61-8798-321B5DE349EB}" type="slidenum">
              <a:rPr lang="en-US" smtClean="0">
                <a:solidFill>
                  <a:schemeClr val="tx1"/>
                </a:solidFill>
                <a:latin typeface="Times New Roman" pitchFamily="18" charset="0"/>
              </a:rPr>
              <a:pPr/>
              <a:t>9</a:t>
            </a:fld>
            <a:endParaRPr lang="en-US" smtClean="0">
              <a:solidFill>
                <a:schemeClr val="tx1"/>
              </a:solidFill>
              <a:latin typeface="Times New Roman" pitchFamily="18" charset="0"/>
            </a:endParaRPr>
          </a:p>
        </p:txBody>
      </p:sp>
    </p:spTree>
    <p:extLst>
      <p:ext uri="{BB962C8B-B14F-4D97-AF65-F5344CB8AC3E}">
        <p14:creationId xmlns:p14="http://schemas.microsoft.com/office/powerpoint/2010/main" val="239975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196975"/>
            <a:ext cx="8172450" cy="0"/>
          </a:xfrm>
          <a:prstGeom prst="line">
            <a:avLst/>
          </a:prstGeom>
          <a:noFill/>
          <a:ln w="50800">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2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a:p>
            <a:pPr>
              <a:defRPr/>
            </a:pPr>
            <a:r>
              <a:rPr lang="en-US"/>
              <a:t>R Knutsen</a:t>
            </a:r>
          </a:p>
        </p:txBody>
      </p:sp>
      <p:sp>
        <p:nvSpPr>
          <p:cNvPr id="6"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90AE261-3DC4-44DE-B877-8CA79E858FD4}" type="slidenum">
              <a:rPr lang="en-US"/>
              <a:pPr>
                <a:defRPr/>
              </a:pPr>
              <a:t>‹#›</a:t>
            </a:fld>
            <a:endParaRPr lang="en-US"/>
          </a:p>
        </p:txBody>
      </p:sp>
    </p:spTree>
    <p:extLst>
      <p:ext uri="{BB962C8B-B14F-4D97-AF65-F5344CB8AC3E}">
        <p14:creationId xmlns:p14="http://schemas.microsoft.com/office/powerpoint/2010/main" val="91395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713BA-F422-49A2-B1D8-E960B633BA4E}" type="slidenum">
              <a:rPr lang="en-US"/>
              <a:pPr>
                <a:defRPr/>
              </a:pPr>
              <a:t>‹#›</a:t>
            </a:fld>
            <a:endParaRPr lang="en-US"/>
          </a:p>
        </p:txBody>
      </p:sp>
    </p:spTree>
    <p:extLst>
      <p:ext uri="{BB962C8B-B14F-4D97-AF65-F5344CB8AC3E}">
        <p14:creationId xmlns:p14="http://schemas.microsoft.com/office/powerpoint/2010/main" val="2997978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835365-8B47-42A7-A83A-74E25D22550A}" type="slidenum">
              <a:rPr lang="en-US"/>
              <a:pPr>
                <a:defRPr/>
              </a:pPr>
              <a:t>‹#›</a:t>
            </a:fld>
            <a:endParaRPr lang="en-US"/>
          </a:p>
        </p:txBody>
      </p:sp>
    </p:spTree>
    <p:extLst>
      <p:ext uri="{BB962C8B-B14F-4D97-AF65-F5344CB8AC3E}">
        <p14:creationId xmlns:p14="http://schemas.microsoft.com/office/powerpoint/2010/main" val="2558976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29CF68-9D90-469F-80DD-13D8A65E3B25}" type="slidenum">
              <a:rPr lang="en-US"/>
              <a:pPr>
                <a:defRPr/>
              </a:pPr>
              <a:t>‹#›</a:t>
            </a:fld>
            <a:endParaRPr lang="en-US"/>
          </a:p>
        </p:txBody>
      </p:sp>
    </p:spTree>
    <p:extLst>
      <p:ext uri="{BB962C8B-B14F-4D97-AF65-F5344CB8AC3E}">
        <p14:creationId xmlns:p14="http://schemas.microsoft.com/office/powerpoint/2010/main" val="54176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DB8812-1CC9-470D-81FA-D8D874F2080E}" type="slidenum">
              <a:rPr lang="en-US"/>
              <a:pPr>
                <a:defRPr/>
              </a:pPr>
              <a:t>‹#›</a:t>
            </a:fld>
            <a:endParaRPr lang="en-US"/>
          </a:p>
        </p:txBody>
      </p:sp>
    </p:spTree>
    <p:extLst>
      <p:ext uri="{BB962C8B-B14F-4D97-AF65-F5344CB8AC3E}">
        <p14:creationId xmlns:p14="http://schemas.microsoft.com/office/powerpoint/2010/main" val="6192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A31D66-4772-4D77-91E6-A84F40688330}" type="slidenum">
              <a:rPr lang="en-US"/>
              <a:pPr>
                <a:defRPr/>
              </a:pPr>
              <a:t>‹#›</a:t>
            </a:fld>
            <a:endParaRPr lang="en-US"/>
          </a:p>
        </p:txBody>
      </p:sp>
    </p:spTree>
    <p:extLst>
      <p:ext uri="{BB962C8B-B14F-4D97-AF65-F5344CB8AC3E}">
        <p14:creationId xmlns:p14="http://schemas.microsoft.com/office/powerpoint/2010/main" val="166362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F98783-74D3-46CB-AFA4-93DFAC83700B}" type="slidenum">
              <a:rPr lang="en-US"/>
              <a:pPr>
                <a:defRPr/>
              </a:pPr>
              <a:t>‹#›</a:t>
            </a:fld>
            <a:endParaRPr lang="en-US"/>
          </a:p>
        </p:txBody>
      </p:sp>
    </p:spTree>
    <p:extLst>
      <p:ext uri="{BB962C8B-B14F-4D97-AF65-F5344CB8AC3E}">
        <p14:creationId xmlns:p14="http://schemas.microsoft.com/office/powerpoint/2010/main" val="178305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AFC85D-B545-4728-932E-07CB9F4264F9}" type="slidenum">
              <a:rPr lang="en-US"/>
              <a:pPr>
                <a:defRPr/>
              </a:pPr>
              <a:t>‹#›</a:t>
            </a:fld>
            <a:endParaRPr lang="en-US"/>
          </a:p>
        </p:txBody>
      </p:sp>
    </p:spTree>
    <p:extLst>
      <p:ext uri="{BB962C8B-B14F-4D97-AF65-F5344CB8AC3E}">
        <p14:creationId xmlns:p14="http://schemas.microsoft.com/office/powerpoint/2010/main" val="3251304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5253ED-4CEF-4389-90BD-BC309B3A3706}" type="slidenum">
              <a:rPr lang="en-US"/>
              <a:pPr>
                <a:defRPr/>
              </a:pPr>
              <a:t>‹#›</a:t>
            </a:fld>
            <a:endParaRPr lang="en-US"/>
          </a:p>
        </p:txBody>
      </p:sp>
    </p:spTree>
    <p:extLst>
      <p:ext uri="{BB962C8B-B14F-4D97-AF65-F5344CB8AC3E}">
        <p14:creationId xmlns:p14="http://schemas.microsoft.com/office/powerpoint/2010/main" val="3714340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0E0AA1-3FFC-47BE-965F-D93249E95A4B}" type="slidenum">
              <a:rPr lang="en-US"/>
              <a:pPr>
                <a:defRPr/>
              </a:pPr>
              <a:t>‹#›</a:t>
            </a:fld>
            <a:endParaRPr lang="en-US"/>
          </a:p>
        </p:txBody>
      </p:sp>
    </p:spTree>
    <p:extLst>
      <p:ext uri="{BB962C8B-B14F-4D97-AF65-F5344CB8AC3E}">
        <p14:creationId xmlns:p14="http://schemas.microsoft.com/office/powerpoint/2010/main" val="469259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80BE3E-D86F-4663-A4CF-29EF13BED373}" type="slidenum">
              <a:rPr lang="en-US"/>
              <a:pPr>
                <a:defRPr/>
              </a:pPr>
              <a:t>‹#›</a:t>
            </a:fld>
            <a:endParaRPr lang="en-US"/>
          </a:p>
        </p:txBody>
      </p:sp>
    </p:spTree>
    <p:extLst>
      <p:ext uri="{BB962C8B-B14F-4D97-AF65-F5344CB8AC3E}">
        <p14:creationId xmlns:p14="http://schemas.microsoft.com/office/powerpoint/2010/main" val="199904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1D643-7839-4231-934A-B1C536FDA67B}" type="slidenum">
              <a:rPr lang="en-US"/>
              <a:pPr>
                <a:defRPr/>
              </a:pPr>
              <a:t>‹#›</a:t>
            </a:fld>
            <a:endParaRPr lang="en-US"/>
          </a:p>
        </p:txBody>
      </p:sp>
    </p:spTree>
    <p:extLst>
      <p:ext uri="{BB962C8B-B14F-4D97-AF65-F5344CB8AC3E}">
        <p14:creationId xmlns:p14="http://schemas.microsoft.com/office/powerpoint/2010/main" val="3768765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AB3F17-6FF9-4BC4-9DB8-65867FC58BCB}" type="slidenum">
              <a:rPr lang="en-US"/>
              <a:pPr>
                <a:defRPr/>
              </a:pPr>
              <a:t>‹#›</a:t>
            </a:fld>
            <a:endParaRPr lang="en-US"/>
          </a:p>
        </p:txBody>
      </p:sp>
    </p:spTree>
    <p:extLst>
      <p:ext uri="{BB962C8B-B14F-4D97-AF65-F5344CB8AC3E}">
        <p14:creationId xmlns:p14="http://schemas.microsoft.com/office/powerpoint/2010/main" val="25362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B21E96-2482-4A6D-80C9-F3632508BB7C}" type="slidenum">
              <a:rPr lang="en-US"/>
              <a:pPr>
                <a:defRPr/>
              </a:pPr>
              <a:t>‹#›</a:t>
            </a:fld>
            <a:endParaRPr lang="en-US"/>
          </a:p>
        </p:txBody>
      </p:sp>
    </p:spTree>
    <p:extLst>
      <p:ext uri="{BB962C8B-B14F-4D97-AF65-F5344CB8AC3E}">
        <p14:creationId xmlns:p14="http://schemas.microsoft.com/office/powerpoint/2010/main" val="2218965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9FA65-DE66-4BA6-BB39-9D70D45F354A}" type="slidenum">
              <a:rPr lang="en-US"/>
              <a:pPr>
                <a:defRPr/>
              </a:pPr>
              <a:t>‹#›</a:t>
            </a:fld>
            <a:endParaRPr lang="en-US"/>
          </a:p>
        </p:txBody>
      </p:sp>
    </p:spTree>
    <p:extLst>
      <p:ext uri="{BB962C8B-B14F-4D97-AF65-F5344CB8AC3E}">
        <p14:creationId xmlns:p14="http://schemas.microsoft.com/office/powerpoint/2010/main" val="425614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A11988-7B5E-4F65-A37E-6508C6DA19C7}" type="slidenum">
              <a:rPr lang="en-US"/>
              <a:pPr>
                <a:defRPr/>
              </a:pPr>
              <a:t>‹#›</a:t>
            </a:fld>
            <a:endParaRPr lang="en-US"/>
          </a:p>
        </p:txBody>
      </p:sp>
    </p:spTree>
    <p:extLst>
      <p:ext uri="{BB962C8B-B14F-4D97-AF65-F5344CB8AC3E}">
        <p14:creationId xmlns:p14="http://schemas.microsoft.com/office/powerpoint/2010/main" val="182934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B9DB11-4FE1-499A-938F-0149BF1684D2}" type="slidenum">
              <a:rPr lang="en-US"/>
              <a:pPr>
                <a:defRPr/>
              </a:pPr>
              <a:t>‹#›</a:t>
            </a:fld>
            <a:endParaRPr lang="en-US"/>
          </a:p>
        </p:txBody>
      </p:sp>
    </p:spTree>
    <p:extLst>
      <p:ext uri="{BB962C8B-B14F-4D97-AF65-F5344CB8AC3E}">
        <p14:creationId xmlns:p14="http://schemas.microsoft.com/office/powerpoint/2010/main" val="1103126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62E89F-2C78-42CE-BD60-91D54F46F4D4}" type="slidenum">
              <a:rPr lang="en-US"/>
              <a:pPr>
                <a:defRPr/>
              </a:pPr>
              <a:t>‹#›</a:t>
            </a:fld>
            <a:endParaRPr lang="en-US"/>
          </a:p>
        </p:txBody>
      </p:sp>
    </p:spTree>
    <p:extLst>
      <p:ext uri="{BB962C8B-B14F-4D97-AF65-F5344CB8AC3E}">
        <p14:creationId xmlns:p14="http://schemas.microsoft.com/office/powerpoint/2010/main" val="2542746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0C6113-5B5B-48A2-8053-9B6B31BA8841}" type="slidenum">
              <a:rPr lang="en-US"/>
              <a:pPr>
                <a:defRPr/>
              </a:pPr>
              <a:t>‹#›</a:t>
            </a:fld>
            <a:endParaRPr lang="en-US"/>
          </a:p>
        </p:txBody>
      </p:sp>
    </p:spTree>
    <p:extLst>
      <p:ext uri="{BB962C8B-B14F-4D97-AF65-F5344CB8AC3E}">
        <p14:creationId xmlns:p14="http://schemas.microsoft.com/office/powerpoint/2010/main" val="69594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E3BBF4-17A7-49C3-ABA0-F2A4214E5429}" type="slidenum">
              <a:rPr lang="en-US"/>
              <a:pPr>
                <a:defRPr/>
              </a:pPr>
              <a:t>‹#›</a:t>
            </a:fld>
            <a:endParaRPr lang="en-US"/>
          </a:p>
        </p:txBody>
      </p:sp>
    </p:spTree>
    <p:extLst>
      <p:ext uri="{BB962C8B-B14F-4D97-AF65-F5344CB8AC3E}">
        <p14:creationId xmlns:p14="http://schemas.microsoft.com/office/powerpoint/2010/main" val="1515776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92F686-F9C1-4E8D-A570-49CCAD2446A6}" type="slidenum">
              <a:rPr lang="en-US"/>
              <a:pPr>
                <a:defRPr/>
              </a:pPr>
              <a:t>‹#›</a:t>
            </a:fld>
            <a:endParaRPr lang="en-US"/>
          </a:p>
        </p:txBody>
      </p:sp>
    </p:spTree>
    <p:extLst>
      <p:ext uri="{BB962C8B-B14F-4D97-AF65-F5344CB8AC3E}">
        <p14:creationId xmlns:p14="http://schemas.microsoft.com/office/powerpoint/2010/main" val="34875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99B3EE-D46E-4816-B54A-AFC73E927796}" type="slidenum">
              <a:rPr lang="en-US"/>
              <a:pPr>
                <a:defRPr/>
              </a:pPr>
              <a:t>‹#›</a:t>
            </a:fld>
            <a:endParaRPr lang="en-US"/>
          </a:p>
        </p:txBody>
      </p:sp>
    </p:spTree>
    <p:extLst>
      <p:ext uri="{BB962C8B-B14F-4D97-AF65-F5344CB8AC3E}">
        <p14:creationId xmlns:p14="http://schemas.microsoft.com/office/powerpoint/2010/main" val="1054274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654766-D60C-4615-9DE8-99A8C108D204}" type="slidenum">
              <a:rPr lang="en-US"/>
              <a:pPr>
                <a:defRPr/>
              </a:pPr>
              <a:t>‹#›</a:t>
            </a:fld>
            <a:endParaRPr lang="en-US"/>
          </a:p>
        </p:txBody>
      </p:sp>
    </p:spTree>
    <p:extLst>
      <p:ext uri="{BB962C8B-B14F-4D97-AF65-F5344CB8AC3E}">
        <p14:creationId xmlns:p14="http://schemas.microsoft.com/office/powerpoint/2010/main" val="6854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a:latin typeface="Comic Sans MS" pitchFamily="66"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mn-lt"/>
              </a:defRPr>
            </a:lvl1pPr>
          </a:lstStyle>
          <a:p>
            <a:pPr>
              <a:defRPr/>
            </a:pPr>
            <a:fld id="{4DD14D47-F1A3-4CC7-AD06-5FA16796B067}" type="slidenum">
              <a:rPr lang="en-US"/>
              <a:pPr>
                <a:defRPr/>
              </a:pPr>
              <a:t>‹#›</a:t>
            </a:fld>
            <a:endParaRPr lang="en-US"/>
          </a:p>
        </p:txBody>
      </p:sp>
      <p:sp>
        <p:nvSpPr>
          <p:cNvPr id="1031" name="Line 8"/>
          <p:cNvSpPr>
            <a:spLocks noChangeShapeType="1"/>
          </p:cNvSpPr>
          <p:nvPr userDrawn="1"/>
        </p:nvSpPr>
        <p:spPr bwMode="auto">
          <a:xfrm>
            <a:off x="0" y="1125538"/>
            <a:ext cx="8243888" cy="0"/>
          </a:xfrm>
          <a:prstGeom prst="line">
            <a:avLst/>
          </a:prstGeom>
          <a:noFill/>
          <a:ln w="50800">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6"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Times New Roman" pitchFamily="18" charset="0"/>
              </a:defRPr>
            </a:lvl1pPr>
          </a:lstStyle>
          <a:p>
            <a:pPr>
              <a:defRPr/>
            </a:pPr>
            <a:fld id="{97989B97-165A-4E55-A5D7-D31316EEF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6.wma"/><Relationship Id="rId7" Type="http://schemas.openxmlformats.org/officeDocument/2006/relationships/image" Target="../media/image2.emf"/><Relationship Id="rId2" Type="http://schemas.microsoft.com/office/2007/relationships/media" Target="../media/media16.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9.wma"/><Relationship Id="rId7" Type="http://schemas.openxmlformats.org/officeDocument/2006/relationships/image" Target="../media/image3.emf"/><Relationship Id="rId2" Type="http://schemas.microsoft.com/office/2007/relationships/media" Target="../media/media19.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0.wma"/><Relationship Id="rId7" Type="http://schemas.openxmlformats.org/officeDocument/2006/relationships/image" Target="../media/image4.emf"/><Relationship Id="rId2" Type="http://schemas.microsoft.com/office/2007/relationships/media" Target="../media/media20.wm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1.wma"/><Relationship Id="rId7" Type="http://schemas.openxmlformats.org/officeDocument/2006/relationships/image" Target="../media/image5.emf"/><Relationship Id="rId2" Type="http://schemas.microsoft.com/office/2007/relationships/media" Target="../media/media21.wm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2.wma"/><Relationship Id="rId7" Type="http://schemas.openxmlformats.org/officeDocument/2006/relationships/image" Target="../media/image6.emf"/><Relationship Id="rId2" Type="http://schemas.microsoft.com/office/2007/relationships/media" Target="../media/media22.wm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6.wma"/><Relationship Id="rId7" Type="http://schemas.openxmlformats.org/officeDocument/2006/relationships/image" Target="../media/image7.emf"/><Relationship Id="rId2" Type="http://schemas.microsoft.com/office/2007/relationships/media" Target="../media/media26.wma"/><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36.wma"/><Relationship Id="rId7" Type="http://schemas.openxmlformats.org/officeDocument/2006/relationships/hyperlink" Target="http://www.cdc.gov/nchs/data/databriefs/db23.htm" TargetMode="External"/><Relationship Id="rId2" Type="http://schemas.microsoft.com/office/2007/relationships/media" Target="../media/media36.wma"/><Relationship Id="rId1" Type="http://schemas.openxmlformats.org/officeDocument/2006/relationships/vmlDrawing" Target="../drawings/vmlDrawing7.vml"/><Relationship Id="rId6" Type="http://schemas.openxmlformats.org/officeDocument/2006/relationships/image" Target="../media/image9.png"/><Relationship Id="rId5" Type="http://schemas.openxmlformats.org/officeDocument/2006/relationships/notesSlide" Target="../notesSlides/notesSlide36.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8.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audio" Target="../media/media37.wma"/><Relationship Id="rId7" Type="http://schemas.openxmlformats.org/officeDocument/2006/relationships/image" Target="../media/image10.emf"/><Relationship Id="rId2" Type="http://schemas.microsoft.com/office/2007/relationships/media" Target="../media/media37.wma"/><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37.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11.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audio" Target="../media/media38.wma"/><Relationship Id="rId7" Type="http://schemas.openxmlformats.org/officeDocument/2006/relationships/image" Target="../media/image12.emf"/><Relationship Id="rId2" Type="http://schemas.microsoft.com/office/2007/relationships/media" Target="../media/media38.wma"/><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notesSlide" Target="../notesSlides/notesSlide38.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13.wmf"/></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9.wma"/><Relationship Id="rId7" Type="http://schemas.openxmlformats.org/officeDocument/2006/relationships/image" Target="../media/image14.emf"/><Relationship Id="rId2" Type="http://schemas.microsoft.com/office/2007/relationships/media" Target="../media/media39.wma"/><Relationship Id="rId1" Type="http://schemas.openxmlformats.org/officeDocument/2006/relationships/vmlDrawing" Target="../drawings/vmlDrawing10.vml"/><Relationship Id="rId6" Type="http://schemas.openxmlformats.org/officeDocument/2006/relationships/oleObject" Target="../embeddings/oleObject12.bin"/><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0.wma"/><Relationship Id="rId7" Type="http://schemas.openxmlformats.org/officeDocument/2006/relationships/image" Target="../media/image15.emf"/><Relationship Id="rId2" Type="http://schemas.microsoft.com/office/2007/relationships/media" Target="../media/media40.wma"/><Relationship Id="rId1" Type="http://schemas.openxmlformats.org/officeDocument/2006/relationships/vmlDrawing" Target="../drawings/vmlDrawing11.vml"/><Relationship Id="rId6" Type="http://schemas.openxmlformats.org/officeDocument/2006/relationships/oleObject" Target="../embeddings/oleObject13.bin"/><Relationship Id="rId5" Type="http://schemas.openxmlformats.org/officeDocument/2006/relationships/notesSlide" Target="../notesSlides/notesSlide40.xml"/><Relationship Id="rId4"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1.wma"/><Relationship Id="rId7" Type="http://schemas.openxmlformats.org/officeDocument/2006/relationships/image" Target="../media/image16.emf"/><Relationship Id="rId2" Type="http://schemas.microsoft.com/office/2007/relationships/media" Target="../media/media41.wma"/><Relationship Id="rId1" Type="http://schemas.openxmlformats.org/officeDocument/2006/relationships/vmlDrawing" Target="../drawings/vmlDrawing12.vml"/><Relationship Id="rId6" Type="http://schemas.openxmlformats.org/officeDocument/2006/relationships/oleObject" Target="../embeddings/oleObject14.bin"/><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audio" Target="../media/media42.wma"/><Relationship Id="rId7" Type="http://schemas.openxmlformats.org/officeDocument/2006/relationships/image" Target="../media/image17.emf"/><Relationship Id="rId2" Type="http://schemas.microsoft.com/office/2007/relationships/media" Target="../media/media42.wma"/><Relationship Id="rId1" Type="http://schemas.openxmlformats.org/officeDocument/2006/relationships/vmlDrawing" Target="../drawings/vmlDrawing13.vml"/><Relationship Id="rId6" Type="http://schemas.openxmlformats.org/officeDocument/2006/relationships/oleObject" Target="../embeddings/oleObject15.bin"/><Relationship Id="rId5" Type="http://schemas.openxmlformats.org/officeDocument/2006/relationships/notesSlide" Target="../notesSlides/notesSlide42.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18.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audio" Target="../media/media43.wma"/><Relationship Id="rId7" Type="http://schemas.openxmlformats.org/officeDocument/2006/relationships/image" Target="../media/image19.emf"/><Relationship Id="rId2" Type="http://schemas.microsoft.com/office/2007/relationships/media" Target="../media/media43.wma"/><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notesSlide" Target="../notesSlides/notesSlide4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20.w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6.wma"/><Relationship Id="rId7" Type="http://schemas.openxmlformats.org/officeDocument/2006/relationships/image" Target="../media/image21.emf"/><Relationship Id="rId2" Type="http://schemas.microsoft.com/office/2007/relationships/media" Target="../media/media46.wma"/><Relationship Id="rId1" Type="http://schemas.openxmlformats.org/officeDocument/2006/relationships/vmlDrawing" Target="../drawings/vmlDrawing15.vml"/><Relationship Id="rId6" Type="http://schemas.openxmlformats.org/officeDocument/2006/relationships/oleObject" Target="../embeddings/oleObject19.bin"/><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7.wma"/><Relationship Id="rId7" Type="http://schemas.openxmlformats.org/officeDocument/2006/relationships/image" Target="../media/image22.emf"/><Relationship Id="rId2" Type="http://schemas.microsoft.com/office/2007/relationships/media" Target="../media/media47.wma"/><Relationship Id="rId1" Type="http://schemas.openxmlformats.org/officeDocument/2006/relationships/vmlDrawing" Target="../drawings/vmlDrawing16.vml"/><Relationship Id="rId6" Type="http://schemas.openxmlformats.org/officeDocument/2006/relationships/oleObject" Target="../embeddings/oleObject20.bin"/><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8.wma"/><Relationship Id="rId7" Type="http://schemas.openxmlformats.org/officeDocument/2006/relationships/image" Target="../media/image23.emf"/><Relationship Id="rId2" Type="http://schemas.microsoft.com/office/2007/relationships/media" Target="../media/media48.wma"/><Relationship Id="rId1" Type="http://schemas.openxmlformats.org/officeDocument/2006/relationships/vmlDrawing" Target="../drawings/vmlDrawing17.vml"/><Relationship Id="rId6" Type="http://schemas.openxmlformats.org/officeDocument/2006/relationships/oleObject" Target="../embeddings/oleObject21.bin"/><Relationship Id="rId5" Type="http://schemas.openxmlformats.org/officeDocument/2006/relationships/notesSlide" Target="../notesSlides/notesSlide48.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9.wma"/><Relationship Id="rId7" Type="http://schemas.openxmlformats.org/officeDocument/2006/relationships/image" Target="../media/image24.emf"/><Relationship Id="rId2" Type="http://schemas.microsoft.com/office/2007/relationships/media" Target="../media/media49.wma"/><Relationship Id="rId1" Type="http://schemas.openxmlformats.org/officeDocument/2006/relationships/vmlDrawing" Target="../drawings/vmlDrawing18.vml"/><Relationship Id="rId6" Type="http://schemas.openxmlformats.org/officeDocument/2006/relationships/oleObject" Target="../embeddings/oleObject22.bin"/><Relationship Id="rId5" Type="http://schemas.openxmlformats.org/officeDocument/2006/relationships/notesSlide" Target="../notesSlides/notesSlide49.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2.wma"/><Relationship Id="rId7" Type="http://schemas.openxmlformats.org/officeDocument/2006/relationships/image" Target="../media/image25.emf"/><Relationship Id="rId2" Type="http://schemas.microsoft.com/office/2007/relationships/media" Target="../media/media52.wma"/><Relationship Id="rId1" Type="http://schemas.openxmlformats.org/officeDocument/2006/relationships/vmlDrawing" Target="../drawings/vmlDrawing19.vml"/><Relationship Id="rId6" Type="http://schemas.openxmlformats.org/officeDocument/2006/relationships/oleObject" Target="../embeddings/oleObject23.bin"/><Relationship Id="rId5" Type="http://schemas.openxmlformats.org/officeDocument/2006/relationships/notesSlide" Target="../notesSlides/notesSlide52.xml"/><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3.wma"/><Relationship Id="rId7" Type="http://schemas.openxmlformats.org/officeDocument/2006/relationships/image" Target="../media/image26.emf"/><Relationship Id="rId2" Type="http://schemas.microsoft.com/office/2007/relationships/media" Target="../media/media53.wma"/><Relationship Id="rId1" Type="http://schemas.openxmlformats.org/officeDocument/2006/relationships/vmlDrawing" Target="../drawings/vmlDrawing20.vml"/><Relationship Id="rId6" Type="http://schemas.openxmlformats.org/officeDocument/2006/relationships/oleObject" Target="../embeddings/oleObject24.bin"/><Relationship Id="rId5" Type="http://schemas.openxmlformats.org/officeDocument/2006/relationships/notesSlide" Target="../notesSlides/notesSlide53.xml"/><Relationship Id="rId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15988" y="622300"/>
            <a:ext cx="7327900" cy="992188"/>
          </a:xfrm>
        </p:spPr>
        <p:txBody>
          <a:bodyPr/>
          <a:lstStyle/>
          <a:p>
            <a:pPr>
              <a:defRPr/>
            </a:pPr>
            <a:r>
              <a:rPr lang="en-US" dirty="0" smtClean="0">
                <a:solidFill>
                  <a:srgbClr val="990033"/>
                </a:solidFill>
                <a:effectLst>
                  <a:outerShdw blurRad="38100" dist="38100" dir="2700000" algn="tl">
                    <a:srgbClr val="C0C0C0"/>
                  </a:outerShdw>
                </a:effectLst>
                <a:latin typeface="Arial" charset="0"/>
              </a:rPr>
              <a:t>EPDM 509</a:t>
            </a:r>
          </a:p>
        </p:txBody>
      </p:sp>
      <p:sp>
        <p:nvSpPr>
          <p:cNvPr id="2053" name="Text Box 5"/>
          <p:cNvSpPr txBox="1">
            <a:spLocks noChangeArrowheads="1"/>
          </p:cNvSpPr>
          <p:nvPr/>
        </p:nvSpPr>
        <p:spPr bwMode="auto">
          <a:xfrm>
            <a:off x="755650" y="1795463"/>
            <a:ext cx="7632700" cy="762000"/>
          </a:xfrm>
          <a:prstGeom prst="rect">
            <a:avLst/>
          </a:prstGeom>
          <a:noFill/>
          <a:ln w="9525">
            <a:noFill/>
            <a:miter lim="800000"/>
            <a:headEnd/>
            <a:tailEnd/>
          </a:ln>
          <a:effectLst/>
        </p:spPr>
        <p:txBody>
          <a:bodyPr>
            <a:spAutoFit/>
          </a:bodyPr>
          <a:lstStyle/>
          <a:p>
            <a:pPr algn="ctr">
              <a:spcBef>
                <a:spcPct val="0"/>
              </a:spcBef>
              <a:buFontTx/>
              <a:buNone/>
              <a:defRPr/>
            </a:pPr>
            <a:r>
              <a:rPr lang="en-US" sz="4400">
                <a:effectLst>
                  <a:outerShdw blurRad="38100" dist="38100" dir="2700000" algn="tl">
                    <a:srgbClr val="C0C0C0"/>
                  </a:outerShdw>
                </a:effectLst>
              </a:rPr>
              <a:t>Descriptive Epidemiology</a:t>
            </a:r>
          </a:p>
        </p:txBody>
      </p:sp>
      <p:sp>
        <p:nvSpPr>
          <p:cNvPr id="4100" name="Text Box 6"/>
          <p:cNvSpPr txBox="1">
            <a:spLocks noChangeArrowheads="1"/>
          </p:cNvSpPr>
          <p:nvPr/>
        </p:nvSpPr>
        <p:spPr bwMode="auto">
          <a:xfrm>
            <a:off x="2439988" y="4911725"/>
            <a:ext cx="1673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accent2"/>
                </a:solidFill>
              </a:rPr>
              <a:t>Lecture </a:t>
            </a:r>
            <a:r>
              <a:rPr lang="en-US" sz="2400" dirty="0" smtClean="0">
                <a:solidFill>
                  <a:schemeClr val="accent2"/>
                </a:solidFill>
              </a:rPr>
              <a:t>2B</a:t>
            </a:r>
            <a:endParaRPr lang="en-US" sz="2400" dirty="0">
              <a:solidFill>
                <a:schemeClr val="accent2"/>
              </a:solidFill>
            </a:endParaRPr>
          </a:p>
        </p:txBody>
      </p:sp>
      <p:sp>
        <p:nvSpPr>
          <p:cNvPr id="4101" name="Text Box 7"/>
          <p:cNvSpPr txBox="1">
            <a:spLocks noChangeArrowheads="1"/>
          </p:cNvSpPr>
          <p:nvPr/>
        </p:nvSpPr>
        <p:spPr bwMode="auto">
          <a:xfrm>
            <a:off x="677863" y="6364288"/>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400"/>
              <a:t>R Knutsen</a:t>
            </a:r>
          </a:p>
        </p:txBody>
      </p:sp>
      <p:sp>
        <p:nvSpPr>
          <p:cNvPr id="4102" name="Text Box 8"/>
          <p:cNvSpPr txBox="1">
            <a:spLocks noChangeArrowheads="1"/>
          </p:cNvSpPr>
          <p:nvPr/>
        </p:nvSpPr>
        <p:spPr bwMode="auto">
          <a:xfrm>
            <a:off x="0" y="38798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3600">
                <a:solidFill>
                  <a:schemeClr val="accent2"/>
                </a:solidFill>
              </a:rPr>
              <a:t>Person, Place, Time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Text Box 2"/>
          <p:cNvSpPr txBox="1">
            <a:spLocks noChangeArrowheads="1"/>
          </p:cNvSpPr>
          <p:nvPr/>
        </p:nvSpPr>
        <p:spPr bwMode="auto">
          <a:xfrm>
            <a:off x="609600" y="2852936"/>
            <a:ext cx="8283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a:solidFill>
                  <a:schemeClr val="tx1"/>
                </a:solidFill>
              </a:rPr>
              <a:t>1.  </a:t>
            </a:r>
            <a:r>
              <a:rPr lang="en-US" sz="3200" b="1" dirty="0">
                <a:solidFill>
                  <a:srgbClr val="008080"/>
                </a:solidFill>
              </a:rPr>
              <a:t>Who</a:t>
            </a:r>
            <a:r>
              <a:rPr lang="en-US" sz="3200" b="1" dirty="0">
                <a:solidFill>
                  <a:schemeClr val="tx1"/>
                </a:solidFill>
              </a:rPr>
              <a:t> gets the disease?</a:t>
            </a:r>
            <a:r>
              <a:rPr lang="en-US" sz="3200" dirty="0">
                <a:solidFill>
                  <a:schemeClr val="tx1"/>
                </a:solidFill>
              </a:rPr>
              <a:t> (</a:t>
            </a:r>
            <a:r>
              <a:rPr lang="en-US" sz="3200" b="1" dirty="0">
                <a:solidFill>
                  <a:srgbClr val="FF3399"/>
                </a:solidFill>
              </a:rPr>
              <a:t>PERSON</a:t>
            </a:r>
            <a:r>
              <a:rPr lang="en-US" sz="3200" dirty="0">
                <a:solidFill>
                  <a:schemeClr val="tx1"/>
                </a:solidFill>
              </a:rPr>
              <a:t>)</a:t>
            </a:r>
          </a:p>
        </p:txBody>
      </p:sp>
      <p:sp>
        <p:nvSpPr>
          <p:cNvPr id="949251" name="Text Box 3"/>
          <p:cNvSpPr txBox="1">
            <a:spLocks noChangeArrowheads="1"/>
          </p:cNvSpPr>
          <p:nvPr/>
        </p:nvSpPr>
        <p:spPr bwMode="auto">
          <a:xfrm>
            <a:off x="588963" y="3573016"/>
            <a:ext cx="8594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a:solidFill>
                  <a:schemeClr val="tx1"/>
                </a:solidFill>
              </a:rPr>
              <a:t>2.  </a:t>
            </a:r>
            <a:r>
              <a:rPr lang="en-US" sz="3200" b="1" dirty="0">
                <a:solidFill>
                  <a:srgbClr val="008080"/>
                </a:solidFill>
              </a:rPr>
              <a:t>Where</a:t>
            </a:r>
            <a:r>
              <a:rPr lang="en-US" sz="3200" b="1" dirty="0">
                <a:solidFill>
                  <a:schemeClr val="tx1"/>
                </a:solidFill>
              </a:rPr>
              <a:t> does the disease occur?</a:t>
            </a:r>
            <a:r>
              <a:rPr lang="en-US" sz="3200" dirty="0">
                <a:solidFill>
                  <a:schemeClr val="tx1"/>
                </a:solidFill>
              </a:rPr>
              <a:t> (</a:t>
            </a:r>
            <a:r>
              <a:rPr lang="en-US" sz="3200" b="1" dirty="0">
                <a:solidFill>
                  <a:srgbClr val="FF3399"/>
                </a:solidFill>
              </a:rPr>
              <a:t>PLACE</a:t>
            </a:r>
            <a:r>
              <a:rPr lang="en-US" sz="3200" dirty="0">
                <a:solidFill>
                  <a:schemeClr val="tx1"/>
                </a:solidFill>
              </a:rPr>
              <a:t>)</a:t>
            </a:r>
          </a:p>
        </p:txBody>
      </p:sp>
      <p:sp>
        <p:nvSpPr>
          <p:cNvPr id="949252" name="Text Box 4"/>
          <p:cNvSpPr txBox="1">
            <a:spLocks noChangeArrowheads="1"/>
          </p:cNvSpPr>
          <p:nvPr/>
        </p:nvSpPr>
        <p:spPr bwMode="auto">
          <a:xfrm>
            <a:off x="609600" y="4365104"/>
            <a:ext cx="83550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a:solidFill>
                  <a:schemeClr val="tx1"/>
                </a:solidFill>
              </a:rPr>
              <a:t>3.  </a:t>
            </a:r>
            <a:r>
              <a:rPr lang="en-US" sz="3200" b="1" dirty="0">
                <a:solidFill>
                  <a:srgbClr val="008080"/>
                </a:solidFill>
              </a:rPr>
              <a:t>When</a:t>
            </a:r>
            <a:r>
              <a:rPr lang="en-US" sz="3200" b="1" dirty="0">
                <a:solidFill>
                  <a:schemeClr val="tx1"/>
                </a:solidFill>
              </a:rPr>
              <a:t> did the disease occur?</a:t>
            </a:r>
            <a:r>
              <a:rPr lang="en-US" sz="3200" dirty="0">
                <a:solidFill>
                  <a:schemeClr val="tx1"/>
                </a:solidFill>
              </a:rPr>
              <a:t> (</a:t>
            </a:r>
            <a:r>
              <a:rPr lang="en-US" sz="3200" b="1" dirty="0">
                <a:solidFill>
                  <a:srgbClr val="FF3399"/>
                </a:solidFill>
              </a:rPr>
              <a:t>TIME</a:t>
            </a:r>
            <a:r>
              <a:rPr lang="en-US" sz="3200" dirty="0">
                <a:solidFill>
                  <a:schemeClr val="tx1"/>
                </a:solidFill>
              </a:rPr>
              <a:t>)</a:t>
            </a:r>
          </a:p>
        </p:txBody>
      </p:sp>
      <p:sp>
        <p:nvSpPr>
          <p:cNvPr id="11269" name="Text Box 5"/>
          <p:cNvSpPr txBox="1">
            <a:spLocks noChangeArrowheads="1"/>
          </p:cNvSpPr>
          <p:nvPr/>
        </p:nvSpPr>
        <p:spPr bwMode="auto">
          <a:xfrm>
            <a:off x="585788" y="1484784"/>
            <a:ext cx="8307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smtClean="0">
                <a:solidFill>
                  <a:srgbClr val="008080"/>
                </a:solidFill>
                <a:effectLst>
                  <a:outerShdw blurRad="38100" dist="38100" dir="2700000" algn="tl">
                    <a:srgbClr val="000000">
                      <a:alpha val="43137"/>
                    </a:srgbClr>
                  </a:outerShdw>
                </a:effectLst>
              </a:rPr>
              <a:t>Should answer the following </a:t>
            </a:r>
            <a:r>
              <a:rPr lang="en-US" sz="3200" dirty="0" smtClean="0">
                <a:solidFill>
                  <a:srgbClr val="008080"/>
                </a:solidFill>
              </a:rPr>
              <a:t>- </a:t>
            </a:r>
            <a:r>
              <a:rPr lang="en-US" sz="2800" dirty="0" smtClean="0">
                <a:solidFill>
                  <a:srgbClr val="008080"/>
                </a:solidFill>
              </a:rPr>
              <a:t>to </a:t>
            </a:r>
            <a:r>
              <a:rPr lang="en-US" sz="2800" dirty="0">
                <a:solidFill>
                  <a:srgbClr val="008080"/>
                </a:solidFill>
              </a:rPr>
              <a:t>help identify possible  determinants of </a:t>
            </a:r>
            <a:r>
              <a:rPr lang="en-US" sz="2800" dirty="0" smtClean="0">
                <a:solidFill>
                  <a:srgbClr val="008080"/>
                </a:solidFill>
              </a:rPr>
              <a:t>health and disease</a:t>
            </a:r>
            <a:r>
              <a:rPr lang="en-US" sz="2800" dirty="0">
                <a:solidFill>
                  <a:srgbClr val="008080"/>
                </a:solidFill>
              </a:rPr>
              <a:t>:</a:t>
            </a:r>
          </a:p>
        </p:txBody>
      </p:sp>
      <p:sp>
        <p:nvSpPr>
          <p:cNvPr id="7" name="Text Box 4"/>
          <p:cNvSpPr txBox="1">
            <a:spLocks noChangeArrowheads="1"/>
          </p:cNvSpPr>
          <p:nvPr/>
        </p:nvSpPr>
        <p:spPr bwMode="auto">
          <a:xfrm>
            <a:off x="611188" y="5301208"/>
            <a:ext cx="83550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dirty="0">
                <a:solidFill>
                  <a:schemeClr val="tx1"/>
                </a:solidFill>
              </a:rPr>
              <a:t>Because disease is not random, differences across these three dimensions are inevitable.</a:t>
            </a:r>
          </a:p>
          <a:p>
            <a:pPr>
              <a:spcBef>
                <a:spcPct val="0"/>
              </a:spcBef>
              <a:buFontTx/>
              <a:buNone/>
            </a:pPr>
            <a:r>
              <a:rPr lang="en-US" sz="1000" dirty="0" err="1">
                <a:solidFill>
                  <a:srgbClr val="CC0066"/>
                </a:solidFill>
              </a:rPr>
              <a:t>Kopsell</a:t>
            </a:r>
            <a:r>
              <a:rPr lang="en-US" sz="1000" dirty="0">
                <a:solidFill>
                  <a:srgbClr val="CC0066"/>
                </a:solidFill>
              </a:rPr>
              <a:t> TD, Weiss NS. Epidemiologic Methods: Studying the Occurrence  of Illness. New York: Oxford University Press. 2003.</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
        <p:nvSpPr>
          <p:cNvPr id="10" name="Text Box 3"/>
          <p:cNvSpPr txBox="1">
            <a:spLocks noChangeArrowheads="1"/>
          </p:cNvSpPr>
          <p:nvPr/>
        </p:nvSpPr>
        <p:spPr bwMode="auto">
          <a:xfrm>
            <a:off x="684213" y="279400"/>
            <a:ext cx="7920037" cy="701675"/>
          </a:xfrm>
          <a:prstGeom prst="rect">
            <a:avLst/>
          </a:prstGeom>
          <a:noFill/>
          <a:ln w="9525">
            <a:noFill/>
            <a:miter lim="800000"/>
            <a:headEnd/>
            <a:tailEnd/>
          </a:ln>
          <a:effectLst/>
        </p:spPr>
        <p:txBody>
          <a:bodyPr>
            <a:spAutoFit/>
          </a:bodyPr>
          <a:lstStyle/>
          <a:p>
            <a:pPr eaLnBrk="1" hangingPunct="1">
              <a:spcBef>
                <a:spcPct val="50000"/>
              </a:spcBef>
              <a:buFontTx/>
              <a:buNone/>
              <a:defRPr/>
            </a:pPr>
            <a:r>
              <a:rPr lang="en-US" sz="4000" dirty="0">
                <a:effectLst>
                  <a:outerShdw blurRad="38100" dist="38100" dir="2700000" algn="tl">
                    <a:srgbClr val="C0C0C0"/>
                  </a:outerShdw>
                </a:effectLst>
                <a:cs typeface="Times New Roman" pitchFamily="18" charset="0"/>
              </a:rPr>
              <a:t>DESCRIPTIVE EPIDEMIOLOGY</a:t>
            </a:r>
          </a:p>
        </p:txBody>
      </p:sp>
    </p:spTree>
    <p:extLst>
      <p:ext uri="{BB962C8B-B14F-4D97-AF65-F5344CB8AC3E}">
        <p14:creationId xmlns:p14="http://schemas.microsoft.com/office/powerpoint/2010/main" val="36786214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949250"/>
                                        </p:tgtEl>
                                        <p:attrNameLst>
                                          <p:attrName>style.visibility</p:attrName>
                                        </p:attrNameLst>
                                      </p:cBhvr>
                                      <p:to>
                                        <p:strVal val="visible"/>
                                      </p:to>
                                    </p:set>
                                    <p:animEffect transition="in" filter="fade">
                                      <p:cBhvr>
                                        <p:cTn id="9" dur="3000"/>
                                        <p:tgtEl>
                                          <p:spTgt spid="949250"/>
                                        </p:tgtEl>
                                      </p:cBhvr>
                                    </p:animEffect>
                                  </p:childTnLst>
                                </p:cTn>
                              </p:par>
                              <p:par>
                                <p:cTn id="10" presetID="10" presetClass="entr" presetSubtype="0" fill="hold" grpId="0" nodeType="withEffect">
                                  <p:stCondLst>
                                    <p:cond delay="4500"/>
                                  </p:stCondLst>
                                  <p:childTnLst>
                                    <p:set>
                                      <p:cBhvr>
                                        <p:cTn id="11" dur="1" fill="hold">
                                          <p:stCondLst>
                                            <p:cond delay="0"/>
                                          </p:stCondLst>
                                        </p:cTn>
                                        <p:tgtEl>
                                          <p:spTgt spid="949251"/>
                                        </p:tgtEl>
                                        <p:attrNameLst>
                                          <p:attrName>style.visibility</p:attrName>
                                        </p:attrNameLst>
                                      </p:cBhvr>
                                      <p:to>
                                        <p:strVal val="visible"/>
                                      </p:to>
                                    </p:set>
                                    <p:animEffect transition="in" filter="fade">
                                      <p:cBhvr>
                                        <p:cTn id="12" dur="3000"/>
                                        <p:tgtEl>
                                          <p:spTgt spid="949251"/>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949252"/>
                                        </p:tgtEl>
                                        <p:attrNameLst>
                                          <p:attrName>style.visibility</p:attrName>
                                        </p:attrNameLst>
                                      </p:cBhvr>
                                      <p:to>
                                        <p:strVal val="visible"/>
                                      </p:to>
                                    </p:set>
                                    <p:animEffect transition="in" filter="fade">
                                      <p:cBhvr>
                                        <p:cTn id="15" dur="3000"/>
                                        <p:tgtEl>
                                          <p:spTgt spid="949252"/>
                                        </p:tgtEl>
                                      </p:cBhvr>
                                    </p:animEffect>
                                  </p:childTnLst>
                                </p:cTn>
                              </p:par>
                              <p:par>
                                <p:cTn id="16" presetID="10" presetClass="entr" presetSubtype="0" fill="hold" grpId="0" nodeType="withEffect">
                                  <p:stCondLst>
                                    <p:cond delay="16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949250" grpId="0"/>
      <p:bldP spid="949251" grpId="0"/>
      <p:bldP spid="94925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0274" name="Rectangle 2"/>
          <p:cNvSpPr>
            <a:spLocks noGrp="1" noChangeArrowheads="1"/>
          </p:cNvSpPr>
          <p:nvPr>
            <p:ph type="title" idx="4294967295"/>
          </p:nvPr>
        </p:nvSpPr>
        <p:spPr>
          <a:xfrm>
            <a:off x="4572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Person</a:t>
            </a:r>
          </a:p>
        </p:txBody>
      </p:sp>
      <p:sp>
        <p:nvSpPr>
          <p:cNvPr id="950275" name="Text Box 3"/>
          <p:cNvSpPr txBox="1">
            <a:spLocks noChangeArrowheads="1"/>
          </p:cNvSpPr>
          <p:nvPr/>
        </p:nvSpPr>
        <p:spPr bwMode="auto">
          <a:xfrm>
            <a:off x="539750" y="2571750"/>
            <a:ext cx="399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008080"/>
              </a:buClr>
              <a:buSzPct val="75000"/>
              <a:buFont typeface="Monotype Sorts" pitchFamily="2" charset="2"/>
              <a:buNone/>
            </a:pPr>
            <a:r>
              <a:rPr lang="en-US" sz="3600"/>
              <a:t>Demographic Data</a:t>
            </a:r>
          </a:p>
        </p:txBody>
      </p:sp>
      <p:sp>
        <p:nvSpPr>
          <p:cNvPr id="950276" name="Text Box 4"/>
          <p:cNvSpPr txBox="1">
            <a:spLocks noChangeArrowheads="1"/>
          </p:cNvSpPr>
          <p:nvPr/>
        </p:nvSpPr>
        <p:spPr bwMode="auto">
          <a:xfrm>
            <a:off x="990600" y="3198813"/>
            <a:ext cx="464661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dirty="0">
                <a:solidFill>
                  <a:schemeClr val="tx1"/>
                </a:solidFill>
              </a:rPr>
              <a:t>Age</a:t>
            </a:r>
          </a:p>
          <a:p>
            <a:pPr>
              <a:spcBef>
                <a:spcPct val="0"/>
              </a:spcBef>
              <a:buFontTx/>
              <a:buNone/>
            </a:pPr>
            <a:r>
              <a:rPr lang="en-US" sz="3000" dirty="0">
                <a:solidFill>
                  <a:schemeClr val="tx1"/>
                </a:solidFill>
              </a:rPr>
              <a:t>Gender</a:t>
            </a:r>
          </a:p>
          <a:p>
            <a:pPr>
              <a:spcBef>
                <a:spcPct val="0"/>
              </a:spcBef>
              <a:buFontTx/>
              <a:buNone/>
            </a:pPr>
            <a:r>
              <a:rPr lang="en-US" sz="3000" dirty="0">
                <a:solidFill>
                  <a:schemeClr val="tx1"/>
                </a:solidFill>
              </a:rPr>
              <a:t>Race/Ethnic Group/Cohort</a:t>
            </a:r>
          </a:p>
          <a:p>
            <a:pPr>
              <a:spcBef>
                <a:spcPct val="0"/>
              </a:spcBef>
              <a:buFontTx/>
              <a:buNone/>
            </a:pPr>
            <a:r>
              <a:rPr lang="en-US" sz="3000" dirty="0">
                <a:solidFill>
                  <a:schemeClr val="tx1"/>
                </a:solidFill>
              </a:rPr>
              <a:t>Social Class</a:t>
            </a:r>
          </a:p>
          <a:p>
            <a:pPr>
              <a:spcBef>
                <a:spcPct val="0"/>
              </a:spcBef>
              <a:buFontTx/>
              <a:buNone/>
            </a:pPr>
            <a:r>
              <a:rPr lang="en-US" sz="3000" dirty="0">
                <a:solidFill>
                  <a:schemeClr val="tx1"/>
                </a:solidFill>
              </a:rPr>
              <a:t>Occupation</a:t>
            </a:r>
          </a:p>
          <a:p>
            <a:pPr>
              <a:spcBef>
                <a:spcPct val="0"/>
              </a:spcBef>
              <a:buFontTx/>
              <a:buNone/>
            </a:pPr>
            <a:r>
              <a:rPr lang="en-US" sz="3000" dirty="0">
                <a:solidFill>
                  <a:schemeClr val="tx1"/>
                </a:solidFill>
              </a:rPr>
              <a:t>Marital Status</a:t>
            </a:r>
          </a:p>
          <a:p>
            <a:pPr>
              <a:spcBef>
                <a:spcPct val="0"/>
              </a:spcBef>
              <a:buFontTx/>
              <a:buNone/>
            </a:pPr>
            <a:r>
              <a:rPr lang="en-US" sz="3000" dirty="0">
                <a:solidFill>
                  <a:schemeClr val="tx1"/>
                </a:solidFill>
              </a:rPr>
              <a:t>Family Variables</a:t>
            </a:r>
          </a:p>
        </p:txBody>
      </p:sp>
      <p:sp>
        <p:nvSpPr>
          <p:cNvPr id="12293" name="Rectangle 5"/>
          <p:cNvSpPr>
            <a:spLocks noChangeArrowheads="1"/>
          </p:cNvSpPr>
          <p:nvPr/>
        </p:nvSpPr>
        <p:spPr bwMode="auto">
          <a:xfrm>
            <a:off x="533400" y="1295400"/>
            <a:ext cx="8070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8080"/>
              </a:buClr>
              <a:buFont typeface="Monotype Sorts" pitchFamily="2" charset="2"/>
              <a:buNone/>
            </a:pPr>
            <a:r>
              <a:rPr lang="en-US" sz="3200">
                <a:solidFill>
                  <a:srgbClr val="008080"/>
                </a:solidFill>
              </a:rPr>
              <a:t>Does cumulative incidence (risk) of disease vary across demographic groups?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526" fill="hold"/>
                                        <p:tgtEl>
                                          <p:spTgt spid="3"/>
                                        </p:tgtEl>
                                      </p:cBhvr>
                                    </p:cmd>
                                  </p:childTnLst>
                                </p:cTn>
                              </p:par>
                              <p:par>
                                <p:cTn id="7" presetID="22" presetClass="entr" presetSubtype="1" fill="hold" grpId="0" nodeType="withEffect">
                                  <p:stCondLst>
                                    <p:cond delay="4000"/>
                                  </p:stCondLst>
                                  <p:childTnLst>
                                    <p:set>
                                      <p:cBhvr>
                                        <p:cTn id="8" dur="1" fill="hold">
                                          <p:stCondLst>
                                            <p:cond delay="0"/>
                                          </p:stCondLst>
                                        </p:cTn>
                                        <p:tgtEl>
                                          <p:spTgt spid="950275"/>
                                        </p:tgtEl>
                                        <p:attrNameLst>
                                          <p:attrName>style.visibility</p:attrName>
                                        </p:attrNameLst>
                                      </p:cBhvr>
                                      <p:to>
                                        <p:strVal val="visible"/>
                                      </p:to>
                                    </p:set>
                                    <p:animEffect transition="in" filter="wipe(up)">
                                      <p:cBhvr>
                                        <p:cTn id="9" dur="3000"/>
                                        <p:tgtEl>
                                          <p:spTgt spid="950275"/>
                                        </p:tgtEl>
                                      </p:cBhvr>
                                    </p:animEffect>
                                  </p:childTnLst>
                                </p:cTn>
                              </p:par>
                              <p:par>
                                <p:cTn id="10" presetID="22" presetClass="entr" presetSubtype="1" fill="hold" grpId="0" nodeType="withEffect">
                                  <p:stCondLst>
                                    <p:cond delay="12000"/>
                                  </p:stCondLst>
                                  <p:childTnLst>
                                    <p:set>
                                      <p:cBhvr>
                                        <p:cTn id="11" dur="1" fill="hold">
                                          <p:stCondLst>
                                            <p:cond delay="0"/>
                                          </p:stCondLst>
                                        </p:cTn>
                                        <p:tgtEl>
                                          <p:spTgt spid="950276"/>
                                        </p:tgtEl>
                                        <p:attrNameLst>
                                          <p:attrName>style.visibility</p:attrName>
                                        </p:attrNameLst>
                                      </p:cBhvr>
                                      <p:to>
                                        <p:strVal val="visible"/>
                                      </p:to>
                                    </p:set>
                                    <p:animEffect transition="in" filter="wipe(up)">
                                      <p:cBhvr>
                                        <p:cTn id="12" dur="5000"/>
                                        <p:tgtEl>
                                          <p:spTgt spid="9502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950275" grpId="0"/>
      <p:bldP spid="95027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79388" y="1268413"/>
            <a:ext cx="8583612" cy="1143000"/>
          </a:xfrm>
        </p:spPr>
        <p:txBody>
          <a:bodyPr/>
          <a:lstStyle/>
          <a:p>
            <a:r>
              <a:rPr lang="en-US" smtClean="0">
                <a:solidFill>
                  <a:srgbClr val="990033"/>
                </a:solidFill>
                <a:latin typeface="Arial" charset="0"/>
              </a:rPr>
              <a:t>Does the disease vary with AGE?</a:t>
            </a:r>
          </a:p>
        </p:txBody>
      </p:sp>
      <p:sp>
        <p:nvSpPr>
          <p:cNvPr id="951299" name="Text Box 3"/>
          <p:cNvSpPr txBox="1">
            <a:spLocks noChangeArrowheads="1"/>
          </p:cNvSpPr>
          <p:nvPr/>
        </p:nvSpPr>
        <p:spPr bwMode="auto">
          <a:xfrm>
            <a:off x="0" y="269875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66CC"/>
              </a:buClr>
              <a:buSzPct val="75000"/>
              <a:buFont typeface="Monotype Sorts" pitchFamily="2" charset="2"/>
              <a:buChar char="u"/>
            </a:pPr>
            <a:r>
              <a:rPr lang="en-US" sz="2800">
                <a:solidFill>
                  <a:schemeClr val="tx1"/>
                </a:solidFill>
              </a:rPr>
              <a:t> The Risk of Most Diseases Increases with Age</a:t>
            </a:r>
          </a:p>
          <a:p>
            <a:pPr>
              <a:spcBef>
                <a:spcPct val="0"/>
              </a:spcBef>
              <a:buClr>
                <a:srgbClr val="FF66CC"/>
              </a:buClr>
              <a:buSzPct val="75000"/>
              <a:buFont typeface="Monotype Sorts" pitchFamily="2" charset="2"/>
              <a:buNone/>
            </a:pPr>
            <a:r>
              <a:rPr lang="en-US" sz="2800">
                <a:solidFill>
                  <a:schemeClr val="tx1"/>
                </a:solidFill>
              </a:rPr>
              <a:t>	Ex: CHD, Cancer, Diabetes etc…..</a:t>
            </a:r>
            <a:r>
              <a:rPr lang="en-US" sz="2800">
                <a:solidFill>
                  <a:srgbClr val="FF3399"/>
                </a:solidFill>
              </a:rPr>
              <a:t>	</a:t>
            </a:r>
          </a:p>
        </p:txBody>
      </p:sp>
      <p:sp>
        <p:nvSpPr>
          <p:cNvPr id="951300" name="Text Box 4"/>
          <p:cNvSpPr txBox="1">
            <a:spLocks noChangeArrowheads="1"/>
          </p:cNvSpPr>
          <p:nvPr/>
        </p:nvSpPr>
        <p:spPr bwMode="auto">
          <a:xfrm>
            <a:off x="3687763" y="188913"/>
            <a:ext cx="1365250" cy="762000"/>
          </a:xfrm>
          <a:prstGeom prst="rect">
            <a:avLst/>
          </a:prstGeom>
          <a:noFill/>
          <a:ln w="9525">
            <a:noFill/>
            <a:miter lim="800000"/>
            <a:headEnd/>
            <a:tailEnd/>
          </a:ln>
          <a:effectLst/>
        </p:spPr>
        <p:txBody>
          <a:bodyPr wrap="none">
            <a:spAutoFit/>
          </a:bodyPr>
          <a:lstStyle/>
          <a:p>
            <a:pPr>
              <a:spcBef>
                <a:spcPct val="0"/>
              </a:spcBef>
              <a:buFontTx/>
              <a:buNone/>
              <a:defRPr/>
            </a:pPr>
            <a:r>
              <a:rPr lang="nb-NO" sz="4400">
                <a:effectLst>
                  <a:outerShdw blurRad="38100" dist="38100" dir="2700000" algn="tl">
                    <a:srgbClr val="C0C0C0"/>
                  </a:outerShdw>
                </a:effectLst>
              </a:rPr>
              <a:t>AGE</a:t>
            </a:r>
            <a:endParaRPr lang="en-US" sz="4400">
              <a:effectLst>
                <a:outerShdw blurRad="38100" dist="38100" dir="2700000" algn="tl">
                  <a:srgbClr val="C0C0C0"/>
                </a:outerShdw>
              </a:effectLst>
            </a:endParaRPr>
          </a:p>
        </p:txBody>
      </p:sp>
      <p:sp>
        <p:nvSpPr>
          <p:cNvPr id="951301" name="Text Box 5"/>
          <p:cNvSpPr txBox="1">
            <a:spLocks noChangeArrowheads="1"/>
          </p:cNvSpPr>
          <p:nvPr/>
        </p:nvSpPr>
        <p:spPr bwMode="auto">
          <a:xfrm>
            <a:off x="6350" y="4005263"/>
            <a:ext cx="91440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66CC"/>
              </a:buClr>
              <a:buSzPct val="75000"/>
              <a:buFont typeface="Monotype Sorts" pitchFamily="2" charset="2"/>
              <a:buChar char="u"/>
            </a:pPr>
            <a:r>
              <a:rPr lang="en-US" sz="2800" dirty="0">
                <a:solidFill>
                  <a:schemeClr val="tx1"/>
                </a:solidFill>
              </a:rPr>
              <a:t> Some Diseases Occur Most Frequently Among the 	Young</a:t>
            </a:r>
          </a:p>
          <a:p>
            <a:pPr>
              <a:spcBef>
                <a:spcPct val="0"/>
              </a:spcBef>
              <a:buClr>
                <a:srgbClr val="FF66CC"/>
              </a:buClr>
              <a:buSzPct val="75000"/>
              <a:buFont typeface="Monotype Sorts" pitchFamily="2" charset="2"/>
              <a:buNone/>
            </a:pPr>
            <a:r>
              <a:rPr lang="en-US" sz="2800" dirty="0">
                <a:solidFill>
                  <a:schemeClr val="tx1"/>
                </a:solidFill>
              </a:rPr>
              <a:t>	Ex: Type I Diabetes, HIV AIDS etc..</a:t>
            </a:r>
            <a:r>
              <a:rPr lang="en-US" sz="2800" dirty="0">
                <a:solidFill>
                  <a:srgbClr val="FF3399"/>
                </a:solidFill>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012"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951299"/>
                                        </p:tgtEl>
                                        <p:attrNameLst>
                                          <p:attrName>style.visibility</p:attrName>
                                        </p:attrNameLst>
                                      </p:cBhvr>
                                      <p:to>
                                        <p:strVal val="visible"/>
                                      </p:to>
                                    </p:set>
                                    <p:animEffect transition="in" filter="fade">
                                      <p:cBhvr>
                                        <p:cTn id="9" dur="2000"/>
                                        <p:tgtEl>
                                          <p:spTgt spid="951299"/>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951301"/>
                                        </p:tgtEl>
                                        <p:attrNameLst>
                                          <p:attrName>style.visibility</p:attrName>
                                        </p:attrNameLst>
                                      </p:cBhvr>
                                      <p:to>
                                        <p:strVal val="visible"/>
                                      </p:to>
                                    </p:set>
                                    <p:animEffect transition="in" filter="fade">
                                      <p:cBhvr>
                                        <p:cTn id="12" dur="2000"/>
                                        <p:tgtEl>
                                          <p:spTgt spid="9513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951299" grpId="0"/>
      <p:bldP spid="95130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28600" y="609600"/>
            <a:ext cx="8736013" cy="1143000"/>
          </a:xfrm>
        </p:spPr>
        <p:txBody>
          <a:bodyPr/>
          <a:lstStyle/>
          <a:p>
            <a:r>
              <a:rPr lang="en-US" sz="3600" smtClean="0">
                <a:solidFill>
                  <a:srgbClr val="990033"/>
                </a:solidFill>
                <a:latin typeface="Arial" charset="0"/>
              </a:rPr>
              <a:t>Possible Biological Explanation for Why Most Diseases Increase With Age:</a:t>
            </a:r>
          </a:p>
        </p:txBody>
      </p:sp>
      <p:sp>
        <p:nvSpPr>
          <p:cNvPr id="952323" name="Text Box 3"/>
          <p:cNvSpPr txBox="1">
            <a:spLocks noChangeArrowheads="1"/>
          </p:cNvSpPr>
          <p:nvPr/>
        </p:nvSpPr>
        <p:spPr bwMode="auto">
          <a:xfrm>
            <a:off x="365125" y="2176463"/>
            <a:ext cx="7845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dirty="0">
                <a:solidFill>
                  <a:schemeClr val="tx1"/>
                </a:solidFill>
              </a:rPr>
              <a:t> </a:t>
            </a:r>
            <a:r>
              <a:rPr lang="en-US" sz="2800" dirty="0">
                <a:solidFill>
                  <a:schemeClr val="tx1"/>
                </a:solidFill>
              </a:rPr>
              <a:t>Cumulative exposure to </a:t>
            </a:r>
            <a:r>
              <a:rPr lang="en-US" sz="2800" dirty="0">
                <a:solidFill>
                  <a:schemeClr val="accent2"/>
                </a:solidFill>
              </a:rPr>
              <a:t>environmental factors</a:t>
            </a:r>
          </a:p>
        </p:txBody>
      </p:sp>
      <p:sp>
        <p:nvSpPr>
          <p:cNvPr id="952324" name="Text Box 4"/>
          <p:cNvSpPr txBox="1">
            <a:spLocks noChangeArrowheads="1"/>
          </p:cNvSpPr>
          <p:nvPr/>
        </p:nvSpPr>
        <p:spPr bwMode="auto">
          <a:xfrm>
            <a:off x="390525" y="2797175"/>
            <a:ext cx="7669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dirty="0">
                <a:solidFill>
                  <a:schemeClr val="tx1"/>
                </a:solidFill>
              </a:rPr>
              <a:t> </a:t>
            </a:r>
            <a:r>
              <a:rPr lang="en-US" sz="2800" dirty="0">
                <a:solidFill>
                  <a:schemeClr val="tx1"/>
                </a:solidFill>
              </a:rPr>
              <a:t>Decreased </a:t>
            </a:r>
            <a:r>
              <a:rPr lang="en-US" sz="2800" dirty="0">
                <a:solidFill>
                  <a:schemeClr val="accent2"/>
                </a:solidFill>
              </a:rPr>
              <a:t>immunological</a:t>
            </a:r>
            <a:r>
              <a:rPr lang="en-US" sz="2800" dirty="0">
                <a:solidFill>
                  <a:srgbClr val="FF3399"/>
                </a:solidFill>
              </a:rPr>
              <a:t> </a:t>
            </a:r>
            <a:r>
              <a:rPr lang="en-US" sz="2800" dirty="0">
                <a:solidFill>
                  <a:schemeClr val="tx1"/>
                </a:solidFill>
              </a:rPr>
              <a:t>defenses with age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4"/>
                                        </p:tgtEl>
                                      </p:cBhvr>
                                    </p:cmd>
                                  </p:childTnLst>
                                </p:cTn>
                              </p:par>
                              <p:par>
                                <p:cTn id="7" presetID="22" presetClass="entr" presetSubtype="1" fill="hold" grpId="0" nodeType="withEffect">
                                  <p:stCondLst>
                                    <p:cond delay="18000"/>
                                  </p:stCondLst>
                                  <p:childTnLst>
                                    <p:set>
                                      <p:cBhvr>
                                        <p:cTn id="8" dur="1" fill="hold">
                                          <p:stCondLst>
                                            <p:cond delay="0"/>
                                          </p:stCondLst>
                                        </p:cTn>
                                        <p:tgtEl>
                                          <p:spTgt spid="952323"/>
                                        </p:tgtEl>
                                        <p:attrNameLst>
                                          <p:attrName>style.visibility</p:attrName>
                                        </p:attrNameLst>
                                      </p:cBhvr>
                                      <p:to>
                                        <p:strVal val="visible"/>
                                      </p:to>
                                    </p:set>
                                    <p:animEffect transition="in" filter="wipe(up)">
                                      <p:cBhvr>
                                        <p:cTn id="9" dur="3000"/>
                                        <p:tgtEl>
                                          <p:spTgt spid="952323"/>
                                        </p:tgtEl>
                                      </p:cBhvr>
                                    </p:animEffect>
                                  </p:childTnLst>
                                </p:cTn>
                              </p:par>
                              <p:par>
                                <p:cTn id="10" presetID="22" presetClass="entr" presetSubtype="1" fill="hold" grpId="0" nodeType="withEffect">
                                  <p:stCondLst>
                                    <p:cond delay="26000"/>
                                  </p:stCondLst>
                                  <p:childTnLst>
                                    <p:set>
                                      <p:cBhvr>
                                        <p:cTn id="11" dur="1" fill="hold">
                                          <p:stCondLst>
                                            <p:cond delay="0"/>
                                          </p:stCondLst>
                                        </p:cTn>
                                        <p:tgtEl>
                                          <p:spTgt spid="952324"/>
                                        </p:tgtEl>
                                        <p:attrNameLst>
                                          <p:attrName>style.visibility</p:attrName>
                                        </p:attrNameLst>
                                      </p:cBhvr>
                                      <p:to>
                                        <p:strVal val="visible"/>
                                      </p:to>
                                    </p:set>
                                    <p:animEffect transition="in" filter="wipe(up)">
                                      <p:cBhvr>
                                        <p:cTn id="12" dur="3000"/>
                                        <p:tgtEl>
                                          <p:spTgt spid="9523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952323" grpId="0"/>
      <p:bldP spid="95232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28600" y="609600"/>
            <a:ext cx="8736013" cy="1143000"/>
          </a:xfrm>
        </p:spPr>
        <p:txBody>
          <a:bodyPr/>
          <a:lstStyle/>
          <a:p>
            <a:r>
              <a:rPr lang="en-US" sz="3600" smtClean="0">
                <a:solidFill>
                  <a:srgbClr val="990033"/>
                </a:solidFill>
                <a:latin typeface="Arial" charset="0"/>
              </a:rPr>
              <a:t>Possible Biological Explanation for Why Most Diseases Increase With Age:</a:t>
            </a:r>
          </a:p>
        </p:txBody>
      </p:sp>
      <p:sp>
        <p:nvSpPr>
          <p:cNvPr id="952323" name="Text Box 3"/>
          <p:cNvSpPr txBox="1">
            <a:spLocks noChangeArrowheads="1"/>
          </p:cNvSpPr>
          <p:nvPr/>
        </p:nvSpPr>
        <p:spPr bwMode="auto">
          <a:xfrm>
            <a:off x="365125" y="2176463"/>
            <a:ext cx="7845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Cumulative exposure to </a:t>
            </a:r>
            <a:r>
              <a:rPr lang="en-US" sz="2800">
                <a:solidFill>
                  <a:schemeClr val="accent2"/>
                </a:solidFill>
              </a:rPr>
              <a:t>environmental factors</a:t>
            </a:r>
          </a:p>
        </p:txBody>
      </p:sp>
      <p:sp>
        <p:nvSpPr>
          <p:cNvPr id="952324" name="Text Box 4"/>
          <p:cNvSpPr txBox="1">
            <a:spLocks noChangeArrowheads="1"/>
          </p:cNvSpPr>
          <p:nvPr/>
        </p:nvSpPr>
        <p:spPr bwMode="auto">
          <a:xfrm>
            <a:off x="390525" y="2797175"/>
            <a:ext cx="7669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Decreased </a:t>
            </a:r>
            <a:r>
              <a:rPr lang="en-US" sz="2800">
                <a:solidFill>
                  <a:schemeClr val="accent2"/>
                </a:solidFill>
              </a:rPr>
              <a:t>immunological</a:t>
            </a:r>
            <a:r>
              <a:rPr lang="en-US" sz="2800">
                <a:solidFill>
                  <a:srgbClr val="FF3399"/>
                </a:solidFill>
              </a:rPr>
              <a:t> </a:t>
            </a:r>
            <a:r>
              <a:rPr lang="en-US" sz="2800">
                <a:solidFill>
                  <a:schemeClr val="tx1"/>
                </a:solidFill>
              </a:rPr>
              <a:t>defenses with age</a:t>
            </a:r>
          </a:p>
        </p:txBody>
      </p:sp>
      <p:sp>
        <p:nvSpPr>
          <p:cNvPr id="952325" name="Text Box 5"/>
          <p:cNvSpPr txBox="1">
            <a:spLocks noChangeArrowheads="1"/>
          </p:cNvSpPr>
          <p:nvPr/>
        </p:nvSpPr>
        <p:spPr bwMode="auto">
          <a:xfrm>
            <a:off x="381000" y="3529013"/>
            <a:ext cx="7310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dirty="0">
                <a:solidFill>
                  <a:schemeClr val="tx1"/>
                </a:solidFill>
              </a:rPr>
              <a:t> </a:t>
            </a:r>
            <a:r>
              <a:rPr lang="en-US" sz="2800" dirty="0">
                <a:solidFill>
                  <a:schemeClr val="tx1"/>
                </a:solidFill>
              </a:rPr>
              <a:t>Increased occurrence of </a:t>
            </a:r>
            <a:r>
              <a:rPr lang="en-US" sz="2800" dirty="0">
                <a:solidFill>
                  <a:schemeClr val="accent2"/>
                </a:solidFill>
              </a:rPr>
              <a:t>genetic mutations</a:t>
            </a:r>
          </a:p>
        </p:txBody>
      </p:sp>
      <p:sp>
        <p:nvSpPr>
          <p:cNvPr id="952326" name="Text Box 6"/>
          <p:cNvSpPr txBox="1">
            <a:spLocks noChangeArrowheads="1"/>
          </p:cNvSpPr>
          <p:nvPr/>
        </p:nvSpPr>
        <p:spPr bwMode="auto">
          <a:xfrm>
            <a:off x="381000" y="4214813"/>
            <a:ext cx="3589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accent2"/>
                </a:solidFill>
              </a:rPr>
              <a:t>Hormonal changes</a:t>
            </a:r>
          </a:p>
        </p:txBody>
      </p:sp>
      <p:sp>
        <p:nvSpPr>
          <p:cNvPr id="952327" name="Text Box 7"/>
          <p:cNvSpPr txBox="1">
            <a:spLocks noChangeArrowheads="1"/>
          </p:cNvSpPr>
          <p:nvPr/>
        </p:nvSpPr>
        <p:spPr bwMode="auto">
          <a:xfrm>
            <a:off x="381000" y="4900613"/>
            <a:ext cx="7788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Non-specific, genetically determined </a:t>
            </a:r>
            <a:r>
              <a:rPr lang="en-US" sz="2800">
                <a:solidFill>
                  <a:schemeClr val="accent2"/>
                </a:solidFill>
              </a:rPr>
              <a:t>“wearing</a:t>
            </a:r>
          </a:p>
          <a:p>
            <a:pPr>
              <a:spcBef>
                <a:spcPct val="0"/>
              </a:spcBef>
              <a:buClr>
                <a:srgbClr val="FF66CC"/>
              </a:buClr>
              <a:buSzPct val="75000"/>
              <a:buFont typeface="Monotype Sorts" pitchFamily="2" charset="2"/>
              <a:buNone/>
            </a:pPr>
            <a:r>
              <a:rPr lang="en-US" sz="2800">
                <a:solidFill>
                  <a:schemeClr val="accent2"/>
                </a:solidFill>
              </a:rPr>
              <a:t>    out”</a:t>
            </a:r>
            <a:r>
              <a:rPr lang="en-US" sz="2800">
                <a:solidFill>
                  <a:schemeClr val="tx1"/>
                </a:solidFill>
              </a:rPr>
              <a:t> of the human body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24936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83034"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952325"/>
                                        </p:tgtEl>
                                        <p:attrNameLst>
                                          <p:attrName>style.visibility</p:attrName>
                                        </p:attrNameLst>
                                      </p:cBhvr>
                                      <p:to>
                                        <p:strVal val="visible"/>
                                      </p:to>
                                    </p:set>
                                    <p:animEffect transition="in" filter="wipe(up)">
                                      <p:cBhvr>
                                        <p:cTn id="9" dur="3000"/>
                                        <p:tgtEl>
                                          <p:spTgt spid="952325"/>
                                        </p:tgtEl>
                                      </p:cBhvr>
                                    </p:animEffect>
                                  </p:childTnLst>
                                </p:cTn>
                              </p:par>
                              <p:par>
                                <p:cTn id="10" presetID="22" presetClass="entr" presetSubtype="1" fill="hold" grpId="0" nodeType="withEffect">
                                  <p:stCondLst>
                                    <p:cond delay="40000"/>
                                  </p:stCondLst>
                                  <p:childTnLst>
                                    <p:set>
                                      <p:cBhvr>
                                        <p:cTn id="11" dur="1" fill="hold">
                                          <p:stCondLst>
                                            <p:cond delay="0"/>
                                          </p:stCondLst>
                                        </p:cTn>
                                        <p:tgtEl>
                                          <p:spTgt spid="952326"/>
                                        </p:tgtEl>
                                        <p:attrNameLst>
                                          <p:attrName>style.visibility</p:attrName>
                                        </p:attrNameLst>
                                      </p:cBhvr>
                                      <p:to>
                                        <p:strVal val="visible"/>
                                      </p:to>
                                    </p:set>
                                    <p:animEffect transition="in" filter="wipe(up)">
                                      <p:cBhvr>
                                        <p:cTn id="12" dur="3000"/>
                                        <p:tgtEl>
                                          <p:spTgt spid="952326"/>
                                        </p:tgtEl>
                                      </p:cBhvr>
                                    </p:animEffect>
                                  </p:childTnLst>
                                </p:cTn>
                              </p:par>
                              <p:par>
                                <p:cTn id="13" presetID="22" presetClass="entr" presetSubtype="1" fill="hold" grpId="0" nodeType="withEffect">
                                  <p:stCondLst>
                                    <p:cond delay="55000"/>
                                  </p:stCondLst>
                                  <p:childTnLst>
                                    <p:set>
                                      <p:cBhvr>
                                        <p:cTn id="14" dur="1" fill="hold">
                                          <p:stCondLst>
                                            <p:cond delay="0"/>
                                          </p:stCondLst>
                                        </p:cTn>
                                        <p:tgtEl>
                                          <p:spTgt spid="952327"/>
                                        </p:tgtEl>
                                        <p:attrNameLst>
                                          <p:attrName>style.visibility</p:attrName>
                                        </p:attrNameLst>
                                      </p:cBhvr>
                                      <p:to>
                                        <p:strVal val="visible"/>
                                      </p:to>
                                    </p:set>
                                    <p:animEffect transition="in" filter="wipe(up)">
                                      <p:cBhvr>
                                        <p:cTn id="15" dur="3000"/>
                                        <p:tgtEl>
                                          <p:spTgt spid="9523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952325" grpId="0"/>
      <p:bldP spid="952326" grpId="0"/>
      <p:bldP spid="95232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28600" y="609600"/>
            <a:ext cx="8736013" cy="1143000"/>
          </a:xfrm>
        </p:spPr>
        <p:txBody>
          <a:bodyPr/>
          <a:lstStyle/>
          <a:p>
            <a:r>
              <a:rPr lang="en-US" sz="3600" smtClean="0">
                <a:solidFill>
                  <a:srgbClr val="990033"/>
                </a:solidFill>
                <a:latin typeface="Arial" charset="0"/>
              </a:rPr>
              <a:t>Possible Biological Explanation for Why Most Diseases Increase With Age:</a:t>
            </a:r>
          </a:p>
        </p:txBody>
      </p:sp>
      <p:sp>
        <p:nvSpPr>
          <p:cNvPr id="952323" name="Text Box 3"/>
          <p:cNvSpPr txBox="1">
            <a:spLocks noChangeArrowheads="1"/>
          </p:cNvSpPr>
          <p:nvPr/>
        </p:nvSpPr>
        <p:spPr bwMode="auto">
          <a:xfrm>
            <a:off x="365125" y="2176463"/>
            <a:ext cx="7845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Cumulative exposure to </a:t>
            </a:r>
            <a:r>
              <a:rPr lang="en-US" sz="2800">
                <a:solidFill>
                  <a:schemeClr val="accent2"/>
                </a:solidFill>
              </a:rPr>
              <a:t>environmental factors</a:t>
            </a:r>
          </a:p>
        </p:txBody>
      </p:sp>
      <p:sp>
        <p:nvSpPr>
          <p:cNvPr id="952324" name="Text Box 4"/>
          <p:cNvSpPr txBox="1">
            <a:spLocks noChangeArrowheads="1"/>
          </p:cNvSpPr>
          <p:nvPr/>
        </p:nvSpPr>
        <p:spPr bwMode="auto">
          <a:xfrm>
            <a:off x="390525" y="2797175"/>
            <a:ext cx="7669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Decreased </a:t>
            </a:r>
            <a:r>
              <a:rPr lang="en-US" sz="2800">
                <a:solidFill>
                  <a:schemeClr val="accent2"/>
                </a:solidFill>
              </a:rPr>
              <a:t>immunological</a:t>
            </a:r>
            <a:r>
              <a:rPr lang="en-US" sz="2800">
                <a:solidFill>
                  <a:srgbClr val="FF3399"/>
                </a:solidFill>
              </a:rPr>
              <a:t> </a:t>
            </a:r>
            <a:r>
              <a:rPr lang="en-US" sz="2800">
                <a:solidFill>
                  <a:schemeClr val="tx1"/>
                </a:solidFill>
              </a:rPr>
              <a:t>defenses with age</a:t>
            </a:r>
          </a:p>
        </p:txBody>
      </p:sp>
      <p:sp>
        <p:nvSpPr>
          <p:cNvPr id="952325" name="Text Box 5"/>
          <p:cNvSpPr txBox="1">
            <a:spLocks noChangeArrowheads="1"/>
          </p:cNvSpPr>
          <p:nvPr/>
        </p:nvSpPr>
        <p:spPr bwMode="auto">
          <a:xfrm>
            <a:off x="381000" y="3529013"/>
            <a:ext cx="7310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Increased occurrence of </a:t>
            </a:r>
            <a:r>
              <a:rPr lang="en-US" sz="2800">
                <a:solidFill>
                  <a:schemeClr val="accent2"/>
                </a:solidFill>
              </a:rPr>
              <a:t>genetic mutations</a:t>
            </a:r>
          </a:p>
        </p:txBody>
      </p:sp>
      <p:sp>
        <p:nvSpPr>
          <p:cNvPr id="952326" name="Text Box 6"/>
          <p:cNvSpPr txBox="1">
            <a:spLocks noChangeArrowheads="1"/>
          </p:cNvSpPr>
          <p:nvPr/>
        </p:nvSpPr>
        <p:spPr bwMode="auto">
          <a:xfrm>
            <a:off x="381000" y="4214813"/>
            <a:ext cx="3589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accent2"/>
                </a:solidFill>
              </a:rPr>
              <a:t>Hormonal changes</a:t>
            </a:r>
          </a:p>
        </p:txBody>
      </p:sp>
      <p:sp>
        <p:nvSpPr>
          <p:cNvPr id="952327" name="Text Box 7"/>
          <p:cNvSpPr txBox="1">
            <a:spLocks noChangeArrowheads="1"/>
          </p:cNvSpPr>
          <p:nvPr/>
        </p:nvSpPr>
        <p:spPr bwMode="auto">
          <a:xfrm>
            <a:off x="381000" y="4900613"/>
            <a:ext cx="7788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accent2"/>
              </a:buClr>
              <a:buSzPct val="75000"/>
              <a:buFont typeface="Monotype Sorts" pitchFamily="2" charset="2"/>
              <a:buChar char="u"/>
            </a:pPr>
            <a:r>
              <a:rPr lang="en-US" sz="3200">
                <a:solidFill>
                  <a:schemeClr val="tx1"/>
                </a:solidFill>
              </a:rPr>
              <a:t> </a:t>
            </a:r>
            <a:r>
              <a:rPr lang="en-US" sz="2800">
                <a:solidFill>
                  <a:schemeClr val="tx1"/>
                </a:solidFill>
              </a:rPr>
              <a:t>Non-specific, genetically determined </a:t>
            </a:r>
            <a:r>
              <a:rPr lang="en-US" sz="2800">
                <a:solidFill>
                  <a:schemeClr val="accent2"/>
                </a:solidFill>
              </a:rPr>
              <a:t>“wearing</a:t>
            </a:r>
          </a:p>
          <a:p>
            <a:pPr>
              <a:spcBef>
                <a:spcPct val="0"/>
              </a:spcBef>
              <a:buClr>
                <a:srgbClr val="FF66CC"/>
              </a:buClr>
              <a:buSzPct val="75000"/>
              <a:buFont typeface="Monotype Sorts" pitchFamily="2" charset="2"/>
              <a:buNone/>
            </a:pPr>
            <a:r>
              <a:rPr lang="en-US" sz="2800">
                <a:solidFill>
                  <a:schemeClr val="accent2"/>
                </a:solidFill>
              </a:rPr>
              <a:t>    out”</a:t>
            </a:r>
            <a:r>
              <a:rPr lang="en-US" sz="2800">
                <a:solidFill>
                  <a:schemeClr val="tx1"/>
                </a:solidFill>
              </a:rPr>
              <a:t> of the human body</a:t>
            </a:r>
          </a:p>
        </p:txBody>
      </p:sp>
      <p:sp>
        <p:nvSpPr>
          <p:cNvPr id="952328" name="Text Box 8"/>
          <p:cNvSpPr txBox="1">
            <a:spLocks noChangeArrowheads="1"/>
          </p:cNvSpPr>
          <p:nvPr/>
        </p:nvSpPr>
        <p:spPr bwMode="auto">
          <a:xfrm>
            <a:off x="477838" y="6111875"/>
            <a:ext cx="45862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Clr>
                <a:schemeClr val="accent2"/>
              </a:buClr>
              <a:buFont typeface="Monotype Sorts" pitchFamily="2" charset="2"/>
              <a:buChar char="u"/>
            </a:pPr>
            <a:r>
              <a:rPr lang="en-US" sz="2400">
                <a:solidFill>
                  <a:schemeClr val="tx1"/>
                </a:solidFill>
              </a:rPr>
              <a:t> </a:t>
            </a:r>
            <a:r>
              <a:rPr lang="en-US" sz="2800">
                <a:solidFill>
                  <a:schemeClr val="accent2"/>
                </a:solidFill>
              </a:rPr>
              <a:t>Genetic clock</a:t>
            </a:r>
            <a:r>
              <a:rPr lang="en-US" sz="2800">
                <a:solidFill>
                  <a:schemeClr val="tx1"/>
                </a:solidFill>
              </a:rPr>
              <a:t> - telomeres</a:t>
            </a:r>
          </a:p>
          <a:p>
            <a:pPr algn="ctr">
              <a:spcBef>
                <a:spcPct val="0"/>
              </a:spcBef>
              <a:buClr>
                <a:srgbClr val="FF66CC"/>
              </a:buClr>
              <a:buSzPct val="75000"/>
              <a:buFont typeface="Monotype Sorts" pitchFamily="2" charset="2"/>
              <a:buNone/>
            </a:pPr>
            <a:endParaRPr lang="en-US" sz="280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83140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12523"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952328"/>
                                        </p:tgtEl>
                                        <p:attrNameLst>
                                          <p:attrName>style.visibility</p:attrName>
                                        </p:attrNameLst>
                                      </p:cBhvr>
                                      <p:to>
                                        <p:strVal val="visible"/>
                                      </p:to>
                                    </p:set>
                                    <p:animEffect transition="in" filter="wipe(up)">
                                      <p:cBhvr>
                                        <p:cTn id="9" dur="3000"/>
                                        <p:tgtEl>
                                          <p:spTgt spid="9523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95232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0"/>
            <a:ext cx="9144000" cy="1143000"/>
          </a:xfrm>
        </p:spPr>
        <p:txBody>
          <a:bodyPr/>
          <a:lstStyle/>
          <a:p>
            <a:r>
              <a:rPr lang="en-US" sz="2800" smtClean="0">
                <a:solidFill>
                  <a:srgbClr val="FF3399"/>
                </a:solidFill>
                <a:latin typeface="Arial" charset="0"/>
              </a:rPr>
              <a:t>Person</a:t>
            </a:r>
            <a:r>
              <a:rPr lang="en-US" smtClean="0">
                <a:latin typeface="Arial" charset="0"/>
              </a:rPr>
              <a:t/>
            </a:r>
            <a:br>
              <a:rPr lang="en-US" smtClean="0">
                <a:latin typeface="Arial" charset="0"/>
              </a:rPr>
            </a:br>
            <a:r>
              <a:rPr lang="en-US" sz="4000" smtClean="0">
                <a:solidFill>
                  <a:schemeClr val="tx1"/>
                </a:solidFill>
                <a:latin typeface="Arial" charset="0"/>
              </a:rPr>
              <a:t>Abortion ratio, by age group - US, 1989</a:t>
            </a:r>
          </a:p>
        </p:txBody>
      </p:sp>
      <p:grpSp>
        <p:nvGrpSpPr>
          <p:cNvPr id="15363" name="Group 8"/>
          <p:cNvGrpSpPr>
            <a:grpSpLocks/>
          </p:cNvGrpSpPr>
          <p:nvPr/>
        </p:nvGrpSpPr>
        <p:grpSpPr bwMode="auto">
          <a:xfrm>
            <a:off x="257175" y="1371600"/>
            <a:ext cx="8886825" cy="5746750"/>
            <a:chOff x="162" y="864"/>
            <a:chExt cx="5598" cy="3620"/>
          </a:xfrm>
        </p:grpSpPr>
        <p:grpSp>
          <p:nvGrpSpPr>
            <p:cNvPr id="15364" name="Group 4"/>
            <p:cNvGrpSpPr>
              <a:grpSpLocks/>
            </p:cNvGrpSpPr>
            <p:nvPr/>
          </p:nvGrpSpPr>
          <p:grpSpPr bwMode="auto">
            <a:xfrm>
              <a:off x="335" y="864"/>
              <a:ext cx="5425" cy="3620"/>
              <a:chOff x="383" y="816"/>
              <a:chExt cx="5425" cy="3620"/>
            </a:xfrm>
          </p:grpSpPr>
          <p:graphicFrame>
            <p:nvGraphicFramePr>
              <p:cNvPr id="15366" name="Object 5"/>
              <p:cNvGraphicFramePr>
                <a:graphicFrameLocks noChangeAspect="1"/>
              </p:cNvGraphicFramePr>
              <p:nvPr/>
            </p:nvGraphicFramePr>
            <p:xfrm>
              <a:off x="383" y="816"/>
              <a:ext cx="5425" cy="3620"/>
            </p:xfrm>
            <a:graphic>
              <a:graphicData uri="http://schemas.openxmlformats.org/presentationml/2006/ole">
                <mc:AlternateContent xmlns:mc="http://schemas.openxmlformats.org/markup-compatibility/2006">
                  <mc:Choice xmlns:v="urn:schemas-microsoft-com:vml" Requires="v">
                    <p:oleObj spid="_x0000_s15442" name="Chart" r:id="rId6" imgW="6096000" imgH="4067251" progId="MSGraph.Chart.8">
                      <p:embed followColorScheme="full"/>
                    </p:oleObj>
                  </mc:Choice>
                  <mc:Fallback>
                    <p:oleObj name="Chart" r:id="rId6" imgW="6096000" imgH="4067251"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 y="816"/>
                            <a:ext cx="5425" cy="3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7" name="Text Box 6"/>
              <p:cNvSpPr txBox="1">
                <a:spLocks noChangeArrowheads="1"/>
              </p:cNvSpPr>
              <p:nvPr/>
            </p:nvSpPr>
            <p:spPr bwMode="auto">
              <a:xfrm>
                <a:off x="4608" y="3648"/>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400">
                  <a:solidFill>
                    <a:schemeClr val="tx1"/>
                  </a:solidFill>
                  <a:latin typeface="Times New Roman" pitchFamily="18" charset="0"/>
                </a:endParaRPr>
              </a:p>
            </p:txBody>
          </p:sp>
        </p:grpSp>
        <p:sp>
          <p:nvSpPr>
            <p:cNvPr id="15365" name="Text Box 7"/>
            <p:cNvSpPr txBox="1">
              <a:spLocks noChangeArrowheads="1"/>
            </p:cNvSpPr>
            <p:nvPr/>
          </p:nvSpPr>
          <p:spPr bwMode="auto">
            <a:xfrm rot="-5400000">
              <a:off x="-917" y="2278"/>
              <a:ext cx="24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b="1">
                  <a:solidFill>
                    <a:schemeClr val="tx1"/>
                  </a:solidFill>
                </a:rPr>
                <a:t>Abortions per 1,000 live births</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4370" name="Text Box 2"/>
          <p:cNvSpPr txBox="1">
            <a:spLocks noChangeArrowheads="1"/>
          </p:cNvSpPr>
          <p:nvPr/>
        </p:nvSpPr>
        <p:spPr bwMode="auto">
          <a:xfrm>
            <a:off x="468313" y="219075"/>
            <a:ext cx="7991475" cy="762000"/>
          </a:xfrm>
          <a:prstGeom prst="rect">
            <a:avLst/>
          </a:prstGeom>
          <a:noFill/>
          <a:ln w="9525">
            <a:noFill/>
            <a:miter lim="800000"/>
            <a:headEnd/>
            <a:tailEnd/>
          </a:ln>
          <a:effectLst/>
        </p:spPr>
        <p:txBody>
          <a:bodyPr>
            <a:spAutoFit/>
          </a:bodyPr>
          <a:lstStyle/>
          <a:p>
            <a:pPr algn="ctr">
              <a:spcBef>
                <a:spcPct val="0"/>
              </a:spcBef>
              <a:buFontTx/>
              <a:buNone/>
              <a:defRPr/>
            </a:pPr>
            <a:r>
              <a:rPr lang="en-US" sz="4400">
                <a:effectLst>
                  <a:outerShdw blurRad="38100" dist="38100" dir="2700000" algn="tl">
                    <a:srgbClr val="C0C0C0"/>
                  </a:outerShdw>
                </a:effectLst>
              </a:rPr>
              <a:t>Gender</a:t>
            </a:r>
            <a:endParaRPr lang="en-US" sz="2800">
              <a:effectLst>
                <a:outerShdw blurRad="38100" dist="38100" dir="2700000" algn="tl">
                  <a:srgbClr val="C0C0C0"/>
                </a:outerShdw>
              </a:effectLst>
            </a:endParaRPr>
          </a:p>
        </p:txBody>
      </p:sp>
      <p:sp>
        <p:nvSpPr>
          <p:cNvPr id="954371" name="Text Box 3"/>
          <p:cNvSpPr txBox="1">
            <a:spLocks noChangeArrowheads="1"/>
          </p:cNvSpPr>
          <p:nvPr/>
        </p:nvSpPr>
        <p:spPr bwMode="auto">
          <a:xfrm>
            <a:off x="195263" y="2255838"/>
            <a:ext cx="76708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accent2"/>
                </a:solidFill>
              </a:rPr>
              <a:t>Risk of diseases differs according to gender:</a:t>
            </a:r>
          </a:p>
          <a:p>
            <a:pPr>
              <a:spcBef>
                <a:spcPct val="0"/>
              </a:spcBef>
              <a:buFontTx/>
              <a:buNone/>
            </a:pPr>
            <a:endParaRPr lang="en-US" sz="3600" b="1">
              <a:solidFill>
                <a:schemeClr val="accent2"/>
              </a:solidFill>
            </a:endParaRPr>
          </a:p>
          <a:p>
            <a:pPr>
              <a:spcBef>
                <a:spcPct val="0"/>
              </a:spcBef>
              <a:buFontTx/>
              <a:buNone/>
            </a:pPr>
            <a:r>
              <a:rPr lang="en-US" sz="3600" b="1">
                <a:solidFill>
                  <a:schemeClr val="accent2"/>
                </a:solidFill>
              </a:rPr>
              <a:t>	</a:t>
            </a:r>
            <a:r>
              <a:rPr lang="en-US" sz="3600">
                <a:solidFill>
                  <a:srgbClr val="6600CC"/>
                </a:solidFill>
              </a:rPr>
              <a:t>CHD</a:t>
            </a:r>
            <a:r>
              <a:rPr lang="en-US" sz="3600">
                <a:solidFill>
                  <a:schemeClr val="accent2"/>
                </a:solidFill>
              </a:rPr>
              <a:t> - males</a:t>
            </a:r>
          </a:p>
          <a:p>
            <a:pPr>
              <a:spcBef>
                <a:spcPct val="0"/>
              </a:spcBef>
              <a:buFontTx/>
              <a:buNone/>
            </a:pPr>
            <a:r>
              <a:rPr lang="en-US" sz="3600">
                <a:solidFill>
                  <a:schemeClr val="accent2"/>
                </a:solidFill>
              </a:rPr>
              <a:t>	</a:t>
            </a:r>
            <a:r>
              <a:rPr lang="en-US" sz="3600">
                <a:solidFill>
                  <a:srgbClr val="FF3399"/>
                </a:solidFill>
              </a:rPr>
              <a:t>Osteoporosis</a:t>
            </a:r>
            <a:r>
              <a:rPr lang="en-US" sz="3600">
                <a:solidFill>
                  <a:schemeClr val="accent2"/>
                </a:solidFill>
              </a:rPr>
              <a:t> - females</a:t>
            </a:r>
          </a:p>
          <a:p>
            <a:pPr>
              <a:spcBef>
                <a:spcPct val="0"/>
              </a:spcBef>
              <a:buFontTx/>
              <a:buNone/>
            </a:pPr>
            <a:r>
              <a:rPr lang="en-US" sz="3600">
                <a:solidFill>
                  <a:schemeClr val="accent2"/>
                </a:solidFill>
              </a:rPr>
              <a:t>	</a:t>
            </a:r>
            <a:r>
              <a:rPr lang="en-US" sz="3600">
                <a:solidFill>
                  <a:srgbClr val="6600CC"/>
                </a:solidFill>
              </a:rPr>
              <a:t>Emphysema</a:t>
            </a:r>
            <a:r>
              <a:rPr lang="en-US" sz="3600">
                <a:solidFill>
                  <a:schemeClr val="accent2"/>
                </a:solidFill>
              </a:rPr>
              <a:t> - males</a:t>
            </a:r>
          </a:p>
          <a:p>
            <a:pPr>
              <a:spcBef>
                <a:spcPct val="0"/>
              </a:spcBef>
              <a:buFontTx/>
              <a:buNone/>
            </a:pPr>
            <a:r>
              <a:rPr lang="en-US" sz="3600">
                <a:solidFill>
                  <a:schemeClr val="accent2"/>
                </a:solidFill>
              </a:rPr>
              <a:t>	</a:t>
            </a:r>
            <a:r>
              <a:rPr lang="en-US" sz="3600">
                <a:solidFill>
                  <a:srgbClr val="6600CC"/>
                </a:solidFill>
              </a:rPr>
              <a:t>Lung cancer</a:t>
            </a:r>
            <a:r>
              <a:rPr lang="en-US" sz="3600">
                <a:solidFill>
                  <a:schemeClr val="accent2"/>
                </a:solidFill>
              </a:rPr>
              <a:t> - males</a:t>
            </a:r>
          </a:p>
          <a:p>
            <a:pPr>
              <a:spcBef>
                <a:spcPct val="0"/>
              </a:spcBef>
              <a:buFontTx/>
              <a:buNone/>
            </a:pPr>
            <a:r>
              <a:rPr lang="en-US" sz="3600">
                <a:solidFill>
                  <a:schemeClr val="accent2"/>
                </a:solidFill>
              </a:rPr>
              <a:t>	</a:t>
            </a:r>
            <a:r>
              <a:rPr lang="en-US" sz="3600">
                <a:solidFill>
                  <a:srgbClr val="FF3399"/>
                </a:solidFill>
              </a:rPr>
              <a:t>Hyperthyroidism</a:t>
            </a:r>
            <a:r>
              <a:rPr lang="en-US" sz="3600">
                <a:solidFill>
                  <a:schemeClr val="accent2"/>
                </a:solidFill>
              </a:rPr>
              <a:t> - females</a:t>
            </a:r>
          </a:p>
          <a:p>
            <a:pPr>
              <a:spcBef>
                <a:spcPct val="0"/>
              </a:spcBef>
              <a:buFontTx/>
              <a:buNone/>
            </a:pPr>
            <a:r>
              <a:rPr lang="en-US" sz="3600" b="1">
                <a:solidFill>
                  <a:schemeClr val="accent2"/>
                </a:solidFill>
              </a:rPr>
              <a:t>	</a:t>
            </a:r>
          </a:p>
        </p:txBody>
      </p:sp>
      <p:sp>
        <p:nvSpPr>
          <p:cNvPr id="16388" name="Text Box 4"/>
          <p:cNvSpPr txBox="1">
            <a:spLocks noChangeArrowheads="1"/>
          </p:cNvSpPr>
          <p:nvPr/>
        </p:nvSpPr>
        <p:spPr bwMode="auto">
          <a:xfrm>
            <a:off x="215900" y="1341438"/>
            <a:ext cx="8928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a:t>Does the disease occur equally in both genders?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29" fill="hold"/>
                                        <p:tgtEl>
                                          <p:spTgt spid="4"/>
                                        </p:tgtEl>
                                      </p:cBhvr>
                                    </p:cmd>
                                  </p:childTnLst>
                                </p:cTn>
                              </p:par>
                              <p:par>
                                <p:cTn id="7" presetID="22" presetClass="entr" presetSubtype="1" fill="hold" grpId="0" nodeType="withEffect">
                                  <p:stCondLst>
                                    <p:cond delay="4000"/>
                                  </p:stCondLst>
                                  <p:childTnLst>
                                    <p:set>
                                      <p:cBhvr>
                                        <p:cTn id="8" dur="1" fill="hold">
                                          <p:stCondLst>
                                            <p:cond delay="0"/>
                                          </p:stCondLst>
                                        </p:cTn>
                                        <p:tgtEl>
                                          <p:spTgt spid="954371"/>
                                        </p:tgtEl>
                                        <p:attrNameLst>
                                          <p:attrName>style.visibility</p:attrName>
                                        </p:attrNameLst>
                                      </p:cBhvr>
                                      <p:to>
                                        <p:strVal val="visible"/>
                                      </p:to>
                                    </p:set>
                                    <p:animEffect transition="in" filter="wipe(up)">
                                      <p:cBhvr>
                                        <p:cTn id="9" dur="3000"/>
                                        <p:tgtEl>
                                          <p:spTgt spid="9543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bldLst>
      <p:bldP spid="95437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69925" y="17208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3600">
              <a:solidFill>
                <a:schemeClr val="tx1"/>
              </a:solidFill>
              <a:latin typeface="Times New Roman" pitchFamily="18" charset="0"/>
            </a:endParaRPr>
          </a:p>
        </p:txBody>
      </p:sp>
      <p:sp>
        <p:nvSpPr>
          <p:cNvPr id="955395" name="Text Box 3"/>
          <p:cNvSpPr txBox="1">
            <a:spLocks noChangeArrowheads="1"/>
          </p:cNvSpPr>
          <p:nvPr/>
        </p:nvSpPr>
        <p:spPr bwMode="auto">
          <a:xfrm>
            <a:off x="762000" y="2468563"/>
            <a:ext cx="711041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a:solidFill>
                  <a:schemeClr val="accent2"/>
                </a:solidFill>
              </a:rPr>
              <a:t>Race:</a:t>
            </a:r>
            <a:r>
              <a:rPr lang="en-US" sz="3200" dirty="0">
                <a:solidFill>
                  <a:schemeClr val="tx1"/>
                </a:solidFill>
              </a:rPr>
              <a:t>	</a:t>
            </a:r>
            <a:r>
              <a:rPr lang="en-US" sz="3200" dirty="0">
                <a:solidFill>
                  <a:srgbClr val="FF3300"/>
                </a:solidFill>
              </a:rPr>
              <a:t>Sickle cell anemia</a:t>
            </a:r>
            <a:r>
              <a:rPr lang="en-US" sz="3200" dirty="0">
                <a:solidFill>
                  <a:schemeClr val="tx1"/>
                </a:solidFill>
              </a:rPr>
              <a:t> - Blacks</a:t>
            </a:r>
          </a:p>
          <a:p>
            <a:pPr>
              <a:spcBef>
                <a:spcPct val="0"/>
              </a:spcBef>
              <a:buFontTx/>
              <a:buNone/>
            </a:pPr>
            <a:r>
              <a:rPr lang="en-US" sz="3200" dirty="0">
                <a:solidFill>
                  <a:schemeClr val="tx1"/>
                </a:solidFill>
              </a:rPr>
              <a:t>		</a:t>
            </a:r>
            <a:r>
              <a:rPr lang="en-US" sz="3200" dirty="0">
                <a:solidFill>
                  <a:srgbClr val="FF3300"/>
                </a:solidFill>
              </a:rPr>
              <a:t>Lactose intolerance</a:t>
            </a:r>
            <a:r>
              <a:rPr lang="en-US" sz="3200" dirty="0">
                <a:solidFill>
                  <a:schemeClr val="tx1"/>
                </a:solidFill>
              </a:rPr>
              <a:t> - Asians</a:t>
            </a:r>
          </a:p>
          <a:p>
            <a:pPr>
              <a:spcBef>
                <a:spcPct val="0"/>
              </a:spcBef>
              <a:buFontTx/>
              <a:buNone/>
            </a:pPr>
            <a:r>
              <a:rPr lang="en-US" sz="3200" dirty="0">
                <a:solidFill>
                  <a:schemeClr val="tx1"/>
                </a:solidFill>
              </a:rPr>
              <a:t>		</a:t>
            </a:r>
            <a:r>
              <a:rPr lang="en-US" sz="3200" dirty="0">
                <a:solidFill>
                  <a:srgbClr val="FF3300"/>
                </a:solidFill>
              </a:rPr>
              <a:t>Gastric cancer</a:t>
            </a:r>
            <a:r>
              <a:rPr lang="en-US" sz="3200" dirty="0">
                <a:solidFill>
                  <a:schemeClr val="tx1"/>
                </a:solidFill>
              </a:rPr>
              <a:t> - Japanese</a:t>
            </a:r>
          </a:p>
        </p:txBody>
      </p:sp>
      <p:sp>
        <p:nvSpPr>
          <p:cNvPr id="955396" name="Rectangle 4"/>
          <p:cNvSpPr>
            <a:spLocks noChangeArrowheads="1"/>
          </p:cNvSpPr>
          <p:nvPr/>
        </p:nvSpPr>
        <p:spPr bwMode="auto">
          <a:xfrm>
            <a:off x="620713" y="219075"/>
            <a:ext cx="7696200" cy="762000"/>
          </a:xfrm>
          <a:prstGeom prst="rect">
            <a:avLst/>
          </a:prstGeom>
          <a:noFill/>
          <a:ln w="9525">
            <a:noFill/>
            <a:miter lim="800000"/>
            <a:headEnd/>
            <a:tailEnd/>
          </a:ln>
          <a:effectLst/>
        </p:spPr>
        <p:txBody>
          <a:bodyPr>
            <a:spAutoFit/>
          </a:bodyPr>
          <a:lstStyle/>
          <a:p>
            <a:pPr algn="ctr">
              <a:spcBef>
                <a:spcPct val="0"/>
              </a:spcBef>
              <a:buFontTx/>
              <a:buNone/>
              <a:defRPr/>
            </a:pPr>
            <a:r>
              <a:rPr lang="en-US" sz="4400">
                <a:effectLst>
                  <a:outerShdw blurRad="38100" dist="38100" dir="2700000" algn="tl">
                    <a:srgbClr val="C0C0C0"/>
                  </a:outerShdw>
                </a:effectLst>
              </a:rPr>
              <a:t>Race – Ethnicity - Cohort</a:t>
            </a:r>
          </a:p>
        </p:txBody>
      </p:sp>
      <p:sp>
        <p:nvSpPr>
          <p:cNvPr id="17413" name="Rectangle 5"/>
          <p:cNvSpPr>
            <a:spLocks noChangeArrowheads="1"/>
          </p:cNvSpPr>
          <p:nvPr/>
        </p:nvSpPr>
        <p:spPr bwMode="auto">
          <a:xfrm>
            <a:off x="901700" y="1268413"/>
            <a:ext cx="7696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800" b="1"/>
              <a:t>Does the disease occur equally among the different racial, ethnic or cohort groups?</a:t>
            </a:r>
          </a:p>
        </p:txBody>
      </p:sp>
      <p:sp>
        <p:nvSpPr>
          <p:cNvPr id="955398" name="Text Box 6"/>
          <p:cNvSpPr txBox="1">
            <a:spLocks noChangeArrowheads="1"/>
          </p:cNvSpPr>
          <p:nvPr/>
        </p:nvSpPr>
        <p:spPr bwMode="auto">
          <a:xfrm>
            <a:off x="769938" y="4221163"/>
            <a:ext cx="6584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chemeClr val="accent2"/>
                </a:solidFill>
              </a:rPr>
              <a:t>Ethnic group:</a:t>
            </a:r>
            <a:r>
              <a:rPr lang="en-US" sz="3200">
                <a:solidFill>
                  <a:schemeClr val="tx1"/>
                </a:solidFill>
              </a:rPr>
              <a:t>	</a:t>
            </a:r>
            <a:r>
              <a:rPr lang="en-US" sz="3200">
                <a:solidFill>
                  <a:srgbClr val="FF3300"/>
                </a:solidFill>
              </a:rPr>
              <a:t>Diabetes</a:t>
            </a:r>
            <a:r>
              <a:rPr lang="en-US" sz="3200">
                <a:solidFill>
                  <a:schemeClr val="tx1"/>
                </a:solidFill>
              </a:rPr>
              <a:t> </a:t>
            </a:r>
          </a:p>
          <a:p>
            <a:pPr>
              <a:spcBef>
                <a:spcPct val="0"/>
              </a:spcBef>
              <a:buFontTx/>
              <a:buNone/>
            </a:pPr>
            <a:r>
              <a:rPr lang="en-US" sz="3200">
                <a:solidFill>
                  <a:schemeClr val="tx1"/>
                </a:solidFill>
              </a:rPr>
              <a:t>		– Indigenous populations	</a:t>
            </a:r>
          </a:p>
        </p:txBody>
      </p:sp>
      <p:sp>
        <p:nvSpPr>
          <p:cNvPr id="955399" name="Text Box 7"/>
          <p:cNvSpPr txBox="1">
            <a:spLocks noChangeArrowheads="1"/>
          </p:cNvSpPr>
          <p:nvPr/>
        </p:nvSpPr>
        <p:spPr bwMode="auto">
          <a:xfrm>
            <a:off x="766763" y="5530850"/>
            <a:ext cx="6584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chemeClr val="accent2"/>
                </a:solidFill>
              </a:rPr>
              <a:t>Birth Cohort:	</a:t>
            </a:r>
            <a:r>
              <a:rPr lang="en-US" sz="3200">
                <a:solidFill>
                  <a:srgbClr val="FF3300"/>
                </a:solidFill>
              </a:rPr>
              <a:t>Leukemia</a:t>
            </a:r>
            <a:r>
              <a:rPr lang="en-US" sz="3200">
                <a:solidFill>
                  <a:schemeClr val="tx1"/>
                </a:solidFill>
              </a:rPr>
              <a:t> </a:t>
            </a:r>
          </a:p>
          <a:p>
            <a:pPr>
              <a:spcBef>
                <a:spcPct val="0"/>
              </a:spcBef>
              <a:buFontTx/>
              <a:buNone/>
            </a:pPr>
            <a:r>
              <a:rPr lang="en-US" sz="3200">
                <a:solidFill>
                  <a:schemeClr val="tx1"/>
                </a:solidFill>
              </a:rPr>
              <a:t>		– Survivors of Hiroshima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76200"/>
            <a:ext cx="9144000" cy="1143000"/>
          </a:xfrm>
        </p:spPr>
        <p:txBody>
          <a:bodyPr/>
          <a:lstStyle/>
          <a:p>
            <a:r>
              <a:rPr lang="en-US" sz="2400" smtClean="0">
                <a:solidFill>
                  <a:srgbClr val="990033"/>
                </a:solidFill>
                <a:latin typeface="Arial" charset="0"/>
              </a:rPr>
              <a:t>Person</a:t>
            </a:r>
            <a:r>
              <a:rPr lang="en-US" sz="3400" smtClean="0">
                <a:solidFill>
                  <a:srgbClr val="990033"/>
                </a:solidFill>
                <a:latin typeface="Arial" charset="0"/>
              </a:rPr>
              <a:t/>
            </a:r>
            <a:br>
              <a:rPr lang="en-US" sz="3400" smtClean="0">
                <a:solidFill>
                  <a:srgbClr val="990033"/>
                </a:solidFill>
                <a:latin typeface="Arial" charset="0"/>
              </a:rPr>
            </a:br>
            <a:r>
              <a:rPr lang="en-US" sz="3400" smtClean="0">
                <a:solidFill>
                  <a:srgbClr val="990033"/>
                </a:solidFill>
                <a:latin typeface="Arial" charset="0"/>
              </a:rPr>
              <a:t>Life expectancy at birth, by year of birth and race</a:t>
            </a:r>
            <a:r>
              <a:rPr lang="en-US" sz="3400" baseline="30000" smtClean="0">
                <a:solidFill>
                  <a:srgbClr val="990033"/>
                </a:solidFill>
                <a:latin typeface="Arial" charset="0"/>
              </a:rPr>
              <a:t>*</a:t>
            </a:r>
            <a:r>
              <a:rPr lang="en-US" sz="3400" smtClean="0">
                <a:solidFill>
                  <a:srgbClr val="990033"/>
                </a:solidFill>
                <a:latin typeface="Arial" charset="0"/>
              </a:rPr>
              <a:t> -- United States, 1970-1991</a:t>
            </a:r>
          </a:p>
        </p:txBody>
      </p:sp>
      <p:sp>
        <p:nvSpPr>
          <p:cNvPr id="18435" name="Text Box 3"/>
          <p:cNvSpPr txBox="1">
            <a:spLocks noChangeArrowheads="1"/>
          </p:cNvSpPr>
          <p:nvPr/>
        </p:nvSpPr>
        <p:spPr bwMode="auto">
          <a:xfrm>
            <a:off x="152400" y="6096000"/>
            <a:ext cx="8855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aseline="30000">
                <a:solidFill>
                  <a:schemeClr val="tx1"/>
                </a:solidFill>
              </a:rPr>
              <a:t>*</a:t>
            </a:r>
            <a:r>
              <a:rPr lang="en-US" sz="1800">
                <a:solidFill>
                  <a:schemeClr val="tx1"/>
                </a:solidFill>
              </a:rPr>
              <a:t> Hispanics and non-Hispanics are included in calculations for whites and blacks.    </a:t>
            </a:r>
          </a:p>
          <a:p>
            <a:pPr>
              <a:spcBef>
                <a:spcPct val="0"/>
              </a:spcBef>
              <a:buFontTx/>
              <a:buNone/>
            </a:pPr>
            <a:r>
              <a:rPr lang="en-US" sz="1800">
                <a:solidFill>
                  <a:schemeClr val="tx1"/>
                </a:solidFill>
              </a:rPr>
              <a:t>  Numbers for other racial/ethnic groups were too small for meaningful analysis.</a:t>
            </a:r>
          </a:p>
        </p:txBody>
      </p:sp>
      <p:grpSp>
        <p:nvGrpSpPr>
          <p:cNvPr id="18436" name="Group 4"/>
          <p:cNvGrpSpPr>
            <a:grpSpLocks/>
          </p:cNvGrpSpPr>
          <p:nvPr/>
        </p:nvGrpSpPr>
        <p:grpSpPr bwMode="auto">
          <a:xfrm>
            <a:off x="533400" y="1447800"/>
            <a:ext cx="7543800" cy="5029200"/>
            <a:chOff x="336" y="768"/>
            <a:chExt cx="4944" cy="3299"/>
          </a:xfrm>
        </p:grpSpPr>
        <p:graphicFrame>
          <p:nvGraphicFramePr>
            <p:cNvPr id="18437" name="Object 5"/>
            <p:cNvGraphicFramePr>
              <a:graphicFrameLocks noChangeAspect="1"/>
            </p:cNvGraphicFramePr>
            <p:nvPr/>
          </p:nvGraphicFramePr>
          <p:xfrm>
            <a:off x="336" y="768"/>
            <a:ext cx="4944" cy="3299"/>
          </p:xfrm>
          <a:graphic>
            <a:graphicData uri="http://schemas.openxmlformats.org/presentationml/2006/ole">
              <mc:AlternateContent xmlns:mc="http://schemas.openxmlformats.org/markup-compatibility/2006">
                <mc:Choice xmlns:v="urn:schemas-microsoft-com:vml" Requires="v">
                  <p:oleObj spid="_x0000_s18517" name="Chart" r:id="rId6" imgW="6096000" imgH="4067251" progId="MSGraph.Chart.8">
                    <p:embed followColorScheme="full"/>
                  </p:oleObj>
                </mc:Choice>
                <mc:Fallback>
                  <p:oleObj name="Chart" r:id="rId6" imgW="6096000" imgH="4067251"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 y="768"/>
                          <a:ext cx="4944" cy="3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8" name="Text Box 6"/>
            <p:cNvSpPr txBox="1">
              <a:spLocks noChangeArrowheads="1"/>
            </p:cNvSpPr>
            <p:nvPr/>
          </p:nvSpPr>
          <p:spPr bwMode="auto">
            <a:xfrm>
              <a:off x="672" y="840"/>
              <a:ext cx="27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80</a:t>
              </a:r>
              <a:endParaRPr lang="en-US" sz="2400">
                <a:solidFill>
                  <a:schemeClr val="tx1"/>
                </a:solidFill>
                <a:latin typeface="Times New Roman" pitchFamily="18" charset="0"/>
              </a:endParaRPr>
            </a:p>
          </p:txBody>
        </p:sp>
        <p:sp>
          <p:nvSpPr>
            <p:cNvPr id="18439" name="Text Box 7"/>
            <p:cNvSpPr txBox="1">
              <a:spLocks noChangeArrowheads="1"/>
            </p:cNvSpPr>
            <p:nvPr/>
          </p:nvSpPr>
          <p:spPr bwMode="auto">
            <a:xfrm>
              <a:off x="672" y="1641"/>
              <a:ext cx="27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70</a:t>
              </a:r>
              <a:endParaRPr lang="en-US" sz="2400">
                <a:solidFill>
                  <a:schemeClr val="tx1"/>
                </a:solidFill>
                <a:latin typeface="Times New Roman" pitchFamily="18" charset="0"/>
              </a:endParaRPr>
            </a:p>
          </p:txBody>
        </p:sp>
        <p:sp>
          <p:nvSpPr>
            <p:cNvPr id="18440" name="Text Box 8"/>
            <p:cNvSpPr txBox="1">
              <a:spLocks noChangeArrowheads="1"/>
            </p:cNvSpPr>
            <p:nvPr/>
          </p:nvSpPr>
          <p:spPr bwMode="auto">
            <a:xfrm>
              <a:off x="672" y="2400"/>
              <a:ext cx="27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60</a:t>
              </a:r>
              <a:endParaRPr lang="en-US" sz="2400">
                <a:solidFill>
                  <a:schemeClr val="tx1"/>
                </a:solidFill>
                <a:latin typeface="Times New Roman" pitchFamily="18" charset="0"/>
              </a:endParaRPr>
            </a:p>
          </p:txBody>
        </p:sp>
        <p:sp>
          <p:nvSpPr>
            <p:cNvPr id="18441" name="Text Box 9"/>
            <p:cNvSpPr txBox="1">
              <a:spLocks noChangeArrowheads="1"/>
            </p:cNvSpPr>
            <p:nvPr/>
          </p:nvSpPr>
          <p:spPr bwMode="auto">
            <a:xfrm>
              <a:off x="724" y="3177"/>
              <a:ext cx="1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0</a:t>
              </a:r>
              <a:endParaRPr lang="en-US" sz="2400">
                <a:solidFill>
                  <a:schemeClr val="tx1"/>
                </a:solidFill>
                <a:latin typeface="Times New Roman" pitchFamily="18" charset="0"/>
              </a:endParaRPr>
            </a:p>
          </p:txBody>
        </p:sp>
        <p:sp>
          <p:nvSpPr>
            <p:cNvPr id="18442" name="Line 10"/>
            <p:cNvSpPr>
              <a:spLocks noChangeShapeType="1"/>
            </p:cNvSpPr>
            <p:nvPr/>
          </p:nvSpPr>
          <p:spPr bwMode="auto">
            <a:xfrm flipV="1">
              <a:off x="816" y="283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Line 11"/>
            <p:cNvSpPr>
              <a:spLocks noChangeShapeType="1"/>
            </p:cNvSpPr>
            <p:nvPr/>
          </p:nvSpPr>
          <p:spPr bwMode="auto">
            <a:xfrm flipV="1">
              <a:off x="816" y="2928"/>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685800" y="127000"/>
            <a:ext cx="7772400" cy="854075"/>
          </a:xfrm>
        </p:spPr>
        <p:txBody>
          <a:bodyPr/>
          <a:lstStyle/>
          <a:p>
            <a:pPr>
              <a:defRPr/>
            </a:pPr>
            <a:r>
              <a:rPr lang="en-US" smtClean="0">
                <a:solidFill>
                  <a:srgbClr val="990033"/>
                </a:solidFill>
                <a:effectLst>
                  <a:outerShdw blurRad="38100" dist="38100" dir="2700000" algn="tl">
                    <a:srgbClr val="C0C0C0"/>
                  </a:outerShdw>
                </a:effectLst>
                <a:latin typeface="Arial" charset="0"/>
              </a:rPr>
              <a:t>Objectives</a:t>
            </a:r>
          </a:p>
        </p:txBody>
      </p:sp>
      <p:sp>
        <p:nvSpPr>
          <p:cNvPr id="5123" name="Text Box 3"/>
          <p:cNvSpPr>
            <a:spLocks noGrp="1" noChangeArrowheads="1"/>
          </p:cNvSpPr>
          <p:nvPr>
            <p:ph type="body" idx="1"/>
          </p:nvPr>
        </p:nvSpPr>
        <p:spPr>
          <a:noFill/>
        </p:spPr>
        <p:txBody>
          <a:bodyPr/>
          <a:lstStyle/>
          <a:p>
            <a:pPr marL="533400" indent="-533400">
              <a:lnSpc>
                <a:spcPct val="90000"/>
              </a:lnSpc>
            </a:pPr>
            <a:r>
              <a:rPr lang="en-US" sz="2800" smtClean="0">
                <a:latin typeface="Arial" charset="0"/>
              </a:rPr>
              <a:t>Describe the three primary objectives of descriptive epidemiology</a:t>
            </a:r>
          </a:p>
          <a:p>
            <a:pPr marL="533400" indent="-533400">
              <a:lnSpc>
                <a:spcPct val="90000"/>
              </a:lnSpc>
            </a:pPr>
            <a:r>
              <a:rPr lang="en-US" sz="2800" smtClean="0">
                <a:latin typeface="Arial" charset="0"/>
              </a:rPr>
              <a:t>List at least five characteristics of person, place and time</a:t>
            </a:r>
          </a:p>
          <a:p>
            <a:pPr marL="533400" indent="-533400">
              <a:lnSpc>
                <a:spcPct val="90000"/>
              </a:lnSpc>
            </a:pPr>
            <a:r>
              <a:rPr lang="en-US" sz="2800" smtClean="0">
                <a:latin typeface="Arial" charset="0"/>
              </a:rPr>
              <a:t>Describe why person, place and time are associated with variations in health and disease</a:t>
            </a:r>
          </a:p>
          <a:p>
            <a:pPr marL="533400" indent="-533400">
              <a:lnSpc>
                <a:spcPct val="110000"/>
              </a:lnSpc>
              <a:spcBef>
                <a:spcPct val="0"/>
              </a:spcBef>
              <a:buFontTx/>
              <a:buAutoNum type="arabicPeriod"/>
            </a:pPr>
            <a:endParaRPr lang="en-US" sz="2800" smtClean="0">
              <a:latin typeface="Arial" charset="0"/>
            </a:endParaRPr>
          </a:p>
        </p:txBody>
      </p:sp>
      <p:sp>
        <p:nvSpPr>
          <p:cNvPr id="5124" name="Rectangle 4"/>
          <p:cNvSpPr>
            <a:spLocks noChangeArrowheads="1"/>
          </p:cNvSpPr>
          <p:nvPr/>
        </p:nvSpPr>
        <p:spPr bwMode="auto">
          <a:xfrm>
            <a:off x="34925" y="1279525"/>
            <a:ext cx="46085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en-US" sz="3200">
                <a:solidFill>
                  <a:schemeClr val="tx2"/>
                </a:solidFill>
              </a:rPr>
              <a:t>You will be able to:</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7442" name="Rectangle 2"/>
          <p:cNvSpPr>
            <a:spLocks noGrp="1" noChangeArrowheads="1"/>
          </p:cNvSpPr>
          <p:nvPr>
            <p:ph type="title" idx="4294967295"/>
          </p:nvPr>
        </p:nvSpPr>
        <p:spPr>
          <a:xfrm>
            <a:off x="0" y="0"/>
            <a:ext cx="9144000" cy="914400"/>
          </a:xfrm>
        </p:spPr>
        <p:txBody>
          <a:bodyPr/>
          <a:lstStyle/>
          <a:p>
            <a:pPr>
              <a:defRPr/>
            </a:pPr>
            <a:r>
              <a:rPr lang="en-US" sz="2400" smtClean="0">
                <a:solidFill>
                  <a:srgbClr val="990033"/>
                </a:solidFill>
                <a:latin typeface="Arial" charset="0"/>
              </a:rPr>
              <a:t>Person</a:t>
            </a:r>
            <a:r>
              <a:rPr lang="en-US" sz="3200" smtClean="0">
                <a:solidFill>
                  <a:srgbClr val="990033"/>
                </a:solidFill>
                <a:latin typeface="Arial" charset="0"/>
              </a:rPr>
              <a:t/>
            </a:r>
            <a:br>
              <a:rPr lang="en-US" sz="3200" smtClean="0">
                <a:solidFill>
                  <a:srgbClr val="990033"/>
                </a:solidFill>
                <a:latin typeface="Arial" charset="0"/>
              </a:rPr>
            </a:br>
            <a:r>
              <a:rPr lang="en-US" sz="2800" smtClean="0">
                <a:solidFill>
                  <a:srgbClr val="990033"/>
                </a:solidFill>
                <a:effectLst>
                  <a:outerShdw blurRad="38100" dist="38100" dir="2700000" algn="tl">
                    <a:srgbClr val="C0C0C0"/>
                  </a:outerShdw>
                </a:effectLst>
                <a:latin typeface="Arial" charset="0"/>
              </a:rPr>
              <a:t>Infant mortality rates,</a:t>
            </a:r>
            <a:r>
              <a:rPr lang="en-US" sz="2800" baseline="30000" smtClean="0">
                <a:solidFill>
                  <a:srgbClr val="990033"/>
                </a:solidFill>
                <a:effectLst>
                  <a:outerShdw blurRad="38100" dist="38100" dir="2700000" algn="tl">
                    <a:srgbClr val="C0C0C0"/>
                  </a:outerShdw>
                </a:effectLst>
                <a:latin typeface="Arial" charset="0"/>
              </a:rPr>
              <a:t>*</a:t>
            </a:r>
            <a:r>
              <a:rPr lang="en-US" sz="2800" smtClean="0">
                <a:solidFill>
                  <a:srgbClr val="990033"/>
                </a:solidFill>
                <a:effectLst>
                  <a:outerShdw blurRad="38100" dist="38100" dir="2700000" algn="tl">
                    <a:srgbClr val="C0C0C0"/>
                  </a:outerShdw>
                </a:effectLst>
                <a:latin typeface="Arial" charset="0"/>
              </a:rPr>
              <a:t> by mothers race</a:t>
            </a:r>
            <a:r>
              <a:rPr lang="en-US" sz="2800" baseline="30000" smtClean="0">
                <a:solidFill>
                  <a:srgbClr val="990033"/>
                </a:solidFill>
                <a:effectLst>
                  <a:outerShdw blurRad="38100" dist="38100" dir="2700000" algn="tl">
                    <a:srgbClr val="C0C0C0"/>
                  </a:outerShdw>
                </a:effectLst>
                <a:latin typeface="Arial" charset="0"/>
              </a:rPr>
              <a:t>†</a:t>
            </a:r>
            <a:r>
              <a:rPr lang="en-US" sz="2800" smtClean="0">
                <a:solidFill>
                  <a:srgbClr val="990033"/>
                </a:solidFill>
                <a:effectLst>
                  <a:outerShdw blurRad="38100" dist="38100" dir="2700000" algn="tl">
                    <a:srgbClr val="C0C0C0"/>
                  </a:outerShdw>
                </a:effectLst>
                <a:latin typeface="Arial" charset="0"/>
              </a:rPr>
              <a:t> - US, 1970-91</a:t>
            </a:r>
          </a:p>
        </p:txBody>
      </p:sp>
      <p:graphicFrame>
        <p:nvGraphicFramePr>
          <p:cNvPr id="19459" name="Object 3"/>
          <p:cNvGraphicFramePr>
            <a:graphicFrameLocks noChangeAspect="1"/>
          </p:cNvGraphicFramePr>
          <p:nvPr/>
        </p:nvGraphicFramePr>
        <p:xfrm>
          <a:off x="228600" y="836613"/>
          <a:ext cx="8001000" cy="5259387"/>
        </p:xfrm>
        <a:graphic>
          <a:graphicData uri="http://schemas.openxmlformats.org/presentationml/2006/ole">
            <mc:AlternateContent xmlns:mc="http://schemas.openxmlformats.org/markup-compatibility/2006">
              <mc:Choice xmlns:v="urn:schemas-microsoft-com:vml" Requires="v">
                <p:oleObj spid="_x0000_s19534"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836613"/>
                        <a:ext cx="8001000" cy="525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0" name="Text Box 4"/>
          <p:cNvSpPr txBox="1">
            <a:spLocks noChangeArrowheads="1"/>
          </p:cNvSpPr>
          <p:nvPr/>
        </p:nvSpPr>
        <p:spPr bwMode="auto">
          <a:xfrm>
            <a:off x="-33338" y="5815013"/>
            <a:ext cx="91773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600">
                <a:solidFill>
                  <a:schemeClr val="tx1"/>
                </a:solidFill>
              </a:rPr>
              <a:t>* Deaths at &lt; 1 year of age, per 1000 live births in specified group.</a:t>
            </a:r>
          </a:p>
          <a:p>
            <a:pPr>
              <a:spcBef>
                <a:spcPct val="0"/>
              </a:spcBef>
              <a:buFontTx/>
              <a:buNone/>
            </a:pPr>
            <a:r>
              <a:rPr lang="en-US" sz="1600">
                <a:solidFill>
                  <a:schemeClr val="tx1"/>
                </a:solidFill>
              </a:rPr>
              <a:t>† Includes Hispanic and non-Hispanic infants; rates are presented only for black and white infants </a:t>
            </a:r>
          </a:p>
          <a:p>
            <a:pPr>
              <a:spcBef>
                <a:spcPct val="0"/>
              </a:spcBef>
              <a:buFontTx/>
              <a:buNone/>
            </a:pPr>
            <a:r>
              <a:rPr lang="en-US" sz="1600">
                <a:solidFill>
                  <a:schemeClr val="tx1"/>
                </a:solidFill>
              </a:rPr>
              <a:t>   because the Linked Birth/Infant Death Data Set (used to more  accurately estimate infant  </a:t>
            </a:r>
          </a:p>
          <a:p>
            <a:pPr>
              <a:spcBef>
                <a:spcPct val="0"/>
              </a:spcBef>
              <a:buFontTx/>
              <a:buNone/>
            </a:pPr>
            <a:r>
              <a:rPr lang="en-US" sz="1600">
                <a:solidFill>
                  <a:schemeClr val="tx1"/>
                </a:solidFill>
              </a:rPr>
              <a:t>   mortality rates for other racial groups) was not available for 1990 and 1991.</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22225"/>
            <a:ext cx="9144000" cy="1555750"/>
          </a:xfrm>
          <a:noFill/>
        </p:spPr>
        <p:txBody>
          <a:bodyPr/>
          <a:lstStyle/>
          <a:p>
            <a:r>
              <a:rPr lang="en-US" sz="2400" b="1" smtClean="0">
                <a:solidFill>
                  <a:srgbClr val="990033"/>
                </a:solidFill>
                <a:latin typeface="Arial" charset="0"/>
              </a:rPr>
              <a:t>Person</a:t>
            </a:r>
            <a:r>
              <a:rPr lang="en-US" sz="3200" b="1" smtClean="0">
                <a:latin typeface="Arial" charset="0"/>
              </a:rPr>
              <a:t/>
            </a:r>
            <a:br>
              <a:rPr lang="en-US" sz="3200" b="1" smtClean="0">
                <a:latin typeface="Arial" charset="0"/>
              </a:rPr>
            </a:br>
            <a:r>
              <a:rPr lang="en-US" sz="3600" smtClean="0">
                <a:solidFill>
                  <a:srgbClr val="990033"/>
                </a:solidFill>
                <a:latin typeface="Arial" charset="0"/>
              </a:rPr>
              <a:t>Cancer in Children by Race (NCI)</a:t>
            </a:r>
            <a:r>
              <a:rPr lang="en-US" sz="3600" smtClean="0">
                <a:latin typeface="Arial" charset="0"/>
              </a:rPr>
              <a:t/>
            </a:r>
            <a:br>
              <a:rPr lang="en-US" sz="3600" smtClean="0">
                <a:latin typeface="Arial" charset="0"/>
              </a:rPr>
            </a:br>
            <a:endParaRPr lang="en-US" sz="3600" smtClean="0">
              <a:latin typeface="Arial" charset="0"/>
            </a:endParaRPr>
          </a:p>
        </p:txBody>
      </p:sp>
      <p:sp>
        <p:nvSpPr>
          <p:cNvPr id="20483" name="Text Box 3"/>
          <p:cNvSpPr txBox="1">
            <a:spLocks noChangeArrowheads="1"/>
          </p:cNvSpPr>
          <p:nvPr/>
        </p:nvSpPr>
        <p:spPr bwMode="auto">
          <a:xfrm>
            <a:off x="76200" y="1600200"/>
            <a:ext cx="21955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latin typeface="Times New Roman" pitchFamily="18" charset="0"/>
              </a:rPr>
              <a:t>Rate per 100,000</a:t>
            </a:r>
            <a:r>
              <a:rPr lang="en-US" sz="2200" baseline="30000">
                <a:solidFill>
                  <a:schemeClr val="tx1"/>
                </a:solidFill>
                <a:latin typeface="Times New Roman" pitchFamily="18" charset="0"/>
              </a:rPr>
              <a:t>*</a:t>
            </a:r>
            <a:endParaRPr lang="en-US" sz="2200">
              <a:solidFill>
                <a:schemeClr val="tx1"/>
              </a:solidFill>
              <a:latin typeface="Times New Roman" pitchFamily="18" charset="0"/>
            </a:endParaRPr>
          </a:p>
        </p:txBody>
      </p:sp>
      <p:sp>
        <p:nvSpPr>
          <p:cNvPr id="20484" name="Text Box 4"/>
          <p:cNvSpPr txBox="1">
            <a:spLocks noChangeArrowheads="1"/>
          </p:cNvSpPr>
          <p:nvPr/>
        </p:nvSpPr>
        <p:spPr bwMode="auto">
          <a:xfrm>
            <a:off x="-31750" y="6402388"/>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a:solidFill>
                  <a:schemeClr val="tx1"/>
                </a:solidFill>
              </a:rPr>
              <a:t>* Age-adjusted to 1970 U.S. standard.</a:t>
            </a:r>
          </a:p>
        </p:txBody>
      </p:sp>
      <p:graphicFrame>
        <p:nvGraphicFramePr>
          <p:cNvPr id="20485" name="Object 5"/>
          <p:cNvGraphicFramePr>
            <a:graphicFrameLocks noChangeAspect="1"/>
          </p:cNvGraphicFramePr>
          <p:nvPr/>
        </p:nvGraphicFramePr>
        <p:xfrm>
          <a:off x="533400" y="2057400"/>
          <a:ext cx="8313738" cy="4572000"/>
        </p:xfrm>
        <a:graphic>
          <a:graphicData uri="http://schemas.openxmlformats.org/presentationml/2006/ole">
            <mc:AlternateContent xmlns:mc="http://schemas.openxmlformats.org/markup-compatibility/2006">
              <mc:Choice xmlns:v="urn:schemas-microsoft-com:vml" Requires="v">
                <p:oleObj spid="_x0000_s20562" name="Chart" r:id="rId6" imgW="8324954" imgH="4219459" progId="MSGraph.Chart.8">
                  <p:embed followColorScheme="full"/>
                </p:oleObj>
              </mc:Choice>
              <mc:Fallback>
                <p:oleObj name="Chart" r:id="rId6" imgW="8324954" imgH="4219459"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057400"/>
                        <a:ext cx="8313738"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86" name="Text Box 6"/>
          <p:cNvSpPr txBox="1">
            <a:spLocks noChangeArrowheads="1"/>
          </p:cNvSpPr>
          <p:nvPr/>
        </p:nvSpPr>
        <p:spPr bwMode="auto">
          <a:xfrm>
            <a:off x="1265238" y="2398713"/>
            <a:ext cx="13811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Incidence</a:t>
            </a:r>
          </a:p>
        </p:txBody>
      </p:sp>
      <p:sp>
        <p:nvSpPr>
          <p:cNvPr id="20487" name="Text Box 7"/>
          <p:cNvSpPr txBox="1">
            <a:spLocks noChangeArrowheads="1"/>
          </p:cNvSpPr>
          <p:nvPr/>
        </p:nvSpPr>
        <p:spPr bwMode="auto">
          <a:xfrm>
            <a:off x="1281113" y="3900488"/>
            <a:ext cx="12398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Mortality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1190625" y="377825"/>
            <a:ext cx="6705600" cy="6361113"/>
            <a:chOff x="857" y="90"/>
            <a:chExt cx="4224" cy="4007"/>
          </a:xfrm>
        </p:grpSpPr>
        <p:grpSp>
          <p:nvGrpSpPr>
            <p:cNvPr id="21508" name="Group 3"/>
            <p:cNvGrpSpPr>
              <a:grpSpLocks/>
            </p:cNvGrpSpPr>
            <p:nvPr/>
          </p:nvGrpSpPr>
          <p:grpSpPr bwMode="auto">
            <a:xfrm>
              <a:off x="857" y="90"/>
              <a:ext cx="4224" cy="4007"/>
              <a:chOff x="857" y="90"/>
              <a:chExt cx="4224" cy="4007"/>
            </a:xfrm>
          </p:grpSpPr>
          <p:grpSp>
            <p:nvGrpSpPr>
              <p:cNvPr id="21510" name="Group 4"/>
              <p:cNvGrpSpPr>
                <a:grpSpLocks/>
              </p:cNvGrpSpPr>
              <p:nvPr/>
            </p:nvGrpSpPr>
            <p:grpSpPr bwMode="auto">
              <a:xfrm>
                <a:off x="857" y="90"/>
                <a:ext cx="4224" cy="3931"/>
                <a:chOff x="857" y="90"/>
                <a:chExt cx="4224" cy="3931"/>
              </a:xfrm>
            </p:grpSpPr>
            <p:graphicFrame>
              <p:nvGraphicFramePr>
                <p:cNvPr id="21512" name="Object 5"/>
                <p:cNvGraphicFramePr>
                  <a:graphicFrameLocks noChangeAspect="1"/>
                </p:cNvGraphicFramePr>
                <p:nvPr/>
              </p:nvGraphicFramePr>
              <p:xfrm>
                <a:off x="857" y="90"/>
                <a:ext cx="4224" cy="3931"/>
              </p:xfrm>
              <a:graphic>
                <a:graphicData uri="http://schemas.openxmlformats.org/presentationml/2006/ole">
                  <mc:AlternateContent xmlns:mc="http://schemas.openxmlformats.org/markup-compatibility/2006">
                    <mc:Choice xmlns:v="urn:schemas-microsoft-com:vml" Requires="v">
                      <p:oleObj spid="_x0000_s21592" name="Chart" r:id="rId6" imgW="6667612" imgH="6210220" progId="MSGraph.Chart.8">
                        <p:embed followColorScheme="full"/>
                      </p:oleObj>
                    </mc:Choice>
                    <mc:Fallback>
                      <p:oleObj name="Chart" r:id="rId6" imgW="6667612" imgH="6210220"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 y="90"/>
                              <a:ext cx="4224" cy="3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Text Box 6"/>
                <p:cNvSpPr txBox="1">
                  <a:spLocks noChangeArrowheads="1"/>
                </p:cNvSpPr>
                <p:nvPr/>
              </p:nvSpPr>
              <p:spPr bwMode="auto">
                <a:xfrm>
                  <a:off x="1776" y="2707"/>
                  <a:ext cx="144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latin typeface="Times New Roman" pitchFamily="18" charset="0"/>
                    </a:rPr>
                    <a:t>Blacks (mean, 1.9)</a:t>
                  </a:r>
                </a:p>
              </p:txBody>
            </p:sp>
            <p:sp>
              <p:nvSpPr>
                <p:cNvPr id="21514" name="Text Box 7"/>
                <p:cNvSpPr txBox="1">
                  <a:spLocks noChangeArrowheads="1"/>
                </p:cNvSpPr>
                <p:nvPr/>
              </p:nvSpPr>
              <p:spPr bwMode="auto">
                <a:xfrm>
                  <a:off x="1732" y="787"/>
                  <a:ext cx="146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latin typeface="Times New Roman" pitchFamily="18" charset="0"/>
                    </a:rPr>
                    <a:t>Whites (mean, 4.8)</a:t>
                  </a:r>
                </a:p>
              </p:txBody>
            </p:sp>
            <p:sp>
              <p:nvSpPr>
                <p:cNvPr id="21515" name="Text Box 8"/>
                <p:cNvSpPr txBox="1">
                  <a:spLocks noChangeArrowheads="1"/>
                </p:cNvSpPr>
                <p:nvPr/>
              </p:nvSpPr>
              <p:spPr bwMode="auto">
                <a:xfrm>
                  <a:off x="2352" y="3561"/>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$16,300</a:t>
                  </a:r>
                </a:p>
              </p:txBody>
            </p:sp>
            <p:sp>
              <p:nvSpPr>
                <p:cNvPr id="21516" name="Text Box 9"/>
                <p:cNvSpPr txBox="1">
                  <a:spLocks noChangeArrowheads="1"/>
                </p:cNvSpPr>
                <p:nvPr/>
              </p:nvSpPr>
              <p:spPr bwMode="auto">
                <a:xfrm>
                  <a:off x="1285" y="3393"/>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1800" b="1">
                    <a:solidFill>
                      <a:schemeClr val="tx1"/>
                    </a:solidFill>
                    <a:latin typeface="Times New Roman" pitchFamily="18" charset="0"/>
                  </a:endParaRPr>
                </a:p>
              </p:txBody>
            </p:sp>
            <p:sp>
              <p:nvSpPr>
                <p:cNvPr id="21517" name="Text Box 10"/>
                <p:cNvSpPr txBox="1">
                  <a:spLocks noChangeArrowheads="1"/>
                </p:cNvSpPr>
                <p:nvPr/>
              </p:nvSpPr>
              <p:spPr bwMode="auto">
                <a:xfrm>
                  <a:off x="4310" y="3402"/>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1800" b="1">
                    <a:solidFill>
                      <a:schemeClr val="tx1"/>
                    </a:solidFill>
                    <a:latin typeface="Times New Roman" pitchFamily="18" charset="0"/>
                  </a:endParaRPr>
                </a:p>
              </p:txBody>
            </p:sp>
          </p:grpSp>
          <p:sp>
            <p:nvSpPr>
              <p:cNvPr id="21511" name="Text Box 11"/>
              <p:cNvSpPr txBox="1">
                <a:spLocks noChangeArrowheads="1"/>
              </p:cNvSpPr>
              <p:nvPr/>
            </p:nvSpPr>
            <p:spPr bwMode="auto">
              <a:xfrm>
                <a:off x="2534" y="3847"/>
                <a:ext cx="11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rPr>
                  <a:t>Annual Income</a:t>
                </a:r>
              </a:p>
            </p:txBody>
          </p:sp>
        </p:grpSp>
        <p:sp>
          <p:nvSpPr>
            <p:cNvPr id="21509" name="Text Box 12"/>
            <p:cNvSpPr txBox="1">
              <a:spLocks noChangeArrowheads="1"/>
            </p:cNvSpPr>
            <p:nvPr/>
          </p:nvSpPr>
          <p:spPr bwMode="auto">
            <a:xfrm>
              <a:off x="3352" y="3552"/>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b="1">
                  <a:solidFill>
                    <a:schemeClr val="tx1"/>
                  </a:solidFill>
                  <a:latin typeface="Times New Roman" pitchFamily="18" charset="0"/>
                </a:rPr>
                <a:t>$20,500</a:t>
              </a:r>
            </a:p>
          </p:txBody>
        </p:sp>
      </p:grpSp>
      <p:sp>
        <p:nvSpPr>
          <p:cNvPr id="21507" name="Text Box 13"/>
          <p:cNvSpPr txBox="1">
            <a:spLocks noChangeArrowheads="1"/>
          </p:cNvSpPr>
          <p:nvPr/>
        </p:nvSpPr>
        <p:spPr bwMode="auto">
          <a:xfrm>
            <a:off x="0" y="-3492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800"/>
              <a:t>Coronary artery bypass surgery by race.  US males.</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0514" name="Text Box 2"/>
          <p:cNvSpPr txBox="1">
            <a:spLocks noChangeArrowheads="1"/>
          </p:cNvSpPr>
          <p:nvPr/>
        </p:nvSpPr>
        <p:spPr bwMode="auto">
          <a:xfrm>
            <a:off x="457200" y="219075"/>
            <a:ext cx="8291513" cy="762000"/>
          </a:xfrm>
          <a:prstGeom prst="rect">
            <a:avLst/>
          </a:prstGeom>
          <a:noFill/>
          <a:ln w="9525">
            <a:noFill/>
            <a:miter lim="800000"/>
            <a:headEnd/>
            <a:tailEnd/>
          </a:ln>
          <a:effectLst/>
        </p:spPr>
        <p:txBody>
          <a:bodyPr>
            <a:spAutoFit/>
          </a:bodyPr>
          <a:lstStyle/>
          <a:p>
            <a:pPr algn="ctr">
              <a:spcBef>
                <a:spcPct val="0"/>
              </a:spcBef>
              <a:buFontTx/>
              <a:buNone/>
              <a:defRPr/>
            </a:pPr>
            <a:r>
              <a:rPr lang="en-US" sz="4400">
                <a:effectLst>
                  <a:outerShdw blurRad="38100" dist="38100" dir="2700000" algn="tl">
                    <a:srgbClr val="C0C0C0"/>
                  </a:outerShdw>
                </a:effectLst>
              </a:rPr>
              <a:t>Social Class</a:t>
            </a:r>
            <a:endParaRPr lang="en-US" sz="2400">
              <a:effectLst>
                <a:outerShdw blurRad="38100" dist="38100" dir="2700000" algn="tl">
                  <a:srgbClr val="C0C0C0"/>
                </a:outerShdw>
              </a:effectLst>
            </a:endParaRPr>
          </a:p>
        </p:txBody>
      </p:sp>
      <p:sp>
        <p:nvSpPr>
          <p:cNvPr id="960515" name="Text Box 3"/>
          <p:cNvSpPr txBox="1">
            <a:spLocks noChangeArrowheads="1"/>
          </p:cNvSpPr>
          <p:nvPr/>
        </p:nvSpPr>
        <p:spPr bwMode="auto">
          <a:xfrm>
            <a:off x="1116013" y="2420938"/>
            <a:ext cx="44069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tx1"/>
              </a:buClr>
              <a:buFont typeface="Wingdings" pitchFamily="2" charset="2"/>
              <a:buChar char="§"/>
            </a:pPr>
            <a:r>
              <a:rPr lang="en-US" sz="3600">
                <a:solidFill>
                  <a:schemeClr val="accent2"/>
                </a:solidFill>
              </a:rPr>
              <a:t> </a:t>
            </a:r>
            <a:r>
              <a:rPr lang="en-US" sz="3600">
                <a:solidFill>
                  <a:schemeClr val="tx1"/>
                </a:solidFill>
              </a:rPr>
              <a:t>Defined mainly by:</a:t>
            </a:r>
            <a:r>
              <a:rPr lang="en-US" sz="3600">
                <a:solidFill>
                  <a:schemeClr val="accent2"/>
                </a:solidFill>
              </a:rPr>
              <a:t> </a:t>
            </a:r>
          </a:p>
          <a:p>
            <a:pPr>
              <a:spcBef>
                <a:spcPct val="0"/>
              </a:spcBef>
              <a:buFont typeface="Wingdings" pitchFamily="2" charset="2"/>
              <a:buNone/>
            </a:pPr>
            <a:r>
              <a:rPr lang="en-US" sz="3600">
                <a:solidFill>
                  <a:srgbClr val="800000"/>
                </a:solidFill>
              </a:rPr>
              <a:t>		</a:t>
            </a:r>
            <a:r>
              <a:rPr lang="en-US" sz="3600">
                <a:solidFill>
                  <a:schemeClr val="accent2"/>
                </a:solidFill>
              </a:rPr>
              <a:t>- education </a:t>
            </a:r>
          </a:p>
          <a:p>
            <a:pPr>
              <a:spcBef>
                <a:spcPct val="0"/>
              </a:spcBef>
              <a:buFontTx/>
              <a:buNone/>
            </a:pPr>
            <a:r>
              <a:rPr lang="en-US" sz="3600">
                <a:solidFill>
                  <a:schemeClr val="accent2"/>
                </a:solidFill>
              </a:rPr>
              <a:t>		- income </a:t>
            </a:r>
          </a:p>
        </p:txBody>
      </p:sp>
      <p:sp>
        <p:nvSpPr>
          <p:cNvPr id="960516" name="Text Box 4"/>
          <p:cNvSpPr txBox="1">
            <a:spLocks noChangeArrowheads="1"/>
          </p:cNvSpPr>
          <p:nvPr/>
        </p:nvSpPr>
        <p:spPr bwMode="auto">
          <a:xfrm>
            <a:off x="1169988" y="4352925"/>
            <a:ext cx="79740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tx1"/>
              </a:buClr>
              <a:buFont typeface="Wingdings" pitchFamily="2" charset="2"/>
              <a:buChar char="§"/>
            </a:pPr>
            <a:r>
              <a:rPr lang="en-US" sz="3600">
                <a:solidFill>
                  <a:srgbClr val="FF3399"/>
                </a:solidFill>
              </a:rPr>
              <a:t> </a:t>
            </a:r>
            <a:r>
              <a:rPr lang="en-US" sz="3600">
                <a:solidFill>
                  <a:srgbClr val="006600"/>
                </a:solidFill>
              </a:rPr>
              <a:t>TB</a:t>
            </a:r>
            <a:r>
              <a:rPr lang="en-US" sz="3600">
                <a:solidFill>
                  <a:schemeClr val="accent2"/>
                </a:solidFill>
              </a:rPr>
              <a:t> </a:t>
            </a:r>
            <a:r>
              <a:rPr lang="en-US" sz="3600">
                <a:solidFill>
                  <a:schemeClr val="tx1"/>
                </a:solidFill>
              </a:rPr>
              <a:t>- more in </a:t>
            </a:r>
            <a:r>
              <a:rPr lang="en-US" sz="3600">
                <a:solidFill>
                  <a:schemeClr val="accent2"/>
                </a:solidFill>
              </a:rPr>
              <a:t>low SES </a:t>
            </a:r>
            <a:r>
              <a:rPr lang="en-US" sz="3600">
                <a:solidFill>
                  <a:schemeClr val="tx1"/>
                </a:solidFill>
              </a:rPr>
              <a:t>in MDR*</a:t>
            </a:r>
            <a:endParaRPr lang="en-US" sz="3600">
              <a:solidFill>
                <a:schemeClr val="accent2"/>
              </a:solidFill>
            </a:endParaRPr>
          </a:p>
          <a:p>
            <a:pPr>
              <a:spcBef>
                <a:spcPct val="0"/>
              </a:spcBef>
              <a:buClr>
                <a:schemeClr val="tx1"/>
              </a:buClr>
              <a:buFont typeface="Wingdings" pitchFamily="2" charset="2"/>
              <a:buChar char="§"/>
            </a:pPr>
            <a:r>
              <a:rPr lang="en-US" sz="3600">
                <a:solidFill>
                  <a:srgbClr val="FF3399"/>
                </a:solidFill>
              </a:rPr>
              <a:t> </a:t>
            </a:r>
            <a:r>
              <a:rPr lang="en-US" sz="3600">
                <a:solidFill>
                  <a:srgbClr val="006600"/>
                </a:solidFill>
              </a:rPr>
              <a:t>CHD</a:t>
            </a:r>
            <a:r>
              <a:rPr lang="en-US" sz="3600">
                <a:solidFill>
                  <a:schemeClr val="accent2"/>
                </a:solidFill>
              </a:rPr>
              <a:t> </a:t>
            </a:r>
            <a:r>
              <a:rPr lang="en-US" sz="3600">
                <a:solidFill>
                  <a:schemeClr val="tx1"/>
                </a:solidFill>
              </a:rPr>
              <a:t>and</a:t>
            </a:r>
            <a:r>
              <a:rPr lang="en-US" sz="3600">
                <a:solidFill>
                  <a:schemeClr val="accent2"/>
                </a:solidFill>
              </a:rPr>
              <a:t> </a:t>
            </a:r>
            <a:r>
              <a:rPr lang="en-US" sz="3600">
                <a:solidFill>
                  <a:srgbClr val="006600"/>
                </a:solidFill>
              </a:rPr>
              <a:t>Obesity</a:t>
            </a:r>
          </a:p>
          <a:p>
            <a:pPr>
              <a:spcBef>
                <a:spcPct val="0"/>
              </a:spcBef>
              <a:buFontTx/>
              <a:buNone/>
            </a:pPr>
            <a:r>
              <a:rPr lang="en-US" sz="3600">
                <a:solidFill>
                  <a:schemeClr val="accent2"/>
                </a:solidFill>
              </a:rPr>
              <a:t>		</a:t>
            </a:r>
            <a:r>
              <a:rPr lang="en-US" sz="3600">
                <a:solidFill>
                  <a:schemeClr val="tx1"/>
                </a:solidFill>
              </a:rPr>
              <a:t>- more in </a:t>
            </a:r>
            <a:r>
              <a:rPr lang="en-US" sz="3600">
                <a:solidFill>
                  <a:schemeClr val="accent2"/>
                </a:solidFill>
              </a:rPr>
              <a:t>high SES </a:t>
            </a:r>
            <a:r>
              <a:rPr lang="en-US" sz="3600">
                <a:solidFill>
                  <a:schemeClr val="tx1"/>
                </a:solidFill>
              </a:rPr>
              <a:t>in LDR**</a:t>
            </a:r>
            <a:endParaRPr lang="en-US" sz="3600">
              <a:solidFill>
                <a:schemeClr val="accent2"/>
              </a:solidFill>
            </a:endParaRPr>
          </a:p>
        </p:txBody>
      </p:sp>
      <p:sp>
        <p:nvSpPr>
          <p:cNvPr id="22533" name="Text Box 5"/>
          <p:cNvSpPr txBox="1">
            <a:spLocks noChangeArrowheads="1"/>
          </p:cNvSpPr>
          <p:nvPr/>
        </p:nvSpPr>
        <p:spPr bwMode="auto">
          <a:xfrm>
            <a:off x="395288" y="1382713"/>
            <a:ext cx="828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t>Does the disease occur equally among the different socioeconomic status groups?</a:t>
            </a:r>
          </a:p>
        </p:txBody>
      </p:sp>
      <p:sp>
        <p:nvSpPr>
          <p:cNvPr id="960518" name="Text Box 6"/>
          <p:cNvSpPr txBox="1">
            <a:spLocks noChangeArrowheads="1"/>
          </p:cNvSpPr>
          <p:nvPr/>
        </p:nvSpPr>
        <p:spPr bwMode="auto">
          <a:xfrm>
            <a:off x="447675" y="6165850"/>
            <a:ext cx="2667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buFontTx/>
              <a:buNone/>
            </a:pPr>
            <a:r>
              <a:rPr lang="en-US" sz="1600">
                <a:solidFill>
                  <a:schemeClr val="tx1"/>
                </a:solidFill>
              </a:rPr>
              <a:t>*  More Developed Regions</a:t>
            </a:r>
          </a:p>
          <a:p>
            <a:pPr>
              <a:buFontTx/>
              <a:buNone/>
            </a:pPr>
            <a:r>
              <a:rPr lang="en-US" sz="1600">
                <a:solidFill>
                  <a:schemeClr val="tx1"/>
                </a:solidFill>
              </a:rPr>
              <a:t>** Less Developed Regions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3" fill="hold"/>
                                        <p:tgtEl>
                                          <p:spTgt spid="3"/>
                                        </p:tgtEl>
                                      </p:cBhvr>
                                    </p:cmd>
                                  </p:childTnLst>
                                </p:cTn>
                              </p:par>
                              <p:par>
                                <p:cTn id="7" presetID="10" presetClass="entr" presetSubtype="0" fill="hold" grpId="0" nodeType="withEffect">
                                  <p:stCondLst>
                                    <p:cond delay="12000"/>
                                  </p:stCondLst>
                                  <p:childTnLst>
                                    <p:set>
                                      <p:cBhvr>
                                        <p:cTn id="8" dur="1" fill="hold">
                                          <p:stCondLst>
                                            <p:cond delay="0"/>
                                          </p:stCondLst>
                                        </p:cTn>
                                        <p:tgtEl>
                                          <p:spTgt spid="960515"/>
                                        </p:tgtEl>
                                        <p:attrNameLst>
                                          <p:attrName>style.visibility</p:attrName>
                                        </p:attrNameLst>
                                      </p:cBhvr>
                                      <p:to>
                                        <p:strVal val="visible"/>
                                      </p:to>
                                    </p:set>
                                    <p:animEffect transition="in" filter="fade">
                                      <p:cBhvr>
                                        <p:cTn id="9" dur="2000"/>
                                        <p:tgtEl>
                                          <p:spTgt spid="960515"/>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960516"/>
                                        </p:tgtEl>
                                        <p:attrNameLst>
                                          <p:attrName>style.visibility</p:attrName>
                                        </p:attrNameLst>
                                      </p:cBhvr>
                                      <p:to>
                                        <p:strVal val="visible"/>
                                      </p:to>
                                    </p:set>
                                    <p:animEffect transition="in" filter="fade">
                                      <p:cBhvr>
                                        <p:cTn id="12" dur="2000"/>
                                        <p:tgtEl>
                                          <p:spTgt spid="960516"/>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960518"/>
                                        </p:tgtEl>
                                        <p:attrNameLst>
                                          <p:attrName>style.visibility</p:attrName>
                                        </p:attrNameLst>
                                      </p:cBhvr>
                                      <p:to>
                                        <p:strVal val="visible"/>
                                      </p:to>
                                    </p:set>
                                    <p:animEffect transition="in" filter="fade">
                                      <p:cBhvr>
                                        <p:cTn id="15" dur="2000"/>
                                        <p:tgtEl>
                                          <p:spTgt spid="9605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960515" grpId="0"/>
      <p:bldP spid="960516" grpId="0"/>
      <p:bldP spid="9605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1538" name="Text Box 2"/>
          <p:cNvSpPr txBox="1">
            <a:spLocks noChangeArrowheads="1"/>
          </p:cNvSpPr>
          <p:nvPr/>
        </p:nvSpPr>
        <p:spPr bwMode="auto">
          <a:xfrm>
            <a:off x="381000" y="219075"/>
            <a:ext cx="8458200" cy="762000"/>
          </a:xfrm>
          <a:prstGeom prst="rect">
            <a:avLst/>
          </a:prstGeom>
          <a:noFill/>
          <a:ln w="9525">
            <a:noFill/>
            <a:miter lim="800000"/>
            <a:headEnd/>
            <a:tailEnd/>
          </a:ln>
          <a:effectLst/>
        </p:spPr>
        <p:txBody>
          <a:bodyPr>
            <a:spAutoFit/>
          </a:bodyPr>
          <a:lstStyle/>
          <a:p>
            <a:pPr algn="ctr">
              <a:spcBef>
                <a:spcPct val="0"/>
              </a:spcBef>
              <a:buFontTx/>
              <a:buNone/>
              <a:defRPr/>
            </a:pPr>
            <a:r>
              <a:rPr lang="en-US" sz="4400">
                <a:effectLst>
                  <a:outerShdw blurRad="38100" dist="38100" dir="2700000" algn="tl">
                    <a:srgbClr val="C0C0C0"/>
                  </a:outerShdw>
                </a:effectLst>
              </a:rPr>
              <a:t>Occupation</a:t>
            </a:r>
            <a:endParaRPr lang="en-US" sz="2400">
              <a:effectLst>
                <a:outerShdw blurRad="38100" dist="38100" dir="2700000" algn="tl">
                  <a:srgbClr val="C0C0C0"/>
                </a:outerShdw>
              </a:effectLst>
            </a:endParaRPr>
          </a:p>
        </p:txBody>
      </p:sp>
      <p:sp>
        <p:nvSpPr>
          <p:cNvPr id="961539" name="Text Box 3"/>
          <p:cNvSpPr txBox="1">
            <a:spLocks noChangeArrowheads="1"/>
          </p:cNvSpPr>
          <p:nvPr/>
        </p:nvSpPr>
        <p:spPr bwMode="auto">
          <a:xfrm>
            <a:off x="492125" y="2462213"/>
            <a:ext cx="83931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chemeClr val="accent2"/>
                </a:solidFill>
              </a:rPr>
              <a:t>Certain occupations imply exposure to certain</a:t>
            </a:r>
          </a:p>
          <a:p>
            <a:pPr>
              <a:spcBef>
                <a:spcPct val="0"/>
              </a:spcBef>
              <a:buFontTx/>
              <a:buNone/>
            </a:pPr>
            <a:r>
              <a:rPr lang="en-US" sz="3200">
                <a:solidFill>
                  <a:schemeClr val="accent2"/>
                </a:solidFill>
              </a:rPr>
              <a:t>disease producing agents	</a:t>
            </a:r>
          </a:p>
        </p:txBody>
      </p:sp>
      <p:sp>
        <p:nvSpPr>
          <p:cNvPr id="23556" name="Text Box 4"/>
          <p:cNvSpPr txBox="1">
            <a:spLocks noChangeArrowheads="1"/>
          </p:cNvSpPr>
          <p:nvPr/>
        </p:nvSpPr>
        <p:spPr bwMode="auto">
          <a:xfrm>
            <a:off x="577850" y="1293813"/>
            <a:ext cx="8242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t>Is the disease more common in certain occupations than others?</a:t>
            </a:r>
          </a:p>
        </p:txBody>
      </p:sp>
      <p:sp>
        <p:nvSpPr>
          <p:cNvPr id="961541" name="Text Box 5"/>
          <p:cNvSpPr txBox="1">
            <a:spLocks noChangeArrowheads="1"/>
          </p:cNvSpPr>
          <p:nvPr/>
        </p:nvSpPr>
        <p:spPr bwMode="auto">
          <a:xfrm>
            <a:off x="900113" y="3644900"/>
            <a:ext cx="7996237"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 typeface="Wingdings" pitchFamily="2" charset="2"/>
              <a:buChar char="§"/>
            </a:pPr>
            <a:r>
              <a:rPr lang="en-US" sz="3200">
                <a:solidFill>
                  <a:srgbClr val="006600"/>
                </a:solidFill>
              </a:rPr>
              <a:t> Silicates</a:t>
            </a:r>
            <a:r>
              <a:rPr lang="en-US" sz="3200">
                <a:solidFill>
                  <a:schemeClr val="accent2"/>
                </a:solidFill>
              </a:rPr>
              <a:t> (miners) - Silicosis</a:t>
            </a:r>
          </a:p>
          <a:p>
            <a:pPr>
              <a:spcBef>
                <a:spcPct val="0"/>
              </a:spcBef>
              <a:buClr>
                <a:srgbClr val="006600"/>
              </a:buClr>
              <a:buFont typeface="Wingdings" pitchFamily="2" charset="2"/>
              <a:buChar char="§"/>
            </a:pPr>
            <a:r>
              <a:rPr lang="en-US" sz="3200">
                <a:solidFill>
                  <a:srgbClr val="006600"/>
                </a:solidFill>
              </a:rPr>
              <a:t> Asbestos</a:t>
            </a:r>
            <a:r>
              <a:rPr lang="en-US" sz="3200">
                <a:solidFill>
                  <a:schemeClr val="accent2"/>
                </a:solidFill>
              </a:rPr>
              <a:t> (miners) - lung cancer</a:t>
            </a:r>
          </a:p>
          <a:p>
            <a:pPr>
              <a:spcBef>
                <a:spcPct val="0"/>
              </a:spcBef>
              <a:buClr>
                <a:srgbClr val="006600"/>
              </a:buClr>
              <a:buFont typeface="Wingdings" pitchFamily="2" charset="2"/>
              <a:buChar char="§"/>
            </a:pPr>
            <a:r>
              <a:rPr lang="en-US" sz="3200">
                <a:solidFill>
                  <a:srgbClr val="006600"/>
                </a:solidFill>
              </a:rPr>
              <a:t> Aniline dyes</a:t>
            </a:r>
            <a:r>
              <a:rPr lang="en-US" sz="3200">
                <a:solidFill>
                  <a:schemeClr val="accent2"/>
                </a:solidFill>
              </a:rPr>
              <a:t> (textile) - bladder cancer</a:t>
            </a:r>
          </a:p>
          <a:p>
            <a:pPr>
              <a:spcBef>
                <a:spcPct val="0"/>
              </a:spcBef>
              <a:buClr>
                <a:srgbClr val="006600"/>
              </a:buClr>
              <a:buFont typeface="Wingdings" pitchFamily="2" charset="2"/>
              <a:buChar char="§"/>
            </a:pPr>
            <a:r>
              <a:rPr lang="en-US" sz="3200">
                <a:solidFill>
                  <a:srgbClr val="006600"/>
                </a:solidFill>
              </a:rPr>
              <a:t> Solvents</a:t>
            </a:r>
            <a:r>
              <a:rPr lang="en-US" sz="3200">
                <a:solidFill>
                  <a:schemeClr val="accent2"/>
                </a:solidFill>
              </a:rPr>
              <a:t> (painters) - brain damage</a:t>
            </a:r>
          </a:p>
          <a:p>
            <a:pPr>
              <a:spcBef>
                <a:spcPct val="0"/>
              </a:spcBef>
              <a:buClr>
                <a:srgbClr val="006600"/>
              </a:buClr>
              <a:buFont typeface="Wingdings" pitchFamily="2" charset="2"/>
              <a:buChar char="§"/>
            </a:pPr>
            <a:r>
              <a:rPr lang="en-US" sz="3200">
                <a:solidFill>
                  <a:srgbClr val="006600"/>
                </a:solidFill>
              </a:rPr>
              <a:t> EM radiation</a:t>
            </a:r>
            <a:r>
              <a:rPr lang="en-US" sz="3200">
                <a:solidFill>
                  <a:schemeClr val="accent2"/>
                </a:solidFill>
              </a:rPr>
              <a:t> (radar operators) - cancer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018"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61539"/>
                                        </p:tgtEl>
                                        <p:attrNameLst>
                                          <p:attrName>style.visibility</p:attrName>
                                        </p:attrNameLst>
                                      </p:cBhvr>
                                      <p:to>
                                        <p:strVal val="visible"/>
                                      </p:to>
                                    </p:set>
                                    <p:animEffect transition="in" filter="fade">
                                      <p:cBhvr>
                                        <p:cTn id="9" dur="2000"/>
                                        <p:tgtEl>
                                          <p:spTgt spid="961539"/>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961541"/>
                                        </p:tgtEl>
                                        <p:attrNameLst>
                                          <p:attrName>style.visibility</p:attrName>
                                        </p:attrNameLst>
                                      </p:cBhvr>
                                      <p:to>
                                        <p:strVal val="visible"/>
                                      </p:to>
                                    </p:set>
                                    <p:animEffect transition="in" filter="fade">
                                      <p:cBhvr>
                                        <p:cTn id="12" dur="2000"/>
                                        <p:tgtEl>
                                          <p:spTgt spid="9615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961539" grpId="0"/>
      <p:bldP spid="96154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62" name="Rectangle 2"/>
          <p:cNvSpPr>
            <a:spLocks noGrp="1" noChangeArrowheads="1"/>
          </p:cNvSpPr>
          <p:nvPr>
            <p:ph type="title" idx="4294967295"/>
          </p:nvPr>
        </p:nvSpPr>
        <p:spPr>
          <a:xfrm>
            <a:off x="4572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Marital Status</a:t>
            </a:r>
          </a:p>
        </p:txBody>
      </p:sp>
      <p:sp>
        <p:nvSpPr>
          <p:cNvPr id="24579" name="Text Box 3"/>
          <p:cNvSpPr txBox="1">
            <a:spLocks noChangeArrowheads="1"/>
          </p:cNvSpPr>
          <p:nvPr/>
        </p:nvSpPr>
        <p:spPr bwMode="auto">
          <a:xfrm>
            <a:off x="517525" y="914400"/>
            <a:ext cx="279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66CC"/>
              </a:buClr>
              <a:buSzPct val="75000"/>
              <a:buFont typeface="Monotype Sorts" pitchFamily="2" charset="2"/>
              <a:buNone/>
            </a:pPr>
            <a:r>
              <a:rPr lang="en-US" sz="3000">
                <a:solidFill>
                  <a:schemeClr val="tx1"/>
                </a:solidFill>
                <a:latin typeface="Times New Roman" pitchFamily="18" charset="0"/>
              </a:rPr>
              <a:t> </a:t>
            </a:r>
          </a:p>
        </p:txBody>
      </p:sp>
      <p:sp>
        <p:nvSpPr>
          <p:cNvPr id="24580" name="Text Box 4"/>
          <p:cNvSpPr txBox="1">
            <a:spLocks noChangeArrowheads="1"/>
          </p:cNvSpPr>
          <p:nvPr/>
        </p:nvSpPr>
        <p:spPr bwMode="auto">
          <a:xfrm>
            <a:off x="1066800" y="5029200"/>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3000">
              <a:solidFill>
                <a:srgbClr val="FF3399"/>
              </a:solidFill>
              <a:latin typeface="Times New Roman" pitchFamily="18" charset="0"/>
            </a:endParaRPr>
          </a:p>
        </p:txBody>
      </p:sp>
      <p:sp>
        <p:nvSpPr>
          <p:cNvPr id="24581" name="Text Box 5"/>
          <p:cNvSpPr txBox="1">
            <a:spLocks noChangeArrowheads="1"/>
          </p:cNvSpPr>
          <p:nvPr/>
        </p:nvSpPr>
        <p:spPr bwMode="auto">
          <a:xfrm>
            <a:off x="273050" y="2587625"/>
            <a:ext cx="87947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b="1">
                <a:solidFill>
                  <a:schemeClr val="tx1"/>
                </a:solidFill>
              </a:rPr>
              <a:t>   </a:t>
            </a:r>
          </a:p>
          <a:p>
            <a:pPr>
              <a:spcBef>
                <a:spcPct val="0"/>
              </a:spcBef>
              <a:buFontTx/>
              <a:buNone/>
            </a:pPr>
            <a:r>
              <a:rPr lang="en-US" sz="3000" b="1">
                <a:solidFill>
                  <a:srgbClr val="FF3399"/>
                </a:solidFill>
              </a:rPr>
              <a:t>  Low&lt;---------------Death Rate----------------&gt;High</a:t>
            </a:r>
          </a:p>
          <a:p>
            <a:pPr>
              <a:spcBef>
                <a:spcPct val="0"/>
              </a:spcBef>
              <a:buFontTx/>
              <a:buNone/>
            </a:pPr>
            <a:endParaRPr lang="en-US" sz="3000" b="1">
              <a:solidFill>
                <a:srgbClr val="FF3399"/>
              </a:solidFill>
            </a:endParaRPr>
          </a:p>
          <a:p>
            <a:pPr>
              <a:spcBef>
                <a:spcPct val="0"/>
              </a:spcBef>
              <a:buFontTx/>
              <a:buNone/>
            </a:pPr>
            <a:r>
              <a:rPr lang="en-US" sz="3000" b="1">
                <a:solidFill>
                  <a:srgbClr val="33CC33"/>
                </a:solidFill>
              </a:rPr>
              <a:t>married----</a:t>
            </a:r>
            <a:r>
              <a:rPr lang="en-US" sz="3000" b="1">
                <a:solidFill>
                  <a:srgbClr val="6600CC"/>
                </a:solidFill>
              </a:rPr>
              <a:t>----</a:t>
            </a:r>
            <a:r>
              <a:rPr lang="en-US" sz="3000" b="1">
                <a:solidFill>
                  <a:schemeClr val="accent1"/>
                </a:solidFill>
              </a:rPr>
              <a:t>single--</a:t>
            </a:r>
            <a:r>
              <a:rPr lang="en-US" sz="3000" b="1">
                <a:solidFill>
                  <a:srgbClr val="009999"/>
                </a:solidFill>
              </a:rPr>
              <a:t>-----widowed</a:t>
            </a:r>
            <a:r>
              <a:rPr lang="en-US" sz="3000" b="1">
                <a:solidFill>
                  <a:srgbClr val="006666"/>
                </a:solidFill>
              </a:rPr>
              <a:t>-------divorced</a:t>
            </a:r>
            <a:r>
              <a:rPr lang="en-US" sz="3000" b="1">
                <a:solidFill>
                  <a:schemeClr val="tx1"/>
                </a:solidFill>
              </a:rPr>
              <a:t>       </a:t>
            </a:r>
            <a:endParaRPr lang="en-US" sz="3000">
              <a:solidFill>
                <a:schemeClr val="tx1"/>
              </a:solidFill>
            </a:endParaRPr>
          </a:p>
        </p:txBody>
      </p:sp>
      <p:sp>
        <p:nvSpPr>
          <p:cNvPr id="24582" name="Rectangle 6"/>
          <p:cNvSpPr>
            <a:spLocks noChangeArrowheads="1"/>
          </p:cNvSpPr>
          <p:nvPr/>
        </p:nvSpPr>
        <p:spPr bwMode="auto">
          <a:xfrm>
            <a:off x="673100" y="12779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buFontTx/>
              <a:buNone/>
            </a:pPr>
            <a:r>
              <a:rPr lang="en-US" sz="2400" b="1"/>
              <a:t>Does the disease occur in equal frequencies among people with different marital status?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12738" y="914400"/>
            <a:ext cx="8507412" cy="990600"/>
          </a:xfrm>
        </p:spPr>
        <p:txBody>
          <a:bodyPr/>
          <a:lstStyle/>
          <a:p>
            <a:r>
              <a:rPr lang="en-US" sz="2400" smtClean="0">
                <a:latin typeface="Arial" charset="0"/>
              </a:rPr>
              <a:t>Rate of Down syndrome at birth, by race/ethnicity of mother and maternal age group -- 17 state-based birth defects surveillance programs, United States, 1983-1990</a:t>
            </a:r>
          </a:p>
        </p:txBody>
      </p:sp>
      <p:graphicFrame>
        <p:nvGraphicFramePr>
          <p:cNvPr id="25603" name="Object 3"/>
          <p:cNvGraphicFramePr>
            <a:graphicFrameLocks noChangeAspect="1"/>
          </p:cNvGraphicFramePr>
          <p:nvPr/>
        </p:nvGraphicFramePr>
        <p:xfrm>
          <a:off x="762000" y="1773238"/>
          <a:ext cx="7620000" cy="5084762"/>
        </p:xfrm>
        <a:graphic>
          <a:graphicData uri="http://schemas.openxmlformats.org/presentationml/2006/ole">
            <mc:AlternateContent xmlns:mc="http://schemas.openxmlformats.org/markup-compatibility/2006">
              <mc:Choice xmlns:v="urn:schemas-microsoft-com:vml" Requires="v">
                <p:oleObj spid="_x0000_s25678"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773238"/>
                        <a:ext cx="7620000" cy="508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3588" name="Rectangle 4"/>
          <p:cNvSpPr>
            <a:spLocks noChangeArrowheads="1"/>
          </p:cNvSpPr>
          <p:nvPr/>
        </p:nvSpPr>
        <p:spPr bwMode="auto">
          <a:xfrm>
            <a:off x="2051050" y="63500"/>
            <a:ext cx="4968875" cy="701675"/>
          </a:xfrm>
          <a:prstGeom prst="rect">
            <a:avLst/>
          </a:prstGeom>
          <a:noFill/>
          <a:ln w="9525">
            <a:noFill/>
            <a:miter lim="800000"/>
            <a:headEnd/>
            <a:tailEnd/>
          </a:ln>
          <a:effectLst/>
        </p:spPr>
        <p:txBody>
          <a:bodyPr>
            <a:spAutoFit/>
          </a:bodyPr>
          <a:lstStyle/>
          <a:p>
            <a:pPr algn="ctr">
              <a:spcBef>
                <a:spcPct val="0"/>
              </a:spcBef>
              <a:buFontTx/>
              <a:buNone/>
              <a:defRPr/>
            </a:pPr>
            <a:r>
              <a:rPr lang="en-US" sz="4000">
                <a:effectLst>
                  <a:outerShdw blurRad="38100" dist="38100" dir="2700000" algn="tl">
                    <a:srgbClr val="C0C0C0"/>
                  </a:outerShdw>
                </a:effectLst>
              </a:rPr>
              <a:t>Family Variables</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0" name="Rectangle 2"/>
          <p:cNvSpPr>
            <a:spLocks noGrp="1" noChangeArrowheads="1"/>
          </p:cNvSpPr>
          <p:nvPr>
            <p:ph type="title" idx="4294967295"/>
          </p:nvPr>
        </p:nvSpPr>
        <p:spPr>
          <a:xfrm>
            <a:off x="4572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Person</a:t>
            </a:r>
          </a:p>
        </p:txBody>
      </p:sp>
      <p:grpSp>
        <p:nvGrpSpPr>
          <p:cNvPr id="26627" name="Group 3"/>
          <p:cNvGrpSpPr>
            <a:grpSpLocks/>
          </p:cNvGrpSpPr>
          <p:nvPr/>
        </p:nvGrpSpPr>
        <p:grpSpPr bwMode="auto">
          <a:xfrm>
            <a:off x="517525" y="912813"/>
            <a:ext cx="5110163" cy="3216275"/>
            <a:chOff x="326" y="575"/>
            <a:chExt cx="3219" cy="2026"/>
          </a:xfrm>
        </p:grpSpPr>
        <p:sp>
          <p:nvSpPr>
            <p:cNvPr id="26635" name="Text Box 4"/>
            <p:cNvSpPr txBox="1">
              <a:spLocks noChangeArrowheads="1"/>
            </p:cNvSpPr>
            <p:nvPr/>
          </p:nvSpPr>
          <p:spPr bwMode="auto">
            <a:xfrm>
              <a:off x="326" y="575"/>
              <a:ext cx="248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006600"/>
                </a:buClr>
                <a:buSzPct val="75000"/>
                <a:buFont typeface="Monotype Sorts" pitchFamily="2" charset="2"/>
                <a:buChar char="u"/>
              </a:pPr>
              <a:r>
                <a:rPr lang="en-US" sz="3000">
                  <a:solidFill>
                    <a:schemeClr val="tx1"/>
                  </a:solidFill>
                </a:rPr>
                <a:t> </a:t>
              </a:r>
              <a:r>
                <a:rPr lang="en-US" sz="3000" b="1">
                  <a:solidFill>
                    <a:srgbClr val="006600"/>
                  </a:solidFill>
                </a:rPr>
                <a:t>Demographic Data</a:t>
              </a:r>
            </a:p>
          </p:txBody>
        </p:sp>
        <p:sp>
          <p:nvSpPr>
            <p:cNvPr id="26636" name="Text Box 5"/>
            <p:cNvSpPr txBox="1">
              <a:spLocks noChangeArrowheads="1"/>
            </p:cNvSpPr>
            <p:nvPr/>
          </p:nvSpPr>
          <p:spPr bwMode="auto">
            <a:xfrm>
              <a:off x="614" y="815"/>
              <a:ext cx="54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Age</a:t>
              </a:r>
            </a:p>
          </p:txBody>
        </p:sp>
        <p:sp>
          <p:nvSpPr>
            <p:cNvPr id="26637" name="Text Box 6"/>
            <p:cNvSpPr txBox="1">
              <a:spLocks noChangeArrowheads="1"/>
            </p:cNvSpPr>
            <p:nvPr/>
          </p:nvSpPr>
          <p:spPr bwMode="auto">
            <a:xfrm>
              <a:off x="609" y="1055"/>
              <a:ext cx="91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Gender</a:t>
              </a:r>
              <a:endParaRPr lang="en-US" sz="3200">
                <a:solidFill>
                  <a:schemeClr val="tx1"/>
                </a:solidFill>
              </a:endParaRPr>
            </a:p>
          </p:txBody>
        </p:sp>
        <p:sp>
          <p:nvSpPr>
            <p:cNvPr id="26638" name="Text Box 7"/>
            <p:cNvSpPr txBox="1">
              <a:spLocks noChangeArrowheads="1"/>
            </p:cNvSpPr>
            <p:nvPr/>
          </p:nvSpPr>
          <p:spPr bwMode="auto">
            <a:xfrm>
              <a:off x="618" y="1295"/>
              <a:ext cx="292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Race/Ethnic Group/Cohort</a:t>
              </a:r>
            </a:p>
          </p:txBody>
        </p:sp>
        <p:sp>
          <p:nvSpPr>
            <p:cNvPr id="26639" name="Text Box 8"/>
            <p:cNvSpPr txBox="1">
              <a:spLocks noChangeArrowheads="1"/>
            </p:cNvSpPr>
            <p:nvPr/>
          </p:nvSpPr>
          <p:spPr bwMode="auto">
            <a:xfrm>
              <a:off x="624" y="1535"/>
              <a:ext cx="143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Social Class</a:t>
              </a:r>
            </a:p>
          </p:txBody>
        </p:sp>
        <p:sp>
          <p:nvSpPr>
            <p:cNvPr id="26640" name="Text Box 9"/>
            <p:cNvSpPr txBox="1">
              <a:spLocks noChangeArrowheads="1"/>
            </p:cNvSpPr>
            <p:nvPr/>
          </p:nvSpPr>
          <p:spPr bwMode="auto">
            <a:xfrm>
              <a:off x="624" y="1775"/>
              <a:ext cx="132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Occupation</a:t>
              </a:r>
            </a:p>
          </p:txBody>
        </p:sp>
        <p:sp>
          <p:nvSpPr>
            <p:cNvPr id="26641" name="Text Box 10"/>
            <p:cNvSpPr txBox="1">
              <a:spLocks noChangeArrowheads="1"/>
            </p:cNvSpPr>
            <p:nvPr/>
          </p:nvSpPr>
          <p:spPr bwMode="auto">
            <a:xfrm>
              <a:off x="624" y="2015"/>
              <a:ext cx="158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Marital Status</a:t>
              </a:r>
            </a:p>
          </p:txBody>
        </p:sp>
        <p:sp>
          <p:nvSpPr>
            <p:cNvPr id="26642" name="Text Box 11"/>
            <p:cNvSpPr txBox="1">
              <a:spLocks noChangeArrowheads="1"/>
            </p:cNvSpPr>
            <p:nvPr/>
          </p:nvSpPr>
          <p:spPr bwMode="auto">
            <a:xfrm>
              <a:off x="624" y="2255"/>
              <a:ext cx="188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rPr>
                <a:t>Family Variables</a:t>
              </a:r>
            </a:p>
          </p:txBody>
        </p:sp>
      </p:grpSp>
      <p:sp>
        <p:nvSpPr>
          <p:cNvPr id="964621" name="Text Box 13"/>
          <p:cNvSpPr txBox="1">
            <a:spLocks noChangeArrowheads="1"/>
          </p:cNvSpPr>
          <p:nvPr/>
        </p:nvSpPr>
        <p:spPr bwMode="auto">
          <a:xfrm>
            <a:off x="593725" y="4113213"/>
            <a:ext cx="3965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006600"/>
              </a:buClr>
              <a:buSzPct val="75000"/>
              <a:buFont typeface="Monotype Sorts" pitchFamily="2" charset="2"/>
              <a:buChar char="u"/>
            </a:pPr>
            <a:r>
              <a:rPr lang="en-US" sz="3000">
                <a:solidFill>
                  <a:schemeClr val="tx1"/>
                </a:solidFill>
              </a:rPr>
              <a:t> </a:t>
            </a:r>
            <a:r>
              <a:rPr lang="en-US" sz="3000" b="1">
                <a:solidFill>
                  <a:srgbClr val="006600"/>
                </a:solidFill>
              </a:rPr>
              <a:t>Biologic Variables</a:t>
            </a:r>
            <a:r>
              <a:rPr lang="en-US" sz="2400">
                <a:solidFill>
                  <a:schemeClr val="tx1"/>
                </a:solidFill>
              </a:rPr>
              <a:t> </a:t>
            </a:r>
          </a:p>
        </p:txBody>
      </p:sp>
      <p:grpSp>
        <p:nvGrpSpPr>
          <p:cNvPr id="3" name="Group 19"/>
          <p:cNvGrpSpPr>
            <a:grpSpLocks/>
          </p:cNvGrpSpPr>
          <p:nvPr/>
        </p:nvGrpSpPr>
        <p:grpSpPr bwMode="auto">
          <a:xfrm>
            <a:off x="987425" y="4570413"/>
            <a:ext cx="5199063" cy="1692275"/>
            <a:chOff x="622" y="2879"/>
            <a:chExt cx="3275" cy="1066"/>
          </a:xfrm>
        </p:grpSpPr>
        <p:sp>
          <p:nvSpPr>
            <p:cNvPr id="26631" name="Text Box 14"/>
            <p:cNvSpPr txBox="1">
              <a:spLocks noChangeArrowheads="1"/>
            </p:cNvSpPr>
            <p:nvPr/>
          </p:nvSpPr>
          <p:spPr bwMode="auto">
            <a:xfrm>
              <a:off x="624" y="2879"/>
              <a:ext cx="80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Height</a:t>
              </a:r>
            </a:p>
          </p:txBody>
        </p:sp>
        <p:sp>
          <p:nvSpPr>
            <p:cNvPr id="26632" name="Text Box 15"/>
            <p:cNvSpPr txBox="1">
              <a:spLocks noChangeArrowheads="1"/>
            </p:cNvSpPr>
            <p:nvPr/>
          </p:nvSpPr>
          <p:spPr bwMode="auto">
            <a:xfrm>
              <a:off x="622" y="3119"/>
              <a:ext cx="86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Weight</a:t>
              </a:r>
            </a:p>
          </p:txBody>
        </p:sp>
        <p:sp>
          <p:nvSpPr>
            <p:cNvPr id="26633" name="Text Box 16"/>
            <p:cNvSpPr txBox="1">
              <a:spLocks noChangeArrowheads="1"/>
            </p:cNvSpPr>
            <p:nvPr/>
          </p:nvSpPr>
          <p:spPr bwMode="auto">
            <a:xfrm>
              <a:off x="624" y="3359"/>
              <a:ext cx="203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Blood Parameters</a:t>
              </a:r>
            </a:p>
          </p:txBody>
        </p:sp>
        <p:sp>
          <p:nvSpPr>
            <p:cNvPr id="26634" name="Text Box 17"/>
            <p:cNvSpPr txBox="1">
              <a:spLocks noChangeArrowheads="1"/>
            </p:cNvSpPr>
            <p:nvPr/>
          </p:nvSpPr>
          <p:spPr bwMode="auto">
            <a:xfrm>
              <a:off x="624" y="3599"/>
              <a:ext cx="327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Other Biologic Measurements</a:t>
              </a:r>
            </a:p>
          </p:txBody>
        </p:sp>
      </p:grpSp>
      <p:sp>
        <p:nvSpPr>
          <p:cNvPr id="964626" name="Text Box 18"/>
          <p:cNvSpPr txBox="1">
            <a:spLocks noChangeArrowheads="1"/>
          </p:cNvSpPr>
          <p:nvPr/>
        </p:nvSpPr>
        <p:spPr bwMode="auto">
          <a:xfrm>
            <a:off x="571500" y="6221413"/>
            <a:ext cx="2241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006600"/>
              </a:buClr>
              <a:buSzPct val="75000"/>
              <a:buFont typeface="Monotype Sorts" pitchFamily="2" charset="2"/>
              <a:buChar char="u"/>
            </a:pPr>
            <a:r>
              <a:rPr lang="en-US" sz="3200" b="1">
                <a:solidFill>
                  <a:srgbClr val="FF3399"/>
                </a:solidFill>
              </a:rPr>
              <a:t> </a:t>
            </a:r>
            <a:r>
              <a:rPr lang="en-US" sz="3200" b="1">
                <a:solidFill>
                  <a:srgbClr val="006600"/>
                </a:solidFill>
              </a:rPr>
              <a:t>Lifestyle</a:t>
            </a:r>
            <a:endParaRPr lang="en-US" sz="3000">
              <a:solidFill>
                <a:srgbClr val="0066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0" fill="hold"/>
                                        <p:tgtEl>
                                          <p:spTgt spid="4"/>
                                        </p:tgtEl>
                                      </p:cBhvr>
                                    </p:cmd>
                                  </p:childTnLst>
                                </p:cTn>
                              </p:par>
                              <p:par>
                                <p:cTn id="7" presetID="10" presetClass="entr" presetSubtype="0" fill="hold" grpId="0" nodeType="withEffect">
                                  <p:stCondLst>
                                    <p:cond delay="2000"/>
                                  </p:stCondLst>
                                  <p:childTnLst>
                                    <p:set>
                                      <p:cBhvr>
                                        <p:cTn id="8" dur="1" fill="hold">
                                          <p:stCondLst>
                                            <p:cond delay="0"/>
                                          </p:stCondLst>
                                        </p:cTn>
                                        <p:tgtEl>
                                          <p:spTgt spid="964621"/>
                                        </p:tgtEl>
                                        <p:attrNameLst>
                                          <p:attrName>style.visibility</p:attrName>
                                        </p:attrNameLst>
                                      </p:cBhvr>
                                      <p:to>
                                        <p:strVal val="visible"/>
                                      </p:to>
                                    </p:set>
                                    <p:animEffect transition="in" filter="fade">
                                      <p:cBhvr>
                                        <p:cTn id="9" dur="2000"/>
                                        <p:tgtEl>
                                          <p:spTgt spid="964621"/>
                                        </p:tgtEl>
                                      </p:cBhvr>
                                    </p:animEffect>
                                  </p:childTnLst>
                                </p:cTn>
                              </p:par>
                              <p:par>
                                <p:cTn id="10" presetID="10" presetClass="entr" presetSubtype="0" fill="hold" nodeType="withEffect">
                                  <p:stCondLst>
                                    <p:cond delay="6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964626"/>
                                        </p:tgtEl>
                                        <p:attrNameLst>
                                          <p:attrName>style.visibility</p:attrName>
                                        </p:attrNameLst>
                                      </p:cBhvr>
                                      <p:to>
                                        <p:strVal val="visible"/>
                                      </p:to>
                                    </p:set>
                                    <p:animEffect transition="in" filter="fade">
                                      <p:cBhvr>
                                        <p:cTn id="15" dur="2000"/>
                                        <p:tgtEl>
                                          <p:spTgt spid="9646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964621" grpId="0"/>
      <p:bldP spid="96462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5330" name="Rectangle 2"/>
          <p:cNvSpPr>
            <a:spLocks noGrp="1" noChangeArrowheads="1"/>
          </p:cNvSpPr>
          <p:nvPr>
            <p:ph type="title" idx="4294967295"/>
          </p:nvPr>
        </p:nvSpPr>
        <p:spPr>
          <a:xfrm>
            <a:off x="4572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Person</a:t>
            </a:r>
          </a:p>
        </p:txBody>
      </p:sp>
      <p:grpSp>
        <p:nvGrpSpPr>
          <p:cNvPr id="27651" name="Group 20"/>
          <p:cNvGrpSpPr>
            <a:grpSpLocks/>
          </p:cNvGrpSpPr>
          <p:nvPr/>
        </p:nvGrpSpPr>
        <p:grpSpPr bwMode="auto">
          <a:xfrm>
            <a:off x="593725" y="3151188"/>
            <a:ext cx="5592763" cy="2149475"/>
            <a:chOff x="374" y="2591"/>
            <a:chExt cx="3523" cy="1354"/>
          </a:xfrm>
        </p:grpSpPr>
        <p:sp>
          <p:nvSpPr>
            <p:cNvPr id="27654" name="Text Box 12"/>
            <p:cNvSpPr txBox="1">
              <a:spLocks noChangeArrowheads="1"/>
            </p:cNvSpPr>
            <p:nvPr/>
          </p:nvSpPr>
          <p:spPr bwMode="auto">
            <a:xfrm>
              <a:off x="374" y="2591"/>
              <a:ext cx="249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006600"/>
                </a:buClr>
                <a:buSzPct val="75000"/>
                <a:buFont typeface="Monotype Sorts" pitchFamily="2" charset="2"/>
                <a:buChar char="u"/>
              </a:pPr>
              <a:r>
                <a:rPr lang="en-US" sz="3000">
                  <a:solidFill>
                    <a:schemeClr val="tx1"/>
                  </a:solidFill>
                </a:rPr>
                <a:t> </a:t>
              </a:r>
              <a:r>
                <a:rPr lang="en-US" sz="3000" b="1">
                  <a:solidFill>
                    <a:srgbClr val="006600"/>
                  </a:solidFill>
                </a:rPr>
                <a:t>Biologic Variables</a:t>
              </a:r>
              <a:r>
                <a:rPr lang="en-US" sz="2400">
                  <a:solidFill>
                    <a:schemeClr val="tx1"/>
                  </a:solidFill>
                </a:rPr>
                <a:t> </a:t>
              </a:r>
            </a:p>
          </p:txBody>
        </p:sp>
        <p:grpSp>
          <p:nvGrpSpPr>
            <p:cNvPr id="27655" name="Group 13"/>
            <p:cNvGrpSpPr>
              <a:grpSpLocks/>
            </p:cNvGrpSpPr>
            <p:nvPr/>
          </p:nvGrpSpPr>
          <p:grpSpPr bwMode="auto">
            <a:xfrm>
              <a:off x="622" y="2879"/>
              <a:ext cx="3275" cy="1066"/>
              <a:chOff x="622" y="2879"/>
              <a:chExt cx="3275" cy="1066"/>
            </a:xfrm>
          </p:grpSpPr>
          <p:sp>
            <p:nvSpPr>
              <p:cNvPr id="27656" name="Text Box 14"/>
              <p:cNvSpPr txBox="1">
                <a:spLocks noChangeArrowheads="1"/>
              </p:cNvSpPr>
              <p:nvPr/>
            </p:nvSpPr>
            <p:spPr bwMode="auto">
              <a:xfrm>
                <a:off x="624" y="2879"/>
                <a:ext cx="80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Height</a:t>
                </a:r>
              </a:p>
            </p:txBody>
          </p:sp>
          <p:sp>
            <p:nvSpPr>
              <p:cNvPr id="27657" name="Text Box 15"/>
              <p:cNvSpPr txBox="1">
                <a:spLocks noChangeArrowheads="1"/>
              </p:cNvSpPr>
              <p:nvPr/>
            </p:nvSpPr>
            <p:spPr bwMode="auto">
              <a:xfrm>
                <a:off x="622" y="3119"/>
                <a:ext cx="86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Weight</a:t>
                </a:r>
              </a:p>
            </p:txBody>
          </p:sp>
          <p:sp>
            <p:nvSpPr>
              <p:cNvPr id="27658" name="Text Box 16"/>
              <p:cNvSpPr txBox="1">
                <a:spLocks noChangeArrowheads="1"/>
              </p:cNvSpPr>
              <p:nvPr/>
            </p:nvSpPr>
            <p:spPr bwMode="auto">
              <a:xfrm>
                <a:off x="624" y="3359"/>
                <a:ext cx="203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Blood Parameters</a:t>
                </a:r>
              </a:p>
            </p:txBody>
          </p:sp>
          <p:sp>
            <p:nvSpPr>
              <p:cNvPr id="27659" name="Text Box 17"/>
              <p:cNvSpPr txBox="1">
                <a:spLocks noChangeArrowheads="1"/>
              </p:cNvSpPr>
              <p:nvPr/>
            </p:nvSpPr>
            <p:spPr bwMode="auto">
              <a:xfrm>
                <a:off x="624" y="3599"/>
                <a:ext cx="327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CC"/>
                    </a:solidFill>
                  </a:rPr>
                  <a:t>Other Biologic Measurements</a:t>
                </a:r>
              </a:p>
            </p:txBody>
          </p:sp>
        </p:grpSp>
      </p:grpSp>
      <p:sp>
        <p:nvSpPr>
          <p:cNvPr id="27652" name="Text Box 18"/>
          <p:cNvSpPr txBox="1">
            <a:spLocks noChangeArrowheads="1"/>
          </p:cNvSpPr>
          <p:nvPr/>
        </p:nvSpPr>
        <p:spPr bwMode="auto">
          <a:xfrm>
            <a:off x="571500" y="5445125"/>
            <a:ext cx="2241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006600"/>
              </a:buClr>
              <a:buSzPct val="75000"/>
              <a:buFont typeface="Monotype Sorts" pitchFamily="2" charset="2"/>
              <a:buChar char="u"/>
            </a:pPr>
            <a:r>
              <a:rPr lang="en-US" sz="3200" b="1">
                <a:solidFill>
                  <a:srgbClr val="FF3399"/>
                </a:solidFill>
              </a:rPr>
              <a:t> </a:t>
            </a:r>
            <a:r>
              <a:rPr lang="en-US" sz="3200" b="1">
                <a:solidFill>
                  <a:srgbClr val="006600"/>
                </a:solidFill>
              </a:rPr>
              <a:t>Lifestyle</a:t>
            </a:r>
            <a:endParaRPr lang="en-US" sz="3000">
              <a:solidFill>
                <a:srgbClr val="006600"/>
              </a:solidFill>
            </a:endParaRPr>
          </a:p>
        </p:txBody>
      </p:sp>
      <p:sp>
        <p:nvSpPr>
          <p:cNvPr id="27653" name="Rectangle 19"/>
          <p:cNvSpPr>
            <a:spLocks noChangeArrowheads="1"/>
          </p:cNvSpPr>
          <p:nvPr/>
        </p:nvSpPr>
        <p:spPr bwMode="auto">
          <a:xfrm>
            <a:off x="533400" y="1295400"/>
            <a:ext cx="80708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8080"/>
              </a:buClr>
              <a:buFont typeface="Monotype Sorts" pitchFamily="2" charset="2"/>
              <a:buNone/>
            </a:pPr>
            <a:r>
              <a:rPr lang="en-US" sz="3200">
                <a:solidFill>
                  <a:srgbClr val="008080"/>
                </a:solidFill>
              </a:rPr>
              <a:t>Does cumulative incidence (risk) of disease vary acording to biologic and/or lifestyle variables?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400" y="31481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5634" name="Text Box 2"/>
          <p:cNvSpPr txBox="1">
            <a:spLocks noChangeArrowheads="1"/>
          </p:cNvSpPr>
          <p:nvPr/>
        </p:nvSpPr>
        <p:spPr bwMode="auto">
          <a:xfrm>
            <a:off x="2203450" y="260350"/>
            <a:ext cx="4784725" cy="762000"/>
          </a:xfrm>
          <a:prstGeom prst="rect">
            <a:avLst/>
          </a:prstGeom>
          <a:noFill/>
          <a:ln w="9525">
            <a:noFill/>
            <a:miter lim="800000"/>
            <a:headEnd/>
            <a:tailEnd/>
          </a:ln>
          <a:effectLst/>
        </p:spPr>
        <p:txBody>
          <a:bodyPr wrap="none">
            <a:spAutoFit/>
          </a:bodyPr>
          <a:lstStyle/>
          <a:p>
            <a:pPr algn="ctr">
              <a:spcBef>
                <a:spcPct val="0"/>
              </a:spcBef>
              <a:buFontTx/>
              <a:buNone/>
              <a:defRPr/>
            </a:pPr>
            <a:r>
              <a:rPr lang="en-US" sz="4400">
                <a:effectLst>
                  <a:outerShdw blurRad="38100" dist="38100" dir="2700000" algn="tl">
                    <a:srgbClr val="C0C0C0"/>
                  </a:outerShdw>
                </a:effectLst>
              </a:rPr>
              <a:t>Height and Weight</a:t>
            </a:r>
          </a:p>
        </p:txBody>
      </p:sp>
      <p:sp>
        <p:nvSpPr>
          <p:cNvPr id="965635" name="Text Box 3"/>
          <p:cNvSpPr txBox="1">
            <a:spLocks noChangeArrowheads="1"/>
          </p:cNvSpPr>
          <p:nvPr/>
        </p:nvSpPr>
        <p:spPr bwMode="auto">
          <a:xfrm>
            <a:off x="628650" y="1768475"/>
            <a:ext cx="8248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rgbClr val="800000"/>
                </a:solidFill>
              </a:rPr>
              <a:t>Height </a:t>
            </a:r>
            <a:r>
              <a:rPr lang="en-US" sz="3200">
                <a:solidFill>
                  <a:schemeClr val="accent2"/>
                </a:solidFill>
              </a:rPr>
              <a:t>-</a:t>
            </a:r>
          </a:p>
          <a:p>
            <a:pPr>
              <a:spcBef>
                <a:spcPct val="0"/>
              </a:spcBef>
              <a:buFontTx/>
              <a:buNone/>
            </a:pPr>
            <a:r>
              <a:rPr lang="en-US" sz="3200">
                <a:solidFill>
                  <a:schemeClr val="accent2"/>
                </a:solidFill>
              </a:rPr>
              <a:t>	Breast cancer risk increases with height</a:t>
            </a:r>
          </a:p>
        </p:txBody>
      </p:sp>
      <p:sp>
        <p:nvSpPr>
          <p:cNvPr id="965636" name="Text Box 4"/>
          <p:cNvSpPr txBox="1">
            <a:spLocks noChangeArrowheads="1"/>
          </p:cNvSpPr>
          <p:nvPr/>
        </p:nvSpPr>
        <p:spPr bwMode="auto">
          <a:xfrm>
            <a:off x="593725" y="3444875"/>
            <a:ext cx="41656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a:solidFill>
                  <a:srgbClr val="800000"/>
                </a:solidFill>
              </a:rPr>
              <a:t>Weight</a:t>
            </a:r>
            <a:r>
              <a:rPr lang="en-US" sz="3200">
                <a:solidFill>
                  <a:schemeClr val="accent2"/>
                </a:solidFill>
              </a:rPr>
              <a:t> -</a:t>
            </a:r>
          </a:p>
          <a:p>
            <a:pPr>
              <a:spcBef>
                <a:spcPct val="0"/>
              </a:spcBef>
              <a:buFontTx/>
              <a:buNone/>
            </a:pPr>
            <a:r>
              <a:rPr lang="en-US" sz="3200">
                <a:solidFill>
                  <a:schemeClr val="accent2"/>
                </a:solidFill>
              </a:rPr>
              <a:t>	Hypertension</a:t>
            </a:r>
          </a:p>
          <a:p>
            <a:pPr>
              <a:spcBef>
                <a:spcPct val="0"/>
              </a:spcBef>
              <a:buFontTx/>
              <a:buNone/>
            </a:pPr>
            <a:r>
              <a:rPr lang="en-US" sz="3200">
                <a:solidFill>
                  <a:schemeClr val="accent2"/>
                </a:solidFill>
              </a:rPr>
              <a:t>	Diabetes - type II</a:t>
            </a:r>
          </a:p>
          <a:p>
            <a:pPr>
              <a:spcBef>
                <a:spcPct val="0"/>
              </a:spcBef>
              <a:buFontTx/>
              <a:buNone/>
            </a:pPr>
            <a:r>
              <a:rPr lang="en-US" sz="3200">
                <a:solidFill>
                  <a:schemeClr val="accent2"/>
                </a:solidFill>
              </a:rPr>
              <a:t>	Osteoarthritis</a:t>
            </a:r>
          </a:p>
        </p:txBody>
      </p:sp>
      <p:sp>
        <p:nvSpPr>
          <p:cNvPr id="28677" name="Text Box 5"/>
          <p:cNvSpPr txBox="1">
            <a:spLocks noChangeArrowheads="1"/>
          </p:cNvSpPr>
          <p:nvPr/>
        </p:nvSpPr>
        <p:spPr bwMode="auto">
          <a:xfrm>
            <a:off x="663575" y="1217613"/>
            <a:ext cx="238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532" fill="hold"/>
                                        <p:tgtEl>
                                          <p:spTgt spid="3"/>
                                        </p:tgtEl>
                                      </p:cBhvr>
                                    </p:cmd>
                                  </p:childTnLst>
                                </p:cTn>
                              </p:par>
                              <p:par>
                                <p:cTn id="7" presetID="10" presetClass="entr" presetSubtype="0" fill="hold" grpId="0" nodeType="withEffect">
                                  <p:stCondLst>
                                    <p:cond delay="3000"/>
                                  </p:stCondLst>
                                  <p:childTnLst>
                                    <p:set>
                                      <p:cBhvr>
                                        <p:cTn id="8" dur="1" fill="hold">
                                          <p:stCondLst>
                                            <p:cond delay="0"/>
                                          </p:stCondLst>
                                        </p:cTn>
                                        <p:tgtEl>
                                          <p:spTgt spid="965635"/>
                                        </p:tgtEl>
                                        <p:attrNameLst>
                                          <p:attrName>style.visibility</p:attrName>
                                        </p:attrNameLst>
                                      </p:cBhvr>
                                      <p:to>
                                        <p:strVal val="visible"/>
                                      </p:to>
                                    </p:set>
                                    <p:animEffect transition="in" filter="fade">
                                      <p:cBhvr>
                                        <p:cTn id="9" dur="2000"/>
                                        <p:tgtEl>
                                          <p:spTgt spid="965635"/>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965636"/>
                                        </p:tgtEl>
                                        <p:attrNameLst>
                                          <p:attrName>style.visibility</p:attrName>
                                        </p:attrNameLst>
                                      </p:cBhvr>
                                      <p:to>
                                        <p:strVal val="visible"/>
                                      </p:to>
                                    </p:set>
                                    <p:animEffect transition="in" filter="fade">
                                      <p:cBhvr>
                                        <p:cTn id="12" dur="2000"/>
                                        <p:tgtEl>
                                          <p:spTgt spid="9656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965635" grpId="0"/>
      <p:bldP spid="96563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latin typeface="Arial" charset="0"/>
              </a:rPr>
              <a:t>Profile: </a:t>
            </a:r>
            <a:r>
              <a:rPr lang="en-US" smtClean="0">
                <a:solidFill>
                  <a:srgbClr val="990033"/>
                </a:solidFill>
                <a:effectLst>
                  <a:outerShdw blurRad="38100" dist="38100" dir="2700000" algn="tl">
                    <a:srgbClr val="C0C0C0"/>
                  </a:outerShdw>
                </a:effectLst>
                <a:latin typeface="Arial" charset="0"/>
              </a:rPr>
              <a:t>Snow on Cholera</a:t>
            </a:r>
          </a:p>
        </p:txBody>
      </p:sp>
      <p:sp>
        <p:nvSpPr>
          <p:cNvPr id="944131" name="Text Box 3"/>
          <p:cNvSpPr txBox="1">
            <a:spLocks noChangeArrowheads="1"/>
          </p:cNvSpPr>
          <p:nvPr/>
        </p:nvSpPr>
        <p:spPr bwMode="auto">
          <a:xfrm>
            <a:off x="593725" y="1196975"/>
            <a:ext cx="81692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rgbClr val="000000"/>
                </a:solidFill>
                <a:cs typeface="Times New Roman" pitchFamily="18" charset="0"/>
              </a:rPr>
              <a:t>By the middle of the 19th century, </a:t>
            </a:r>
            <a:r>
              <a:rPr lang="en-US" sz="2000">
                <a:solidFill>
                  <a:srgbClr val="008080"/>
                </a:solidFill>
                <a:cs typeface="Times New Roman" pitchFamily="18" charset="0"/>
              </a:rPr>
              <a:t>Soho</a:t>
            </a:r>
            <a:r>
              <a:rPr lang="en-US" sz="2000">
                <a:solidFill>
                  <a:srgbClr val="000000"/>
                </a:solidFill>
                <a:cs typeface="Times New Roman" pitchFamily="18" charset="0"/>
              </a:rPr>
              <a:t> had become an unsanitary place of cow-sheds, animal droppings, slaughterhouses, grease-boiling dens and primitive, decaying sewers. </a:t>
            </a:r>
          </a:p>
          <a:p>
            <a:pPr>
              <a:spcBef>
                <a:spcPct val="0"/>
              </a:spcBef>
              <a:buFontTx/>
              <a:buNone/>
            </a:pPr>
            <a:r>
              <a:rPr lang="en-US" sz="2000">
                <a:solidFill>
                  <a:srgbClr val="000000"/>
                </a:solidFill>
                <a:cs typeface="Times New Roman" pitchFamily="18" charset="0"/>
              </a:rPr>
              <a:t>When a wave of </a:t>
            </a:r>
            <a:r>
              <a:rPr lang="en-US" sz="2000">
                <a:solidFill>
                  <a:srgbClr val="008080"/>
                </a:solidFill>
                <a:cs typeface="Times New Roman" pitchFamily="18" charset="0"/>
              </a:rPr>
              <a:t>Asiatic cholera</a:t>
            </a:r>
            <a:r>
              <a:rPr lang="en-US" sz="2000">
                <a:solidFill>
                  <a:srgbClr val="000000"/>
                </a:solidFill>
                <a:cs typeface="Times New Roman" pitchFamily="18" charset="0"/>
              </a:rPr>
              <a:t> first hit England in late </a:t>
            </a:r>
            <a:r>
              <a:rPr lang="en-US" sz="2000">
                <a:solidFill>
                  <a:srgbClr val="008080"/>
                </a:solidFill>
                <a:cs typeface="Times New Roman" pitchFamily="18" charset="0"/>
              </a:rPr>
              <a:t>1831</a:t>
            </a:r>
            <a:r>
              <a:rPr lang="en-US" sz="2000">
                <a:solidFill>
                  <a:srgbClr val="000000"/>
                </a:solidFill>
                <a:cs typeface="Times New Roman" pitchFamily="18" charset="0"/>
              </a:rPr>
              <a:t>, it was thought to be spread by "miasma in the atmosphere." </a:t>
            </a:r>
          </a:p>
        </p:txBody>
      </p:sp>
      <p:sp>
        <p:nvSpPr>
          <p:cNvPr id="944132" name="Rectangle 4"/>
          <p:cNvSpPr>
            <a:spLocks noChangeArrowheads="1"/>
          </p:cNvSpPr>
          <p:nvPr/>
        </p:nvSpPr>
        <p:spPr bwMode="auto">
          <a:xfrm>
            <a:off x="592138" y="2835275"/>
            <a:ext cx="801211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a:solidFill>
                  <a:srgbClr val="000000"/>
                </a:solidFill>
              </a:rPr>
              <a:t>But Dr John Snow, pioneer of  epidemiology, had published a report speculating that it was spread by contaminated water. The year </a:t>
            </a:r>
            <a:r>
              <a:rPr lang="en-US" sz="2000">
                <a:solidFill>
                  <a:srgbClr val="008080"/>
                </a:solidFill>
              </a:rPr>
              <a:t>1853</a:t>
            </a:r>
            <a:r>
              <a:rPr lang="en-US" sz="2000">
                <a:solidFill>
                  <a:srgbClr val="000000"/>
                </a:solidFill>
              </a:rPr>
              <a:t> saw outbreaks of chorea in </a:t>
            </a:r>
            <a:r>
              <a:rPr lang="en-US" sz="2000">
                <a:solidFill>
                  <a:srgbClr val="008080"/>
                </a:solidFill>
              </a:rPr>
              <a:t>Newcastle</a:t>
            </a:r>
            <a:r>
              <a:rPr lang="en-US" sz="2000">
                <a:solidFill>
                  <a:srgbClr val="000000"/>
                </a:solidFill>
              </a:rPr>
              <a:t> and </a:t>
            </a:r>
            <a:r>
              <a:rPr lang="en-US" sz="2000">
                <a:solidFill>
                  <a:srgbClr val="008080"/>
                </a:solidFill>
              </a:rPr>
              <a:t>Gateshead</a:t>
            </a:r>
            <a:r>
              <a:rPr lang="en-US" sz="2000">
                <a:solidFill>
                  <a:srgbClr val="000000"/>
                </a:solidFill>
              </a:rPr>
              <a:t> as well as in </a:t>
            </a:r>
            <a:r>
              <a:rPr lang="en-US" sz="2000">
                <a:solidFill>
                  <a:srgbClr val="008080"/>
                </a:solidFill>
              </a:rPr>
              <a:t>London</a:t>
            </a:r>
            <a:r>
              <a:rPr lang="en-US" sz="2000">
                <a:solidFill>
                  <a:srgbClr val="000000"/>
                </a:solidFill>
              </a:rPr>
              <a:t>, where a total of </a:t>
            </a:r>
            <a:r>
              <a:rPr lang="en-US" sz="2000">
                <a:solidFill>
                  <a:srgbClr val="008080"/>
                </a:solidFill>
              </a:rPr>
              <a:t>10,675 people died</a:t>
            </a:r>
            <a:r>
              <a:rPr lang="en-US" sz="2000">
                <a:solidFill>
                  <a:srgbClr val="000000"/>
                </a:solidFill>
              </a:rPr>
              <a:t> of the disease. In the </a:t>
            </a:r>
            <a:r>
              <a:rPr lang="en-US" sz="2000">
                <a:solidFill>
                  <a:srgbClr val="FF33CC"/>
                </a:solidFill>
              </a:rPr>
              <a:t>1854 London</a:t>
            </a:r>
            <a:r>
              <a:rPr lang="en-US" sz="2000">
                <a:solidFill>
                  <a:srgbClr val="000000"/>
                </a:solidFill>
              </a:rPr>
              <a:t> epidemic the worst-hit areas at first were </a:t>
            </a:r>
            <a:r>
              <a:rPr lang="en-US" sz="2000">
                <a:solidFill>
                  <a:srgbClr val="FF33CC"/>
                </a:solidFill>
              </a:rPr>
              <a:t>Southwark</a:t>
            </a:r>
            <a:r>
              <a:rPr lang="en-US" sz="2000">
                <a:solidFill>
                  <a:srgbClr val="000000"/>
                </a:solidFill>
              </a:rPr>
              <a:t> and </a:t>
            </a:r>
            <a:r>
              <a:rPr lang="en-US" sz="2000">
                <a:solidFill>
                  <a:srgbClr val="FF33CC"/>
                </a:solidFill>
              </a:rPr>
              <a:t>Lambeth</a:t>
            </a:r>
            <a:r>
              <a:rPr lang="en-US" sz="2000">
                <a:solidFill>
                  <a:srgbClr val="000000"/>
                </a:solidFill>
              </a:rPr>
              <a:t>. Soho suffered only a few, seemingly isolated, cases in late August.</a:t>
            </a:r>
          </a:p>
        </p:txBody>
      </p:sp>
      <p:sp>
        <p:nvSpPr>
          <p:cNvPr id="944133" name="Rectangle 5"/>
          <p:cNvSpPr>
            <a:spLocks noChangeArrowheads="1"/>
          </p:cNvSpPr>
          <p:nvPr/>
        </p:nvSpPr>
        <p:spPr bwMode="auto">
          <a:xfrm>
            <a:off x="574675" y="5070475"/>
            <a:ext cx="8029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dirty="0">
                <a:solidFill>
                  <a:srgbClr val="000000"/>
                </a:solidFill>
              </a:rPr>
              <a:t>Then, on the night of the </a:t>
            </a:r>
            <a:r>
              <a:rPr lang="en-US" sz="2000" dirty="0">
                <a:solidFill>
                  <a:srgbClr val="FF33CC"/>
                </a:solidFill>
              </a:rPr>
              <a:t>31st</a:t>
            </a:r>
            <a:r>
              <a:rPr lang="en-US" sz="2000" dirty="0">
                <a:solidFill>
                  <a:srgbClr val="000000"/>
                </a:solidFill>
              </a:rPr>
              <a:t>, what </a:t>
            </a:r>
            <a:r>
              <a:rPr lang="en-US" sz="2000" dirty="0" err="1">
                <a:solidFill>
                  <a:srgbClr val="000000"/>
                </a:solidFill>
              </a:rPr>
              <a:t>Dr</a:t>
            </a:r>
            <a:r>
              <a:rPr lang="en-US" sz="2000" dirty="0">
                <a:solidFill>
                  <a:srgbClr val="000000"/>
                </a:solidFill>
              </a:rPr>
              <a:t> Snow later called "the most terrible outbreak of cholera which ever occurred in the kingdom" broke out. It was as violent as it was sudden. During the next </a:t>
            </a:r>
            <a:r>
              <a:rPr lang="en-US" sz="2000" dirty="0">
                <a:solidFill>
                  <a:srgbClr val="FF33CC"/>
                </a:solidFill>
              </a:rPr>
              <a:t>three days</a:t>
            </a:r>
            <a:r>
              <a:rPr lang="en-US" sz="2000" dirty="0">
                <a:solidFill>
                  <a:srgbClr val="000000"/>
                </a:solidFill>
              </a:rPr>
              <a:t>, </a:t>
            </a:r>
            <a:r>
              <a:rPr lang="en-US" sz="2000" dirty="0">
                <a:solidFill>
                  <a:srgbClr val="FF33CC"/>
                </a:solidFill>
              </a:rPr>
              <a:t>127</a:t>
            </a:r>
            <a:r>
              <a:rPr lang="en-US" sz="2000" dirty="0">
                <a:solidFill>
                  <a:srgbClr val="000000"/>
                </a:solidFill>
              </a:rPr>
              <a:t> people living in or around Broad Street died.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52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44131"/>
                                        </p:tgtEl>
                                        <p:attrNameLst>
                                          <p:attrName>style.visibility</p:attrName>
                                        </p:attrNameLst>
                                      </p:cBhvr>
                                      <p:to>
                                        <p:strVal val="visible"/>
                                      </p:to>
                                    </p:set>
                                    <p:animEffect transition="in" filter="fade">
                                      <p:cBhvr>
                                        <p:cTn id="9" dur="2000"/>
                                        <p:tgtEl>
                                          <p:spTgt spid="944131"/>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944132"/>
                                        </p:tgtEl>
                                        <p:attrNameLst>
                                          <p:attrName>style.visibility</p:attrName>
                                        </p:attrNameLst>
                                      </p:cBhvr>
                                      <p:to>
                                        <p:strVal val="visible"/>
                                      </p:to>
                                    </p:set>
                                    <p:animEffect transition="in" filter="fade">
                                      <p:cBhvr>
                                        <p:cTn id="12" dur="2000"/>
                                        <p:tgtEl>
                                          <p:spTgt spid="944132"/>
                                        </p:tgtEl>
                                      </p:cBhvr>
                                    </p:animEffect>
                                  </p:childTnLst>
                                </p:cTn>
                              </p:par>
                              <p:par>
                                <p:cTn id="13" presetID="10" presetClass="entr" presetSubtype="0" fill="hold" grpId="0" nodeType="withEffect">
                                  <p:stCondLst>
                                    <p:cond delay="12000"/>
                                  </p:stCondLst>
                                  <p:childTnLst>
                                    <p:set>
                                      <p:cBhvr>
                                        <p:cTn id="14" dur="1" fill="hold">
                                          <p:stCondLst>
                                            <p:cond delay="0"/>
                                          </p:stCondLst>
                                        </p:cTn>
                                        <p:tgtEl>
                                          <p:spTgt spid="944133"/>
                                        </p:tgtEl>
                                        <p:attrNameLst>
                                          <p:attrName>style.visibility</p:attrName>
                                        </p:attrNameLst>
                                      </p:cBhvr>
                                      <p:to>
                                        <p:strVal val="visible"/>
                                      </p:to>
                                    </p:set>
                                    <p:animEffect transition="in" filter="fade">
                                      <p:cBhvr>
                                        <p:cTn id="15" dur="2000"/>
                                        <p:tgtEl>
                                          <p:spTgt spid="9441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944131" grpId="0"/>
      <p:bldP spid="944132" grpId="0"/>
      <p:bldP spid="94413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Text Box 2"/>
          <p:cNvSpPr txBox="1">
            <a:spLocks noChangeArrowheads="1"/>
          </p:cNvSpPr>
          <p:nvPr/>
        </p:nvSpPr>
        <p:spPr bwMode="auto">
          <a:xfrm>
            <a:off x="2252663" y="260350"/>
            <a:ext cx="4597400" cy="762000"/>
          </a:xfrm>
          <a:prstGeom prst="rect">
            <a:avLst/>
          </a:prstGeom>
          <a:noFill/>
          <a:ln w="9525">
            <a:noFill/>
            <a:miter lim="800000"/>
            <a:headEnd/>
            <a:tailEnd/>
          </a:ln>
          <a:effectLst/>
        </p:spPr>
        <p:txBody>
          <a:bodyPr wrap="none">
            <a:spAutoFit/>
          </a:bodyPr>
          <a:lstStyle/>
          <a:p>
            <a:pPr algn="ctr">
              <a:spcBef>
                <a:spcPct val="0"/>
              </a:spcBef>
              <a:buFontTx/>
              <a:buNone/>
              <a:defRPr/>
            </a:pPr>
            <a:r>
              <a:rPr lang="en-US" sz="4400">
                <a:effectLst>
                  <a:outerShdw blurRad="38100" dist="38100" dir="2700000" algn="tl">
                    <a:srgbClr val="C0C0C0"/>
                  </a:outerShdw>
                </a:effectLst>
              </a:rPr>
              <a:t>Blood parameters</a:t>
            </a:r>
          </a:p>
        </p:txBody>
      </p:sp>
      <p:sp>
        <p:nvSpPr>
          <p:cNvPr id="966659" name="Text Box 3"/>
          <p:cNvSpPr txBox="1">
            <a:spLocks noChangeArrowheads="1"/>
          </p:cNvSpPr>
          <p:nvPr/>
        </p:nvSpPr>
        <p:spPr bwMode="auto">
          <a:xfrm>
            <a:off x="898525" y="1719263"/>
            <a:ext cx="7524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dirty="0">
                <a:solidFill>
                  <a:srgbClr val="800000"/>
                </a:solidFill>
              </a:rPr>
              <a:t>Serum cholesterol</a:t>
            </a:r>
            <a:r>
              <a:rPr lang="en-US" sz="3600" dirty="0">
                <a:solidFill>
                  <a:schemeClr val="accent2"/>
                </a:solidFill>
              </a:rPr>
              <a:t> - CHD</a:t>
            </a:r>
          </a:p>
          <a:p>
            <a:pPr>
              <a:spcBef>
                <a:spcPct val="0"/>
              </a:spcBef>
              <a:buFontTx/>
              <a:buNone/>
            </a:pPr>
            <a:endParaRPr lang="en-US" sz="3600" dirty="0">
              <a:solidFill>
                <a:schemeClr val="accent2"/>
              </a:solidFill>
            </a:endParaRPr>
          </a:p>
          <a:p>
            <a:pPr>
              <a:spcBef>
                <a:spcPct val="0"/>
              </a:spcBef>
              <a:buFontTx/>
              <a:buNone/>
            </a:pPr>
            <a:r>
              <a:rPr lang="en-US" sz="3600" dirty="0">
                <a:solidFill>
                  <a:srgbClr val="800000"/>
                </a:solidFill>
              </a:rPr>
              <a:t>Serum glucose</a:t>
            </a:r>
            <a:r>
              <a:rPr lang="en-US" sz="3600" dirty="0">
                <a:solidFill>
                  <a:schemeClr val="accent2"/>
                </a:solidFill>
              </a:rPr>
              <a:t> - diabetes</a:t>
            </a:r>
          </a:p>
          <a:p>
            <a:pPr>
              <a:spcBef>
                <a:spcPct val="0"/>
              </a:spcBef>
              <a:buFontTx/>
              <a:buNone/>
            </a:pPr>
            <a:endParaRPr lang="en-US" sz="3600" dirty="0">
              <a:solidFill>
                <a:schemeClr val="accent2"/>
              </a:solidFill>
            </a:endParaRPr>
          </a:p>
          <a:p>
            <a:pPr>
              <a:spcBef>
                <a:spcPct val="0"/>
              </a:spcBef>
              <a:buFontTx/>
              <a:buNone/>
            </a:pPr>
            <a:r>
              <a:rPr lang="en-US" sz="3600" dirty="0">
                <a:solidFill>
                  <a:srgbClr val="800000"/>
                </a:solidFill>
              </a:rPr>
              <a:t>Thyroxin </a:t>
            </a:r>
            <a:r>
              <a:rPr lang="en-US" sz="3600" dirty="0">
                <a:solidFill>
                  <a:schemeClr val="accent2"/>
                </a:solidFill>
              </a:rPr>
              <a:t>- hyper- or hypo-</a:t>
            </a:r>
            <a:r>
              <a:rPr lang="en-US" sz="3600" dirty="0" err="1">
                <a:solidFill>
                  <a:schemeClr val="accent2"/>
                </a:solidFill>
              </a:rPr>
              <a:t>thyroidism</a:t>
            </a:r>
            <a:endParaRPr lang="en-US" sz="3600" dirty="0">
              <a:solidFill>
                <a:schemeClr val="accent2"/>
              </a:solidFill>
            </a:endParaRPr>
          </a:p>
          <a:p>
            <a:pPr>
              <a:spcBef>
                <a:spcPct val="0"/>
              </a:spcBef>
              <a:buFontTx/>
              <a:buNone/>
            </a:pPr>
            <a:endParaRPr lang="en-US" sz="3600" dirty="0">
              <a:solidFill>
                <a:schemeClr val="accent2"/>
              </a:solidFill>
            </a:endParaRPr>
          </a:p>
          <a:p>
            <a:pPr>
              <a:spcBef>
                <a:spcPct val="0"/>
              </a:spcBef>
              <a:buFontTx/>
              <a:buNone/>
            </a:pPr>
            <a:r>
              <a:rPr lang="en-US" sz="3600" dirty="0" err="1">
                <a:solidFill>
                  <a:srgbClr val="800000"/>
                </a:solidFill>
              </a:rPr>
              <a:t>IgE</a:t>
            </a:r>
            <a:r>
              <a:rPr lang="en-US" sz="3600" dirty="0">
                <a:solidFill>
                  <a:schemeClr val="accent2"/>
                </a:solidFill>
              </a:rPr>
              <a:t> - allergies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02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966659">
                                            <p:txEl>
                                              <p:pRg st="0" end="0"/>
                                            </p:txEl>
                                          </p:spTgt>
                                        </p:tgtEl>
                                        <p:attrNameLst>
                                          <p:attrName>style.visibility</p:attrName>
                                        </p:attrNameLst>
                                      </p:cBhvr>
                                      <p:to>
                                        <p:strVal val="visible"/>
                                      </p:to>
                                    </p:set>
                                    <p:animEffect transition="in" filter="fade">
                                      <p:cBhvr>
                                        <p:cTn id="9" dur="2000"/>
                                        <p:tgtEl>
                                          <p:spTgt spid="966659">
                                            <p:txEl>
                                              <p:pRg st="0" end="0"/>
                                            </p:txEl>
                                          </p:spTgt>
                                        </p:tgtEl>
                                      </p:cBhvr>
                                    </p:animEffect>
                                  </p:childTnLst>
                                </p:cTn>
                              </p:par>
                              <p:par>
                                <p:cTn id="10" presetID="10" presetClass="entr" presetSubtype="0" fill="hold" nodeType="withEffect">
                                  <p:stCondLst>
                                    <p:cond delay="5000"/>
                                  </p:stCondLst>
                                  <p:childTnLst>
                                    <p:set>
                                      <p:cBhvr>
                                        <p:cTn id="11" dur="1" fill="hold">
                                          <p:stCondLst>
                                            <p:cond delay="0"/>
                                          </p:stCondLst>
                                        </p:cTn>
                                        <p:tgtEl>
                                          <p:spTgt spid="966659">
                                            <p:txEl>
                                              <p:pRg st="2" end="2"/>
                                            </p:txEl>
                                          </p:spTgt>
                                        </p:tgtEl>
                                        <p:attrNameLst>
                                          <p:attrName>style.visibility</p:attrName>
                                        </p:attrNameLst>
                                      </p:cBhvr>
                                      <p:to>
                                        <p:strVal val="visible"/>
                                      </p:to>
                                    </p:set>
                                    <p:animEffect transition="in" filter="fade">
                                      <p:cBhvr>
                                        <p:cTn id="12" dur="2000"/>
                                        <p:tgtEl>
                                          <p:spTgt spid="966659">
                                            <p:txEl>
                                              <p:pRg st="2" end="2"/>
                                            </p:txEl>
                                          </p:spTgt>
                                        </p:tgtEl>
                                      </p:cBhvr>
                                    </p:animEffect>
                                  </p:childTnLst>
                                </p:cTn>
                              </p:par>
                              <p:par>
                                <p:cTn id="13" presetID="10" presetClass="entr" presetSubtype="0" fill="hold" nodeType="withEffect">
                                  <p:stCondLst>
                                    <p:cond delay="10000"/>
                                  </p:stCondLst>
                                  <p:childTnLst>
                                    <p:set>
                                      <p:cBhvr>
                                        <p:cTn id="14" dur="1" fill="hold">
                                          <p:stCondLst>
                                            <p:cond delay="0"/>
                                          </p:stCondLst>
                                        </p:cTn>
                                        <p:tgtEl>
                                          <p:spTgt spid="966659">
                                            <p:txEl>
                                              <p:pRg st="4" end="4"/>
                                            </p:txEl>
                                          </p:spTgt>
                                        </p:tgtEl>
                                        <p:attrNameLst>
                                          <p:attrName>style.visibility</p:attrName>
                                        </p:attrNameLst>
                                      </p:cBhvr>
                                      <p:to>
                                        <p:strVal val="visible"/>
                                      </p:to>
                                    </p:set>
                                    <p:animEffect transition="in" filter="fade">
                                      <p:cBhvr>
                                        <p:cTn id="15" dur="2000"/>
                                        <p:tgtEl>
                                          <p:spTgt spid="966659">
                                            <p:txEl>
                                              <p:pRg st="4" end="4"/>
                                            </p:txEl>
                                          </p:spTgt>
                                        </p:tgtEl>
                                      </p:cBhvr>
                                    </p:animEffect>
                                  </p:childTnLst>
                                </p:cTn>
                              </p:par>
                              <p:par>
                                <p:cTn id="16" presetID="10" presetClass="entr" presetSubtype="0" fill="hold" nodeType="withEffect">
                                  <p:stCondLst>
                                    <p:cond delay="18000"/>
                                  </p:stCondLst>
                                  <p:childTnLst>
                                    <p:set>
                                      <p:cBhvr>
                                        <p:cTn id="17" dur="1" fill="hold">
                                          <p:stCondLst>
                                            <p:cond delay="0"/>
                                          </p:stCondLst>
                                        </p:cTn>
                                        <p:tgtEl>
                                          <p:spTgt spid="966659">
                                            <p:txEl>
                                              <p:pRg st="6" end="6"/>
                                            </p:txEl>
                                          </p:spTgt>
                                        </p:tgtEl>
                                        <p:attrNameLst>
                                          <p:attrName>style.visibility</p:attrName>
                                        </p:attrNameLst>
                                      </p:cBhvr>
                                      <p:to>
                                        <p:strVal val="visible"/>
                                      </p:to>
                                    </p:set>
                                    <p:animEffect transition="in" filter="fade">
                                      <p:cBhvr>
                                        <p:cTn id="18" dur="2000"/>
                                        <p:tgtEl>
                                          <p:spTgt spid="9666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7682" name="Text Box 2"/>
          <p:cNvSpPr txBox="1">
            <a:spLocks noChangeArrowheads="1"/>
          </p:cNvSpPr>
          <p:nvPr/>
        </p:nvSpPr>
        <p:spPr bwMode="auto">
          <a:xfrm>
            <a:off x="752475" y="260350"/>
            <a:ext cx="7486650" cy="762000"/>
          </a:xfrm>
          <a:prstGeom prst="rect">
            <a:avLst/>
          </a:prstGeom>
          <a:noFill/>
          <a:ln w="9525">
            <a:noFill/>
            <a:miter lim="800000"/>
            <a:headEnd/>
            <a:tailEnd/>
          </a:ln>
          <a:effectLst/>
        </p:spPr>
        <p:txBody>
          <a:bodyPr wrap="none">
            <a:spAutoFit/>
          </a:bodyPr>
          <a:lstStyle/>
          <a:p>
            <a:pPr algn="ctr">
              <a:spcBef>
                <a:spcPct val="0"/>
              </a:spcBef>
              <a:buFontTx/>
              <a:buNone/>
              <a:defRPr/>
            </a:pPr>
            <a:r>
              <a:rPr lang="en-US" sz="4400">
                <a:effectLst>
                  <a:outerShdw blurRad="38100" dist="38100" dir="2700000" algn="tl">
                    <a:srgbClr val="C0C0C0"/>
                  </a:outerShdw>
                </a:effectLst>
              </a:rPr>
              <a:t>Other biologic measurements</a:t>
            </a:r>
          </a:p>
        </p:txBody>
      </p:sp>
      <p:sp>
        <p:nvSpPr>
          <p:cNvPr id="967683" name="Text Box 3"/>
          <p:cNvSpPr txBox="1">
            <a:spLocks noChangeArrowheads="1"/>
          </p:cNvSpPr>
          <p:nvPr/>
        </p:nvSpPr>
        <p:spPr bwMode="auto">
          <a:xfrm>
            <a:off x="669925" y="1719263"/>
            <a:ext cx="6407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600" dirty="0">
                <a:solidFill>
                  <a:srgbClr val="800000"/>
                </a:solidFill>
              </a:rPr>
              <a:t>Lung function</a:t>
            </a:r>
            <a:r>
              <a:rPr lang="en-US" sz="3600" dirty="0">
                <a:solidFill>
                  <a:schemeClr val="accent2"/>
                </a:solidFill>
              </a:rPr>
              <a:t> - emphysema</a:t>
            </a:r>
          </a:p>
          <a:p>
            <a:pPr>
              <a:spcBef>
                <a:spcPct val="0"/>
              </a:spcBef>
              <a:buFontTx/>
              <a:buNone/>
            </a:pPr>
            <a:endParaRPr lang="en-US" sz="3600" dirty="0">
              <a:solidFill>
                <a:schemeClr val="accent2"/>
              </a:solidFill>
            </a:endParaRPr>
          </a:p>
          <a:p>
            <a:pPr>
              <a:spcBef>
                <a:spcPct val="0"/>
              </a:spcBef>
              <a:buFontTx/>
              <a:buNone/>
            </a:pPr>
            <a:r>
              <a:rPr lang="en-US" sz="3600" dirty="0">
                <a:solidFill>
                  <a:srgbClr val="800000"/>
                </a:solidFill>
              </a:rPr>
              <a:t>ECG </a:t>
            </a:r>
            <a:r>
              <a:rPr lang="en-US" sz="3600" dirty="0">
                <a:solidFill>
                  <a:schemeClr val="accent2"/>
                </a:solidFill>
              </a:rPr>
              <a:t>- ischemic heart disease</a:t>
            </a:r>
          </a:p>
          <a:p>
            <a:pPr>
              <a:spcBef>
                <a:spcPct val="0"/>
              </a:spcBef>
              <a:buFontTx/>
              <a:buNone/>
            </a:pPr>
            <a:endParaRPr lang="en-US" sz="3600" dirty="0">
              <a:solidFill>
                <a:schemeClr val="accent2"/>
              </a:solidFill>
            </a:endParaRPr>
          </a:p>
          <a:p>
            <a:pPr>
              <a:spcBef>
                <a:spcPct val="0"/>
              </a:spcBef>
              <a:buFontTx/>
              <a:buNone/>
            </a:pPr>
            <a:r>
              <a:rPr lang="en-US" sz="3600" dirty="0">
                <a:solidFill>
                  <a:srgbClr val="800000"/>
                </a:solidFill>
              </a:rPr>
              <a:t>Blood pressure</a:t>
            </a:r>
            <a:r>
              <a:rPr lang="en-US" sz="3600" dirty="0">
                <a:solidFill>
                  <a:schemeClr val="accent2"/>
                </a:solidFill>
              </a:rPr>
              <a:t> - stroke</a:t>
            </a:r>
          </a:p>
          <a:p>
            <a:pPr>
              <a:spcBef>
                <a:spcPct val="0"/>
              </a:spcBef>
              <a:buFontTx/>
              <a:buNone/>
            </a:pPr>
            <a:endParaRPr lang="en-US" sz="3600" dirty="0">
              <a:solidFill>
                <a:schemeClr val="accent2"/>
              </a:solidFill>
            </a:endParaRPr>
          </a:p>
          <a:p>
            <a:pPr>
              <a:spcBef>
                <a:spcPct val="0"/>
              </a:spcBef>
              <a:buFontTx/>
              <a:buNone/>
            </a:pPr>
            <a:r>
              <a:rPr lang="en-US" sz="3600" dirty="0">
                <a:solidFill>
                  <a:srgbClr val="800000"/>
                </a:solidFill>
              </a:rPr>
              <a:t>Kidney function</a:t>
            </a:r>
            <a:r>
              <a:rPr lang="en-US" sz="3600" dirty="0">
                <a:solidFill>
                  <a:schemeClr val="accent2"/>
                </a:solidFill>
              </a:rPr>
              <a:t> - kidney failure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29" fill="hold"/>
                                        <p:tgtEl>
                                          <p:spTgt spid="3"/>
                                        </p:tgtEl>
                                      </p:cBhvr>
                                    </p:cmd>
                                  </p:childTnLst>
                                </p:cTn>
                              </p:par>
                              <p:par>
                                <p:cTn id="7" presetID="10" presetClass="entr" presetSubtype="0" fill="hold" nodeType="withEffect">
                                  <p:stCondLst>
                                    <p:cond delay="2000"/>
                                  </p:stCondLst>
                                  <p:childTnLst>
                                    <p:set>
                                      <p:cBhvr>
                                        <p:cTn id="8" dur="1" fill="hold">
                                          <p:stCondLst>
                                            <p:cond delay="0"/>
                                          </p:stCondLst>
                                        </p:cTn>
                                        <p:tgtEl>
                                          <p:spTgt spid="967683">
                                            <p:txEl>
                                              <p:pRg st="0" end="0"/>
                                            </p:txEl>
                                          </p:spTgt>
                                        </p:tgtEl>
                                        <p:attrNameLst>
                                          <p:attrName>style.visibility</p:attrName>
                                        </p:attrNameLst>
                                      </p:cBhvr>
                                      <p:to>
                                        <p:strVal val="visible"/>
                                      </p:to>
                                    </p:set>
                                    <p:animEffect transition="in" filter="fade">
                                      <p:cBhvr>
                                        <p:cTn id="9" dur="2000"/>
                                        <p:tgtEl>
                                          <p:spTgt spid="967683">
                                            <p:txEl>
                                              <p:pRg st="0" end="0"/>
                                            </p:txEl>
                                          </p:spTgt>
                                        </p:tgtEl>
                                      </p:cBhvr>
                                    </p:animEffect>
                                  </p:childTnLst>
                                </p:cTn>
                              </p:par>
                              <p:par>
                                <p:cTn id="10" presetID="10" presetClass="entr" presetSubtype="0" fill="hold" nodeType="withEffect">
                                  <p:stCondLst>
                                    <p:cond delay="6000"/>
                                  </p:stCondLst>
                                  <p:childTnLst>
                                    <p:set>
                                      <p:cBhvr>
                                        <p:cTn id="11" dur="1" fill="hold">
                                          <p:stCondLst>
                                            <p:cond delay="0"/>
                                          </p:stCondLst>
                                        </p:cTn>
                                        <p:tgtEl>
                                          <p:spTgt spid="967683">
                                            <p:txEl>
                                              <p:pRg st="2" end="2"/>
                                            </p:txEl>
                                          </p:spTgt>
                                        </p:tgtEl>
                                        <p:attrNameLst>
                                          <p:attrName>style.visibility</p:attrName>
                                        </p:attrNameLst>
                                      </p:cBhvr>
                                      <p:to>
                                        <p:strVal val="visible"/>
                                      </p:to>
                                    </p:set>
                                    <p:animEffect transition="in" filter="fade">
                                      <p:cBhvr>
                                        <p:cTn id="12" dur="2000"/>
                                        <p:tgtEl>
                                          <p:spTgt spid="967683">
                                            <p:txEl>
                                              <p:pRg st="2" end="2"/>
                                            </p:txEl>
                                          </p:spTgt>
                                        </p:tgtEl>
                                      </p:cBhvr>
                                    </p:animEffect>
                                  </p:childTnLst>
                                </p:cTn>
                              </p:par>
                              <p:par>
                                <p:cTn id="13" presetID="10" presetClass="entr" presetSubtype="0" fill="hold" nodeType="withEffect">
                                  <p:stCondLst>
                                    <p:cond delay="10000"/>
                                  </p:stCondLst>
                                  <p:childTnLst>
                                    <p:set>
                                      <p:cBhvr>
                                        <p:cTn id="14" dur="1" fill="hold">
                                          <p:stCondLst>
                                            <p:cond delay="0"/>
                                          </p:stCondLst>
                                        </p:cTn>
                                        <p:tgtEl>
                                          <p:spTgt spid="967683">
                                            <p:txEl>
                                              <p:pRg st="4" end="4"/>
                                            </p:txEl>
                                          </p:spTgt>
                                        </p:tgtEl>
                                        <p:attrNameLst>
                                          <p:attrName>style.visibility</p:attrName>
                                        </p:attrNameLst>
                                      </p:cBhvr>
                                      <p:to>
                                        <p:strVal val="visible"/>
                                      </p:to>
                                    </p:set>
                                    <p:animEffect transition="in" filter="fade">
                                      <p:cBhvr>
                                        <p:cTn id="15" dur="2000"/>
                                        <p:tgtEl>
                                          <p:spTgt spid="967683">
                                            <p:txEl>
                                              <p:pRg st="4" end="4"/>
                                            </p:txEl>
                                          </p:spTgt>
                                        </p:tgtEl>
                                      </p:cBhvr>
                                    </p:animEffect>
                                  </p:childTnLst>
                                </p:cTn>
                              </p:par>
                              <p:par>
                                <p:cTn id="16" presetID="10" presetClass="entr" presetSubtype="0" fill="hold" nodeType="withEffect">
                                  <p:stCondLst>
                                    <p:cond delay="13000"/>
                                  </p:stCondLst>
                                  <p:childTnLst>
                                    <p:set>
                                      <p:cBhvr>
                                        <p:cTn id="17" dur="1" fill="hold">
                                          <p:stCondLst>
                                            <p:cond delay="0"/>
                                          </p:stCondLst>
                                        </p:cTn>
                                        <p:tgtEl>
                                          <p:spTgt spid="967683">
                                            <p:txEl>
                                              <p:pRg st="6" end="6"/>
                                            </p:txEl>
                                          </p:spTgt>
                                        </p:tgtEl>
                                        <p:attrNameLst>
                                          <p:attrName>style.visibility</p:attrName>
                                        </p:attrNameLst>
                                      </p:cBhvr>
                                      <p:to>
                                        <p:strVal val="visible"/>
                                      </p:to>
                                    </p:set>
                                    <p:animEffect transition="in" filter="fade">
                                      <p:cBhvr>
                                        <p:cTn id="18" dur="2000"/>
                                        <p:tgtEl>
                                          <p:spTgt spid="967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544513"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Lifestyle - Personal habits</a:t>
            </a:r>
          </a:p>
        </p:txBody>
      </p:sp>
      <p:sp>
        <p:nvSpPr>
          <p:cNvPr id="968707" name="Text Box 3"/>
          <p:cNvSpPr txBox="1">
            <a:spLocks noChangeArrowheads="1"/>
          </p:cNvSpPr>
          <p:nvPr/>
        </p:nvSpPr>
        <p:spPr bwMode="auto">
          <a:xfrm>
            <a:off x="593725" y="1484313"/>
            <a:ext cx="7585075"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a:solidFill>
                  <a:srgbClr val="800000"/>
                </a:solidFill>
              </a:rPr>
              <a:t>Diet</a:t>
            </a:r>
            <a:r>
              <a:rPr lang="en-US" sz="3200" dirty="0">
                <a:solidFill>
                  <a:schemeClr val="accent2"/>
                </a:solidFill>
              </a:rPr>
              <a:t> - CHD</a:t>
            </a:r>
          </a:p>
          <a:p>
            <a:pPr>
              <a:spcBef>
                <a:spcPct val="0"/>
              </a:spcBef>
              <a:buFontTx/>
              <a:buNone/>
            </a:pPr>
            <a:endParaRPr lang="en-US" sz="3200" dirty="0">
              <a:solidFill>
                <a:schemeClr val="accent2"/>
              </a:solidFill>
            </a:endParaRPr>
          </a:p>
          <a:p>
            <a:pPr>
              <a:spcBef>
                <a:spcPct val="0"/>
              </a:spcBef>
              <a:buFontTx/>
              <a:buNone/>
            </a:pPr>
            <a:r>
              <a:rPr lang="en-US" sz="3200" dirty="0">
                <a:solidFill>
                  <a:srgbClr val="800000"/>
                </a:solidFill>
              </a:rPr>
              <a:t>Exercise</a:t>
            </a:r>
            <a:r>
              <a:rPr lang="en-US" sz="3200" dirty="0">
                <a:solidFill>
                  <a:schemeClr val="accent2"/>
                </a:solidFill>
              </a:rPr>
              <a:t> - CHD, Cancer</a:t>
            </a:r>
          </a:p>
          <a:p>
            <a:pPr>
              <a:spcBef>
                <a:spcPct val="0"/>
              </a:spcBef>
              <a:buFontTx/>
              <a:buNone/>
            </a:pPr>
            <a:endParaRPr lang="en-US" sz="3200" dirty="0">
              <a:solidFill>
                <a:schemeClr val="accent2"/>
              </a:solidFill>
            </a:endParaRPr>
          </a:p>
          <a:p>
            <a:pPr>
              <a:spcBef>
                <a:spcPct val="0"/>
              </a:spcBef>
              <a:buFontTx/>
              <a:buNone/>
            </a:pPr>
            <a:r>
              <a:rPr lang="en-US" sz="3200" dirty="0">
                <a:solidFill>
                  <a:srgbClr val="800000"/>
                </a:solidFill>
              </a:rPr>
              <a:t>Smoking </a:t>
            </a:r>
            <a:r>
              <a:rPr lang="en-US" sz="3200" dirty="0">
                <a:solidFill>
                  <a:schemeClr val="accent2"/>
                </a:solidFill>
              </a:rPr>
              <a:t>- Cancer</a:t>
            </a:r>
          </a:p>
          <a:p>
            <a:pPr>
              <a:spcBef>
                <a:spcPct val="0"/>
              </a:spcBef>
              <a:buFontTx/>
              <a:buNone/>
            </a:pPr>
            <a:endParaRPr lang="en-US" sz="3200" dirty="0">
              <a:solidFill>
                <a:schemeClr val="accent2"/>
              </a:solidFill>
            </a:endParaRPr>
          </a:p>
          <a:p>
            <a:pPr>
              <a:spcBef>
                <a:spcPct val="0"/>
              </a:spcBef>
              <a:buFontTx/>
              <a:buNone/>
            </a:pPr>
            <a:r>
              <a:rPr lang="en-US" sz="3200" dirty="0">
                <a:solidFill>
                  <a:srgbClr val="800000"/>
                </a:solidFill>
              </a:rPr>
              <a:t>Sexual practices</a:t>
            </a:r>
            <a:r>
              <a:rPr lang="en-US" sz="3200" dirty="0">
                <a:solidFill>
                  <a:schemeClr val="accent2"/>
                </a:solidFill>
              </a:rPr>
              <a:t> - Cervical Cancer, AIDS</a:t>
            </a:r>
          </a:p>
          <a:p>
            <a:pPr>
              <a:spcBef>
                <a:spcPct val="0"/>
              </a:spcBef>
              <a:buFontTx/>
              <a:buNone/>
            </a:pPr>
            <a:endParaRPr lang="en-US" sz="3200" dirty="0">
              <a:solidFill>
                <a:schemeClr val="accent2"/>
              </a:solidFill>
            </a:endParaRPr>
          </a:p>
          <a:p>
            <a:pPr>
              <a:spcBef>
                <a:spcPct val="0"/>
              </a:spcBef>
              <a:buFontTx/>
              <a:buNone/>
            </a:pPr>
            <a:r>
              <a:rPr lang="en-US" sz="3200" dirty="0"/>
              <a:t>Psychosocial factors </a:t>
            </a:r>
            <a:r>
              <a:rPr lang="en-US" sz="3200" dirty="0">
                <a:solidFill>
                  <a:srgbClr val="006600"/>
                </a:solidFill>
              </a:rPr>
              <a:t>(Depression, anger/</a:t>
            </a:r>
          </a:p>
          <a:p>
            <a:pPr>
              <a:spcBef>
                <a:spcPct val="0"/>
              </a:spcBef>
              <a:buFontTx/>
              <a:buNone/>
            </a:pPr>
            <a:r>
              <a:rPr lang="en-US" sz="3200" dirty="0">
                <a:solidFill>
                  <a:srgbClr val="006600"/>
                </a:solidFill>
              </a:rPr>
              <a:t>	cynicism, social isolation)</a:t>
            </a:r>
            <a:r>
              <a:rPr lang="en-US" sz="3200" dirty="0"/>
              <a:t> </a:t>
            </a:r>
            <a:r>
              <a:rPr lang="en-US" sz="3200" dirty="0">
                <a:solidFill>
                  <a:schemeClr val="accent2"/>
                </a:solidFill>
              </a:rPr>
              <a:t>- CHD</a:t>
            </a:r>
            <a:endParaRPr lang="en-US" sz="3200" dirty="0"/>
          </a:p>
          <a:p>
            <a:pPr>
              <a:spcBef>
                <a:spcPct val="0"/>
              </a:spcBef>
              <a:buFontTx/>
              <a:buNone/>
            </a:pPr>
            <a:endParaRPr lang="en-US" sz="3200" dirty="0">
              <a:solidFill>
                <a:schemeClr val="accent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024"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968707">
                                            <p:txEl>
                                              <p:pRg st="0" end="0"/>
                                            </p:txEl>
                                          </p:spTgt>
                                        </p:tgtEl>
                                        <p:attrNameLst>
                                          <p:attrName>style.visibility</p:attrName>
                                        </p:attrNameLst>
                                      </p:cBhvr>
                                      <p:to>
                                        <p:strVal val="visible"/>
                                      </p:to>
                                    </p:set>
                                    <p:animEffect transition="in" filter="fade">
                                      <p:cBhvr>
                                        <p:cTn id="9" dur="2000"/>
                                        <p:tgtEl>
                                          <p:spTgt spid="968707">
                                            <p:txEl>
                                              <p:pRg st="0" end="0"/>
                                            </p:txEl>
                                          </p:spTgt>
                                        </p:tgtEl>
                                      </p:cBhvr>
                                    </p:animEffect>
                                  </p:childTnLst>
                                </p:cTn>
                              </p:par>
                              <p:par>
                                <p:cTn id="10" presetID="10" presetClass="entr" presetSubtype="0" fill="hold" nodeType="withEffect">
                                  <p:stCondLst>
                                    <p:cond delay="4000"/>
                                  </p:stCondLst>
                                  <p:childTnLst>
                                    <p:set>
                                      <p:cBhvr>
                                        <p:cTn id="11" dur="1" fill="hold">
                                          <p:stCondLst>
                                            <p:cond delay="0"/>
                                          </p:stCondLst>
                                        </p:cTn>
                                        <p:tgtEl>
                                          <p:spTgt spid="968707">
                                            <p:txEl>
                                              <p:pRg st="2" end="2"/>
                                            </p:txEl>
                                          </p:spTgt>
                                        </p:tgtEl>
                                        <p:attrNameLst>
                                          <p:attrName>style.visibility</p:attrName>
                                        </p:attrNameLst>
                                      </p:cBhvr>
                                      <p:to>
                                        <p:strVal val="visible"/>
                                      </p:to>
                                    </p:set>
                                    <p:animEffect transition="in" filter="fade">
                                      <p:cBhvr>
                                        <p:cTn id="12" dur="2000"/>
                                        <p:tgtEl>
                                          <p:spTgt spid="968707">
                                            <p:txEl>
                                              <p:pRg st="2" end="2"/>
                                            </p:txEl>
                                          </p:spTgt>
                                        </p:tgtEl>
                                      </p:cBhvr>
                                    </p:animEffect>
                                  </p:childTnLst>
                                </p:cTn>
                              </p:par>
                              <p:par>
                                <p:cTn id="13" presetID="10" presetClass="entr" presetSubtype="0" fill="hold" nodeType="withEffect">
                                  <p:stCondLst>
                                    <p:cond delay="8000"/>
                                  </p:stCondLst>
                                  <p:childTnLst>
                                    <p:set>
                                      <p:cBhvr>
                                        <p:cTn id="14" dur="1" fill="hold">
                                          <p:stCondLst>
                                            <p:cond delay="0"/>
                                          </p:stCondLst>
                                        </p:cTn>
                                        <p:tgtEl>
                                          <p:spTgt spid="968707">
                                            <p:txEl>
                                              <p:pRg st="4" end="4"/>
                                            </p:txEl>
                                          </p:spTgt>
                                        </p:tgtEl>
                                        <p:attrNameLst>
                                          <p:attrName>style.visibility</p:attrName>
                                        </p:attrNameLst>
                                      </p:cBhvr>
                                      <p:to>
                                        <p:strVal val="visible"/>
                                      </p:to>
                                    </p:set>
                                    <p:animEffect transition="in" filter="fade">
                                      <p:cBhvr>
                                        <p:cTn id="15" dur="2000"/>
                                        <p:tgtEl>
                                          <p:spTgt spid="968707">
                                            <p:txEl>
                                              <p:pRg st="4" end="4"/>
                                            </p:txEl>
                                          </p:spTgt>
                                        </p:tgtEl>
                                      </p:cBhvr>
                                    </p:animEffect>
                                  </p:childTnLst>
                                </p:cTn>
                              </p:par>
                              <p:par>
                                <p:cTn id="16" presetID="10" presetClass="entr" presetSubtype="0" fill="hold" nodeType="withEffect">
                                  <p:stCondLst>
                                    <p:cond delay="14000"/>
                                  </p:stCondLst>
                                  <p:childTnLst>
                                    <p:set>
                                      <p:cBhvr>
                                        <p:cTn id="17" dur="1" fill="hold">
                                          <p:stCondLst>
                                            <p:cond delay="0"/>
                                          </p:stCondLst>
                                        </p:cTn>
                                        <p:tgtEl>
                                          <p:spTgt spid="968707">
                                            <p:txEl>
                                              <p:pRg st="6" end="6"/>
                                            </p:txEl>
                                          </p:spTgt>
                                        </p:tgtEl>
                                        <p:attrNameLst>
                                          <p:attrName>style.visibility</p:attrName>
                                        </p:attrNameLst>
                                      </p:cBhvr>
                                      <p:to>
                                        <p:strVal val="visible"/>
                                      </p:to>
                                    </p:set>
                                    <p:animEffect transition="in" filter="fade">
                                      <p:cBhvr>
                                        <p:cTn id="18" dur="2000"/>
                                        <p:tgtEl>
                                          <p:spTgt spid="968707">
                                            <p:txEl>
                                              <p:pRg st="6" end="6"/>
                                            </p:txEl>
                                          </p:spTgt>
                                        </p:tgtEl>
                                      </p:cBhvr>
                                    </p:animEffect>
                                  </p:childTnLst>
                                </p:cTn>
                              </p:par>
                              <p:par>
                                <p:cTn id="19" presetID="10" presetClass="entr" presetSubtype="0" fill="hold" nodeType="withEffect">
                                  <p:stCondLst>
                                    <p:cond delay="20000"/>
                                  </p:stCondLst>
                                  <p:childTnLst>
                                    <p:set>
                                      <p:cBhvr>
                                        <p:cTn id="20" dur="1" fill="hold">
                                          <p:stCondLst>
                                            <p:cond delay="0"/>
                                          </p:stCondLst>
                                        </p:cTn>
                                        <p:tgtEl>
                                          <p:spTgt spid="968707">
                                            <p:txEl>
                                              <p:pRg st="8" end="8"/>
                                            </p:txEl>
                                          </p:spTgt>
                                        </p:tgtEl>
                                        <p:attrNameLst>
                                          <p:attrName>style.visibility</p:attrName>
                                        </p:attrNameLst>
                                      </p:cBhvr>
                                      <p:to>
                                        <p:strVal val="visible"/>
                                      </p:to>
                                    </p:set>
                                    <p:animEffect transition="in" filter="fade">
                                      <p:cBhvr>
                                        <p:cTn id="21" dur="2000"/>
                                        <p:tgtEl>
                                          <p:spTgt spid="968707">
                                            <p:txEl>
                                              <p:pRg st="8" end="8"/>
                                            </p:txEl>
                                          </p:spTgt>
                                        </p:tgtEl>
                                      </p:cBhvr>
                                    </p:animEffect>
                                  </p:childTnLst>
                                </p:cTn>
                              </p:par>
                              <p:par>
                                <p:cTn id="22" presetID="10" presetClass="entr" presetSubtype="0" fill="hold" nodeType="withEffect">
                                  <p:stCondLst>
                                    <p:cond delay="20000"/>
                                  </p:stCondLst>
                                  <p:childTnLst>
                                    <p:set>
                                      <p:cBhvr>
                                        <p:cTn id="23" dur="1" fill="hold">
                                          <p:stCondLst>
                                            <p:cond delay="0"/>
                                          </p:stCondLst>
                                        </p:cTn>
                                        <p:tgtEl>
                                          <p:spTgt spid="968707">
                                            <p:txEl>
                                              <p:pRg st="9" end="9"/>
                                            </p:txEl>
                                          </p:spTgt>
                                        </p:tgtEl>
                                        <p:attrNameLst>
                                          <p:attrName>style.visibility</p:attrName>
                                        </p:attrNameLst>
                                      </p:cBhvr>
                                      <p:to>
                                        <p:strVal val="visible"/>
                                      </p:to>
                                    </p:set>
                                    <p:animEffect transition="in" filter="fade">
                                      <p:cBhvr>
                                        <p:cTn id="24" dur="2000"/>
                                        <p:tgtEl>
                                          <p:spTgt spid="9687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9730" name="Rectangle 2"/>
          <p:cNvSpPr>
            <a:spLocks noGrp="1" noChangeArrowheads="1"/>
          </p:cNvSpPr>
          <p:nvPr>
            <p:ph type="title" idx="4294967295"/>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Place</a:t>
            </a:r>
            <a:r>
              <a:rPr lang="en-US" b="1" smtClean="0">
                <a:solidFill>
                  <a:srgbClr val="006600"/>
                </a:solidFill>
                <a:latin typeface="Arial" charset="0"/>
              </a:rPr>
              <a:t> </a:t>
            </a:r>
          </a:p>
        </p:txBody>
      </p:sp>
      <p:sp>
        <p:nvSpPr>
          <p:cNvPr id="32771" name="Rectangle 3"/>
          <p:cNvSpPr>
            <a:spLocks noGrp="1" noChangeArrowheads="1"/>
          </p:cNvSpPr>
          <p:nvPr>
            <p:ph type="body" idx="4294967295"/>
          </p:nvPr>
        </p:nvSpPr>
        <p:spPr>
          <a:xfrm>
            <a:off x="827088" y="1412875"/>
            <a:ext cx="7416800" cy="1066800"/>
          </a:xfrm>
          <a:noFill/>
        </p:spPr>
        <p:txBody>
          <a:bodyPr/>
          <a:lstStyle/>
          <a:p>
            <a:pPr>
              <a:buClr>
                <a:srgbClr val="FF66CC"/>
              </a:buClr>
              <a:buFont typeface="Monotype Sorts" pitchFamily="2" charset="2"/>
              <a:buNone/>
            </a:pPr>
            <a:r>
              <a:rPr lang="en-US" sz="2800" smtClean="0">
                <a:solidFill>
                  <a:srgbClr val="990033"/>
                </a:solidFill>
              </a:rPr>
              <a:t>	</a:t>
            </a:r>
            <a:r>
              <a:rPr lang="en-US" sz="2800" smtClean="0">
                <a:solidFill>
                  <a:srgbClr val="990033"/>
                </a:solidFill>
                <a:latin typeface="Arial" charset="0"/>
              </a:rPr>
              <a:t>Does one geographic area have higher incidence of a disease than another area?</a:t>
            </a:r>
            <a:endParaRPr lang="en-US" sz="4000" smtClean="0">
              <a:solidFill>
                <a:srgbClr val="990033"/>
              </a:solidFill>
              <a:latin typeface="Arial" charset="0"/>
            </a:endParaRPr>
          </a:p>
        </p:txBody>
      </p:sp>
      <p:sp>
        <p:nvSpPr>
          <p:cNvPr id="32772" name="Text Box 4"/>
          <p:cNvSpPr txBox="1">
            <a:spLocks noChangeArrowheads="1"/>
          </p:cNvSpPr>
          <p:nvPr/>
        </p:nvSpPr>
        <p:spPr bwMode="auto">
          <a:xfrm>
            <a:off x="2651125" y="4373563"/>
            <a:ext cx="285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66CC"/>
              </a:buClr>
              <a:buSzPct val="75000"/>
              <a:buFontTx/>
              <a:buNone/>
            </a:pPr>
            <a:r>
              <a:rPr lang="en-US" sz="3200">
                <a:solidFill>
                  <a:schemeClr val="tx1"/>
                </a:solidFill>
                <a:latin typeface="Times New Roman" pitchFamily="18" charset="0"/>
              </a:rPr>
              <a:t> </a:t>
            </a:r>
            <a:endParaRPr lang="en-US" sz="3200" b="1">
              <a:solidFill>
                <a:schemeClr val="tx1"/>
              </a:solidFill>
              <a:latin typeface="Times New Roman" pitchFamily="18" charset="0"/>
            </a:endParaRPr>
          </a:p>
        </p:txBody>
      </p:sp>
      <p:sp>
        <p:nvSpPr>
          <p:cNvPr id="969733" name="Text Box 5"/>
          <p:cNvSpPr txBox="1">
            <a:spLocks noChangeArrowheads="1"/>
          </p:cNvSpPr>
          <p:nvPr/>
        </p:nvSpPr>
        <p:spPr bwMode="auto">
          <a:xfrm>
            <a:off x="1763713" y="2708275"/>
            <a:ext cx="6083300"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chemeClr val="tx1"/>
              </a:buClr>
              <a:buFont typeface="Wingdings" pitchFamily="2" charset="2"/>
              <a:buChar char="§"/>
            </a:pPr>
            <a:r>
              <a:rPr lang="en-US" sz="2800" u="sng" dirty="0">
                <a:solidFill>
                  <a:schemeClr val="tx1"/>
                </a:solidFill>
              </a:rPr>
              <a:t>Place</a:t>
            </a:r>
            <a:r>
              <a:rPr lang="en-US" sz="2800" dirty="0">
                <a:solidFill>
                  <a:schemeClr val="tx1"/>
                </a:solidFill>
              </a:rPr>
              <a:t> gives clues to causal factors</a:t>
            </a:r>
          </a:p>
          <a:p>
            <a:pPr>
              <a:spcBef>
                <a:spcPct val="0"/>
              </a:spcBef>
              <a:buClr>
                <a:schemeClr val="tx1"/>
              </a:buClr>
              <a:buSzPct val="75000"/>
              <a:buFont typeface="Wingdings" pitchFamily="2" charset="2"/>
              <a:buNone/>
            </a:pPr>
            <a:r>
              <a:rPr lang="en-US" sz="2800" dirty="0">
                <a:solidFill>
                  <a:schemeClr val="tx1"/>
                </a:solidFill>
              </a:rPr>
              <a:t>			- environmental </a:t>
            </a:r>
          </a:p>
          <a:p>
            <a:pPr>
              <a:spcBef>
                <a:spcPct val="0"/>
              </a:spcBef>
              <a:buClr>
                <a:srgbClr val="FF66CC"/>
              </a:buClr>
              <a:buSzPct val="75000"/>
              <a:buFontTx/>
              <a:buNone/>
            </a:pPr>
            <a:r>
              <a:rPr lang="en-US" sz="2800" dirty="0">
                <a:solidFill>
                  <a:schemeClr val="tx1"/>
                </a:solidFill>
              </a:rPr>
              <a:t>			- climatic</a:t>
            </a:r>
          </a:p>
          <a:p>
            <a:pPr>
              <a:spcBef>
                <a:spcPct val="0"/>
              </a:spcBef>
              <a:buClr>
                <a:srgbClr val="FF66CC"/>
              </a:buClr>
              <a:buSzPct val="75000"/>
              <a:buFontTx/>
              <a:buNone/>
            </a:pPr>
            <a:r>
              <a:rPr lang="en-US" sz="2800" dirty="0">
                <a:solidFill>
                  <a:schemeClr val="tx1"/>
                </a:solidFill>
              </a:rPr>
              <a:t>      </a:t>
            </a:r>
          </a:p>
          <a:p>
            <a:pPr>
              <a:spcBef>
                <a:spcPct val="0"/>
              </a:spcBef>
              <a:buClr>
                <a:schemeClr val="tx1"/>
              </a:buClr>
              <a:buFont typeface="Wingdings" pitchFamily="2" charset="2"/>
              <a:buChar char="§"/>
            </a:pPr>
            <a:r>
              <a:rPr lang="en-US" sz="2800" u="sng" dirty="0">
                <a:solidFill>
                  <a:schemeClr val="tx1"/>
                </a:solidFill>
              </a:rPr>
              <a:t>Place</a:t>
            </a:r>
            <a:r>
              <a:rPr lang="en-US" sz="2800" dirty="0">
                <a:solidFill>
                  <a:schemeClr val="tx1"/>
                </a:solidFill>
              </a:rPr>
              <a:t> of exposure</a:t>
            </a:r>
          </a:p>
          <a:p>
            <a:pPr>
              <a:spcBef>
                <a:spcPct val="0"/>
              </a:spcBef>
              <a:buClr>
                <a:srgbClr val="FF66CC"/>
              </a:buClr>
              <a:buSzPct val="75000"/>
              <a:buFontTx/>
              <a:buNone/>
            </a:pPr>
            <a:r>
              <a:rPr lang="en-US" sz="2800" dirty="0">
                <a:solidFill>
                  <a:schemeClr val="tx1"/>
                </a:solidFill>
              </a:rPr>
              <a:t>			- Residence</a:t>
            </a:r>
          </a:p>
          <a:p>
            <a:pPr>
              <a:spcBef>
                <a:spcPct val="0"/>
              </a:spcBef>
              <a:buClr>
                <a:srgbClr val="FF66CC"/>
              </a:buClr>
              <a:buSzPct val="75000"/>
              <a:buFontTx/>
              <a:buNone/>
            </a:pPr>
            <a:r>
              <a:rPr lang="en-US" sz="2800" dirty="0">
                <a:solidFill>
                  <a:schemeClr val="tx1"/>
                </a:solidFill>
              </a:rPr>
              <a:t>			- work</a:t>
            </a:r>
          </a:p>
          <a:p>
            <a:pPr>
              <a:spcBef>
                <a:spcPct val="0"/>
              </a:spcBef>
              <a:buClr>
                <a:srgbClr val="FF66CC"/>
              </a:buClr>
              <a:buSzPct val="75000"/>
              <a:buFontTx/>
              <a:buNone/>
            </a:pPr>
            <a:r>
              <a:rPr lang="en-US" sz="2800" dirty="0">
                <a:solidFill>
                  <a:schemeClr val="tx1"/>
                </a:solidFill>
              </a:rPr>
              <a:t>			- country, state, county</a:t>
            </a:r>
          </a:p>
          <a:p>
            <a:pPr>
              <a:spcBef>
                <a:spcPct val="0"/>
              </a:spcBef>
              <a:buClr>
                <a:srgbClr val="FF66CC"/>
              </a:buClr>
              <a:buSzPct val="75000"/>
              <a:buFontTx/>
              <a:buNone/>
            </a:pPr>
            <a:endParaRPr lang="en-US" sz="28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609600" y="125413"/>
            <a:ext cx="7772400" cy="1143000"/>
          </a:xfrm>
        </p:spPr>
        <p:txBody>
          <a:bodyPr/>
          <a:lstStyle/>
          <a:p>
            <a:pPr>
              <a:defRPr/>
            </a:pPr>
            <a:r>
              <a:rPr lang="en-US" sz="4000" smtClean="0">
                <a:solidFill>
                  <a:srgbClr val="990033"/>
                </a:solidFill>
                <a:effectLst>
                  <a:outerShdw blurRad="38100" dist="38100" dir="2700000" algn="tl">
                    <a:srgbClr val="C0C0C0"/>
                  </a:outerShdw>
                </a:effectLst>
                <a:latin typeface="Arial" charset="0"/>
              </a:rPr>
              <a:t>Five Criteria Peculiar to Place in relation to a specific disease</a:t>
            </a:r>
          </a:p>
        </p:txBody>
      </p:sp>
      <p:sp>
        <p:nvSpPr>
          <p:cNvPr id="971779" name="Rectangle 3"/>
          <p:cNvSpPr>
            <a:spLocks noGrp="1" noChangeArrowheads="1"/>
          </p:cNvSpPr>
          <p:nvPr>
            <p:ph type="body" idx="1"/>
          </p:nvPr>
        </p:nvSpPr>
        <p:spPr>
          <a:xfrm>
            <a:off x="457200" y="1722438"/>
            <a:ext cx="8229600" cy="4525962"/>
          </a:xfrm>
          <a:noFill/>
        </p:spPr>
        <p:txBody>
          <a:bodyPr/>
          <a:lstStyle/>
          <a:p>
            <a:pPr marL="609600" indent="-609600">
              <a:lnSpc>
                <a:spcPct val="80000"/>
              </a:lnSpc>
              <a:buClr>
                <a:schemeClr val="tx1"/>
              </a:buClr>
              <a:buFontTx/>
              <a:buAutoNum type="arabicPeriod"/>
            </a:pPr>
            <a:r>
              <a:rPr lang="en-US" sz="2800" dirty="0" smtClean="0">
                <a:latin typeface="Arial" charset="0"/>
              </a:rPr>
              <a:t>Higher rates of the disease occur in all ethnic groups that </a:t>
            </a:r>
            <a:r>
              <a:rPr lang="en-US" sz="2800" dirty="0" smtClean="0">
                <a:solidFill>
                  <a:srgbClr val="FF33CC"/>
                </a:solidFill>
                <a:latin typeface="Arial" charset="0"/>
              </a:rPr>
              <a:t>inhabit</a:t>
            </a:r>
            <a:r>
              <a:rPr lang="en-US" sz="2800" dirty="0" smtClean="0">
                <a:latin typeface="Arial" charset="0"/>
              </a:rPr>
              <a:t> the area.</a:t>
            </a:r>
          </a:p>
          <a:p>
            <a:pPr marL="609600" indent="-609600">
              <a:lnSpc>
                <a:spcPct val="80000"/>
              </a:lnSpc>
              <a:buClr>
                <a:schemeClr val="tx1"/>
              </a:buClr>
              <a:buFontTx/>
              <a:buAutoNum type="arabicPeriod"/>
            </a:pPr>
            <a:r>
              <a:rPr lang="en-US" sz="2800" dirty="0" smtClean="0">
                <a:latin typeface="Arial" charset="0"/>
              </a:rPr>
              <a:t>Higher rates of the disease  do not occur in ethnic groups that </a:t>
            </a:r>
            <a:r>
              <a:rPr lang="en-US" sz="2800" dirty="0" smtClean="0">
                <a:solidFill>
                  <a:srgbClr val="FF33CC"/>
                </a:solidFill>
                <a:latin typeface="Arial" charset="0"/>
              </a:rPr>
              <a:t>do not inhabit</a:t>
            </a:r>
            <a:r>
              <a:rPr lang="en-US" sz="2800" dirty="0" smtClean="0">
                <a:latin typeface="Arial" charset="0"/>
              </a:rPr>
              <a:t> the area.</a:t>
            </a:r>
          </a:p>
          <a:p>
            <a:pPr marL="609600" indent="-609600">
              <a:lnSpc>
                <a:spcPct val="80000"/>
              </a:lnSpc>
              <a:buClr>
                <a:schemeClr val="tx1"/>
              </a:buClr>
              <a:buFontTx/>
              <a:buAutoNum type="arabicPeriod"/>
            </a:pPr>
            <a:r>
              <a:rPr lang="en-US" sz="2800" dirty="0" smtClean="0">
                <a:latin typeface="Arial" charset="0"/>
              </a:rPr>
              <a:t>Healthy persons </a:t>
            </a:r>
            <a:r>
              <a:rPr lang="en-US" sz="2800" dirty="0" smtClean="0">
                <a:solidFill>
                  <a:srgbClr val="FF33CC"/>
                </a:solidFill>
                <a:latin typeface="Arial" charset="0"/>
              </a:rPr>
              <a:t>entering</a:t>
            </a:r>
            <a:r>
              <a:rPr lang="en-US" sz="2800" dirty="0" smtClean="0">
                <a:latin typeface="Arial" charset="0"/>
              </a:rPr>
              <a:t> the area become ill at the same rate of the indigenous population.</a:t>
            </a:r>
          </a:p>
          <a:p>
            <a:pPr marL="609600" indent="-609600">
              <a:lnSpc>
                <a:spcPct val="80000"/>
              </a:lnSpc>
              <a:buClr>
                <a:schemeClr val="tx1"/>
              </a:buClr>
              <a:buFontTx/>
              <a:buAutoNum type="arabicPeriod"/>
            </a:pPr>
            <a:r>
              <a:rPr lang="en-US" sz="2800" dirty="0" smtClean="0">
                <a:latin typeface="Arial" charset="0"/>
              </a:rPr>
              <a:t>Inhabitants who </a:t>
            </a:r>
            <a:r>
              <a:rPr lang="en-US" sz="2800" dirty="0" smtClean="0">
                <a:solidFill>
                  <a:srgbClr val="FF33CC"/>
                </a:solidFill>
                <a:latin typeface="Arial" charset="0"/>
              </a:rPr>
              <a:t>have left</a:t>
            </a:r>
            <a:r>
              <a:rPr lang="en-US" sz="2800" dirty="0" smtClean="0">
                <a:latin typeface="Arial" charset="0"/>
              </a:rPr>
              <a:t> the area show lower rates compared to those who remained in the area.</a:t>
            </a:r>
          </a:p>
          <a:p>
            <a:pPr marL="609600" indent="-609600">
              <a:lnSpc>
                <a:spcPct val="80000"/>
              </a:lnSpc>
              <a:buClr>
                <a:schemeClr val="tx1"/>
              </a:buClr>
              <a:buFontTx/>
              <a:buAutoNum type="arabicPeriod"/>
            </a:pPr>
            <a:r>
              <a:rPr lang="en-US" sz="2800" dirty="0" smtClean="0">
                <a:solidFill>
                  <a:srgbClr val="FF33CC"/>
                </a:solidFill>
                <a:latin typeface="Arial" charset="0"/>
              </a:rPr>
              <a:t>Species</a:t>
            </a:r>
            <a:r>
              <a:rPr lang="en-US" sz="2800" dirty="0" smtClean="0">
                <a:latin typeface="Arial" charset="0"/>
              </a:rPr>
              <a:t> similar to human beings show similar levels of the disease.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532" fill="hold"/>
                                        <p:tgtEl>
                                          <p:spTgt spid="3"/>
                                        </p:tgtEl>
                                      </p:cBhvr>
                                    </p:cmd>
                                  </p:childTnLst>
                                </p:cTn>
                              </p:par>
                              <p:par>
                                <p:cTn id="7" presetID="10" presetClass="entr" presetSubtype="0" fill="hold" nodeType="withEffect">
                                  <p:stCondLst>
                                    <p:cond delay="8000"/>
                                  </p:stCondLst>
                                  <p:childTnLst>
                                    <p:set>
                                      <p:cBhvr>
                                        <p:cTn id="8" dur="1" fill="hold">
                                          <p:stCondLst>
                                            <p:cond delay="0"/>
                                          </p:stCondLst>
                                        </p:cTn>
                                        <p:tgtEl>
                                          <p:spTgt spid="971779">
                                            <p:txEl>
                                              <p:pRg st="0" end="0"/>
                                            </p:txEl>
                                          </p:spTgt>
                                        </p:tgtEl>
                                        <p:attrNameLst>
                                          <p:attrName>style.visibility</p:attrName>
                                        </p:attrNameLst>
                                      </p:cBhvr>
                                      <p:to>
                                        <p:strVal val="visible"/>
                                      </p:to>
                                    </p:set>
                                    <p:animEffect transition="in" filter="fade">
                                      <p:cBhvr>
                                        <p:cTn id="9" dur="2000"/>
                                        <p:tgtEl>
                                          <p:spTgt spid="971779">
                                            <p:txEl>
                                              <p:pRg st="0" end="0"/>
                                            </p:txEl>
                                          </p:spTgt>
                                        </p:tgtEl>
                                      </p:cBhvr>
                                    </p:animEffect>
                                  </p:childTnLst>
                                </p:cTn>
                              </p:par>
                              <p:par>
                                <p:cTn id="10" presetID="10" presetClass="entr" presetSubtype="0" fill="hold" nodeType="withEffect">
                                  <p:stCondLst>
                                    <p:cond delay="16000"/>
                                  </p:stCondLst>
                                  <p:childTnLst>
                                    <p:set>
                                      <p:cBhvr>
                                        <p:cTn id="11" dur="1" fill="hold">
                                          <p:stCondLst>
                                            <p:cond delay="0"/>
                                          </p:stCondLst>
                                        </p:cTn>
                                        <p:tgtEl>
                                          <p:spTgt spid="971779">
                                            <p:txEl>
                                              <p:pRg st="1" end="1"/>
                                            </p:txEl>
                                          </p:spTgt>
                                        </p:tgtEl>
                                        <p:attrNameLst>
                                          <p:attrName>style.visibility</p:attrName>
                                        </p:attrNameLst>
                                      </p:cBhvr>
                                      <p:to>
                                        <p:strVal val="visible"/>
                                      </p:to>
                                    </p:set>
                                    <p:animEffect transition="in" filter="fade">
                                      <p:cBhvr>
                                        <p:cTn id="12" dur="2000"/>
                                        <p:tgtEl>
                                          <p:spTgt spid="971779">
                                            <p:txEl>
                                              <p:pRg st="1" end="1"/>
                                            </p:txEl>
                                          </p:spTgt>
                                        </p:tgtEl>
                                      </p:cBhvr>
                                    </p:animEffect>
                                  </p:childTnLst>
                                </p:cTn>
                              </p:par>
                              <p:par>
                                <p:cTn id="13" presetID="10" presetClass="entr" presetSubtype="0" fill="hold" nodeType="withEffect">
                                  <p:stCondLst>
                                    <p:cond delay="24000"/>
                                  </p:stCondLst>
                                  <p:childTnLst>
                                    <p:set>
                                      <p:cBhvr>
                                        <p:cTn id="14" dur="1" fill="hold">
                                          <p:stCondLst>
                                            <p:cond delay="0"/>
                                          </p:stCondLst>
                                        </p:cTn>
                                        <p:tgtEl>
                                          <p:spTgt spid="971779">
                                            <p:txEl>
                                              <p:pRg st="2" end="2"/>
                                            </p:txEl>
                                          </p:spTgt>
                                        </p:tgtEl>
                                        <p:attrNameLst>
                                          <p:attrName>style.visibility</p:attrName>
                                        </p:attrNameLst>
                                      </p:cBhvr>
                                      <p:to>
                                        <p:strVal val="visible"/>
                                      </p:to>
                                    </p:set>
                                    <p:animEffect transition="in" filter="fade">
                                      <p:cBhvr>
                                        <p:cTn id="15" dur="2000"/>
                                        <p:tgtEl>
                                          <p:spTgt spid="971779">
                                            <p:txEl>
                                              <p:pRg st="2" end="2"/>
                                            </p:txEl>
                                          </p:spTgt>
                                        </p:tgtEl>
                                      </p:cBhvr>
                                    </p:animEffect>
                                  </p:childTnLst>
                                </p:cTn>
                              </p:par>
                              <p:par>
                                <p:cTn id="16" presetID="10" presetClass="entr" presetSubtype="0" fill="hold" nodeType="withEffect">
                                  <p:stCondLst>
                                    <p:cond delay="32000"/>
                                  </p:stCondLst>
                                  <p:childTnLst>
                                    <p:set>
                                      <p:cBhvr>
                                        <p:cTn id="17" dur="1" fill="hold">
                                          <p:stCondLst>
                                            <p:cond delay="0"/>
                                          </p:stCondLst>
                                        </p:cTn>
                                        <p:tgtEl>
                                          <p:spTgt spid="971779">
                                            <p:txEl>
                                              <p:pRg st="3" end="3"/>
                                            </p:txEl>
                                          </p:spTgt>
                                        </p:tgtEl>
                                        <p:attrNameLst>
                                          <p:attrName>style.visibility</p:attrName>
                                        </p:attrNameLst>
                                      </p:cBhvr>
                                      <p:to>
                                        <p:strVal val="visible"/>
                                      </p:to>
                                    </p:set>
                                    <p:animEffect transition="in" filter="fade">
                                      <p:cBhvr>
                                        <p:cTn id="18" dur="2000"/>
                                        <p:tgtEl>
                                          <p:spTgt spid="971779">
                                            <p:txEl>
                                              <p:pRg st="3" end="3"/>
                                            </p:txEl>
                                          </p:spTgt>
                                        </p:tgtEl>
                                      </p:cBhvr>
                                    </p:animEffect>
                                  </p:childTnLst>
                                </p:cTn>
                              </p:par>
                              <p:par>
                                <p:cTn id="19" presetID="10" presetClass="entr" presetSubtype="0" fill="hold" nodeType="withEffect">
                                  <p:stCondLst>
                                    <p:cond delay="40000"/>
                                  </p:stCondLst>
                                  <p:childTnLst>
                                    <p:set>
                                      <p:cBhvr>
                                        <p:cTn id="20" dur="1" fill="hold">
                                          <p:stCondLst>
                                            <p:cond delay="0"/>
                                          </p:stCondLst>
                                        </p:cTn>
                                        <p:tgtEl>
                                          <p:spTgt spid="971779">
                                            <p:txEl>
                                              <p:pRg st="4" end="4"/>
                                            </p:txEl>
                                          </p:spTgt>
                                        </p:tgtEl>
                                        <p:attrNameLst>
                                          <p:attrName>style.visibility</p:attrName>
                                        </p:attrNameLst>
                                      </p:cBhvr>
                                      <p:to>
                                        <p:strVal val="visible"/>
                                      </p:to>
                                    </p:set>
                                    <p:animEffect transition="in" filter="fade">
                                      <p:cBhvr>
                                        <p:cTn id="21" dur="2000"/>
                                        <p:tgtEl>
                                          <p:spTgt spid="971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02" name="Rectangle 2"/>
          <p:cNvSpPr>
            <a:spLocks noGrp="1" noChangeArrowheads="1"/>
          </p:cNvSpPr>
          <p:nvPr>
            <p:ph type="title" idx="4294967295"/>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Place</a:t>
            </a:r>
          </a:p>
        </p:txBody>
      </p:sp>
      <p:sp>
        <p:nvSpPr>
          <p:cNvPr id="34819" name="Rectangle 3"/>
          <p:cNvSpPr>
            <a:spLocks noGrp="1" noChangeArrowheads="1"/>
          </p:cNvSpPr>
          <p:nvPr>
            <p:ph type="body" idx="4294967295"/>
          </p:nvPr>
        </p:nvSpPr>
        <p:spPr>
          <a:xfrm>
            <a:off x="685800" y="1981200"/>
            <a:ext cx="7772400" cy="1066800"/>
          </a:xfrm>
          <a:noFill/>
        </p:spPr>
        <p:txBody>
          <a:bodyPr/>
          <a:lstStyle/>
          <a:p>
            <a:pPr>
              <a:buClr>
                <a:srgbClr val="FF66CC"/>
              </a:buClr>
              <a:buFont typeface="Monotype Sorts" pitchFamily="2" charset="2"/>
              <a:buNone/>
            </a:pPr>
            <a:r>
              <a:rPr lang="en-US" smtClean="0">
                <a:latin typeface="Arial" charset="0"/>
              </a:rPr>
              <a:t>	Best indicators of health / health care in a nation is:</a:t>
            </a:r>
            <a:endParaRPr lang="en-US" sz="4400" smtClean="0">
              <a:latin typeface="Arial" charset="0"/>
            </a:endParaRPr>
          </a:p>
        </p:txBody>
      </p:sp>
      <p:sp>
        <p:nvSpPr>
          <p:cNvPr id="972804" name="Text Box 4"/>
          <p:cNvSpPr txBox="1">
            <a:spLocks noChangeArrowheads="1"/>
          </p:cNvSpPr>
          <p:nvPr/>
        </p:nvSpPr>
        <p:spPr bwMode="auto">
          <a:xfrm>
            <a:off x="2651125" y="4370388"/>
            <a:ext cx="3397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66CC"/>
              </a:buClr>
              <a:buSzPct val="75000"/>
              <a:buFontTx/>
              <a:buChar char="–"/>
            </a:pPr>
            <a:r>
              <a:rPr lang="en-US" sz="3200">
                <a:solidFill>
                  <a:schemeClr val="tx1"/>
                </a:solidFill>
              </a:rPr>
              <a:t> </a:t>
            </a:r>
            <a:r>
              <a:rPr lang="en-US" sz="3200" b="1">
                <a:solidFill>
                  <a:srgbClr val="FF3399"/>
                </a:solidFill>
              </a:rPr>
              <a:t>infant mortality</a:t>
            </a:r>
            <a:endParaRPr lang="en-US" sz="3200" b="1">
              <a:solidFill>
                <a:schemeClr val="tx1"/>
              </a:solidFill>
            </a:endParaRPr>
          </a:p>
        </p:txBody>
      </p:sp>
      <p:sp>
        <p:nvSpPr>
          <p:cNvPr id="972805" name="Text Box 5"/>
          <p:cNvSpPr txBox="1">
            <a:spLocks noChangeArrowheads="1"/>
          </p:cNvSpPr>
          <p:nvPr/>
        </p:nvSpPr>
        <p:spPr bwMode="auto">
          <a:xfrm>
            <a:off x="2662238" y="3684588"/>
            <a:ext cx="33734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Clr>
                <a:srgbClr val="FF66CC"/>
              </a:buClr>
              <a:buSzPct val="75000"/>
              <a:buFontTx/>
              <a:buChar char="–"/>
            </a:pPr>
            <a:r>
              <a:rPr lang="en-US" sz="3200">
                <a:solidFill>
                  <a:schemeClr val="tx1"/>
                </a:solidFill>
              </a:rPr>
              <a:t> </a:t>
            </a:r>
            <a:r>
              <a:rPr lang="en-US" sz="3200" b="1">
                <a:solidFill>
                  <a:schemeClr val="accent2"/>
                </a:solidFill>
              </a:rPr>
              <a:t>life expectancy</a:t>
            </a:r>
            <a:endParaRPr lang="en-US" sz="3200">
              <a:solidFill>
                <a:schemeClr val="accent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1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F:\Documents\Downloads\LLU\EPDM 505\Modules\Module 2\Downloads\db23_fig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33375"/>
            <a:ext cx="8812213"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7"/>
          <p:cNvSpPr txBox="1">
            <a:spLocks noChangeArrowheads="1"/>
          </p:cNvSpPr>
          <p:nvPr/>
        </p:nvSpPr>
        <p:spPr bwMode="auto">
          <a:xfrm>
            <a:off x="79375" y="5895975"/>
            <a:ext cx="4473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buFontTx/>
              <a:buNone/>
            </a:pPr>
            <a:r>
              <a:rPr lang="en-US" sz="1000" b="1"/>
              <a:t>National Death Index at </a:t>
            </a:r>
            <a:r>
              <a:rPr lang="en-US" sz="1000" b="1">
                <a:hlinkClick r:id="rId7"/>
              </a:rPr>
              <a:t>www.cdc.gov/nchs/data/databriefs/db23.htm</a:t>
            </a:r>
            <a:endParaRPr lang="en-US" sz="1000" b="1"/>
          </a:p>
          <a:p>
            <a:pPr>
              <a:buFontTx/>
              <a:buNone/>
            </a:pPr>
            <a:endParaRPr lang="en-US" sz="1000" b="1"/>
          </a:p>
        </p:txBody>
      </p:sp>
      <p:graphicFrame>
        <p:nvGraphicFramePr>
          <p:cNvPr id="35844" name="Object 2"/>
          <p:cNvGraphicFramePr>
            <a:graphicFrameLocks noChangeAspect="1"/>
          </p:cNvGraphicFramePr>
          <p:nvPr/>
        </p:nvGraphicFramePr>
        <p:xfrm>
          <a:off x="6770688" y="692150"/>
          <a:ext cx="1978025" cy="1981200"/>
        </p:xfrm>
        <a:graphic>
          <a:graphicData uri="http://schemas.openxmlformats.org/presentationml/2006/ole">
            <mc:AlternateContent xmlns:mc="http://schemas.openxmlformats.org/markup-compatibility/2006">
              <mc:Choice xmlns:v="urn:schemas-microsoft-com:vml" Requires="v">
                <p:oleObj spid="_x0000_s35917" name="Clip" r:id="rId8" imgW="1664208" imgH="1666951" progId="MS_ClipArt_Gallery.2">
                  <p:embed/>
                </p:oleObj>
              </mc:Choice>
              <mc:Fallback>
                <p:oleObj name="Clip" r:id="rId8" imgW="1664208" imgH="1666951" progId="MS_ClipArt_Gallery.2">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0688" y="692150"/>
                        <a:ext cx="1978025"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68275"/>
            <a:ext cx="9144000" cy="381000"/>
          </a:xfrm>
          <a:noFill/>
        </p:spPr>
        <p:txBody>
          <a:bodyPr lIns="92075" tIns="46038" rIns="92075" bIns="46038"/>
          <a:lstStyle/>
          <a:p>
            <a:r>
              <a:rPr lang="en-US" sz="3200" b="1" smtClean="0">
                <a:solidFill>
                  <a:srgbClr val="990033"/>
                </a:solidFill>
                <a:latin typeface="Arial" charset="0"/>
              </a:rPr>
              <a:t>Infant Mortality ‘rates’ in US regions, 1993-95</a:t>
            </a:r>
            <a:endParaRPr lang="en-US" sz="1400" b="1" smtClean="0">
              <a:solidFill>
                <a:srgbClr val="990033"/>
              </a:solidFill>
              <a:latin typeface="Arial" charset="0"/>
            </a:endParaRPr>
          </a:p>
        </p:txBody>
      </p:sp>
      <p:graphicFrame>
        <p:nvGraphicFramePr>
          <p:cNvPr id="36867" name="Object 3"/>
          <p:cNvGraphicFramePr>
            <a:graphicFrameLocks noGrp="1"/>
          </p:cNvGraphicFramePr>
          <p:nvPr>
            <p:ph type="chart" idx="1"/>
          </p:nvPr>
        </p:nvGraphicFramePr>
        <p:xfrm>
          <a:off x="-304800" y="762000"/>
          <a:ext cx="8229600" cy="6096000"/>
        </p:xfrm>
        <a:graphic>
          <a:graphicData uri="http://schemas.openxmlformats.org/presentationml/2006/ole">
            <mc:AlternateContent xmlns:mc="http://schemas.openxmlformats.org/markup-compatibility/2006">
              <mc:Choice xmlns:v="urn:schemas-microsoft-com:vml" Requires="v">
                <p:oleObj spid="_x0000_s37014" name="Chart" r:id="rId6" imgW="8886813" imgH="6096000" progId="MSGraph.Chart.8">
                  <p:embed followColorScheme="full"/>
                </p:oleObj>
              </mc:Choice>
              <mc:Fallback>
                <p:oleObj name="Chart" r:id="rId6" imgW="8886813" imgH="6096000" progId="MSGraph.Chart.8">
                  <p:embed followColorScheme="full"/>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762000"/>
                        <a:ext cx="8229600"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8" name="Text Box 4"/>
          <p:cNvSpPr txBox="1">
            <a:spLocks noChangeArrowheads="1"/>
          </p:cNvSpPr>
          <p:nvPr/>
        </p:nvSpPr>
        <p:spPr bwMode="auto">
          <a:xfrm>
            <a:off x="5943600" y="1004888"/>
            <a:ext cx="501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000" b="1">
                <a:solidFill>
                  <a:srgbClr val="FF3399"/>
                </a:solidFill>
                <a:latin typeface="Times New Roman" pitchFamily="18" charset="0"/>
              </a:rPr>
              <a:t>8.0</a:t>
            </a:r>
            <a:endParaRPr lang="en-US" sz="2000">
              <a:solidFill>
                <a:srgbClr val="FF3399"/>
              </a:solidFill>
              <a:latin typeface="Times New Roman" pitchFamily="18" charset="0"/>
            </a:endParaRPr>
          </a:p>
        </p:txBody>
      </p:sp>
      <p:graphicFrame>
        <p:nvGraphicFramePr>
          <p:cNvPr id="36869" name="Object 5"/>
          <p:cNvGraphicFramePr>
            <a:graphicFrameLocks noChangeAspect="1"/>
          </p:cNvGraphicFramePr>
          <p:nvPr/>
        </p:nvGraphicFramePr>
        <p:xfrm>
          <a:off x="6248400" y="3082925"/>
          <a:ext cx="2667000" cy="1570038"/>
        </p:xfrm>
        <a:graphic>
          <a:graphicData uri="http://schemas.openxmlformats.org/presentationml/2006/ole">
            <mc:AlternateContent xmlns:mc="http://schemas.openxmlformats.org/markup-compatibility/2006">
              <mc:Choice xmlns:v="urn:schemas-microsoft-com:vml" Requires="v">
                <p:oleObj spid="_x0000_s37015" name="Clip" r:id="rId8" imgW="7018338" imgH="4130675" progId="MS_ClipArt_Gallery.2">
                  <p:embed/>
                </p:oleObj>
              </mc:Choice>
              <mc:Fallback>
                <p:oleObj name="Clip" r:id="rId8" imgW="7018338" imgH="4130675" progId="MS_ClipArt_Gallery.2">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3082925"/>
                        <a:ext cx="2667000" cy="157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6898" name="Rectangle 2"/>
          <p:cNvSpPr>
            <a:spLocks noGrp="1" noChangeArrowheads="1"/>
          </p:cNvSpPr>
          <p:nvPr>
            <p:ph type="title" idx="4294967295"/>
          </p:nvPr>
        </p:nvSpPr>
        <p:spPr>
          <a:xfrm>
            <a:off x="106363" y="115888"/>
            <a:ext cx="8929687" cy="1143000"/>
          </a:xfrm>
        </p:spPr>
        <p:txBody>
          <a:bodyPr/>
          <a:lstStyle/>
          <a:p>
            <a:pPr>
              <a:defRPr/>
            </a:pPr>
            <a:r>
              <a:rPr lang="en-US" sz="4000" smtClean="0">
                <a:solidFill>
                  <a:srgbClr val="990033"/>
                </a:solidFill>
                <a:effectLst>
                  <a:outerShdw blurRad="38100" dist="38100" dir="2700000" algn="tl">
                    <a:srgbClr val="C0C0C0"/>
                  </a:outerShdw>
                </a:effectLst>
                <a:latin typeface="Arial" charset="0"/>
              </a:rPr>
              <a:t>Infant Mortality “Rate” in California 1987-1994</a:t>
            </a:r>
          </a:p>
        </p:txBody>
      </p:sp>
      <p:graphicFrame>
        <p:nvGraphicFramePr>
          <p:cNvPr id="37891" name="Object 3"/>
          <p:cNvGraphicFramePr>
            <a:graphicFrameLocks noChangeAspect="1"/>
          </p:cNvGraphicFramePr>
          <p:nvPr/>
        </p:nvGraphicFramePr>
        <p:xfrm>
          <a:off x="304800" y="1447800"/>
          <a:ext cx="6057900" cy="4895850"/>
        </p:xfrm>
        <a:graphic>
          <a:graphicData uri="http://schemas.openxmlformats.org/presentationml/2006/ole">
            <mc:AlternateContent xmlns:mc="http://schemas.openxmlformats.org/markup-compatibility/2006">
              <mc:Choice xmlns:v="urn:schemas-microsoft-com:vml" Requires="v">
                <p:oleObj spid="_x0000_s38046" name="Chart" r:id="rId6" imgW="6058012" imgH="4895794" progId="MSGraph.Chart.8">
                  <p:embed followColorScheme="full"/>
                </p:oleObj>
              </mc:Choice>
              <mc:Fallback>
                <p:oleObj name="Chart" r:id="rId6" imgW="6058012" imgH="4895794"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447800"/>
                        <a:ext cx="60579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2" name="Text Box 4"/>
          <p:cNvSpPr txBox="1">
            <a:spLocks noChangeArrowheads="1"/>
          </p:cNvSpPr>
          <p:nvPr/>
        </p:nvSpPr>
        <p:spPr bwMode="auto">
          <a:xfrm>
            <a:off x="1684338" y="6021388"/>
            <a:ext cx="5715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rPr>
              <a:t>CA</a:t>
            </a:r>
            <a:endParaRPr lang="en-US" sz="2400">
              <a:solidFill>
                <a:schemeClr val="tx1"/>
              </a:solidFill>
            </a:endParaRPr>
          </a:p>
        </p:txBody>
      </p:sp>
      <p:sp>
        <p:nvSpPr>
          <p:cNvPr id="37893" name="Text Box 5"/>
          <p:cNvSpPr txBox="1">
            <a:spLocks noChangeArrowheads="1"/>
          </p:cNvSpPr>
          <p:nvPr/>
        </p:nvSpPr>
        <p:spPr bwMode="auto">
          <a:xfrm>
            <a:off x="3429000" y="5989638"/>
            <a:ext cx="16859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a:solidFill>
                  <a:schemeClr val="tx1"/>
                </a:solidFill>
              </a:rPr>
              <a:t>     </a:t>
            </a:r>
            <a:r>
              <a:rPr lang="en-US" sz="2200">
                <a:solidFill>
                  <a:schemeClr val="tx1"/>
                </a:solidFill>
              </a:rPr>
              <a:t>San </a:t>
            </a:r>
          </a:p>
          <a:p>
            <a:pPr>
              <a:spcBef>
                <a:spcPct val="0"/>
              </a:spcBef>
              <a:buFontTx/>
              <a:buNone/>
            </a:pPr>
            <a:r>
              <a:rPr lang="en-US" sz="2200">
                <a:solidFill>
                  <a:schemeClr val="tx1"/>
                </a:solidFill>
              </a:rPr>
              <a:t>Bernardino</a:t>
            </a:r>
            <a:endParaRPr lang="en-US" sz="2400">
              <a:solidFill>
                <a:schemeClr val="tx1"/>
              </a:solidFill>
            </a:endParaRPr>
          </a:p>
        </p:txBody>
      </p:sp>
      <p:sp>
        <p:nvSpPr>
          <p:cNvPr id="37894" name="Text Box 6"/>
          <p:cNvSpPr txBox="1">
            <a:spLocks noChangeArrowheads="1"/>
          </p:cNvSpPr>
          <p:nvPr/>
        </p:nvSpPr>
        <p:spPr bwMode="auto">
          <a:xfrm>
            <a:off x="3657600" y="1501775"/>
            <a:ext cx="1000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600" b="1">
                <a:solidFill>
                  <a:srgbClr val="FF3399"/>
                </a:solidFill>
                <a:latin typeface="Comic Sans MS" pitchFamily="66" charset="0"/>
              </a:rPr>
              <a:t>P&lt;.0001</a:t>
            </a:r>
            <a:endParaRPr lang="en-US" sz="1000">
              <a:solidFill>
                <a:srgbClr val="FF3399"/>
              </a:solidFill>
              <a:latin typeface="Comic Sans MS" pitchFamily="66" charset="0"/>
            </a:endParaRPr>
          </a:p>
        </p:txBody>
      </p:sp>
      <p:graphicFrame>
        <p:nvGraphicFramePr>
          <p:cNvPr id="37895" name="Object 7"/>
          <p:cNvGraphicFramePr>
            <a:graphicFrameLocks noChangeAspect="1"/>
          </p:cNvGraphicFramePr>
          <p:nvPr/>
        </p:nvGraphicFramePr>
        <p:xfrm>
          <a:off x="6291263" y="2420938"/>
          <a:ext cx="2051050" cy="3168650"/>
        </p:xfrm>
        <a:graphic>
          <a:graphicData uri="http://schemas.openxmlformats.org/presentationml/2006/ole">
            <mc:AlternateContent xmlns:mc="http://schemas.openxmlformats.org/markup-compatibility/2006">
              <mc:Choice xmlns:v="urn:schemas-microsoft-com:vml" Requires="v">
                <p:oleObj spid="_x0000_s38047" name="Clip" r:id="rId8" imgW="1957388" imgH="3024188" progId="MS_ClipArt_Gallery.2">
                  <p:embed/>
                </p:oleObj>
              </mc:Choice>
              <mc:Fallback>
                <p:oleObj name="Clip" r:id="rId8" imgW="1957388" imgH="3024188" progId="MS_ClipArt_Gallery.2">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1263" y="2420938"/>
                        <a:ext cx="2051050" cy="316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7922" name="Rectangle 2"/>
          <p:cNvSpPr>
            <a:spLocks noGrp="1" noChangeArrowheads="1"/>
          </p:cNvSpPr>
          <p:nvPr>
            <p:ph type="title" idx="4294967295"/>
          </p:nvPr>
        </p:nvSpPr>
        <p:spPr>
          <a:xfrm>
            <a:off x="0" y="0"/>
            <a:ext cx="9144000" cy="1143000"/>
          </a:xfrm>
        </p:spPr>
        <p:txBody>
          <a:bodyPr/>
          <a:lstStyle/>
          <a:p>
            <a:pPr>
              <a:lnSpc>
                <a:spcPct val="80000"/>
              </a:lnSpc>
              <a:defRPr/>
            </a:pPr>
            <a:r>
              <a:rPr lang="en-US" sz="3600" smtClean="0">
                <a:effectLst>
                  <a:outerShdw blurRad="38100" dist="38100" dir="2700000" algn="tl">
                    <a:srgbClr val="C0C0C0"/>
                  </a:outerShdw>
                </a:effectLst>
                <a:latin typeface="Arial" charset="0"/>
              </a:rPr>
              <a:t/>
            </a:r>
            <a:br>
              <a:rPr lang="en-US" sz="3600" smtClean="0">
                <a:effectLst>
                  <a:outerShdw blurRad="38100" dist="38100" dir="2700000" algn="tl">
                    <a:srgbClr val="C0C0C0"/>
                  </a:outerShdw>
                </a:effectLst>
                <a:latin typeface="Arial" charset="0"/>
              </a:rPr>
            </a:br>
            <a:r>
              <a:rPr lang="en-US" sz="3200" smtClean="0">
                <a:solidFill>
                  <a:srgbClr val="990033"/>
                </a:solidFill>
                <a:effectLst>
                  <a:outerShdw blurRad="38100" dist="38100" dir="2700000" algn="tl">
                    <a:srgbClr val="C0C0C0"/>
                  </a:outerShdw>
                </a:effectLst>
                <a:latin typeface="Arial" charset="0"/>
              </a:rPr>
              <a:t>Age-standardized mortality of ischemic heart        disease in selected countries-1988.</a:t>
            </a:r>
            <a:r>
              <a:rPr lang="en-US" sz="3600" smtClean="0">
                <a:effectLst>
                  <a:outerShdw blurRad="38100" dist="38100" dir="2700000" algn="tl">
                    <a:srgbClr val="C0C0C0"/>
                  </a:outerShdw>
                </a:effectLst>
                <a:latin typeface="Arial" charset="0"/>
              </a:rPr>
              <a:t>  </a:t>
            </a:r>
            <a:br>
              <a:rPr lang="en-US" sz="3600" smtClean="0">
                <a:effectLst>
                  <a:outerShdw blurRad="38100" dist="38100" dir="2700000" algn="tl">
                    <a:srgbClr val="C0C0C0"/>
                  </a:outerShdw>
                </a:effectLst>
                <a:latin typeface="Arial" charset="0"/>
              </a:rPr>
            </a:br>
            <a:endParaRPr lang="en-US" sz="3600" smtClean="0">
              <a:effectLst>
                <a:outerShdw blurRad="38100" dist="38100" dir="2700000" algn="tl">
                  <a:srgbClr val="C0C0C0"/>
                </a:outerShdw>
              </a:effectLst>
              <a:latin typeface="Arial" charset="0"/>
            </a:endParaRPr>
          </a:p>
        </p:txBody>
      </p:sp>
      <p:graphicFrame>
        <p:nvGraphicFramePr>
          <p:cNvPr id="38915" name="Object 3"/>
          <p:cNvGraphicFramePr>
            <a:graphicFrameLocks noChangeAspect="1"/>
          </p:cNvGraphicFramePr>
          <p:nvPr/>
        </p:nvGraphicFramePr>
        <p:xfrm>
          <a:off x="106363" y="1282700"/>
          <a:ext cx="8809037" cy="5591175"/>
        </p:xfrm>
        <a:graphic>
          <a:graphicData uri="http://schemas.openxmlformats.org/presentationml/2006/ole">
            <mc:AlternateContent xmlns:mc="http://schemas.openxmlformats.org/markup-compatibility/2006">
              <mc:Choice xmlns:v="urn:schemas-microsoft-com:vml" Requires="v">
                <p:oleObj spid="_x0000_s38990" name="Chart" r:id="rId6" imgW="7067510" imgH="4486399" progId="MSGraph.Chart.8">
                  <p:embed followColorScheme="full"/>
                </p:oleObj>
              </mc:Choice>
              <mc:Fallback>
                <p:oleObj name="Chart" r:id="rId6" imgW="7067510" imgH="4486399"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63" y="1282700"/>
                        <a:ext cx="8809037" cy="559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6" name="Rectangle 4"/>
          <p:cNvSpPr>
            <a:spLocks noChangeArrowheads="1"/>
          </p:cNvSpPr>
          <p:nvPr/>
        </p:nvSpPr>
        <p:spPr bwMode="auto">
          <a:xfrm>
            <a:off x="250825" y="5589588"/>
            <a:ext cx="1441450" cy="1444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5154" name="Text Box 2"/>
          <p:cNvSpPr txBox="1">
            <a:spLocks noChangeArrowheads="1"/>
          </p:cNvSpPr>
          <p:nvPr/>
        </p:nvSpPr>
        <p:spPr bwMode="auto">
          <a:xfrm>
            <a:off x="533400" y="1447800"/>
            <a:ext cx="81692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rgbClr val="000000"/>
                </a:solidFill>
                <a:cs typeface="Times New Roman" pitchFamily="18" charset="0"/>
              </a:rPr>
              <a:t>Few families, rich or poor, were spared the loss of at least one member. Within a week, </a:t>
            </a:r>
            <a:r>
              <a:rPr lang="en-US" sz="2000">
                <a:solidFill>
                  <a:srgbClr val="CC0066"/>
                </a:solidFill>
                <a:cs typeface="Times New Roman" pitchFamily="18" charset="0"/>
              </a:rPr>
              <a:t>three-quarters</a:t>
            </a:r>
            <a:r>
              <a:rPr lang="en-US" sz="2000">
                <a:solidFill>
                  <a:srgbClr val="000000"/>
                </a:solidFill>
                <a:cs typeface="Times New Roman" pitchFamily="18" charset="0"/>
              </a:rPr>
              <a:t> of the residents had </a:t>
            </a:r>
            <a:r>
              <a:rPr lang="en-US" sz="2000">
                <a:solidFill>
                  <a:srgbClr val="CC0066"/>
                </a:solidFill>
                <a:cs typeface="Times New Roman" pitchFamily="18" charset="0"/>
              </a:rPr>
              <a:t>fled</a:t>
            </a:r>
            <a:r>
              <a:rPr lang="en-US" sz="2000">
                <a:solidFill>
                  <a:srgbClr val="000000"/>
                </a:solidFill>
                <a:cs typeface="Times New Roman" pitchFamily="18" charset="0"/>
              </a:rPr>
              <a:t> from their homes, leaving their shops shuttered, their houses locked and the streets deserted. Only those who could not afford to leave remained there. It was like the Great Plague all over again.</a:t>
            </a:r>
          </a:p>
        </p:txBody>
      </p:sp>
      <p:sp>
        <p:nvSpPr>
          <p:cNvPr id="945155" name="Rectangle 3"/>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Snow on Cholera</a:t>
            </a:r>
            <a:r>
              <a:rPr lang="en-US" smtClean="0">
                <a:solidFill>
                  <a:srgbClr val="990033"/>
                </a:solidFill>
                <a:latin typeface="Arial" charset="0"/>
              </a:rPr>
              <a:t> (2)</a:t>
            </a:r>
          </a:p>
        </p:txBody>
      </p:sp>
      <p:sp>
        <p:nvSpPr>
          <p:cNvPr id="945156" name="Rectangle 4"/>
          <p:cNvSpPr>
            <a:spLocks noChangeArrowheads="1"/>
          </p:cNvSpPr>
          <p:nvPr/>
        </p:nvSpPr>
        <p:spPr bwMode="auto">
          <a:xfrm>
            <a:off x="539750" y="3197225"/>
            <a:ext cx="8280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a:solidFill>
                  <a:srgbClr val="000000"/>
                </a:solidFill>
              </a:rPr>
              <a:t>By </a:t>
            </a:r>
            <a:r>
              <a:rPr lang="en-US" sz="2000">
                <a:solidFill>
                  <a:srgbClr val="CC0066"/>
                </a:solidFill>
              </a:rPr>
              <a:t>10 September</a:t>
            </a:r>
            <a:r>
              <a:rPr lang="en-US" sz="2000">
                <a:solidFill>
                  <a:srgbClr val="000000"/>
                </a:solidFill>
              </a:rPr>
              <a:t>, the number of fatal attacks had reached </a:t>
            </a:r>
            <a:r>
              <a:rPr lang="en-US" sz="2000">
                <a:solidFill>
                  <a:srgbClr val="CC0066"/>
                </a:solidFill>
              </a:rPr>
              <a:t>500</a:t>
            </a:r>
            <a:r>
              <a:rPr lang="en-US" sz="2000">
                <a:solidFill>
                  <a:srgbClr val="000000"/>
                </a:solidFill>
              </a:rPr>
              <a:t> and the death rate of the St Anne's, Berwick Street and Golden Square subdivisions of the parish had risen to </a:t>
            </a:r>
            <a:r>
              <a:rPr lang="en-US" sz="2000">
                <a:solidFill>
                  <a:srgbClr val="CC0066"/>
                </a:solidFill>
              </a:rPr>
              <a:t>12.8 per cent</a:t>
            </a:r>
            <a:r>
              <a:rPr lang="en-US" sz="2000">
                <a:solidFill>
                  <a:srgbClr val="000000"/>
                </a:solidFill>
              </a:rPr>
              <a:t> -- more than double that for the rest of London.</a:t>
            </a:r>
          </a:p>
        </p:txBody>
      </p:sp>
      <p:sp>
        <p:nvSpPr>
          <p:cNvPr id="945157" name="Rectangle 5"/>
          <p:cNvSpPr>
            <a:spLocks noChangeArrowheads="1"/>
          </p:cNvSpPr>
          <p:nvPr/>
        </p:nvSpPr>
        <p:spPr bwMode="auto">
          <a:xfrm>
            <a:off x="530225" y="4603750"/>
            <a:ext cx="84248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a:solidFill>
                  <a:srgbClr val="000000"/>
                </a:solidFill>
              </a:rPr>
              <a:t>Snow lived close by so was ideally placed to monitor the epidemic. Now he saw his chance to prove his theories once and for all, by linking the Soho outbreak to a single source of polluted water.</a:t>
            </a:r>
          </a:p>
          <a:p>
            <a:pPr>
              <a:spcBef>
                <a:spcPct val="0"/>
              </a:spcBef>
              <a:buFontTx/>
              <a:buNone/>
            </a:pPr>
            <a:r>
              <a:rPr lang="en-US" sz="2000">
                <a:solidFill>
                  <a:srgbClr val="000000"/>
                </a:solidFill>
              </a:rPr>
              <a:t>From day one he patrolled the district, interviewing the families of the victims. He found that </a:t>
            </a:r>
            <a:r>
              <a:rPr lang="en-US" sz="2000">
                <a:solidFill>
                  <a:srgbClr val="CC0066"/>
                </a:solidFill>
              </a:rPr>
              <a:t>nearly all the deaths</a:t>
            </a:r>
            <a:r>
              <a:rPr lang="en-US" sz="2000">
                <a:solidFill>
                  <a:srgbClr val="000000"/>
                </a:solidFill>
              </a:rPr>
              <a:t> had taken place within a short distance of the </a:t>
            </a:r>
            <a:r>
              <a:rPr lang="en-US" sz="2000">
                <a:solidFill>
                  <a:srgbClr val="CC0066"/>
                </a:solidFill>
              </a:rPr>
              <a:t>Broad Street pump</a:t>
            </a:r>
            <a:r>
              <a:rPr lang="en-US" sz="2000">
                <a:solidFill>
                  <a:srgbClr val="000000"/>
                </a:solidFill>
              </a:rPr>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3056" y="33956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32"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45154"/>
                                        </p:tgtEl>
                                        <p:attrNameLst>
                                          <p:attrName>style.visibility</p:attrName>
                                        </p:attrNameLst>
                                      </p:cBhvr>
                                      <p:to>
                                        <p:strVal val="visible"/>
                                      </p:to>
                                    </p:set>
                                    <p:animEffect transition="in" filter="fade">
                                      <p:cBhvr>
                                        <p:cTn id="9" dur="2000"/>
                                        <p:tgtEl>
                                          <p:spTgt spid="945154"/>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945156"/>
                                        </p:tgtEl>
                                        <p:attrNameLst>
                                          <p:attrName>style.visibility</p:attrName>
                                        </p:attrNameLst>
                                      </p:cBhvr>
                                      <p:to>
                                        <p:strVal val="visible"/>
                                      </p:to>
                                    </p:set>
                                    <p:animEffect transition="in" filter="fade">
                                      <p:cBhvr>
                                        <p:cTn id="12" dur="2000"/>
                                        <p:tgtEl>
                                          <p:spTgt spid="945156"/>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945157"/>
                                        </p:tgtEl>
                                        <p:attrNameLst>
                                          <p:attrName>style.visibility</p:attrName>
                                        </p:attrNameLst>
                                      </p:cBhvr>
                                      <p:to>
                                        <p:strVal val="visible"/>
                                      </p:to>
                                    </p:set>
                                    <p:animEffect transition="in" filter="fade">
                                      <p:cBhvr>
                                        <p:cTn id="15" dur="2000"/>
                                        <p:tgtEl>
                                          <p:spTgt spid="9451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945154" grpId="0"/>
      <p:bldP spid="945156" grpId="0"/>
      <p:bldP spid="94515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8946" name="Rectangle 2"/>
          <p:cNvSpPr>
            <a:spLocks noGrp="1" noChangeArrowheads="1"/>
          </p:cNvSpPr>
          <p:nvPr>
            <p:ph type="title" idx="4294967295"/>
          </p:nvPr>
        </p:nvSpPr>
        <p:spPr>
          <a:xfrm>
            <a:off x="685800" y="115888"/>
            <a:ext cx="7772400" cy="1143000"/>
          </a:xfrm>
        </p:spPr>
        <p:txBody>
          <a:bodyPr/>
          <a:lstStyle/>
          <a:p>
            <a:pPr>
              <a:lnSpc>
                <a:spcPct val="80000"/>
              </a:lnSpc>
              <a:defRPr/>
            </a:pPr>
            <a:r>
              <a:rPr lang="en-US" sz="3200" smtClean="0">
                <a:solidFill>
                  <a:srgbClr val="990033"/>
                </a:solidFill>
                <a:effectLst>
                  <a:outerShdw blurRad="38100" dist="38100" dir="2700000" algn="tl">
                    <a:srgbClr val="C0C0C0"/>
                  </a:outerShdw>
                </a:effectLst>
                <a:latin typeface="Arial" charset="0"/>
              </a:rPr>
              <a:t>Age and race-adjusted relative risk of death of ischemic heart disease.  </a:t>
            </a:r>
            <a:br>
              <a:rPr lang="en-US" sz="3200" smtClean="0">
                <a:solidFill>
                  <a:srgbClr val="990033"/>
                </a:solidFill>
                <a:effectLst>
                  <a:outerShdw blurRad="38100" dist="38100" dir="2700000" algn="tl">
                    <a:srgbClr val="C0C0C0"/>
                  </a:outerShdw>
                </a:effectLst>
                <a:latin typeface="Arial" charset="0"/>
              </a:rPr>
            </a:br>
            <a:r>
              <a:rPr lang="en-US" sz="3200" smtClean="0">
                <a:solidFill>
                  <a:srgbClr val="990033"/>
                </a:solidFill>
                <a:effectLst>
                  <a:outerShdw blurRad="38100" dist="38100" dir="2700000" algn="tl">
                    <a:srgbClr val="C0C0C0"/>
                  </a:outerShdw>
                </a:effectLst>
                <a:latin typeface="Arial" charset="0"/>
              </a:rPr>
              <a:t>California 1989-91</a:t>
            </a:r>
          </a:p>
        </p:txBody>
      </p:sp>
      <p:graphicFrame>
        <p:nvGraphicFramePr>
          <p:cNvPr id="39939" name="Object 3"/>
          <p:cNvGraphicFramePr>
            <a:graphicFrameLocks noChangeAspect="1"/>
          </p:cNvGraphicFramePr>
          <p:nvPr/>
        </p:nvGraphicFramePr>
        <p:xfrm>
          <a:off x="381000" y="1582738"/>
          <a:ext cx="7772400" cy="5199062"/>
        </p:xfrm>
        <a:graphic>
          <a:graphicData uri="http://schemas.openxmlformats.org/presentationml/2006/ole">
            <mc:AlternateContent xmlns:mc="http://schemas.openxmlformats.org/markup-compatibility/2006">
              <mc:Choice xmlns:v="urn:schemas-microsoft-com:vml" Requires="v">
                <p:oleObj spid="_x0000_s40014" name="Chart" r:id="rId6" imgW="6096000" imgH="4076748" progId="MSGraph.Chart.8">
                  <p:embed followColorScheme="full"/>
                </p:oleObj>
              </mc:Choice>
              <mc:Fallback>
                <p:oleObj name="Chart" r:id="rId6" imgW="6096000" imgH="4076748"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582738"/>
                        <a:ext cx="7772400" cy="519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nvGraphicFramePr>
        <p:xfrm>
          <a:off x="468313" y="1125538"/>
          <a:ext cx="8289925" cy="5532437"/>
        </p:xfrm>
        <a:graphic>
          <a:graphicData uri="http://schemas.openxmlformats.org/presentationml/2006/ole">
            <mc:AlternateContent xmlns:mc="http://schemas.openxmlformats.org/markup-compatibility/2006">
              <mc:Choice xmlns:v="urn:schemas-microsoft-com:vml" Requires="v">
                <p:oleObj spid="_x0000_s41043" name="Chart" r:id="rId6" imgW="6096000" imgH="4067251" progId="MSGraph.Chart.8">
                  <p:embed followColorScheme="full"/>
                </p:oleObj>
              </mc:Choice>
              <mc:Fallback>
                <p:oleObj name="Chart" r:id="rId6" imgW="6096000" imgH="4067251"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125538"/>
                        <a:ext cx="8289925" cy="553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3" name="Text Box 3"/>
          <p:cNvSpPr txBox="1">
            <a:spLocks noChangeArrowheads="1"/>
          </p:cNvSpPr>
          <p:nvPr/>
        </p:nvSpPr>
        <p:spPr bwMode="auto">
          <a:xfrm>
            <a:off x="0" y="2603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3600"/>
              <a:t>Male homicide ‘rates’ by age groups - 1990</a:t>
            </a:r>
            <a:endParaRPr lang="en-US" sz="3600">
              <a:solidFill>
                <a:srgbClr val="FF3399"/>
              </a:solidFill>
            </a:endParaRPr>
          </a:p>
        </p:txBody>
      </p:sp>
      <p:sp>
        <p:nvSpPr>
          <p:cNvPr id="40964" name="Text Box 4"/>
          <p:cNvSpPr txBox="1">
            <a:spLocks noChangeArrowheads="1"/>
          </p:cNvSpPr>
          <p:nvPr/>
        </p:nvSpPr>
        <p:spPr bwMode="auto">
          <a:xfrm>
            <a:off x="1508125" y="52228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400" b="1">
                <a:solidFill>
                  <a:schemeClr val="tx1"/>
                </a:solidFill>
                <a:latin typeface="Times New Roman" pitchFamily="18" charset="0"/>
              </a:rPr>
              <a:t>5</a:t>
            </a:r>
          </a:p>
        </p:txBody>
      </p:sp>
      <p:sp>
        <p:nvSpPr>
          <p:cNvPr id="40965" name="Text Box 5"/>
          <p:cNvSpPr txBox="1">
            <a:spLocks noChangeArrowheads="1"/>
          </p:cNvSpPr>
          <p:nvPr/>
        </p:nvSpPr>
        <p:spPr bwMode="auto">
          <a:xfrm>
            <a:off x="1492250" y="45370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400" b="1">
                <a:solidFill>
                  <a:schemeClr val="tx1"/>
                </a:solidFill>
                <a:latin typeface="Times New Roman" pitchFamily="18" charset="0"/>
              </a:rPr>
              <a:t>10</a:t>
            </a:r>
          </a:p>
        </p:txBody>
      </p:sp>
      <p:sp>
        <p:nvSpPr>
          <p:cNvPr id="40966" name="Text Box 6"/>
          <p:cNvSpPr txBox="1">
            <a:spLocks noChangeArrowheads="1"/>
          </p:cNvSpPr>
          <p:nvPr/>
        </p:nvSpPr>
        <p:spPr bwMode="auto">
          <a:xfrm>
            <a:off x="1524000" y="388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400" b="1">
                <a:solidFill>
                  <a:schemeClr val="tx1"/>
                </a:solidFill>
                <a:latin typeface="Times New Roman" pitchFamily="18" charset="0"/>
              </a:rPr>
              <a:t>15</a:t>
            </a:r>
          </a:p>
        </p:txBody>
      </p:sp>
      <p:sp>
        <p:nvSpPr>
          <p:cNvPr id="40967" name="Text Box 7"/>
          <p:cNvSpPr txBox="1">
            <a:spLocks noChangeArrowheads="1"/>
          </p:cNvSpPr>
          <p:nvPr/>
        </p:nvSpPr>
        <p:spPr bwMode="auto">
          <a:xfrm>
            <a:off x="1524000" y="3200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400" b="1">
                <a:solidFill>
                  <a:schemeClr val="tx1"/>
                </a:solidFill>
                <a:latin typeface="Times New Roman" pitchFamily="18" charset="0"/>
              </a:rPr>
              <a:t>20</a:t>
            </a:r>
          </a:p>
        </p:txBody>
      </p:sp>
      <p:sp>
        <p:nvSpPr>
          <p:cNvPr id="40968" name="Text Box 8"/>
          <p:cNvSpPr txBox="1">
            <a:spLocks noChangeArrowheads="1"/>
          </p:cNvSpPr>
          <p:nvPr/>
        </p:nvSpPr>
        <p:spPr bwMode="auto">
          <a:xfrm>
            <a:off x="1524000" y="2514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25</a:t>
            </a:r>
          </a:p>
        </p:txBody>
      </p:sp>
      <p:sp>
        <p:nvSpPr>
          <p:cNvPr id="40969" name="Text Box 9"/>
          <p:cNvSpPr txBox="1">
            <a:spLocks noChangeArrowheads="1"/>
          </p:cNvSpPr>
          <p:nvPr/>
        </p:nvSpPr>
        <p:spPr bwMode="auto">
          <a:xfrm>
            <a:off x="1524000" y="1828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30</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a:xfrm>
            <a:off x="0" y="260350"/>
            <a:ext cx="8991600" cy="381000"/>
          </a:xfrm>
        </p:spPr>
        <p:txBody>
          <a:bodyPr lIns="92075" tIns="46038" rIns="92075" bIns="46038"/>
          <a:lstStyle/>
          <a:p>
            <a:pPr>
              <a:defRPr/>
            </a:pPr>
            <a:r>
              <a:rPr lang="en-US" sz="3200" smtClean="0">
                <a:solidFill>
                  <a:srgbClr val="990033"/>
                </a:solidFill>
                <a:effectLst>
                  <a:outerShdw blurRad="38100" dist="38100" dir="2700000" algn="tl">
                    <a:srgbClr val="C0C0C0"/>
                  </a:outerShdw>
                </a:effectLst>
                <a:latin typeface="Arial" charset="0"/>
              </a:rPr>
              <a:t>Life Expectancy at Birth:  Selected Countries</a:t>
            </a:r>
          </a:p>
        </p:txBody>
      </p:sp>
      <p:graphicFrame>
        <p:nvGraphicFramePr>
          <p:cNvPr id="41987" name="Object 3"/>
          <p:cNvGraphicFramePr>
            <a:graphicFrameLocks noGrp="1"/>
          </p:cNvGraphicFramePr>
          <p:nvPr>
            <p:ph type="chart" idx="1"/>
          </p:nvPr>
        </p:nvGraphicFramePr>
        <p:xfrm>
          <a:off x="457200" y="990600"/>
          <a:ext cx="7391400" cy="5638800"/>
        </p:xfrm>
        <a:graphic>
          <a:graphicData uri="http://schemas.openxmlformats.org/presentationml/2006/ole">
            <mc:AlternateContent xmlns:mc="http://schemas.openxmlformats.org/markup-compatibility/2006">
              <mc:Choice xmlns:v="urn:schemas-microsoft-com:vml" Requires="v">
                <p:oleObj spid="_x0000_s42138" name="Chart" r:id="rId6" imgW="7772336" imgH="6324696" progId="MSGraph.Chart.8">
                  <p:embed followColorScheme="full"/>
                </p:oleObj>
              </mc:Choice>
              <mc:Fallback>
                <p:oleObj name="Chart" r:id="rId6" imgW="7772336" imgH="6324696" progId="MSGraph.Chart.8">
                  <p:embed followColorScheme="full"/>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990600"/>
                        <a:ext cx="7391400" cy="56388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8" name="Text Box 4"/>
          <p:cNvSpPr txBox="1">
            <a:spLocks noChangeArrowheads="1"/>
          </p:cNvSpPr>
          <p:nvPr/>
        </p:nvSpPr>
        <p:spPr bwMode="auto">
          <a:xfrm>
            <a:off x="4514850" y="4498975"/>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b="1">
                <a:solidFill>
                  <a:srgbClr val="FF3399"/>
                </a:solidFill>
                <a:latin typeface="Comic Sans MS" pitchFamily="66" charset="0"/>
              </a:rPr>
              <a:t>19</a:t>
            </a:r>
            <a:endParaRPr lang="en-US" sz="2400">
              <a:solidFill>
                <a:schemeClr val="tx1"/>
              </a:solidFill>
              <a:latin typeface="Comic Sans MS" pitchFamily="66" charset="0"/>
            </a:endParaRPr>
          </a:p>
        </p:txBody>
      </p:sp>
      <p:graphicFrame>
        <p:nvGraphicFramePr>
          <p:cNvPr id="41989" name="Object 5"/>
          <p:cNvGraphicFramePr>
            <a:graphicFrameLocks noChangeAspect="1"/>
          </p:cNvGraphicFramePr>
          <p:nvPr/>
        </p:nvGraphicFramePr>
        <p:xfrm>
          <a:off x="6778625" y="1981200"/>
          <a:ext cx="1127125" cy="3065463"/>
        </p:xfrm>
        <a:graphic>
          <a:graphicData uri="http://schemas.openxmlformats.org/presentationml/2006/ole">
            <mc:AlternateContent xmlns:mc="http://schemas.openxmlformats.org/markup-compatibility/2006">
              <mc:Choice xmlns:v="urn:schemas-microsoft-com:vml" Requires="v">
                <p:oleObj spid="_x0000_s42139" name="Clip" r:id="rId8" imgW="460397" imgH="1252390" progId="MS_ClipArt_Gallery.2">
                  <p:embed/>
                </p:oleObj>
              </mc:Choice>
              <mc:Fallback>
                <p:oleObj name="Clip" r:id="rId8" imgW="460397" imgH="1252390" progId="MS_ClipArt_Gallery.2">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8625" y="1981200"/>
                        <a:ext cx="1127125" cy="306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0" y="260350"/>
            <a:ext cx="9144000" cy="439738"/>
          </a:xfrm>
        </p:spPr>
        <p:txBody>
          <a:bodyPr lIns="92075" tIns="46038" rIns="92075" bIns="46038"/>
          <a:lstStyle/>
          <a:p>
            <a:pPr>
              <a:defRPr/>
            </a:pPr>
            <a:r>
              <a:rPr lang="en-US" sz="3200" smtClean="0">
                <a:solidFill>
                  <a:srgbClr val="990033"/>
                </a:solidFill>
                <a:effectLst>
                  <a:outerShdw blurRad="38100" dist="38100" dir="2700000" algn="tl">
                    <a:srgbClr val="C0C0C0"/>
                  </a:outerShdw>
                </a:effectLst>
                <a:latin typeface="Arial" charset="0"/>
              </a:rPr>
              <a:t>Life Expectancy at Birth:  Selected Countries</a:t>
            </a:r>
          </a:p>
        </p:txBody>
      </p:sp>
      <p:graphicFrame>
        <p:nvGraphicFramePr>
          <p:cNvPr id="43011" name="Object 3"/>
          <p:cNvGraphicFramePr>
            <a:graphicFrameLocks noGrp="1"/>
          </p:cNvGraphicFramePr>
          <p:nvPr>
            <p:ph type="chart" idx="1"/>
          </p:nvPr>
        </p:nvGraphicFramePr>
        <p:xfrm>
          <a:off x="457200" y="1066800"/>
          <a:ext cx="7086600" cy="5619750"/>
        </p:xfrm>
        <a:graphic>
          <a:graphicData uri="http://schemas.openxmlformats.org/presentationml/2006/ole">
            <mc:AlternateContent xmlns:mc="http://schemas.openxmlformats.org/markup-compatibility/2006">
              <mc:Choice xmlns:v="urn:schemas-microsoft-com:vml" Requires="v">
                <p:oleObj spid="_x0000_s43160" name="Chart" r:id="rId6" imgW="7772336" imgH="6324696" progId="MSGraph.Chart.8">
                  <p:embed followColorScheme="full"/>
                </p:oleObj>
              </mc:Choice>
              <mc:Fallback>
                <p:oleObj name="Chart" r:id="rId6" imgW="7772336" imgH="6324696" progId="MSGraph.Chart.8">
                  <p:embed followColorScheme="full"/>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066800"/>
                        <a:ext cx="7086600" cy="56197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5581650" y="5168900"/>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b="1">
                <a:solidFill>
                  <a:srgbClr val="FF3399"/>
                </a:solidFill>
                <a:latin typeface="Comic Sans MS" pitchFamily="66" charset="0"/>
              </a:rPr>
              <a:t>23</a:t>
            </a:r>
            <a:endParaRPr lang="en-US" sz="2000" b="1">
              <a:solidFill>
                <a:schemeClr val="tx1"/>
              </a:solidFill>
              <a:latin typeface="Comic Sans MS" pitchFamily="66" charset="0"/>
            </a:endParaRPr>
          </a:p>
        </p:txBody>
      </p:sp>
      <p:graphicFrame>
        <p:nvGraphicFramePr>
          <p:cNvPr id="43013" name="Object 5"/>
          <p:cNvGraphicFramePr>
            <a:graphicFrameLocks noChangeAspect="1"/>
          </p:cNvGraphicFramePr>
          <p:nvPr/>
        </p:nvGraphicFramePr>
        <p:xfrm>
          <a:off x="7381875" y="2133600"/>
          <a:ext cx="979488" cy="2801938"/>
        </p:xfrm>
        <a:graphic>
          <a:graphicData uri="http://schemas.openxmlformats.org/presentationml/2006/ole">
            <mc:AlternateContent xmlns:mc="http://schemas.openxmlformats.org/markup-compatibility/2006">
              <mc:Choice xmlns:v="urn:schemas-microsoft-com:vml" Requires="v">
                <p:oleObj spid="_x0000_s43161" name="Clip" r:id="rId8" imgW="467258" imgH="1335938" progId="MS_ClipArt_Gallery.2">
                  <p:embed/>
                </p:oleObj>
              </mc:Choice>
              <mc:Fallback>
                <p:oleObj name="Clip" r:id="rId8" imgW="467258" imgH="1335938" progId="MS_ClipArt_Gallery.2">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1875" y="2133600"/>
                        <a:ext cx="979488" cy="280193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Time</a:t>
            </a:r>
          </a:p>
        </p:txBody>
      </p:sp>
      <p:sp>
        <p:nvSpPr>
          <p:cNvPr id="44035" name="Rectangle 3"/>
          <p:cNvSpPr>
            <a:spLocks noGrp="1" noChangeArrowheads="1"/>
          </p:cNvSpPr>
          <p:nvPr>
            <p:ph type="body" idx="4294967295"/>
          </p:nvPr>
        </p:nvSpPr>
        <p:spPr>
          <a:xfrm>
            <a:off x="685800" y="1628775"/>
            <a:ext cx="7772400" cy="4114800"/>
          </a:xfrm>
          <a:noFill/>
        </p:spPr>
        <p:txBody>
          <a:bodyPr/>
          <a:lstStyle/>
          <a:p>
            <a:pPr>
              <a:buClr>
                <a:srgbClr val="FF66CC"/>
              </a:buClr>
              <a:buFont typeface="Monotype Sorts" pitchFamily="2" charset="2"/>
              <a:buNone/>
            </a:pPr>
            <a:r>
              <a:rPr lang="en-US" smtClean="0">
                <a:latin typeface="Arial" charset="0"/>
              </a:rPr>
              <a:t>	</a:t>
            </a:r>
            <a:r>
              <a:rPr lang="en-US" smtClean="0">
                <a:solidFill>
                  <a:srgbClr val="990033"/>
                </a:solidFill>
                <a:latin typeface="Arial" charset="0"/>
              </a:rPr>
              <a:t>Has the occurrence of disease changed over time?</a:t>
            </a:r>
          </a:p>
          <a:p>
            <a:pPr lvl="1">
              <a:buClr>
                <a:srgbClr val="006600"/>
              </a:buClr>
              <a:buSzPct val="70000"/>
              <a:buFont typeface="Wingdings" pitchFamily="2" charset="2"/>
              <a:buChar char="q"/>
            </a:pPr>
            <a:r>
              <a:rPr lang="en-US" smtClean="0">
                <a:solidFill>
                  <a:srgbClr val="FF33CC"/>
                </a:solidFill>
                <a:latin typeface="Arial" charset="0"/>
              </a:rPr>
              <a:t>Frame of time</a:t>
            </a:r>
          </a:p>
          <a:p>
            <a:pPr lvl="2"/>
            <a:r>
              <a:rPr lang="en-US" smtClean="0">
                <a:latin typeface="Arial" charset="0"/>
              </a:rPr>
              <a:t>Hours</a:t>
            </a:r>
          </a:p>
          <a:p>
            <a:pPr lvl="2"/>
            <a:r>
              <a:rPr lang="en-US" smtClean="0">
                <a:latin typeface="Arial" charset="0"/>
              </a:rPr>
              <a:t>Days</a:t>
            </a:r>
          </a:p>
          <a:p>
            <a:pPr lvl="2"/>
            <a:r>
              <a:rPr lang="en-US" smtClean="0">
                <a:latin typeface="Arial" charset="0"/>
              </a:rPr>
              <a:t>Years</a:t>
            </a:r>
          </a:p>
          <a:p>
            <a:pPr lvl="2"/>
            <a:r>
              <a:rPr lang="en-US" smtClean="0">
                <a:latin typeface="Arial" charset="0"/>
              </a:rPr>
              <a:t>Seasonal</a:t>
            </a:r>
          </a:p>
          <a:p>
            <a:pPr lvl="1">
              <a:buClr>
                <a:srgbClr val="006600"/>
              </a:buClr>
              <a:buSzPct val="70000"/>
              <a:buFont typeface="Wingdings" pitchFamily="2" charset="2"/>
              <a:buChar char="q"/>
            </a:pPr>
            <a:r>
              <a:rPr lang="en-US" smtClean="0">
                <a:solidFill>
                  <a:srgbClr val="FF33CC"/>
                </a:solidFill>
                <a:latin typeface="Arial" charset="0"/>
              </a:rPr>
              <a:t>Is the change over time real or artifactual?</a:t>
            </a:r>
          </a:p>
          <a:p>
            <a:pPr>
              <a:buFontTx/>
              <a:buNone/>
            </a:pPr>
            <a:endParaRPr lang="en-US"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7378" name="Rectangle 2"/>
          <p:cNvSpPr>
            <a:spLocks noGrp="1" noChangeArrowheads="1"/>
          </p:cNvSpPr>
          <p:nvPr>
            <p:ph type="title" idx="4294967295"/>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Time-trends</a:t>
            </a:r>
          </a:p>
        </p:txBody>
      </p:sp>
      <p:sp>
        <p:nvSpPr>
          <p:cNvPr id="45059" name="Rectangle 3"/>
          <p:cNvSpPr>
            <a:spLocks noGrp="1" noChangeArrowheads="1"/>
          </p:cNvSpPr>
          <p:nvPr>
            <p:ph type="body" idx="4294967295"/>
          </p:nvPr>
        </p:nvSpPr>
        <p:spPr>
          <a:xfrm>
            <a:off x="685800" y="1268413"/>
            <a:ext cx="8458200" cy="1655762"/>
          </a:xfrm>
          <a:noFill/>
        </p:spPr>
        <p:txBody>
          <a:bodyPr/>
          <a:lstStyle/>
          <a:p>
            <a:pPr>
              <a:buClr>
                <a:srgbClr val="990033"/>
              </a:buClr>
              <a:buSzPct val="75000"/>
              <a:buFont typeface="Wingdings" pitchFamily="2" charset="2"/>
              <a:buChar char="q"/>
            </a:pPr>
            <a:r>
              <a:rPr lang="en-US" smtClean="0">
                <a:solidFill>
                  <a:srgbClr val="990033"/>
                </a:solidFill>
                <a:latin typeface="Arial" charset="0"/>
              </a:rPr>
              <a:t>Secular (temporal) trends/changes </a:t>
            </a:r>
          </a:p>
          <a:p>
            <a:pPr lvl="2">
              <a:buFontTx/>
              <a:buNone/>
            </a:pPr>
            <a:r>
              <a:rPr lang="en-US" sz="2800" smtClean="0">
                <a:latin typeface="Arial" charset="0"/>
              </a:rPr>
              <a:t>  Changes over a long period of time, generally years or decades</a:t>
            </a:r>
            <a:endParaRPr lang="en-US" smtClean="0"/>
          </a:p>
        </p:txBody>
      </p:sp>
      <p:sp>
        <p:nvSpPr>
          <p:cNvPr id="45060" name="Rectangle 4"/>
          <p:cNvSpPr>
            <a:spLocks noChangeArrowheads="1"/>
          </p:cNvSpPr>
          <p:nvPr/>
        </p:nvSpPr>
        <p:spPr bwMode="auto">
          <a:xfrm>
            <a:off x="698500" y="2997200"/>
            <a:ext cx="7761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Clr>
                <a:srgbClr val="990033"/>
              </a:buClr>
              <a:buSzPct val="75000"/>
              <a:buFont typeface="Wingdings" pitchFamily="2" charset="2"/>
              <a:buChar char="q"/>
            </a:pPr>
            <a:r>
              <a:rPr lang="en-US" sz="3200" dirty="0"/>
              <a:t>Cyclic trends/changes </a:t>
            </a:r>
          </a:p>
          <a:p>
            <a:pPr marL="1143000" lvl="2" indent="-228600">
              <a:buFontTx/>
              <a:buNone/>
            </a:pPr>
            <a:r>
              <a:rPr lang="en-US" sz="2800" dirty="0">
                <a:solidFill>
                  <a:schemeClr val="tx1"/>
                </a:solidFill>
              </a:rPr>
              <a:t>  Fluctuations in disease incidence over a period </a:t>
            </a:r>
            <a:r>
              <a:rPr lang="en-US" sz="2800" dirty="0" smtClean="0">
                <a:solidFill>
                  <a:schemeClr val="tx1"/>
                </a:solidFill>
              </a:rPr>
              <a:t>of a year or longer. </a:t>
            </a:r>
            <a:endParaRPr lang="en-US" sz="2800" dirty="0">
              <a:solidFill>
                <a:schemeClr val="tx1"/>
              </a:solidFill>
            </a:endParaRPr>
          </a:p>
          <a:p>
            <a:pPr marL="1143000" lvl="2" indent="-228600">
              <a:buFontTx/>
              <a:buNone/>
            </a:pPr>
            <a:r>
              <a:rPr lang="en-US" sz="2800" dirty="0">
                <a:solidFill>
                  <a:schemeClr val="tx1"/>
                </a:solidFill>
              </a:rPr>
              <a:t>   Ex:  </a:t>
            </a:r>
            <a:r>
              <a:rPr lang="en-US" sz="2800" dirty="0">
                <a:solidFill>
                  <a:schemeClr val="accent2"/>
                </a:solidFill>
              </a:rPr>
              <a:t>- Flu</a:t>
            </a:r>
          </a:p>
          <a:p>
            <a:pPr marL="1143000" lvl="2" indent="-228600">
              <a:buFontTx/>
              <a:buNone/>
            </a:pPr>
            <a:r>
              <a:rPr lang="en-US" sz="2800" dirty="0">
                <a:solidFill>
                  <a:schemeClr val="tx1"/>
                </a:solidFill>
              </a:rPr>
              <a:t>		 </a:t>
            </a:r>
            <a:r>
              <a:rPr lang="en-US" sz="2800" dirty="0">
                <a:solidFill>
                  <a:schemeClr val="accent2"/>
                </a:solidFill>
              </a:rPr>
              <a:t>- Measles</a:t>
            </a:r>
            <a:r>
              <a:rPr lang="en-US" sz="2800" dirty="0">
                <a:solidFill>
                  <a:schemeClr val="tx1"/>
                </a:solidFill>
              </a:rPr>
              <a:t> - tend to have a 2-year 	    	   cycle of high and low incidence in 	   unimmunized populations  </a:t>
            </a:r>
            <a:endParaRPr lang="en-US" sz="2400" dirty="0">
              <a:solidFill>
                <a:schemeClr val="tx1"/>
              </a:solidFill>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6354" name="Rectangle 2"/>
          <p:cNvSpPr>
            <a:spLocks noGrp="1" noChangeArrowheads="1"/>
          </p:cNvSpPr>
          <p:nvPr>
            <p:ph type="title" idx="4294967295"/>
          </p:nvPr>
        </p:nvSpPr>
        <p:spPr>
          <a:xfrm>
            <a:off x="533400" y="152400"/>
            <a:ext cx="7772400" cy="1143000"/>
          </a:xfrm>
        </p:spPr>
        <p:txBody>
          <a:bodyPr/>
          <a:lstStyle/>
          <a:p>
            <a:pPr>
              <a:defRPr/>
            </a:pPr>
            <a:r>
              <a:rPr lang="en-US" sz="4000" smtClean="0">
                <a:solidFill>
                  <a:srgbClr val="990033"/>
                </a:solidFill>
                <a:effectLst>
                  <a:outerShdw blurRad="38100" dist="38100" dir="2700000" algn="tl">
                    <a:srgbClr val="C0C0C0"/>
                  </a:outerShdw>
                </a:effectLst>
              </a:rPr>
              <a:t>Secular trend:  Declining death rate from respiratory tuberculosis</a:t>
            </a:r>
          </a:p>
        </p:txBody>
      </p:sp>
      <p:grpSp>
        <p:nvGrpSpPr>
          <p:cNvPr id="46083" name="Group 3"/>
          <p:cNvGrpSpPr>
            <a:grpSpLocks/>
          </p:cNvGrpSpPr>
          <p:nvPr/>
        </p:nvGrpSpPr>
        <p:grpSpPr bwMode="auto">
          <a:xfrm>
            <a:off x="381000" y="1395413"/>
            <a:ext cx="8382000" cy="5440362"/>
            <a:chOff x="240" y="879"/>
            <a:chExt cx="5280" cy="3427"/>
          </a:xfrm>
        </p:grpSpPr>
        <p:grpSp>
          <p:nvGrpSpPr>
            <p:cNvPr id="46088" name="Group 4"/>
            <p:cNvGrpSpPr>
              <a:grpSpLocks/>
            </p:cNvGrpSpPr>
            <p:nvPr/>
          </p:nvGrpSpPr>
          <p:grpSpPr bwMode="auto">
            <a:xfrm>
              <a:off x="240" y="879"/>
              <a:ext cx="5280" cy="3427"/>
              <a:chOff x="240" y="879"/>
              <a:chExt cx="5280" cy="3427"/>
            </a:xfrm>
          </p:grpSpPr>
          <p:graphicFrame>
            <p:nvGraphicFramePr>
              <p:cNvPr id="46095" name="Object 5"/>
              <p:cNvGraphicFramePr>
                <a:graphicFrameLocks noChangeAspect="1"/>
              </p:cNvGraphicFramePr>
              <p:nvPr/>
            </p:nvGraphicFramePr>
            <p:xfrm>
              <a:off x="240" y="879"/>
              <a:ext cx="5136" cy="3427"/>
            </p:xfrm>
            <a:graphic>
              <a:graphicData uri="http://schemas.openxmlformats.org/presentationml/2006/ole">
                <mc:AlternateContent xmlns:mc="http://schemas.openxmlformats.org/markup-compatibility/2006">
                  <mc:Choice xmlns:v="urn:schemas-microsoft-com:vml" Requires="v">
                    <p:oleObj spid="_x0000_s46180" name="Chart" r:id="rId6" imgW="6096000" imgH="4067251" progId="MSGraph.Chart.8">
                      <p:embed followColorScheme="full"/>
                    </p:oleObj>
                  </mc:Choice>
                  <mc:Fallback>
                    <p:oleObj name="Chart" r:id="rId6" imgW="6096000" imgH="4067251"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879"/>
                            <a:ext cx="5136" cy="3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96" name="Text Box 6"/>
              <p:cNvSpPr txBox="1">
                <a:spLocks noChangeArrowheads="1"/>
              </p:cNvSpPr>
              <p:nvPr/>
            </p:nvSpPr>
            <p:spPr bwMode="auto">
              <a:xfrm>
                <a:off x="912"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1838</a:t>
                </a:r>
              </a:p>
            </p:txBody>
          </p:sp>
          <p:sp>
            <p:nvSpPr>
              <p:cNvPr id="46097" name="Text Box 7"/>
              <p:cNvSpPr txBox="1">
                <a:spLocks noChangeArrowheads="1"/>
              </p:cNvSpPr>
              <p:nvPr/>
            </p:nvSpPr>
            <p:spPr bwMode="auto">
              <a:xfrm>
                <a:off x="1488"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1860</a:t>
                </a:r>
              </a:p>
            </p:txBody>
          </p:sp>
          <p:sp>
            <p:nvSpPr>
              <p:cNvPr id="46098" name="Text Box 8"/>
              <p:cNvSpPr txBox="1">
                <a:spLocks noChangeArrowheads="1"/>
              </p:cNvSpPr>
              <p:nvPr/>
            </p:nvSpPr>
            <p:spPr bwMode="auto">
              <a:xfrm>
                <a:off x="2064"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1880</a:t>
                </a:r>
              </a:p>
            </p:txBody>
          </p:sp>
          <p:sp>
            <p:nvSpPr>
              <p:cNvPr id="46099" name="Text Box 9"/>
              <p:cNvSpPr txBox="1">
                <a:spLocks noChangeArrowheads="1"/>
              </p:cNvSpPr>
              <p:nvPr/>
            </p:nvSpPr>
            <p:spPr bwMode="auto">
              <a:xfrm>
                <a:off x="2640"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1900</a:t>
                </a:r>
              </a:p>
            </p:txBody>
          </p:sp>
          <p:sp>
            <p:nvSpPr>
              <p:cNvPr id="46100" name="Text Box 10"/>
              <p:cNvSpPr txBox="1">
                <a:spLocks noChangeArrowheads="1"/>
              </p:cNvSpPr>
              <p:nvPr/>
            </p:nvSpPr>
            <p:spPr bwMode="auto">
              <a:xfrm>
                <a:off x="3180"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1920</a:t>
                </a:r>
              </a:p>
            </p:txBody>
          </p:sp>
          <p:sp>
            <p:nvSpPr>
              <p:cNvPr id="46101" name="Text Box 11"/>
              <p:cNvSpPr txBox="1">
                <a:spLocks noChangeArrowheads="1"/>
              </p:cNvSpPr>
              <p:nvPr/>
            </p:nvSpPr>
            <p:spPr bwMode="auto">
              <a:xfrm>
                <a:off x="3708"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1940</a:t>
                </a:r>
              </a:p>
            </p:txBody>
          </p:sp>
          <p:sp>
            <p:nvSpPr>
              <p:cNvPr id="46102" name="Text Box 12"/>
              <p:cNvSpPr txBox="1">
                <a:spLocks noChangeArrowheads="1"/>
              </p:cNvSpPr>
              <p:nvPr/>
            </p:nvSpPr>
            <p:spPr bwMode="auto">
              <a:xfrm>
                <a:off x="4476"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1960</a:t>
                </a:r>
              </a:p>
            </p:txBody>
          </p:sp>
          <p:sp>
            <p:nvSpPr>
              <p:cNvPr id="46103" name="Text Box 13"/>
              <p:cNvSpPr txBox="1">
                <a:spLocks noChangeArrowheads="1"/>
              </p:cNvSpPr>
              <p:nvPr/>
            </p:nvSpPr>
            <p:spPr bwMode="auto">
              <a:xfrm>
                <a:off x="5052"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b="1">
                    <a:solidFill>
                      <a:schemeClr val="tx1"/>
                    </a:solidFill>
                    <a:latin typeface="Times New Roman" pitchFamily="18" charset="0"/>
                  </a:rPr>
                  <a:t>1980</a:t>
                </a:r>
              </a:p>
            </p:txBody>
          </p:sp>
        </p:grpSp>
        <p:sp>
          <p:nvSpPr>
            <p:cNvPr id="46089" name="Line 14"/>
            <p:cNvSpPr>
              <a:spLocks noChangeShapeType="1"/>
            </p:cNvSpPr>
            <p:nvPr/>
          </p:nvSpPr>
          <p:spPr bwMode="auto">
            <a:xfrm flipV="1">
              <a:off x="1728"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0" name="Line 15"/>
            <p:cNvSpPr>
              <a:spLocks noChangeShapeType="1"/>
            </p:cNvSpPr>
            <p:nvPr/>
          </p:nvSpPr>
          <p:spPr bwMode="auto">
            <a:xfrm flipV="1">
              <a:off x="2304"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1" name="Line 16"/>
            <p:cNvSpPr>
              <a:spLocks noChangeShapeType="1"/>
            </p:cNvSpPr>
            <p:nvPr/>
          </p:nvSpPr>
          <p:spPr bwMode="auto">
            <a:xfrm flipV="1">
              <a:off x="2880"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2" name="Line 17"/>
            <p:cNvSpPr>
              <a:spLocks noChangeShapeType="1"/>
            </p:cNvSpPr>
            <p:nvPr/>
          </p:nvSpPr>
          <p:spPr bwMode="auto">
            <a:xfrm flipV="1">
              <a:off x="3408"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3" name="Line 18"/>
            <p:cNvSpPr>
              <a:spLocks noChangeShapeType="1"/>
            </p:cNvSpPr>
            <p:nvPr/>
          </p:nvSpPr>
          <p:spPr bwMode="auto">
            <a:xfrm flipV="1">
              <a:off x="3936"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4" name="Line 19"/>
            <p:cNvSpPr>
              <a:spLocks noChangeShapeType="1"/>
            </p:cNvSpPr>
            <p:nvPr/>
          </p:nvSpPr>
          <p:spPr bwMode="auto">
            <a:xfrm flipV="1">
              <a:off x="4704"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96372" name="Text Box 20"/>
          <p:cNvSpPr txBox="1">
            <a:spLocks noChangeArrowheads="1"/>
          </p:cNvSpPr>
          <p:nvPr/>
        </p:nvSpPr>
        <p:spPr bwMode="auto">
          <a:xfrm>
            <a:off x="3505200" y="2286000"/>
            <a:ext cx="116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dirty="0">
                <a:solidFill>
                  <a:schemeClr val="tx1"/>
                </a:solidFill>
                <a:latin typeface="Times New Roman" pitchFamily="18" charset="0"/>
              </a:rPr>
              <a:t>Tubercle</a:t>
            </a:r>
          </a:p>
          <a:p>
            <a:pPr>
              <a:spcBef>
                <a:spcPct val="0"/>
              </a:spcBef>
              <a:buFontTx/>
              <a:buNone/>
            </a:pPr>
            <a:r>
              <a:rPr lang="en-US" sz="2000" dirty="0">
                <a:solidFill>
                  <a:schemeClr val="tx1"/>
                </a:solidFill>
                <a:latin typeface="Times New Roman" pitchFamily="18" charset="0"/>
              </a:rPr>
              <a:t>Bacillus</a:t>
            </a:r>
          </a:p>
          <a:p>
            <a:pPr>
              <a:spcBef>
                <a:spcPct val="0"/>
              </a:spcBef>
              <a:buFontTx/>
              <a:buNone/>
            </a:pPr>
            <a:r>
              <a:rPr lang="en-US" sz="2000" dirty="0">
                <a:solidFill>
                  <a:schemeClr val="tx1"/>
                </a:solidFill>
                <a:latin typeface="Times New Roman" pitchFamily="18" charset="0"/>
              </a:rPr>
              <a:t>Identified</a:t>
            </a:r>
            <a:endParaRPr lang="en-US" sz="2400" dirty="0">
              <a:solidFill>
                <a:schemeClr val="tx1"/>
              </a:solidFill>
              <a:latin typeface="Times New Roman" pitchFamily="18" charset="0"/>
            </a:endParaRPr>
          </a:p>
        </p:txBody>
      </p:sp>
      <p:sp>
        <p:nvSpPr>
          <p:cNvPr id="996373" name="Line 21"/>
          <p:cNvSpPr>
            <a:spLocks noChangeShapeType="1"/>
          </p:cNvSpPr>
          <p:nvPr/>
        </p:nvSpPr>
        <p:spPr bwMode="auto">
          <a:xfrm>
            <a:off x="3733800" y="3276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6374" name="Text Box 22"/>
          <p:cNvSpPr txBox="1">
            <a:spLocks noChangeArrowheads="1"/>
          </p:cNvSpPr>
          <p:nvPr/>
        </p:nvSpPr>
        <p:spPr bwMode="auto">
          <a:xfrm>
            <a:off x="6019800" y="4251325"/>
            <a:ext cx="1677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dirty="0">
                <a:solidFill>
                  <a:schemeClr val="tx1"/>
                </a:solidFill>
                <a:latin typeface="Times New Roman" pitchFamily="18" charset="0"/>
              </a:rPr>
              <a:t>Chemotherapy</a:t>
            </a:r>
          </a:p>
          <a:p>
            <a:pPr>
              <a:spcBef>
                <a:spcPct val="0"/>
              </a:spcBef>
              <a:buFontTx/>
              <a:buNone/>
            </a:pPr>
            <a:r>
              <a:rPr lang="en-US" sz="2000" dirty="0">
                <a:solidFill>
                  <a:schemeClr val="tx1"/>
                </a:solidFill>
                <a:latin typeface="Times New Roman" pitchFamily="18" charset="0"/>
              </a:rPr>
              <a:t>Introduced</a:t>
            </a:r>
            <a:endParaRPr lang="en-US" sz="2400" dirty="0">
              <a:solidFill>
                <a:schemeClr val="tx1"/>
              </a:solidFill>
              <a:latin typeface="Times New Roman" pitchFamily="18" charset="0"/>
            </a:endParaRPr>
          </a:p>
        </p:txBody>
      </p:sp>
      <p:sp>
        <p:nvSpPr>
          <p:cNvPr id="996375" name="Line 23"/>
          <p:cNvSpPr>
            <a:spLocks noChangeShapeType="1"/>
          </p:cNvSpPr>
          <p:nvPr/>
        </p:nvSpPr>
        <p:spPr bwMode="auto">
          <a:xfrm>
            <a:off x="6553200" y="4876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45" fill="hold"/>
                                        <p:tgtEl>
                                          <p:spTgt spid="3"/>
                                        </p:tgtEl>
                                      </p:cBhvr>
                                    </p:cmd>
                                  </p:childTnLst>
                                </p:cTn>
                              </p:par>
                              <p:par>
                                <p:cTn id="7" presetID="10" presetClass="entr" presetSubtype="0" fill="hold" grpId="0" nodeType="withEffect">
                                  <p:stCondLst>
                                    <p:cond delay="12000"/>
                                  </p:stCondLst>
                                  <p:childTnLst>
                                    <p:set>
                                      <p:cBhvr>
                                        <p:cTn id="8" dur="1" fill="hold">
                                          <p:stCondLst>
                                            <p:cond delay="0"/>
                                          </p:stCondLst>
                                        </p:cTn>
                                        <p:tgtEl>
                                          <p:spTgt spid="996372"/>
                                        </p:tgtEl>
                                        <p:attrNameLst>
                                          <p:attrName>style.visibility</p:attrName>
                                        </p:attrNameLst>
                                      </p:cBhvr>
                                      <p:to>
                                        <p:strVal val="visible"/>
                                      </p:to>
                                    </p:set>
                                    <p:animEffect transition="in" filter="fade">
                                      <p:cBhvr>
                                        <p:cTn id="9" dur="2000"/>
                                        <p:tgtEl>
                                          <p:spTgt spid="996372"/>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996373"/>
                                        </p:tgtEl>
                                        <p:attrNameLst>
                                          <p:attrName>style.visibility</p:attrName>
                                        </p:attrNameLst>
                                      </p:cBhvr>
                                      <p:to>
                                        <p:strVal val="visible"/>
                                      </p:to>
                                    </p:set>
                                    <p:animEffect transition="in" filter="fade">
                                      <p:cBhvr>
                                        <p:cTn id="12" dur="2000"/>
                                        <p:tgtEl>
                                          <p:spTgt spid="996373"/>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996374"/>
                                        </p:tgtEl>
                                        <p:attrNameLst>
                                          <p:attrName>style.visibility</p:attrName>
                                        </p:attrNameLst>
                                      </p:cBhvr>
                                      <p:to>
                                        <p:strVal val="visible"/>
                                      </p:to>
                                    </p:set>
                                    <p:animEffect transition="in" filter="fade">
                                      <p:cBhvr>
                                        <p:cTn id="15" dur="2000"/>
                                        <p:tgtEl>
                                          <p:spTgt spid="996374"/>
                                        </p:tgtEl>
                                      </p:cBhvr>
                                    </p:animEffect>
                                  </p:childTnLst>
                                </p:cTn>
                              </p:par>
                              <p:par>
                                <p:cTn id="16" presetID="10" presetClass="entr" presetSubtype="0" fill="hold" grpId="0" nodeType="withEffect">
                                  <p:stCondLst>
                                    <p:cond delay="18000"/>
                                  </p:stCondLst>
                                  <p:childTnLst>
                                    <p:set>
                                      <p:cBhvr>
                                        <p:cTn id="17" dur="1" fill="hold">
                                          <p:stCondLst>
                                            <p:cond delay="0"/>
                                          </p:stCondLst>
                                        </p:cTn>
                                        <p:tgtEl>
                                          <p:spTgt spid="996375"/>
                                        </p:tgtEl>
                                        <p:attrNameLst>
                                          <p:attrName>style.visibility</p:attrName>
                                        </p:attrNameLst>
                                      </p:cBhvr>
                                      <p:to>
                                        <p:strVal val="visible"/>
                                      </p:to>
                                    </p:set>
                                    <p:animEffect transition="in" filter="fade">
                                      <p:cBhvr>
                                        <p:cTn id="18" dur="2000"/>
                                        <p:tgtEl>
                                          <p:spTgt spid="9963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996372" grpId="0"/>
      <p:bldP spid="996373" grpId="0" animBg="1"/>
      <p:bldP spid="996374" grpId="0"/>
      <p:bldP spid="99637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76200" y="46038"/>
          <a:ext cx="9067800" cy="6796087"/>
        </p:xfrm>
        <a:graphic>
          <a:graphicData uri="http://schemas.openxmlformats.org/presentationml/2006/ole">
            <mc:AlternateContent xmlns:mc="http://schemas.openxmlformats.org/markup-compatibility/2006">
              <mc:Choice xmlns:v="urn:schemas-microsoft-com:vml" Requires="v">
                <p:oleObj spid="_x0000_s47184" name="Document" r:id="rId6" imgW="2819377" imgH="1962090" progId="Word.Document.8">
                  <p:embed/>
                </p:oleObj>
              </mc:Choice>
              <mc:Fallback>
                <p:oleObj name="Document" r:id="rId6" imgW="2819377" imgH="196209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6038"/>
                        <a:ext cx="9067800" cy="679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4067" name="Text Box 3"/>
          <p:cNvSpPr txBox="1">
            <a:spLocks noChangeArrowheads="1"/>
          </p:cNvSpPr>
          <p:nvPr/>
        </p:nvSpPr>
        <p:spPr bwMode="auto">
          <a:xfrm>
            <a:off x="2916238" y="42863"/>
            <a:ext cx="6067425" cy="946150"/>
          </a:xfrm>
          <a:prstGeom prst="rect">
            <a:avLst/>
          </a:prstGeom>
          <a:noFill/>
          <a:ln w="9525">
            <a:noFill/>
            <a:miter lim="800000"/>
            <a:headEnd/>
            <a:tailEnd/>
          </a:ln>
          <a:effectLst/>
        </p:spPr>
        <p:txBody>
          <a:bodyPr wrap="none">
            <a:spAutoFit/>
          </a:bodyPr>
          <a:lstStyle/>
          <a:p>
            <a:pPr algn="ctr">
              <a:spcBef>
                <a:spcPct val="0"/>
              </a:spcBef>
              <a:buFontTx/>
              <a:buNone/>
              <a:defRPr/>
            </a:pPr>
            <a:r>
              <a:rPr lang="en-US" sz="2800">
                <a:effectLst>
                  <a:outerShdw blurRad="38100" dist="38100" dir="2700000" algn="tl">
                    <a:srgbClr val="C0C0C0"/>
                  </a:outerShdw>
                </a:effectLst>
              </a:rPr>
              <a:t>Reported rheumatic fever occurrence</a:t>
            </a:r>
          </a:p>
          <a:p>
            <a:pPr algn="ctr">
              <a:spcBef>
                <a:spcPct val="0"/>
              </a:spcBef>
              <a:buFontTx/>
              <a:buNone/>
              <a:defRPr/>
            </a:pPr>
            <a:r>
              <a:rPr lang="en-US" sz="2800">
                <a:effectLst>
                  <a:outerShdw blurRad="38100" dist="38100" dir="2700000" algn="tl">
                    <a:srgbClr val="C0C0C0"/>
                  </a:outerShdw>
                </a:effectLst>
              </a:rPr>
              <a:t>in Denmark, 1862-1962</a:t>
            </a:r>
          </a:p>
        </p:txBody>
      </p:sp>
      <p:grpSp>
        <p:nvGrpSpPr>
          <p:cNvPr id="47108" name="Group 6"/>
          <p:cNvGrpSpPr>
            <a:grpSpLocks/>
          </p:cNvGrpSpPr>
          <p:nvPr/>
        </p:nvGrpSpPr>
        <p:grpSpPr bwMode="auto">
          <a:xfrm>
            <a:off x="6958013" y="1533525"/>
            <a:ext cx="493712" cy="671513"/>
            <a:chOff x="4281" y="890"/>
            <a:chExt cx="311" cy="423"/>
          </a:xfrm>
        </p:grpSpPr>
        <p:sp>
          <p:nvSpPr>
            <p:cNvPr id="47109" name="AutoShape 4"/>
            <p:cNvSpPr>
              <a:spLocks noChangeArrowheads="1"/>
            </p:cNvSpPr>
            <p:nvPr/>
          </p:nvSpPr>
          <p:spPr bwMode="auto">
            <a:xfrm>
              <a:off x="4281" y="890"/>
              <a:ext cx="96" cy="423"/>
            </a:xfrm>
            <a:prstGeom prst="downArrow">
              <a:avLst>
                <a:gd name="adj1" fmla="val 50000"/>
                <a:gd name="adj2" fmla="val 110156"/>
              </a:avLst>
            </a:prstGeom>
            <a:solidFill>
              <a:srgbClr val="6600CC"/>
            </a:solidFill>
            <a:ln w="9525">
              <a:solidFill>
                <a:schemeClr val="tx1"/>
              </a:solidFill>
              <a:miter lim="800000"/>
              <a:headEnd/>
              <a:tailEnd/>
            </a:ln>
          </p:spPr>
          <p:txBody>
            <a:bodyPr wrap="none" anchor="ctr"/>
            <a:lstStyle/>
            <a:p>
              <a:endParaRPr lang="en-US"/>
            </a:p>
          </p:txBody>
        </p:sp>
        <p:sp>
          <p:nvSpPr>
            <p:cNvPr id="47110" name="Text Box 5"/>
            <p:cNvSpPr txBox="1">
              <a:spLocks noChangeArrowheads="1"/>
            </p:cNvSpPr>
            <p:nvPr/>
          </p:nvSpPr>
          <p:spPr bwMode="auto">
            <a:xfrm>
              <a:off x="4332" y="892"/>
              <a:ext cx="2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3600" b="1">
                  <a:solidFill>
                    <a:srgbClr val="6600CC"/>
                  </a:solidFill>
                  <a:latin typeface="Times New Roman" pitchFamily="18" charset="0"/>
                </a:rPr>
                <a:t>?</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533400" y="1144588"/>
          <a:ext cx="7848600" cy="5237162"/>
        </p:xfrm>
        <a:graphic>
          <a:graphicData uri="http://schemas.openxmlformats.org/presentationml/2006/ole">
            <mc:AlternateContent xmlns:mc="http://schemas.openxmlformats.org/markup-compatibility/2006">
              <mc:Choice xmlns:v="urn:schemas-microsoft-com:vml" Requires="v">
                <p:oleObj spid="_x0000_s48207" name="Chart" r:id="rId6" imgW="6096000" imgH="4067251" progId="MSGraph.Chart.8">
                  <p:embed followColorScheme="full"/>
                </p:oleObj>
              </mc:Choice>
              <mc:Fallback>
                <p:oleObj name="Chart" r:id="rId6" imgW="6096000" imgH="4067251"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144588"/>
                        <a:ext cx="7848600" cy="523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6115" name="Rectangle 3"/>
          <p:cNvSpPr>
            <a:spLocks noChangeArrowheads="1"/>
          </p:cNvSpPr>
          <p:nvPr/>
        </p:nvSpPr>
        <p:spPr bwMode="auto">
          <a:xfrm>
            <a:off x="76200" y="-17463"/>
            <a:ext cx="8991600" cy="1143001"/>
          </a:xfrm>
          <a:prstGeom prst="rect">
            <a:avLst/>
          </a:prstGeom>
          <a:noFill/>
          <a:ln w="9525">
            <a:noFill/>
            <a:miter lim="800000"/>
            <a:headEnd/>
            <a:tailEnd/>
          </a:ln>
        </p:spPr>
        <p:txBody>
          <a:bodyPr/>
          <a:lstStyle/>
          <a:p>
            <a:pPr algn="ctr">
              <a:spcBef>
                <a:spcPct val="0"/>
              </a:spcBef>
              <a:buFontTx/>
              <a:buNone/>
              <a:defRPr/>
            </a:pPr>
            <a:r>
              <a:rPr lang="en-US" sz="3000">
                <a:effectLst>
                  <a:outerShdw blurRad="38100" dist="38100" dir="2700000" algn="tl">
                    <a:srgbClr val="C0C0C0"/>
                  </a:outerShdw>
                </a:effectLst>
              </a:rPr>
              <a:t>Death rates</a:t>
            </a:r>
            <a:r>
              <a:rPr lang="en-US" sz="3000" baseline="30000">
                <a:effectLst>
                  <a:outerShdw blurRad="38100" dist="38100" dir="2700000" algn="tl">
                    <a:srgbClr val="C0C0C0"/>
                  </a:outerShdw>
                </a:effectLst>
              </a:rPr>
              <a:t>*</a:t>
            </a:r>
            <a:r>
              <a:rPr lang="en-US" sz="3000">
                <a:effectLst>
                  <a:outerShdw blurRad="38100" dist="38100" dir="2700000" algn="tl">
                    <a:srgbClr val="C0C0C0"/>
                  </a:outerShdw>
                </a:effectLst>
              </a:rPr>
              <a:t> from leading causes of death among </a:t>
            </a:r>
            <a:r>
              <a:rPr lang="en-US" sz="3000" b="1">
                <a:effectLst>
                  <a:outerShdw blurRad="38100" dist="38100" dir="2700000" algn="tl">
                    <a:srgbClr val="C0C0C0"/>
                  </a:outerShdw>
                </a:effectLst>
              </a:rPr>
              <a:t>men </a:t>
            </a:r>
            <a:r>
              <a:rPr lang="en-US" sz="3000">
                <a:effectLst>
                  <a:outerShdw blurRad="38100" dist="38100" dir="2700000" algn="tl">
                    <a:srgbClr val="C0C0C0"/>
                  </a:outerShdw>
                </a:effectLst>
              </a:rPr>
              <a:t>aged 25-44 years, by year -- United States, 1982-1992</a:t>
            </a:r>
            <a:r>
              <a:rPr lang="en-US" sz="3000" baseline="30000">
                <a:effectLst>
                  <a:outerShdw blurRad="38100" dist="38100" dir="2700000" algn="tl">
                    <a:srgbClr val="C0C0C0"/>
                  </a:outerShdw>
                </a:effectLst>
              </a:rPr>
              <a:t>†</a:t>
            </a:r>
            <a:endParaRPr lang="en-US" sz="3000">
              <a:effectLst>
                <a:outerShdw blurRad="38100" dist="38100" dir="2700000" algn="tl">
                  <a:srgbClr val="C0C0C0"/>
                </a:outerShdw>
              </a:effectLst>
            </a:endParaRPr>
          </a:p>
        </p:txBody>
      </p:sp>
      <p:sp>
        <p:nvSpPr>
          <p:cNvPr id="48132" name="Text Box 4"/>
          <p:cNvSpPr txBox="1">
            <a:spLocks noChangeArrowheads="1"/>
          </p:cNvSpPr>
          <p:nvPr/>
        </p:nvSpPr>
        <p:spPr bwMode="auto">
          <a:xfrm>
            <a:off x="-36513" y="5969000"/>
            <a:ext cx="9144001"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a:solidFill>
                  <a:schemeClr val="tx1"/>
                </a:solidFill>
              </a:rPr>
              <a:t>* Per 100,000 population.</a:t>
            </a:r>
          </a:p>
          <a:p>
            <a:pPr>
              <a:spcBef>
                <a:spcPct val="0"/>
              </a:spcBef>
              <a:buFontTx/>
              <a:buNone/>
            </a:pPr>
            <a:r>
              <a:rPr lang="en-US" sz="1800">
                <a:solidFill>
                  <a:schemeClr val="tx1"/>
                </a:solidFill>
              </a:rPr>
              <a:t>† National visit statistics based on underlying cause of death, using final  data for 1982-1991 and provisional data for 1992.  Data for liver disease in 1992 are unavailable.</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7138" name="Rectangle 2"/>
          <p:cNvSpPr>
            <a:spLocks noGrp="1" noChangeArrowheads="1"/>
          </p:cNvSpPr>
          <p:nvPr>
            <p:ph type="title" idx="4294967295"/>
          </p:nvPr>
        </p:nvSpPr>
        <p:spPr>
          <a:xfrm>
            <a:off x="76200" y="125413"/>
            <a:ext cx="8991600" cy="1143000"/>
          </a:xfrm>
        </p:spPr>
        <p:txBody>
          <a:bodyPr/>
          <a:lstStyle/>
          <a:p>
            <a:pPr>
              <a:defRPr/>
            </a:pPr>
            <a:r>
              <a:rPr lang="en-US" sz="3000" smtClean="0">
                <a:solidFill>
                  <a:srgbClr val="990033"/>
                </a:solidFill>
                <a:effectLst>
                  <a:outerShdw blurRad="38100" dist="38100" dir="2700000" algn="tl">
                    <a:srgbClr val="C0C0C0"/>
                  </a:outerShdw>
                </a:effectLst>
                <a:latin typeface="Arial" charset="0"/>
              </a:rPr>
              <a:t>Death rates</a:t>
            </a:r>
            <a:r>
              <a:rPr lang="en-US" sz="3000" baseline="30000" smtClean="0">
                <a:solidFill>
                  <a:srgbClr val="990033"/>
                </a:solidFill>
                <a:effectLst>
                  <a:outerShdw blurRad="38100" dist="38100" dir="2700000" algn="tl">
                    <a:srgbClr val="C0C0C0"/>
                  </a:outerShdw>
                </a:effectLst>
                <a:latin typeface="Arial" charset="0"/>
              </a:rPr>
              <a:t>*</a:t>
            </a:r>
            <a:r>
              <a:rPr lang="en-US" sz="3000" smtClean="0">
                <a:solidFill>
                  <a:srgbClr val="990033"/>
                </a:solidFill>
                <a:effectLst>
                  <a:outerShdw blurRad="38100" dist="38100" dir="2700000" algn="tl">
                    <a:srgbClr val="C0C0C0"/>
                  </a:outerShdw>
                </a:effectLst>
                <a:latin typeface="Arial" charset="0"/>
              </a:rPr>
              <a:t> from leading causes of death among </a:t>
            </a:r>
            <a:r>
              <a:rPr lang="en-US" sz="3000" b="1" smtClean="0">
                <a:solidFill>
                  <a:srgbClr val="990033"/>
                </a:solidFill>
                <a:effectLst>
                  <a:outerShdw blurRad="38100" dist="38100" dir="2700000" algn="tl">
                    <a:srgbClr val="C0C0C0"/>
                  </a:outerShdw>
                </a:effectLst>
                <a:latin typeface="Arial" charset="0"/>
              </a:rPr>
              <a:t>women</a:t>
            </a:r>
            <a:r>
              <a:rPr lang="en-US" sz="3000" smtClean="0">
                <a:solidFill>
                  <a:srgbClr val="990033"/>
                </a:solidFill>
                <a:effectLst>
                  <a:outerShdw blurRad="38100" dist="38100" dir="2700000" algn="tl">
                    <a:srgbClr val="C0C0C0"/>
                  </a:outerShdw>
                </a:effectLst>
                <a:latin typeface="Arial" charset="0"/>
              </a:rPr>
              <a:t> aged 25-44 years, by year -- United States, 1982-1992</a:t>
            </a:r>
            <a:r>
              <a:rPr lang="en-US" sz="3000" baseline="30000" smtClean="0">
                <a:solidFill>
                  <a:srgbClr val="990033"/>
                </a:solidFill>
                <a:effectLst>
                  <a:outerShdw blurRad="38100" dist="38100" dir="2700000" algn="tl">
                    <a:srgbClr val="C0C0C0"/>
                  </a:outerShdw>
                </a:effectLst>
                <a:latin typeface="Arial" charset="0"/>
              </a:rPr>
              <a:t>†</a:t>
            </a:r>
            <a:endParaRPr lang="en-US" sz="3000" smtClean="0">
              <a:solidFill>
                <a:srgbClr val="990033"/>
              </a:solidFill>
              <a:effectLst>
                <a:outerShdw blurRad="38100" dist="38100" dir="2700000" algn="tl">
                  <a:srgbClr val="C0C0C0"/>
                </a:outerShdw>
              </a:effectLst>
              <a:latin typeface="Arial" charset="0"/>
            </a:endParaRPr>
          </a:p>
        </p:txBody>
      </p:sp>
      <p:graphicFrame>
        <p:nvGraphicFramePr>
          <p:cNvPr id="49155" name="Object 3"/>
          <p:cNvGraphicFramePr>
            <a:graphicFrameLocks noChangeAspect="1"/>
          </p:cNvGraphicFramePr>
          <p:nvPr/>
        </p:nvGraphicFramePr>
        <p:xfrm>
          <a:off x="533400" y="1144588"/>
          <a:ext cx="7848600" cy="5237162"/>
        </p:xfrm>
        <a:graphic>
          <a:graphicData uri="http://schemas.openxmlformats.org/presentationml/2006/ole">
            <mc:AlternateContent xmlns:mc="http://schemas.openxmlformats.org/markup-compatibility/2006">
              <mc:Choice xmlns:v="urn:schemas-microsoft-com:vml" Requires="v">
                <p:oleObj spid="_x0000_s49230"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144588"/>
                        <a:ext cx="7848600" cy="523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6" name="Text Box 4"/>
          <p:cNvSpPr txBox="1">
            <a:spLocks noChangeArrowheads="1"/>
          </p:cNvSpPr>
          <p:nvPr/>
        </p:nvSpPr>
        <p:spPr bwMode="auto">
          <a:xfrm>
            <a:off x="0" y="596900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1800">
                <a:solidFill>
                  <a:schemeClr val="tx1"/>
                </a:solidFill>
              </a:rPr>
              <a:t>* Per 100,000 population.</a:t>
            </a:r>
          </a:p>
          <a:p>
            <a:pPr>
              <a:spcBef>
                <a:spcPct val="0"/>
              </a:spcBef>
              <a:buFontTx/>
              <a:buNone/>
            </a:pPr>
            <a:r>
              <a:rPr lang="en-US" sz="1800">
                <a:solidFill>
                  <a:schemeClr val="tx1"/>
                </a:solidFill>
              </a:rPr>
              <a:t>† National visit statistics based on underlying cause of death, using final  data for 1982-1991 and provisional data for 1992.  Data for liver disease in 1992 are unavailable.</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539750" y="1385888"/>
            <a:ext cx="80645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rgbClr val="000000"/>
                </a:solidFill>
                <a:cs typeface="Times New Roman" pitchFamily="18" charset="0"/>
              </a:rPr>
              <a:t>Dr Snow took a sample of water from the pump, and, on examining it under a microscope, found that it contained "</a:t>
            </a:r>
            <a:r>
              <a:rPr lang="en-US" sz="2000">
                <a:solidFill>
                  <a:srgbClr val="CC0066"/>
                </a:solidFill>
                <a:cs typeface="Times New Roman" pitchFamily="18" charset="0"/>
              </a:rPr>
              <a:t>white, flocculent particles</a:t>
            </a:r>
            <a:r>
              <a:rPr lang="en-US" sz="2000">
                <a:solidFill>
                  <a:srgbClr val="000000"/>
                </a:solidFill>
                <a:cs typeface="Times New Roman" pitchFamily="18" charset="0"/>
              </a:rPr>
              <a:t>." By 7 September, he was convinced that these were the source of infection, and he took his findings to </a:t>
            </a:r>
            <a:r>
              <a:rPr lang="en-US" sz="2000">
                <a:solidFill>
                  <a:srgbClr val="008080"/>
                </a:solidFill>
                <a:cs typeface="Times New Roman" pitchFamily="18" charset="0"/>
              </a:rPr>
              <a:t>the Board of Guardians</a:t>
            </a:r>
            <a:r>
              <a:rPr lang="en-US" sz="2000">
                <a:solidFill>
                  <a:srgbClr val="000000"/>
                </a:solidFill>
                <a:cs typeface="Times New Roman" pitchFamily="18" charset="0"/>
              </a:rPr>
              <a:t> of </a:t>
            </a:r>
            <a:r>
              <a:rPr lang="en-US" sz="2000">
                <a:solidFill>
                  <a:srgbClr val="008080"/>
                </a:solidFill>
                <a:cs typeface="Times New Roman" pitchFamily="18" charset="0"/>
              </a:rPr>
              <a:t>St James's Parish</a:t>
            </a:r>
            <a:r>
              <a:rPr lang="en-US" sz="2000">
                <a:solidFill>
                  <a:srgbClr val="000000"/>
                </a:solidFill>
                <a:cs typeface="Times New Roman" pitchFamily="18" charset="0"/>
              </a:rPr>
              <a:t>, in whose parish the pump fell.</a:t>
            </a:r>
          </a:p>
          <a:p>
            <a:pPr>
              <a:spcBef>
                <a:spcPct val="0"/>
              </a:spcBef>
              <a:buFontTx/>
              <a:buNone/>
            </a:pPr>
            <a:r>
              <a:rPr lang="en-US" sz="2000">
                <a:solidFill>
                  <a:srgbClr val="000000"/>
                </a:solidFill>
                <a:cs typeface="Times New Roman" pitchFamily="18" charset="0"/>
              </a:rPr>
              <a:t>Though they were reluctant to believe him, they agreed to </a:t>
            </a:r>
            <a:r>
              <a:rPr lang="en-US" sz="2000">
                <a:solidFill>
                  <a:srgbClr val="CC0066"/>
                </a:solidFill>
                <a:cs typeface="Times New Roman" pitchFamily="18" charset="0"/>
              </a:rPr>
              <a:t>remove the pump handle</a:t>
            </a:r>
            <a:r>
              <a:rPr lang="en-US" sz="2000">
                <a:solidFill>
                  <a:srgbClr val="000000"/>
                </a:solidFill>
                <a:cs typeface="Times New Roman" pitchFamily="18" charset="0"/>
              </a:rPr>
              <a:t> as an experiment. When they did so, the spread of cholera dramatically stopped. At the end of September the outbreak was all but over. </a:t>
            </a:r>
          </a:p>
        </p:txBody>
      </p:sp>
      <p:sp>
        <p:nvSpPr>
          <p:cNvPr id="946179" name="Rectangle 3"/>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Snow on Cholera</a:t>
            </a:r>
            <a:r>
              <a:rPr lang="en-US" smtClean="0">
                <a:solidFill>
                  <a:srgbClr val="990033"/>
                </a:solidFill>
                <a:latin typeface="Arial" charset="0"/>
              </a:rPr>
              <a:t> (3)</a:t>
            </a:r>
          </a:p>
        </p:txBody>
      </p:sp>
      <p:sp>
        <p:nvSpPr>
          <p:cNvPr id="946180" name="Rectangle 4"/>
          <p:cNvSpPr>
            <a:spLocks noChangeArrowheads="1"/>
          </p:cNvSpPr>
          <p:nvPr/>
        </p:nvSpPr>
        <p:spPr bwMode="auto">
          <a:xfrm>
            <a:off x="539750" y="4252913"/>
            <a:ext cx="8280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en-US" sz="2000" dirty="0">
                <a:solidFill>
                  <a:srgbClr val="000000"/>
                </a:solidFill>
              </a:rPr>
              <a:t>But Snow's theories were yet to be proved. There were several </a:t>
            </a:r>
            <a:r>
              <a:rPr lang="en-US" sz="2000" dirty="0">
                <a:solidFill>
                  <a:srgbClr val="CC0066"/>
                </a:solidFill>
              </a:rPr>
              <a:t>unexplained deaths</a:t>
            </a:r>
            <a:r>
              <a:rPr lang="en-US" sz="2000" dirty="0">
                <a:solidFill>
                  <a:srgbClr val="000000"/>
                </a:solidFill>
              </a:rPr>
              <a:t> from cholera that did not at first appear to be linked to the Broad Street pump water -- notably, </a:t>
            </a:r>
            <a:r>
              <a:rPr lang="en-US" sz="2000" dirty="0">
                <a:solidFill>
                  <a:srgbClr val="CC0066"/>
                </a:solidFill>
              </a:rPr>
              <a:t>a widow</a:t>
            </a:r>
            <a:r>
              <a:rPr lang="en-US" sz="2000" dirty="0">
                <a:solidFill>
                  <a:srgbClr val="000000"/>
                </a:solidFill>
              </a:rPr>
              <a:t> living in  </a:t>
            </a:r>
            <a:r>
              <a:rPr lang="en-US" sz="2000" dirty="0">
                <a:solidFill>
                  <a:srgbClr val="008080"/>
                </a:solidFill>
              </a:rPr>
              <a:t>Hampstead</a:t>
            </a:r>
            <a:r>
              <a:rPr lang="en-US" sz="2000" dirty="0">
                <a:solidFill>
                  <a:srgbClr val="000000"/>
                </a:solidFill>
              </a:rPr>
              <a:t>, who had died of cholera on 2 September, and her niece, who lived in Islington, who had died with the same symptoms the following day. Since neither of these women had been near </a:t>
            </a:r>
            <a:r>
              <a:rPr lang="en-US" sz="2000" dirty="0" err="1">
                <a:solidFill>
                  <a:srgbClr val="000000"/>
                </a:solidFill>
              </a:rPr>
              <a:t>Soho</a:t>
            </a:r>
            <a:r>
              <a:rPr lang="en-US" sz="2000" dirty="0">
                <a:solidFill>
                  <a:srgbClr val="000000"/>
                </a:solidFill>
              </a:rPr>
              <a:t> for a long time, </a:t>
            </a:r>
            <a:r>
              <a:rPr lang="en-US" sz="2000" dirty="0" err="1">
                <a:solidFill>
                  <a:srgbClr val="000000"/>
                </a:solidFill>
              </a:rPr>
              <a:t>Dr</a:t>
            </a:r>
            <a:r>
              <a:rPr lang="en-US" sz="2000" dirty="0">
                <a:solidFill>
                  <a:srgbClr val="000000"/>
                </a:solidFill>
              </a:rPr>
              <a:t> Snow rode up to Hampstead to interview the widow's son.</a:t>
            </a:r>
            <a:r>
              <a:rPr lang="en-US" sz="2000" dirty="0">
                <a:solidFill>
                  <a:schemeClr val="tx1"/>
                </a:solidFill>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02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46178"/>
                                        </p:tgtEl>
                                        <p:attrNameLst>
                                          <p:attrName>style.visibility</p:attrName>
                                        </p:attrNameLst>
                                      </p:cBhvr>
                                      <p:to>
                                        <p:strVal val="visible"/>
                                      </p:to>
                                    </p:set>
                                    <p:animEffect transition="in" filter="fade">
                                      <p:cBhvr>
                                        <p:cTn id="9" dur="2000"/>
                                        <p:tgtEl>
                                          <p:spTgt spid="946178"/>
                                        </p:tgtEl>
                                      </p:cBhvr>
                                    </p:animEffect>
                                  </p:childTnLst>
                                </p:cTn>
                              </p:par>
                              <p:par>
                                <p:cTn id="10" presetID="10" presetClass="entr" presetSubtype="0" fill="hold" grpId="0" nodeType="withEffect">
                                  <p:stCondLst>
                                    <p:cond delay="20000"/>
                                  </p:stCondLst>
                                  <p:childTnLst>
                                    <p:set>
                                      <p:cBhvr>
                                        <p:cTn id="11" dur="1" fill="hold">
                                          <p:stCondLst>
                                            <p:cond delay="0"/>
                                          </p:stCondLst>
                                        </p:cTn>
                                        <p:tgtEl>
                                          <p:spTgt spid="946180"/>
                                        </p:tgtEl>
                                        <p:attrNameLst>
                                          <p:attrName>style.visibility</p:attrName>
                                        </p:attrNameLst>
                                      </p:cBhvr>
                                      <p:to>
                                        <p:strVal val="visible"/>
                                      </p:to>
                                    </p:set>
                                    <p:animEffect transition="in" filter="fade">
                                      <p:cBhvr>
                                        <p:cTn id="12" dur="2000"/>
                                        <p:tgtEl>
                                          <p:spTgt spid="9461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946178" grpId="0"/>
      <p:bldP spid="94618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8162" name="Rectangle 2"/>
          <p:cNvSpPr>
            <a:spLocks noGrp="1" noChangeArrowheads="1"/>
          </p:cNvSpPr>
          <p:nvPr>
            <p:ph type="title" idx="4294967295"/>
          </p:nvPr>
        </p:nvSpPr>
        <p:spPr>
          <a:xfrm>
            <a:off x="457200" y="44450"/>
            <a:ext cx="7772400" cy="1143000"/>
          </a:xfrm>
        </p:spPr>
        <p:txBody>
          <a:bodyPr/>
          <a:lstStyle/>
          <a:p>
            <a:pPr>
              <a:defRPr/>
            </a:pPr>
            <a:r>
              <a:rPr lang="en-US" smtClean="0">
                <a:solidFill>
                  <a:schemeClr val="tx1"/>
                </a:solidFill>
                <a:effectLst>
                  <a:outerShdw blurRad="38100" dist="38100" dir="2700000" algn="tl">
                    <a:srgbClr val="C0C0C0"/>
                  </a:outerShdw>
                </a:effectLst>
                <a:latin typeface="Arial" charset="0"/>
              </a:rPr>
              <a:t>Causes of</a:t>
            </a:r>
            <a:r>
              <a:rPr lang="en-US" smtClean="0">
                <a:solidFill>
                  <a:srgbClr val="990033"/>
                </a:solidFill>
                <a:effectLst>
                  <a:outerShdw blurRad="38100" dist="38100" dir="2700000" algn="tl">
                    <a:srgbClr val="C0C0C0"/>
                  </a:outerShdw>
                </a:effectLst>
                <a:latin typeface="Arial" charset="0"/>
              </a:rPr>
              <a:t> Real </a:t>
            </a:r>
            <a:r>
              <a:rPr lang="en-US" smtClean="0">
                <a:solidFill>
                  <a:schemeClr val="tx1"/>
                </a:solidFill>
                <a:latin typeface="Arial" charset="0"/>
              </a:rPr>
              <a:t>changes</a:t>
            </a:r>
          </a:p>
        </p:txBody>
      </p:sp>
      <p:sp>
        <p:nvSpPr>
          <p:cNvPr id="988163" name="Text Box 3"/>
          <p:cNvSpPr txBox="1">
            <a:spLocks noChangeArrowheads="1"/>
          </p:cNvSpPr>
          <p:nvPr/>
        </p:nvSpPr>
        <p:spPr bwMode="auto">
          <a:xfrm>
            <a:off x="900113" y="1827213"/>
            <a:ext cx="7969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dirty="0">
                <a:solidFill>
                  <a:schemeClr val="tx1"/>
                </a:solidFill>
              </a:rPr>
              <a:t> Changes in age-distribution of the population</a:t>
            </a:r>
          </a:p>
        </p:txBody>
      </p:sp>
      <p:sp>
        <p:nvSpPr>
          <p:cNvPr id="988164" name="Text Box 4"/>
          <p:cNvSpPr txBox="1">
            <a:spLocks noChangeArrowheads="1"/>
          </p:cNvSpPr>
          <p:nvPr/>
        </p:nvSpPr>
        <p:spPr bwMode="auto">
          <a:xfrm>
            <a:off x="900113" y="2970213"/>
            <a:ext cx="8039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dirty="0">
                <a:solidFill>
                  <a:schemeClr val="tx1"/>
                </a:solidFill>
              </a:rPr>
              <a:t> Survivorship of the disease (better treatment)</a:t>
            </a:r>
          </a:p>
        </p:txBody>
      </p:sp>
      <p:grpSp>
        <p:nvGrpSpPr>
          <p:cNvPr id="2" name="Group 7"/>
          <p:cNvGrpSpPr>
            <a:grpSpLocks/>
          </p:cNvGrpSpPr>
          <p:nvPr/>
        </p:nvGrpSpPr>
        <p:grpSpPr bwMode="auto">
          <a:xfrm>
            <a:off x="663575" y="4076700"/>
            <a:ext cx="8229600" cy="576263"/>
            <a:chOff x="576" y="2568"/>
            <a:chExt cx="5184" cy="363"/>
          </a:xfrm>
        </p:grpSpPr>
        <p:sp>
          <p:nvSpPr>
            <p:cNvPr id="50182" name="AutoShape 5"/>
            <p:cNvSpPr>
              <a:spLocks noChangeArrowheads="1"/>
            </p:cNvSpPr>
            <p:nvPr/>
          </p:nvSpPr>
          <p:spPr bwMode="auto">
            <a:xfrm>
              <a:off x="576" y="2568"/>
              <a:ext cx="5184" cy="346"/>
            </a:xfrm>
            <a:prstGeom prst="downArrow">
              <a:avLst>
                <a:gd name="adj1" fmla="val 94074"/>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sz="3000" dirty="0">
                  <a:solidFill>
                    <a:schemeClr val="tx1"/>
                  </a:solidFill>
                </a:rPr>
                <a:t>     in Incidence of the disease (prevention) </a:t>
              </a:r>
            </a:p>
          </p:txBody>
        </p:sp>
        <p:sp>
          <p:nvSpPr>
            <p:cNvPr id="50183" name="AutoShape 6"/>
            <p:cNvSpPr>
              <a:spLocks noChangeArrowheads="1"/>
            </p:cNvSpPr>
            <p:nvPr/>
          </p:nvSpPr>
          <p:spPr bwMode="auto">
            <a:xfrm>
              <a:off x="930" y="2595"/>
              <a:ext cx="144" cy="336"/>
            </a:xfrm>
            <a:prstGeom prst="down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542" fill="hold"/>
                                        <p:tgtEl>
                                          <p:spTgt spid="4"/>
                                        </p:tgtEl>
                                      </p:cBhvr>
                                    </p:cmd>
                                  </p:childTnLst>
                                </p:cTn>
                              </p:par>
                              <p:par>
                                <p:cTn id="7" presetID="10" presetClass="entr" presetSubtype="0" fill="hold" grpId="0" nodeType="withEffect">
                                  <p:stCondLst>
                                    <p:cond delay="4000"/>
                                  </p:stCondLst>
                                  <p:childTnLst>
                                    <p:set>
                                      <p:cBhvr>
                                        <p:cTn id="8" dur="1" fill="hold">
                                          <p:stCondLst>
                                            <p:cond delay="0"/>
                                          </p:stCondLst>
                                        </p:cTn>
                                        <p:tgtEl>
                                          <p:spTgt spid="988163"/>
                                        </p:tgtEl>
                                        <p:attrNameLst>
                                          <p:attrName>style.visibility</p:attrName>
                                        </p:attrNameLst>
                                      </p:cBhvr>
                                      <p:to>
                                        <p:strVal val="visible"/>
                                      </p:to>
                                    </p:set>
                                    <p:animEffect transition="in" filter="fade">
                                      <p:cBhvr>
                                        <p:cTn id="9" dur="3000"/>
                                        <p:tgtEl>
                                          <p:spTgt spid="988163"/>
                                        </p:tgtEl>
                                      </p:cBhvr>
                                    </p:animEffect>
                                  </p:childTnLst>
                                </p:cTn>
                              </p:par>
                              <p:par>
                                <p:cTn id="10" presetID="10" presetClass="entr" presetSubtype="0" fill="hold" grpId="0" nodeType="withEffect">
                                  <p:stCondLst>
                                    <p:cond delay="38000"/>
                                  </p:stCondLst>
                                  <p:childTnLst>
                                    <p:set>
                                      <p:cBhvr>
                                        <p:cTn id="11" dur="1" fill="hold">
                                          <p:stCondLst>
                                            <p:cond delay="0"/>
                                          </p:stCondLst>
                                        </p:cTn>
                                        <p:tgtEl>
                                          <p:spTgt spid="988164"/>
                                        </p:tgtEl>
                                        <p:attrNameLst>
                                          <p:attrName>style.visibility</p:attrName>
                                        </p:attrNameLst>
                                      </p:cBhvr>
                                      <p:to>
                                        <p:strVal val="visible"/>
                                      </p:to>
                                    </p:set>
                                    <p:animEffect transition="in" filter="fade">
                                      <p:cBhvr>
                                        <p:cTn id="12" dur="3000"/>
                                        <p:tgtEl>
                                          <p:spTgt spid="988164"/>
                                        </p:tgtEl>
                                      </p:cBhvr>
                                    </p:animEffect>
                                  </p:childTnLst>
                                </p:cTn>
                              </p:par>
                              <p:par>
                                <p:cTn id="13" presetID="10" presetClass="entr" presetSubtype="0" fill="hold" nodeType="withEffect">
                                  <p:stCondLst>
                                    <p:cond delay="46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988163" grpId="0"/>
      <p:bldP spid="98816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9186" name="Rectangle 2"/>
          <p:cNvSpPr>
            <a:spLocks noGrp="1" noChangeArrowheads="1"/>
          </p:cNvSpPr>
          <p:nvPr>
            <p:ph type="title" idx="4294967295"/>
          </p:nvPr>
        </p:nvSpPr>
        <p:spPr>
          <a:xfrm>
            <a:off x="457200" y="-17463"/>
            <a:ext cx="8229600" cy="1143001"/>
          </a:xfrm>
        </p:spPr>
        <p:txBody>
          <a:bodyPr/>
          <a:lstStyle/>
          <a:p>
            <a:pPr>
              <a:defRPr/>
            </a:pPr>
            <a:r>
              <a:rPr lang="en-US" smtClean="0">
                <a:solidFill>
                  <a:schemeClr val="tx1"/>
                </a:solidFill>
                <a:effectLst>
                  <a:outerShdw blurRad="38100" dist="38100" dir="2700000" algn="tl">
                    <a:srgbClr val="C0C0C0"/>
                  </a:outerShdw>
                </a:effectLst>
                <a:latin typeface="Arial" charset="0"/>
              </a:rPr>
              <a:t>Causes of </a:t>
            </a:r>
            <a:r>
              <a:rPr lang="en-US" smtClean="0">
                <a:solidFill>
                  <a:srgbClr val="990033"/>
                </a:solidFill>
                <a:effectLst>
                  <a:outerShdw blurRad="38100" dist="38100" dir="2700000" algn="tl">
                    <a:srgbClr val="C0C0C0"/>
                  </a:outerShdw>
                </a:effectLst>
                <a:latin typeface="Arial" charset="0"/>
              </a:rPr>
              <a:t>Artifactual</a:t>
            </a:r>
            <a:r>
              <a:rPr lang="en-US" smtClean="0">
                <a:latin typeface="Arial" charset="0"/>
              </a:rPr>
              <a:t> changes</a:t>
            </a:r>
          </a:p>
        </p:txBody>
      </p:sp>
      <p:sp>
        <p:nvSpPr>
          <p:cNvPr id="51203" name="Text Box 3"/>
          <p:cNvSpPr txBox="1">
            <a:spLocks noChangeArrowheads="1"/>
          </p:cNvSpPr>
          <p:nvPr/>
        </p:nvSpPr>
        <p:spPr bwMode="auto">
          <a:xfrm>
            <a:off x="533400" y="1066800"/>
            <a:ext cx="279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 </a:t>
            </a:r>
          </a:p>
        </p:txBody>
      </p:sp>
      <p:sp>
        <p:nvSpPr>
          <p:cNvPr id="51204" name="Text Box 4"/>
          <p:cNvSpPr txBox="1">
            <a:spLocks noChangeArrowheads="1"/>
          </p:cNvSpPr>
          <p:nvPr/>
        </p:nvSpPr>
        <p:spPr bwMode="auto">
          <a:xfrm>
            <a:off x="854075" y="1079500"/>
            <a:ext cx="36115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99"/>
                </a:solidFill>
              </a:rPr>
              <a:t>Errors in </a:t>
            </a:r>
            <a:r>
              <a:rPr lang="en-US" sz="3000" b="1">
                <a:solidFill>
                  <a:srgbClr val="FF3399"/>
                </a:solidFill>
              </a:rPr>
              <a:t>numerator</a:t>
            </a:r>
            <a:endParaRPr lang="en-US" sz="3000">
              <a:solidFill>
                <a:srgbClr val="FF3399"/>
              </a:solidFill>
            </a:endParaRPr>
          </a:p>
        </p:txBody>
      </p:sp>
      <p:sp>
        <p:nvSpPr>
          <p:cNvPr id="989190" name="Text Box 6"/>
          <p:cNvSpPr txBox="1">
            <a:spLocks noChangeArrowheads="1"/>
          </p:cNvSpPr>
          <p:nvPr/>
        </p:nvSpPr>
        <p:spPr bwMode="auto">
          <a:xfrm>
            <a:off x="1116013" y="2492375"/>
            <a:ext cx="7105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dirty="0">
                <a:solidFill>
                  <a:srgbClr val="0066CC"/>
                </a:solidFill>
              </a:rPr>
              <a:t> Classification</a:t>
            </a:r>
            <a:r>
              <a:rPr lang="en-US" sz="3000" dirty="0">
                <a:solidFill>
                  <a:schemeClr val="tx1"/>
                </a:solidFill>
              </a:rPr>
              <a:t> of disease - ex. Changed </a:t>
            </a:r>
          </a:p>
          <a:p>
            <a:pPr>
              <a:spcBef>
                <a:spcPct val="0"/>
              </a:spcBef>
              <a:buFontTx/>
              <a:buNone/>
            </a:pPr>
            <a:r>
              <a:rPr lang="en-US" sz="3000" dirty="0">
                <a:solidFill>
                  <a:schemeClr val="tx1"/>
                </a:solidFill>
              </a:rPr>
              <a:t>   AIDS diagnostic criteria in 1993</a:t>
            </a:r>
          </a:p>
        </p:txBody>
      </p:sp>
      <p:sp>
        <p:nvSpPr>
          <p:cNvPr id="989191" name="Text Box 7"/>
          <p:cNvSpPr txBox="1">
            <a:spLocks noChangeArrowheads="1"/>
          </p:cNvSpPr>
          <p:nvPr/>
        </p:nvSpPr>
        <p:spPr bwMode="auto">
          <a:xfrm>
            <a:off x="1116013" y="3500438"/>
            <a:ext cx="7169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dirty="0">
                <a:solidFill>
                  <a:schemeClr val="tx1"/>
                </a:solidFill>
              </a:rPr>
              <a:t> International classification - new   </a:t>
            </a:r>
          </a:p>
          <a:p>
            <a:pPr>
              <a:spcBef>
                <a:spcPct val="0"/>
              </a:spcBef>
              <a:buFontTx/>
              <a:buNone/>
            </a:pPr>
            <a:r>
              <a:rPr lang="en-US" sz="3000" dirty="0">
                <a:solidFill>
                  <a:schemeClr val="tx1"/>
                </a:solidFill>
              </a:rPr>
              <a:t>   versions of </a:t>
            </a:r>
            <a:r>
              <a:rPr lang="en-US" sz="3000" dirty="0">
                <a:solidFill>
                  <a:srgbClr val="0066CC"/>
                </a:solidFill>
              </a:rPr>
              <a:t>ICD coding</a:t>
            </a:r>
            <a:r>
              <a:rPr lang="en-US" sz="3000" dirty="0">
                <a:solidFill>
                  <a:schemeClr val="tx1"/>
                </a:solidFill>
              </a:rPr>
              <a:t>   </a:t>
            </a:r>
          </a:p>
        </p:txBody>
      </p:sp>
      <p:sp>
        <p:nvSpPr>
          <p:cNvPr id="989192" name="Text Box 8"/>
          <p:cNvSpPr txBox="1">
            <a:spLocks noChangeArrowheads="1"/>
          </p:cNvSpPr>
          <p:nvPr/>
        </p:nvSpPr>
        <p:spPr bwMode="auto">
          <a:xfrm>
            <a:off x="1116013" y="4437063"/>
            <a:ext cx="62985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dirty="0">
                <a:solidFill>
                  <a:schemeClr val="tx1"/>
                </a:solidFill>
              </a:rPr>
              <a:t> </a:t>
            </a:r>
            <a:r>
              <a:rPr lang="en-US" sz="3000" dirty="0" smtClean="0">
                <a:solidFill>
                  <a:schemeClr val="tx1"/>
                </a:solidFill>
              </a:rPr>
              <a:t>Precision </a:t>
            </a:r>
            <a:r>
              <a:rPr lang="en-US" sz="3000" dirty="0">
                <a:solidFill>
                  <a:schemeClr val="tx1"/>
                </a:solidFill>
              </a:rPr>
              <a:t>of reporting age at death</a:t>
            </a:r>
          </a:p>
        </p:txBody>
      </p:sp>
      <p:sp>
        <p:nvSpPr>
          <p:cNvPr id="51208" name="Text Box 9"/>
          <p:cNvSpPr txBox="1">
            <a:spLocks noChangeArrowheads="1"/>
          </p:cNvSpPr>
          <p:nvPr/>
        </p:nvSpPr>
        <p:spPr bwMode="auto">
          <a:xfrm>
            <a:off x="855663" y="5013325"/>
            <a:ext cx="40370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000">
                <a:solidFill>
                  <a:srgbClr val="FF3399"/>
                </a:solidFill>
              </a:rPr>
              <a:t>Errors in </a:t>
            </a:r>
            <a:r>
              <a:rPr lang="en-US" sz="3000" b="1">
                <a:solidFill>
                  <a:srgbClr val="FF3399"/>
                </a:solidFill>
              </a:rPr>
              <a:t>denominator</a:t>
            </a:r>
            <a:endParaRPr lang="en-US" sz="3000">
              <a:solidFill>
                <a:srgbClr val="FF3399"/>
              </a:solidFill>
            </a:endParaRPr>
          </a:p>
        </p:txBody>
      </p:sp>
      <p:sp>
        <p:nvSpPr>
          <p:cNvPr id="989194" name="Text Box 10"/>
          <p:cNvSpPr txBox="1">
            <a:spLocks noChangeArrowheads="1"/>
          </p:cNvSpPr>
          <p:nvPr/>
        </p:nvSpPr>
        <p:spPr bwMode="auto">
          <a:xfrm>
            <a:off x="1116013" y="5516563"/>
            <a:ext cx="6407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a:solidFill>
                  <a:schemeClr val="tx1"/>
                </a:solidFill>
              </a:rPr>
              <a:t> Enumeration of population - </a:t>
            </a:r>
            <a:r>
              <a:rPr lang="en-US" sz="3000">
                <a:solidFill>
                  <a:srgbClr val="0066CC"/>
                </a:solidFill>
              </a:rPr>
              <a:t>census</a:t>
            </a:r>
          </a:p>
        </p:txBody>
      </p:sp>
      <p:sp>
        <p:nvSpPr>
          <p:cNvPr id="989195" name="Text Box 11"/>
          <p:cNvSpPr txBox="1">
            <a:spLocks noChangeArrowheads="1"/>
          </p:cNvSpPr>
          <p:nvPr/>
        </p:nvSpPr>
        <p:spPr bwMode="auto">
          <a:xfrm>
            <a:off x="1116013" y="6002338"/>
            <a:ext cx="67929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3000">
                <a:solidFill>
                  <a:srgbClr val="0066CC"/>
                </a:solidFill>
              </a:rPr>
              <a:t> Accuracy</a:t>
            </a:r>
            <a:r>
              <a:rPr lang="en-US" sz="3000">
                <a:solidFill>
                  <a:schemeClr val="tx1"/>
                </a:solidFill>
              </a:rPr>
              <a:t> from one census to the next</a:t>
            </a:r>
          </a:p>
        </p:txBody>
      </p:sp>
      <p:grpSp>
        <p:nvGrpSpPr>
          <p:cNvPr id="51211" name="Group 14"/>
          <p:cNvGrpSpPr>
            <a:grpSpLocks/>
          </p:cNvGrpSpPr>
          <p:nvPr/>
        </p:nvGrpSpPr>
        <p:grpSpPr bwMode="auto">
          <a:xfrm>
            <a:off x="1116013" y="1557338"/>
            <a:ext cx="7515225" cy="946150"/>
            <a:chOff x="703" y="1118"/>
            <a:chExt cx="4734" cy="596"/>
          </a:xfrm>
        </p:grpSpPr>
        <p:sp>
          <p:nvSpPr>
            <p:cNvPr id="51212" name="Text Box 5"/>
            <p:cNvSpPr txBox="1">
              <a:spLocks noChangeArrowheads="1"/>
            </p:cNvSpPr>
            <p:nvPr/>
          </p:nvSpPr>
          <p:spPr bwMode="auto">
            <a:xfrm>
              <a:off x="703" y="1118"/>
              <a:ext cx="4734"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pPr>
              <a:r>
                <a:rPr lang="en-US" sz="2800" dirty="0">
                  <a:solidFill>
                    <a:schemeClr val="tx1"/>
                  </a:solidFill>
                </a:rPr>
                <a:t> Recognition of disease - because of focus on</a:t>
              </a:r>
            </a:p>
            <a:p>
              <a:pPr>
                <a:spcBef>
                  <a:spcPct val="0"/>
                </a:spcBef>
                <a:buFontTx/>
                <a:buNone/>
              </a:pPr>
              <a:r>
                <a:rPr lang="en-US" sz="2800" dirty="0">
                  <a:solidFill>
                    <a:schemeClr val="tx1"/>
                  </a:solidFill>
                </a:rPr>
                <a:t>   the disease            MD’s </a:t>
              </a:r>
              <a:r>
                <a:rPr lang="en-US" sz="2800" dirty="0">
                  <a:solidFill>
                    <a:srgbClr val="0066CC"/>
                  </a:solidFill>
                </a:rPr>
                <a:t>over-diagnose</a:t>
              </a:r>
              <a:r>
                <a:rPr lang="en-US" sz="2800" dirty="0">
                  <a:solidFill>
                    <a:schemeClr val="tx1"/>
                  </a:solidFill>
                </a:rPr>
                <a:t>.</a:t>
              </a:r>
            </a:p>
          </p:txBody>
        </p:sp>
        <p:sp>
          <p:nvSpPr>
            <p:cNvPr id="51213" name="AutoShape 12"/>
            <p:cNvSpPr>
              <a:spLocks noChangeArrowheads="1"/>
            </p:cNvSpPr>
            <p:nvPr/>
          </p:nvSpPr>
          <p:spPr bwMode="auto">
            <a:xfrm>
              <a:off x="2219" y="1488"/>
              <a:ext cx="480" cy="144"/>
            </a:xfrm>
            <a:prstGeom prst="rightArrow">
              <a:avLst>
                <a:gd name="adj1" fmla="val 50000"/>
                <a:gd name="adj2" fmla="val 83333"/>
              </a:avLst>
            </a:prstGeom>
            <a:solidFill>
              <a:schemeClr val="accent1"/>
            </a:solidFill>
            <a:ln w="9525">
              <a:solidFill>
                <a:schemeClr val="tx1"/>
              </a:solidFill>
              <a:miter lim="800000"/>
              <a:headEnd/>
              <a:tailEnd/>
            </a:ln>
          </p:spPr>
          <p:txBody>
            <a:bodyPr wrap="none" anchor="ct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028" fill="hold"/>
                                        <p:tgtEl>
                                          <p:spTgt spid="2"/>
                                        </p:tgtEl>
                                      </p:cBhvr>
                                    </p:cmd>
                                  </p:childTnLst>
                                </p:cTn>
                              </p:par>
                              <p:par>
                                <p:cTn id="7" presetID="55" presetClass="entr" presetSubtype="0" fill="hold" nodeType="withEffect">
                                  <p:stCondLst>
                                    <p:cond delay="10000"/>
                                  </p:stCondLst>
                                  <p:childTnLst>
                                    <p:set>
                                      <p:cBhvr>
                                        <p:cTn id="8" dur="1" fill="hold">
                                          <p:stCondLst>
                                            <p:cond delay="0"/>
                                          </p:stCondLst>
                                        </p:cTn>
                                        <p:tgtEl>
                                          <p:spTgt spid="51211"/>
                                        </p:tgtEl>
                                        <p:attrNameLst>
                                          <p:attrName>style.visibility</p:attrName>
                                        </p:attrNameLst>
                                      </p:cBhvr>
                                      <p:to>
                                        <p:strVal val="visible"/>
                                      </p:to>
                                    </p:set>
                                    <p:anim calcmode="lin" valueType="num">
                                      <p:cBhvr>
                                        <p:cTn id="9" dur="2000" fill="hold"/>
                                        <p:tgtEl>
                                          <p:spTgt spid="51211"/>
                                        </p:tgtEl>
                                        <p:attrNameLst>
                                          <p:attrName>ppt_w</p:attrName>
                                        </p:attrNameLst>
                                      </p:cBhvr>
                                      <p:tavLst>
                                        <p:tav tm="0">
                                          <p:val>
                                            <p:strVal val="#ppt_w*0.70"/>
                                          </p:val>
                                        </p:tav>
                                        <p:tav tm="100000">
                                          <p:val>
                                            <p:strVal val="#ppt_w"/>
                                          </p:val>
                                        </p:tav>
                                      </p:tavLst>
                                    </p:anim>
                                    <p:anim calcmode="lin" valueType="num">
                                      <p:cBhvr>
                                        <p:cTn id="10" dur="2000" fill="hold"/>
                                        <p:tgtEl>
                                          <p:spTgt spid="51211"/>
                                        </p:tgtEl>
                                        <p:attrNameLst>
                                          <p:attrName>ppt_h</p:attrName>
                                        </p:attrNameLst>
                                      </p:cBhvr>
                                      <p:tavLst>
                                        <p:tav tm="0">
                                          <p:val>
                                            <p:strVal val="#ppt_h"/>
                                          </p:val>
                                        </p:tav>
                                        <p:tav tm="100000">
                                          <p:val>
                                            <p:strVal val="#ppt_h"/>
                                          </p:val>
                                        </p:tav>
                                      </p:tavLst>
                                    </p:anim>
                                    <p:animEffect transition="in" filter="fade">
                                      <p:cBhvr>
                                        <p:cTn id="11" dur="2000"/>
                                        <p:tgtEl>
                                          <p:spTgt spid="51211"/>
                                        </p:tgtEl>
                                      </p:cBhvr>
                                    </p:animEffect>
                                  </p:childTnLst>
                                </p:cTn>
                              </p:par>
                              <p:par>
                                <p:cTn id="12" presetID="55" presetClass="entr" presetSubtype="0" fill="hold" grpId="0" nodeType="withEffect">
                                  <p:stCondLst>
                                    <p:cond delay="18000"/>
                                  </p:stCondLst>
                                  <p:childTnLst>
                                    <p:set>
                                      <p:cBhvr>
                                        <p:cTn id="13" dur="1" fill="hold">
                                          <p:stCondLst>
                                            <p:cond delay="0"/>
                                          </p:stCondLst>
                                        </p:cTn>
                                        <p:tgtEl>
                                          <p:spTgt spid="989190"/>
                                        </p:tgtEl>
                                        <p:attrNameLst>
                                          <p:attrName>style.visibility</p:attrName>
                                        </p:attrNameLst>
                                      </p:cBhvr>
                                      <p:to>
                                        <p:strVal val="visible"/>
                                      </p:to>
                                    </p:set>
                                    <p:anim calcmode="lin" valueType="num">
                                      <p:cBhvr>
                                        <p:cTn id="14" dur="2000" fill="hold"/>
                                        <p:tgtEl>
                                          <p:spTgt spid="989190"/>
                                        </p:tgtEl>
                                        <p:attrNameLst>
                                          <p:attrName>ppt_w</p:attrName>
                                        </p:attrNameLst>
                                      </p:cBhvr>
                                      <p:tavLst>
                                        <p:tav tm="0">
                                          <p:val>
                                            <p:strVal val="#ppt_w*0.70"/>
                                          </p:val>
                                        </p:tav>
                                        <p:tav tm="100000">
                                          <p:val>
                                            <p:strVal val="#ppt_w"/>
                                          </p:val>
                                        </p:tav>
                                      </p:tavLst>
                                    </p:anim>
                                    <p:anim calcmode="lin" valueType="num">
                                      <p:cBhvr>
                                        <p:cTn id="15" dur="2000" fill="hold"/>
                                        <p:tgtEl>
                                          <p:spTgt spid="989190"/>
                                        </p:tgtEl>
                                        <p:attrNameLst>
                                          <p:attrName>ppt_h</p:attrName>
                                        </p:attrNameLst>
                                      </p:cBhvr>
                                      <p:tavLst>
                                        <p:tav tm="0">
                                          <p:val>
                                            <p:strVal val="#ppt_h"/>
                                          </p:val>
                                        </p:tav>
                                        <p:tav tm="100000">
                                          <p:val>
                                            <p:strVal val="#ppt_h"/>
                                          </p:val>
                                        </p:tav>
                                      </p:tavLst>
                                    </p:anim>
                                    <p:animEffect transition="in" filter="fade">
                                      <p:cBhvr>
                                        <p:cTn id="16" dur="2000"/>
                                        <p:tgtEl>
                                          <p:spTgt spid="989190"/>
                                        </p:tgtEl>
                                      </p:cBhvr>
                                    </p:animEffect>
                                  </p:childTnLst>
                                </p:cTn>
                              </p:par>
                              <p:par>
                                <p:cTn id="17" presetID="55" presetClass="entr" presetSubtype="0" fill="hold" grpId="0" nodeType="withEffect">
                                  <p:stCondLst>
                                    <p:cond delay="28000"/>
                                  </p:stCondLst>
                                  <p:childTnLst>
                                    <p:set>
                                      <p:cBhvr>
                                        <p:cTn id="18" dur="1" fill="hold">
                                          <p:stCondLst>
                                            <p:cond delay="0"/>
                                          </p:stCondLst>
                                        </p:cTn>
                                        <p:tgtEl>
                                          <p:spTgt spid="989191"/>
                                        </p:tgtEl>
                                        <p:attrNameLst>
                                          <p:attrName>style.visibility</p:attrName>
                                        </p:attrNameLst>
                                      </p:cBhvr>
                                      <p:to>
                                        <p:strVal val="visible"/>
                                      </p:to>
                                    </p:set>
                                    <p:anim calcmode="lin" valueType="num">
                                      <p:cBhvr>
                                        <p:cTn id="19" dur="2000" fill="hold"/>
                                        <p:tgtEl>
                                          <p:spTgt spid="989191"/>
                                        </p:tgtEl>
                                        <p:attrNameLst>
                                          <p:attrName>ppt_w</p:attrName>
                                        </p:attrNameLst>
                                      </p:cBhvr>
                                      <p:tavLst>
                                        <p:tav tm="0">
                                          <p:val>
                                            <p:strVal val="#ppt_w*0.70"/>
                                          </p:val>
                                        </p:tav>
                                        <p:tav tm="100000">
                                          <p:val>
                                            <p:strVal val="#ppt_w"/>
                                          </p:val>
                                        </p:tav>
                                      </p:tavLst>
                                    </p:anim>
                                    <p:anim calcmode="lin" valueType="num">
                                      <p:cBhvr>
                                        <p:cTn id="20" dur="2000" fill="hold"/>
                                        <p:tgtEl>
                                          <p:spTgt spid="989191"/>
                                        </p:tgtEl>
                                        <p:attrNameLst>
                                          <p:attrName>ppt_h</p:attrName>
                                        </p:attrNameLst>
                                      </p:cBhvr>
                                      <p:tavLst>
                                        <p:tav tm="0">
                                          <p:val>
                                            <p:strVal val="#ppt_h"/>
                                          </p:val>
                                        </p:tav>
                                        <p:tav tm="100000">
                                          <p:val>
                                            <p:strVal val="#ppt_h"/>
                                          </p:val>
                                        </p:tav>
                                      </p:tavLst>
                                    </p:anim>
                                    <p:animEffect transition="in" filter="fade">
                                      <p:cBhvr>
                                        <p:cTn id="21" dur="2000"/>
                                        <p:tgtEl>
                                          <p:spTgt spid="989191"/>
                                        </p:tgtEl>
                                      </p:cBhvr>
                                    </p:animEffect>
                                  </p:childTnLst>
                                </p:cTn>
                              </p:par>
                              <p:par>
                                <p:cTn id="22" presetID="55" presetClass="entr" presetSubtype="0" fill="hold" grpId="0" nodeType="withEffect">
                                  <p:stCondLst>
                                    <p:cond delay="34000"/>
                                  </p:stCondLst>
                                  <p:childTnLst>
                                    <p:set>
                                      <p:cBhvr>
                                        <p:cTn id="23" dur="1" fill="hold">
                                          <p:stCondLst>
                                            <p:cond delay="0"/>
                                          </p:stCondLst>
                                        </p:cTn>
                                        <p:tgtEl>
                                          <p:spTgt spid="989192"/>
                                        </p:tgtEl>
                                        <p:attrNameLst>
                                          <p:attrName>style.visibility</p:attrName>
                                        </p:attrNameLst>
                                      </p:cBhvr>
                                      <p:to>
                                        <p:strVal val="visible"/>
                                      </p:to>
                                    </p:set>
                                    <p:anim calcmode="lin" valueType="num">
                                      <p:cBhvr>
                                        <p:cTn id="24" dur="2000" fill="hold"/>
                                        <p:tgtEl>
                                          <p:spTgt spid="989192"/>
                                        </p:tgtEl>
                                        <p:attrNameLst>
                                          <p:attrName>ppt_w</p:attrName>
                                        </p:attrNameLst>
                                      </p:cBhvr>
                                      <p:tavLst>
                                        <p:tav tm="0">
                                          <p:val>
                                            <p:strVal val="#ppt_w*0.70"/>
                                          </p:val>
                                        </p:tav>
                                        <p:tav tm="100000">
                                          <p:val>
                                            <p:strVal val="#ppt_w"/>
                                          </p:val>
                                        </p:tav>
                                      </p:tavLst>
                                    </p:anim>
                                    <p:anim calcmode="lin" valueType="num">
                                      <p:cBhvr>
                                        <p:cTn id="25" dur="2000" fill="hold"/>
                                        <p:tgtEl>
                                          <p:spTgt spid="989192"/>
                                        </p:tgtEl>
                                        <p:attrNameLst>
                                          <p:attrName>ppt_h</p:attrName>
                                        </p:attrNameLst>
                                      </p:cBhvr>
                                      <p:tavLst>
                                        <p:tav tm="0">
                                          <p:val>
                                            <p:strVal val="#ppt_h"/>
                                          </p:val>
                                        </p:tav>
                                        <p:tav tm="100000">
                                          <p:val>
                                            <p:strVal val="#ppt_h"/>
                                          </p:val>
                                        </p:tav>
                                      </p:tavLst>
                                    </p:anim>
                                    <p:animEffect transition="in" filter="fade">
                                      <p:cBhvr>
                                        <p:cTn id="26" dur="2000"/>
                                        <p:tgtEl>
                                          <p:spTgt spid="989192"/>
                                        </p:tgtEl>
                                      </p:cBhvr>
                                    </p:animEffect>
                                  </p:childTnLst>
                                </p:cTn>
                              </p:par>
                              <p:par>
                                <p:cTn id="27" presetID="55" presetClass="entr" presetSubtype="0" fill="hold" grpId="0" nodeType="withEffect">
                                  <p:stCondLst>
                                    <p:cond delay="40000"/>
                                  </p:stCondLst>
                                  <p:childTnLst>
                                    <p:set>
                                      <p:cBhvr>
                                        <p:cTn id="28" dur="1" fill="hold">
                                          <p:stCondLst>
                                            <p:cond delay="0"/>
                                          </p:stCondLst>
                                        </p:cTn>
                                        <p:tgtEl>
                                          <p:spTgt spid="989194"/>
                                        </p:tgtEl>
                                        <p:attrNameLst>
                                          <p:attrName>style.visibility</p:attrName>
                                        </p:attrNameLst>
                                      </p:cBhvr>
                                      <p:to>
                                        <p:strVal val="visible"/>
                                      </p:to>
                                    </p:set>
                                    <p:anim calcmode="lin" valueType="num">
                                      <p:cBhvr>
                                        <p:cTn id="29" dur="2000" fill="hold"/>
                                        <p:tgtEl>
                                          <p:spTgt spid="989194"/>
                                        </p:tgtEl>
                                        <p:attrNameLst>
                                          <p:attrName>ppt_w</p:attrName>
                                        </p:attrNameLst>
                                      </p:cBhvr>
                                      <p:tavLst>
                                        <p:tav tm="0">
                                          <p:val>
                                            <p:strVal val="#ppt_w*0.70"/>
                                          </p:val>
                                        </p:tav>
                                        <p:tav tm="100000">
                                          <p:val>
                                            <p:strVal val="#ppt_w"/>
                                          </p:val>
                                        </p:tav>
                                      </p:tavLst>
                                    </p:anim>
                                    <p:anim calcmode="lin" valueType="num">
                                      <p:cBhvr>
                                        <p:cTn id="30" dur="2000" fill="hold"/>
                                        <p:tgtEl>
                                          <p:spTgt spid="989194"/>
                                        </p:tgtEl>
                                        <p:attrNameLst>
                                          <p:attrName>ppt_h</p:attrName>
                                        </p:attrNameLst>
                                      </p:cBhvr>
                                      <p:tavLst>
                                        <p:tav tm="0">
                                          <p:val>
                                            <p:strVal val="#ppt_h"/>
                                          </p:val>
                                        </p:tav>
                                        <p:tav tm="100000">
                                          <p:val>
                                            <p:strVal val="#ppt_h"/>
                                          </p:val>
                                        </p:tav>
                                      </p:tavLst>
                                    </p:anim>
                                    <p:animEffect transition="in" filter="fade">
                                      <p:cBhvr>
                                        <p:cTn id="31" dur="2000"/>
                                        <p:tgtEl>
                                          <p:spTgt spid="989194"/>
                                        </p:tgtEl>
                                      </p:cBhvr>
                                    </p:animEffect>
                                  </p:childTnLst>
                                </p:cTn>
                              </p:par>
                              <p:par>
                                <p:cTn id="32" presetID="55" presetClass="entr" presetSubtype="0" fill="hold" grpId="0" nodeType="withEffect">
                                  <p:stCondLst>
                                    <p:cond delay="46000"/>
                                  </p:stCondLst>
                                  <p:childTnLst>
                                    <p:set>
                                      <p:cBhvr>
                                        <p:cTn id="33" dur="1" fill="hold">
                                          <p:stCondLst>
                                            <p:cond delay="0"/>
                                          </p:stCondLst>
                                        </p:cTn>
                                        <p:tgtEl>
                                          <p:spTgt spid="989195"/>
                                        </p:tgtEl>
                                        <p:attrNameLst>
                                          <p:attrName>style.visibility</p:attrName>
                                        </p:attrNameLst>
                                      </p:cBhvr>
                                      <p:to>
                                        <p:strVal val="visible"/>
                                      </p:to>
                                    </p:set>
                                    <p:anim calcmode="lin" valueType="num">
                                      <p:cBhvr>
                                        <p:cTn id="34" dur="2000" fill="hold"/>
                                        <p:tgtEl>
                                          <p:spTgt spid="989195"/>
                                        </p:tgtEl>
                                        <p:attrNameLst>
                                          <p:attrName>ppt_w</p:attrName>
                                        </p:attrNameLst>
                                      </p:cBhvr>
                                      <p:tavLst>
                                        <p:tav tm="0">
                                          <p:val>
                                            <p:strVal val="#ppt_w*0.70"/>
                                          </p:val>
                                        </p:tav>
                                        <p:tav tm="100000">
                                          <p:val>
                                            <p:strVal val="#ppt_w"/>
                                          </p:val>
                                        </p:tav>
                                      </p:tavLst>
                                    </p:anim>
                                    <p:anim calcmode="lin" valueType="num">
                                      <p:cBhvr>
                                        <p:cTn id="35" dur="2000" fill="hold"/>
                                        <p:tgtEl>
                                          <p:spTgt spid="989195"/>
                                        </p:tgtEl>
                                        <p:attrNameLst>
                                          <p:attrName>ppt_h</p:attrName>
                                        </p:attrNameLst>
                                      </p:cBhvr>
                                      <p:tavLst>
                                        <p:tav tm="0">
                                          <p:val>
                                            <p:strVal val="#ppt_h"/>
                                          </p:val>
                                        </p:tav>
                                        <p:tav tm="100000">
                                          <p:val>
                                            <p:strVal val="#ppt_h"/>
                                          </p:val>
                                        </p:tav>
                                      </p:tavLst>
                                    </p:anim>
                                    <p:animEffect transition="in" filter="fade">
                                      <p:cBhvr>
                                        <p:cTn id="36" dur="2000"/>
                                        <p:tgtEl>
                                          <p:spTgt spid="9891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7" fill="hold" display="0">
                  <p:stCondLst>
                    <p:cond delay="indefinite"/>
                  </p:stCondLst>
                  <p:endCondLst>
                    <p:cond evt="onStopAudio" delay="0">
                      <p:tgtEl>
                        <p:sldTgt/>
                      </p:tgtEl>
                    </p:cond>
                  </p:endCondLst>
                </p:cTn>
                <p:tgtEl>
                  <p:spTgt spid="2"/>
                </p:tgtEl>
              </p:cMediaNode>
            </p:audio>
          </p:childTnLst>
        </p:cTn>
      </p:par>
    </p:tnLst>
    <p:bldLst>
      <p:bldP spid="989190" grpId="0"/>
      <p:bldP spid="989191" grpId="0"/>
      <p:bldP spid="989192" grpId="0"/>
      <p:bldP spid="989194" grpId="0"/>
      <p:bldP spid="98919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0210" name="Text Box 2"/>
          <p:cNvSpPr txBox="1">
            <a:spLocks noChangeArrowheads="1"/>
          </p:cNvSpPr>
          <p:nvPr/>
        </p:nvSpPr>
        <p:spPr bwMode="auto">
          <a:xfrm>
            <a:off x="0" y="76200"/>
            <a:ext cx="8964613" cy="1006475"/>
          </a:xfrm>
          <a:prstGeom prst="rect">
            <a:avLst/>
          </a:prstGeom>
          <a:noFill/>
          <a:ln w="9525">
            <a:noFill/>
            <a:miter lim="800000"/>
            <a:headEnd/>
            <a:tailEnd/>
          </a:ln>
          <a:effectLst/>
        </p:spPr>
        <p:txBody>
          <a:bodyPr>
            <a:spAutoFit/>
          </a:bodyPr>
          <a:lstStyle/>
          <a:p>
            <a:pPr algn="ctr">
              <a:spcBef>
                <a:spcPct val="0"/>
              </a:spcBef>
              <a:buFontTx/>
              <a:buNone/>
              <a:defRPr/>
            </a:pPr>
            <a:r>
              <a:rPr lang="en-US" sz="3000">
                <a:effectLst>
                  <a:outerShdw blurRad="38100" dist="38100" dir="2700000" algn="tl">
                    <a:srgbClr val="C0C0C0"/>
                  </a:outerShdw>
                </a:effectLst>
              </a:rPr>
              <a:t>Acquired immunodeficiency syndrome cases, by 4-week period of report - United States, 1984-1993</a:t>
            </a:r>
          </a:p>
        </p:txBody>
      </p:sp>
      <p:grpSp>
        <p:nvGrpSpPr>
          <p:cNvPr id="52227" name="Group 3"/>
          <p:cNvGrpSpPr>
            <a:grpSpLocks/>
          </p:cNvGrpSpPr>
          <p:nvPr/>
        </p:nvGrpSpPr>
        <p:grpSpPr bwMode="auto">
          <a:xfrm>
            <a:off x="15875" y="1279525"/>
            <a:ext cx="9128125" cy="5575300"/>
            <a:chOff x="10" y="864"/>
            <a:chExt cx="5750" cy="3512"/>
          </a:xfrm>
        </p:grpSpPr>
        <p:grpSp>
          <p:nvGrpSpPr>
            <p:cNvPr id="52228" name="Group 4"/>
            <p:cNvGrpSpPr>
              <a:grpSpLocks/>
            </p:cNvGrpSpPr>
            <p:nvPr/>
          </p:nvGrpSpPr>
          <p:grpSpPr bwMode="auto">
            <a:xfrm>
              <a:off x="204" y="864"/>
              <a:ext cx="5556" cy="3512"/>
              <a:chOff x="204" y="864"/>
              <a:chExt cx="5556" cy="3512"/>
            </a:xfrm>
          </p:grpSpPr>
          <p:grpSp>
            <p:nvGrpSpPr>
              <p:cNvPr id="52230" name="Group 5"/>
              <p:cNvGrpSpPr>
                <a:grpSpLocks/>
              </p:cNvGrpSpPr>
              <p:nvPr/>
            </p:nvGrpSpPr>
            <p:grpSpPr bwMode="auto">
              <a:xfrm>
                <a:off x="204" y="864"/>
                <a:ext cx="5556" cy="3340"/>
                <a:chOff x="60" y="836"/>
                <a:chExt cx="5556" cy="3340"/>
              </a:xfrm>
            </p:grpSpPr>
            <p:graphicFrame>
              <p:nvGraphicFramePr>
                <p:cNvPr id="52232" name="Object 6"/>
                <p:cNvGraphicFramePr>
                  <a:graphicFrameLocks noChangeAspect="1"/>
                </p:cNvGraphicFramePr>
                <p:nvPr/>
              </p:nvGraphicFramePr>
              <p:xfrm>
                <a:off x="528" y="881"/>
                <a:ext cx="5088" cy="3103"/>
              </p:xfrm>
              <a:graphic>
                <a:graphicData uri="http://schemas.openxmlformats.org/presentationml/2006/ole">
                  <mc:AlternateContent xmlns:mc="http://schemas.openxmlformats.org/markup-compatibility/2006">
                    <mc:Choice xmlns:v="urn:schemas-microsoft-com:vml" Requires="v">
                      <p:oleObj spid="_x0000_s52309" name="Document" r:id="rId6" imgW="4229201" imgH="2571750" progId="Word.Document.8">
                        <p:embed/>
                      </p:oleObj>
                    </mc:Choice>
                    <mc:Fallback>
                      <p:oleObj name="Document" r:id="rId6" imgW="4229201" imgH="2571750" progId="Word.Document.8">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 y="881"/>
                              <a:ext cx="5088" cy="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3" name="Text Box 7"/>
                <p:cNvSpPr txBox="1">
                  <a:spLocks noChangeArrowheads="1"/>
                </p:cNvSpPr>
                <p:nvPr/>
              </p:nvSpPr>
              <p:spPr bwMode="auto">
                <a:xfrm>
                  <a:off x="620" y="3926"/>
                  <a:ext cx="49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latin typeface="Times New Roman" pitchFamily="18" charset="0"/>
                    </a:rPr>
                    <a:t>1984    1985     1986    1987    1988      1989    1990    1991    1992     1993</a:t>
                  </a:r>
                </a:p>
              </p:txBody>
            </p:sp>
            <p:sp>
              <p:nvSpPr>
                <p:cNvPr id="52234" name="Text Box 8"/>
                <p:cNvSpPr txBox="1">
                  <a:spLocks noChangeArrowheads="1"/>
                </p:cNvSpPr>
                <p:nvPr/>
              </p:nvSpPr>
              <p:spPr bwMode="auto">
                <a:xfrm>
                  <a:off x="60" y="836"/>
                  <a:ext cx="516" cy="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80000"/>
                    </a:lnSpc>
                    <a:spcBef>
                      <a:spcPct val="0"/>
                    </a:spcBef>
                    <a:buFontTx/>
                    <a:buNone/>
                  </a:pPr>
                  <a:r>
                    <a:rPr lang="en-US" sz="2000">
                      <a:solidFill>
                        <a:schemeClr val="tx1"/>
                      </a:solidFill>
                      <a:latin typeface="Times New Roman" pitchFamily="18" charset="0"/>
                    </a:rPr>
                    <a:t>20000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18000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16000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14000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12000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10000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  8000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  6000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  4000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  2000</a:t>
                  </a:r>
                </a:p>
                <a:p>
                  <a:pPr>
                    <a:lnSpc>
                      <a:spcPct val="80000"/>
                    </a:lnSpc>
                    <a:spcBef>
                      <a:spcPct val="0"/>
                    </a:spcBef>
                    <a:buFontTx/>
                    <a:buNone/>
                  </a:pPr>
                  <a:endParaRPr lang="en-US" sz="2000">
                    <a:solidFill>
                      <a:schemeClr val="tx1"/>
                    </a:solidFill>
                    <a:latin typeface="Times New Roman" pitchFamily="18" charset="0"/>
                  </a:endParaRPr>
                </a:p>
                <a:p>
                  <a:pPr>
                    <a:lnSpc>
                      <a:spcPct val="80000"/>
                    </a:lnSpc>
                    <a:spcBef>
                      <a:spcPct val="0"/>
                    </a:spcBef>
                    <a:buFontTx/>
                    <a:buNone/>
                  </a:pPr>
                  <a:r>
                    <a:rPr lang="en-US" sz="2000">
                      <a:solidFill>
                        <a:schemeClr val="tx1"/>
                      </a:solidFill>
                      <a:latin typeface="Times New Roman" pitchFamily="18" charset="0"/>
                    </a:rPr>
                    <a:t>        0</a:t>
                  </a:r>
                </a:p>
              </p:txBody>
            </p:sp>
          </p:grpSp>
          <p:sp>
            <p:nvSpPr>
              <p:cNvPr id="52231" name="Text Box 9"/>
              <p:cNvSpPr txBox="1">
                <a:spLocks noChangeArrowheads="1"/>
              </p:cNvSpPr>
              <p:nvPr/>
            </p:nvSpPr>
            <p:spPr bwMode="auto">
              <a:xfrm>
                <a:off x="2967" y="4126"/>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000"/>
                  <a:t>Year</a:t>
                </a:r>
              </a:p>
            </p:txBody>
          </p:sp>
        </p:grpSp>
        <p:sp>
          <p:nvSpPr>
            <p:cNvPr id="52229" name="Text Box 10"/>
            <p:cNvSpPr txBox="1">
              <a:spLocks noChangeArrowheads="1"/>
            </p:cNvSpPr>
            <p:nvPr/>
          </p:nvSpPr>
          <p:spPr bwMode="auto">
            <a:xfrm rot="-5378428">
              <a:off x="-462" y="2040"/>
              <a:ext cx="121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r>
                <a:rPr lang="en-US" sz="2200">
                  <a:solidFill>
                    <a:schemeClr val="tx1"/>
                  </a:solidFill>
                  <a:latin typeface="Times New Roman" pitchFamily="18" charset="0"/>
                </a:rPr>
                <a:t>Reported Cases</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1234" name="Text Box 2"/>
          <p:cNvSpPr txBox="1">
            <a:spLocks noChangeArrowheads="1"/>
          </p:cNvSpPr>
          <p:nvPr/>
        </p:nvSpPr>
        <p:spPr bwMode="auto">
          <a:xfrm>
            <a:off x="136525" y="0"/>
            <a:ext cx="9007475" cy="1244600"/>
          </a:xfrm>
          <a:prstGeom prst="rect">
            <a:avLst/>
          </a:prstGeom>
          <a:noFill/>
          <a:ln w="9525">
            <a:noFill/>
            <a:miter lim="800000"/>
            <a:headEnd/>
            <a:tailEnd/>
          </a:ln>
          <a:effectLst/>
        </p:spPr>
        <p:txBody>
          <a:bodyPr>
            <a:spAutoFit/>
          </a:bodyPr>
          <a:lstStyle/>
          <a:p>
            <a:pPr algn="ctr">
              <a:lnSpc>
                <a:spcPct val="90000"/>
              </a:lnSpc>
              <a:spcBef>
                <a:spcPct val="0"/>
              </a:spcBef>
              <a:buFontTx/>
              <a:buNone/>
              <a:defRPr/>
            </a:pPr>
            <a:r>
              <a:rPr lang="en-US" sz="2800">
                <a:effectLst>
                  <a:outerShdw blurRad="38100" dist="38100" dir="2700000" algn="tl">
                    <a:srgbClr val="C0C0C0"/>
                  </a:outerShdw>
                </a:effectLst>
              </a:rPr>
              <a:t>Reported AIDS cases among adolescents and adults following expansion of the AIDS surveillance case definition* - US, first quarter, 1992 and 1993</a:t>
            </a:r>
          </a:p>
        </p:txBody>
      </p:sp>
      <p:grpSp>
        <p:nvGrpSpPr>
          <p:cNvPr id="53251" name="Group 3"/>
          <p:cNvGrpSpPr>
            <a:grpSpLocks/>
          </p:cNvGrpSpPr>
          <p:nvPr/>
        </p:nvGrpSpPr>
        <p:grpSpPr bwMode="auto">
          <a:xfrm>
            <a:off x="0" y="1169988"/>
            <a:ext cx="8991600" cy="5664200"/>
            <a:chOff x="0" y="737"/>
            <a:chExt cx="5664" cy="3568"/>
          </a:xfrm>
        </p:grpSpPr>
        <p:grpSp>
          <p:nvGrpSpPr>
            <p:cNvPr id="53252" name="Group 4"/>
            <p:cNvGrpSpPr>
              <a:grpSpLocks/>
            </p:cNvGrpSpPr>
            <p:nvPr/>
          </p:nvGrpSpPr>
          <p:grpSpPr bwMode="auto">
            <a:xfrm>
              <a:off x="0" y="737"/>
              <a:ext cx="5520" cy="2862"/>
              <a:chOff x="0" y="838"/>
              <a:chExt cx="5760" cy="3356"/>
            </a:xfrm>
          </p:grpSpPr>
          <p:graphicFrame>
            <p:nvGraphicFramePr>
              <p:cNvPr id="53254" name="Object 5"/>
              <p:cNvGraphicFramePr>
                <a:graphicFrameLocks noChangeAspect="1"/>
              </p:cNvGraphicFramePr>
              <p:nvPr/>
            </p:nvGraphicFramePr>
            <p:xfrm>
              <a:off x="0" y="838"/>
              <a:ext cx="5760" cy="2906"/>
            </p:xfrm>
            <a:graphic>
              <a:graphicData uri="http://schemas.openxmlformats.org/presentationml/2006/ole">
                <mc:AlternateContent xmlns:mc="http://schemas.openxmlformats.org/markup-compatibility/2006">
                  <mc:Choice xmlns:v="urn:schemas-microsoft-com:vml" Requires="v">
                    <p:oleObj spid="_x0000_s53329" name="Document" r:id="rId6" imgW="3895857" imgH="2248020" progId="Word.Document.8">
                      <p:embed/>
                    </p:oleObj>
                  </mc:Choice>
                  <mc:Fallback>
                    <p:oleObj name="Document" r:id="rId6" imgW="3895857" imgH="2248020" progId="Word.Documen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38"/>
                            <a:ext cx="5760" cy="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5" name="Text Box 6"/>
              <p:cNvSpPr txBox="1">
                <a:spLocks noChangeArrowheads="1"/>
              </p:cNvSpPr>
              <p:nvPr/>
            </p:nvSpPr>
            <p:spPr bwMode="auto">
              <a:xfrm>
                <a:off x="1891" y="3694"/>
                <a:ext cx="1334"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80000"/>
                  </a:lnSpc>
                  <a:spcBef>
                    <a:spcPct val="0"/>
                  </a:spcBef>
                  <a:buFontTx/>
                  <a:buNone/>
                </a:pPr>
                <a:r>
                  <a:rPr lang="en-US" sz="2400" b="1">
                    <a:solidFill>
                      <a:schemeClr val="tx1"/>
                    </a:solidFill>
                  </a:rPr>
                  <a:t>First Quarter</a:t>
                </a:r>
              </a:p>
              <a:p>
                <a:pPr>
                  <a:lnSpc>
                    <a:spcPct val="80000"/>
                  </a:lnSpc>
                  <a:spcBef>
                    <a:spcPct val="0"/>
                  </a:spcBef>
                  <a:buFontTx/>
                  <a:buNone/>
                </a:pPr>
                <a:r>
                  <a:rPr lang="en-US" sz="2400" b="1">
                    <a:solidFill>
                      <a:schemeClr val="tx1"/>
                    </a:solidFill>
                  </a:rPr>
                  <a:t>     </a:t>
                </a:r>
                <a:r>
                  <a:rPr lang="en-US" sz="2400" b="1">
                    <a:solidFill>
                      <a:srgbClr val="FF3399"/>
                    </a:solidFill>
                  </a:rPr>
                  <a:t>1992</a:t>
                </a:r>
                <a:endParaRPr lang="en-US" sz="2400">
                  <a:solidFill>
                    <a:schemeClr val="tx1"/>
                  </a:solidFill>
                </a:endParaRPr>
              </a:p>
            </p:txBody>
          </p:sp>
          <p:sp>
            <p:nvSpPr>
              <p:cNvPr id="53256" name="Text Box 7"/>
              <p:cNvSpPr txBox="1">
                <a:spLocks noChangeArrowheads="1"/>
              </p:cNvSpPr>
              <p:nvPr/>
            </p:nvSpPr>
            <p:spPr bwMode="auto">
              <a:xfrm>
                <a:off x="3475" y="3694"/>
                <a:ext cx="1334"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80000"/>
                  </a:lnSpc>
                  <a:spcBef>
                    <a:spcPct val="0"/>
                  </a:spcBef>
                  <a:buFontTx/>
                  <a:buNone/>
                </a:pPr>
                <a:r>
                  <a:rPr lang="en-US" sz="2400" b="1">
                    <a:solidFill>
                      <a:schemeClr val="tx1"/>
                    </a:solidFill>
                  </a:rPr>
                  <a:t>First Quarter</a:t>
                </a:r>
              </a:p>
              <a:p>
                <a:pPr>
                  <a:lnSpc>
                    <a:spcPct val="80000"/>
                  </a:lnSpc>
                  <a:spcBef>
                    <a:spcPct val="0"/>
                  </a:spcBef>
                  <a:buFontTx/>
                  <a:buNone/>
                </a:pPr>
                <a:r>
                  <a:rPr lang="en-US" sz="2400" b="1">
                    <a:solidFill>
                      <a:schemeClr val="tx1"/>
                    </a:solidFill>
                  </a:rPr>
                  <a:t>     </a:t>
                </a:r>
                <a:r>
                  <a:rPr lang="en-US" sz="2400" b="1">
                    <a:solidFill>
                      <a:srgbClr val="FF3399"/>
                    </a:solidFill>
                  </a:rPr>
                  <a:t>1993</a:t>
                </a:r>
                <a:endParaRPr lang="en-US" sz="2400">
                  <a:solidFill>
                    <a:schemeClr val="tx1"/>
                  </a:solidFill>
                </a:endParaRPr>
              </a:p>
            </p:txBody>
          </p:sp>
        </p:grpSp>
        <p:sp>
          <p:nvSpPr>
            <p:cNvPr id="53253" name="Text Box 8"/>
            <p:cNvSpPr txBox="1">
              <a:spLocks noChangeArrowheads="1"/>
            </p:cNvSpPr>
            <p:nvPr/>
          </p:nvSpPr>
          <p:spPr bwMode="auto">
            <a:xfrm>
              <a:off x="144" y="3552"/>
              <a:ext cx="5520"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nSpc>
                  <a:spcPct val="90000"/>
                </a:lnSpc>
                <a:spcBef>
                  <a:spcPct val="0"/>
                </a:spcBef>
                <a:buFontTx/>
                <a:buNone/>
              </a:pPr>
              <a:r>
                <a:rPr lang="en-US" sz="1600">
                  <a:solidFill>
                    <a:schemeClr val="tx1"/>
                  </a:solidFill>
                  <a:latin typeface="Times New Roman" pitchFamily="18" charset="0"/>
                </a:rPr>
                <a:t>*All HIV-infected persons with severe immunosuppression (&lt;200 CD4 + T-lymphocytes/</a:t>
              </a:r>
              <a:r>
                <a:rPr lang="en-US" sz="1600">
                  <a:solidFill>
                    <a:schemeClr val="tx1"/>
                  </a:solidFill>
                  <a:latin typeface="Times New Roman" pitchFamily="18" charset="0"/>
                  <a:sym typeface="WP Greek Century" pitchFamily="2" charset="2"/>
                </a:rPr>
                <a:t>L or a CD4 + T-lymphocyte percentage of total lymphocytes of &lt;14), pulmonary tuberculosis (TB), recurrent pneumonia or invasive cervical cancer in addition to the clinical conditions included in the AIDS surveillance case definition published in 1987.</a:t>
              </a:r>
            </a:p>
            <a:p>
              <a:pPr>
                <a:lnSpc>
                  <a:spcPct val="90000"/>
                </a:lnSpc>
                <a:spcBef>
                  <a:spcPct val="0"/>
                </a:spcBef>
                <a:buFontTx/>
                <a:buNone/>
              </a:pPr>
              <a:r>
                <a:rPr lang="en-US" sz="1600">
                  <a:solidFill>
                    <a:schemeClr val="tx1"/>
                  </a:solidFill>
                  <a:latin typeface="Times New Roman" pitchFamily="18" charset="0"/>
                  <a:sym typeface="WP Greek Century" pitchFamily="2" charset="2"/>
                </a:rPr>
                <a:t>†Pulmonary TB, recurrent pneumonia, and invasive cervical cancer.</a:t>
              </a:r>
              <a:endParaRPr lang="en-US" sz="1600">
                <a:solidFill>
                  <a:schemeClr val="tx1"/>
                </a:solidFill>
                <a:latin typeface="Times New Roman" pitchFamily="18" charset="0"/>
              </a:endParaRP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52400" y="152400"/>
            <a:ext cx="8839200" cy="1143000"/>
          </a:xfrm>
        </p:spPr>
        <p:txBody>
          <a:bodyPr/>
          <a:lstStyle/>
          <a:p>
            <a:r>
              <a:rPr lang="en-US" sz="2600" b="1" smtClean="0">
                <a:solidFill>
                  <a:srgbClr val="990033"/>
                </a:solidFill>
                <a:latin typeface="Arial" charset="0"/>
              </a:rPr>
              <a:t>Percent change in deaths of Malignant Neoplasms according to 8th compared to the 7th ICD revision. Sample of Death Certificates, 1966-1971</a:t>
            </a:r>
            <a:endParaRPr lang="en-US" sz="2600" smtClean="0">
              <a:solidFill>
                <a:srgbClr val="990033"/>
              </a:solidFill>
              <a:latin typeface="Arial" charset="0"/>
            </a:endParaRPr>
          </a:p>
        </p:txBody>
      </p:sp>
      <p:sp>
        <p:nvSpPr>
          <p:cNvPr id="54275" name="Text Box 5"/>
          <p:cNvSpPr txBox="1">
            <a:spLocks noChangeArrowheads="1"/>
          </p:cNvSpPr>
          <p:nvPr/>
        </p:nvSpPr>
        <p:spPr bwMode="auto">
          <a:xfrm>
            <a:off x="212725" y="4340225"/>
            <a:ext cx="668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Other specified sites</a:t>
            </a:r>
            <a:r>
              <a:rPr lang="en-US" sz="2400" b="1" baseline="30000">
                <a:solidFill>
                  <a:schemeClr val="tx1"/>
                </a:solidFill>
                <a:latin typeface="Times New Roman" pitchFamily="18" charset="0"/>
              </a:rPr>
              <a:t>**</a:t>
            </a:r>
            <a:r>
              <a:rPr lang="en-US" sz="2400" b="1">
                <a:solidFill>
                  <a:schemeClr val="tx1"/>
                </a:solidFill>
                <a:latin typeface="Times New Roman" pitchFamily="18" charset="0"/>
              </a:rPr>
              <a:t>			     + 1.4</a:t>
            </a:r>
            <a:endParaRPr lang="en-US" sz="2200">
              <a:solidFill>
                <a:schemeClr val="tx1"/>
              </a:solidFill>
              <a:latin typeface="Times New Roman" pitchFamily="18" charset="0"/>
            </a:endParaRPr>
          </a:p>
        </p:txBody>
      </p:sp>
      <p:sp>
        <p:nvSpPr>
          <p:cNvPr id="54276" name="Text Box 7"/>
          <p:cNvSpPr txBox="1">
            <a:spLocks noChangeArrowheads="1"/>
          </p:cNvSpPr>
          <p:nvPr/>
        </p:nvSpPr>
        <p:spPr bwMode="auto">
          <a:xfrm>
            <a:off x="212725" y="2466975"/>
            <a:ext cx="668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Respiratory system</a:t>
            </a:r>
            <a:r>
              <a:rPr lang="en-US" sz="2000">
                <a:solidFill>
                  <a:schemeClr val="tx1"/>
                </a:solidFill>
                <a:latin typeface="Times New Roman" pitchFamily="18" charset="0"/>
              </a:rPr>
              <a:t>*</a:t>
            </a:r>
            <a:r>
              <a:rPr lang="en-US"/>
              <a:t> </a:t>
            </a:r>
            <a:r>
              <a:rPr lang="en-US" sz="2400" b="1">
                <a:solidFill>
                  <a:schemeClr val="tx1"/>
                </a:solidFill>
                <a:latin typeface="Times New Roman" pitchFamily="18" charset="0"/>
              </a:rPr>
              <a:t>				     + 1.6</a:t>
            </a:r>
          </a:p>
        </p:txBody>
      </p:sp>
      <p:sp>
        <p:nvSpPr>
          <p:cNvPr id="54277" name="Text Box 8"/>
          <p:cNvSpPr txBox="1">
            <a:spLocks noChangeArrowheads="1"/>
          </p:cNvSpPr>
          <p:nvPr/>
        </p:nvSpPr>
        <p:spPr bwMode="auto">
          <a:xfrm>
            <a:off x="212725" y="3259138"/>
            <a:ext cx="668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Breast						     + 0.4</a:t>
            </a:r>
          </a:p>
        </p:txBody>
      </p:sp>
      <p:grpSp>
        <p:nvGrpSpPr>
          <p:cNvPr id="54278" name="Group 10"/>
          <p:cNvGrpSpPr>
            <a:grpSpLocks/>
          </p:cNvGrpSpPr>
          <p:nvPr/>
        </p:nvGrpSpPr>
        <p:grpSpPr bwMode="auto">
          <a:xfrm>
            <a:off x="0" y="381000"/>
            <a:ext cx="8763000" cy="1455738"/>
            <a:chOff x="96" y="1003"/>
            <a:chExt cx="5520" cy="917"/>
          </a:xfrm>
        </p:grpSpPr>
        <p:sp>
          <p:nvSpPr>
            <p:cNvPr id="54290" name="Text Box 11"/>
            <p:cNvSpPr txBox="1">
              <a:spLocks noChangeArrowheads="1"/>
            </p:cNvSpPr>
            <p:nvPr/>
          </p:nvSpPr>
          <p:spPr bwMode="auto">
            <a:xfrm>
              <a:off x="998" y="1632"/>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endParaRPr lang="en-US" sz="2400">
                <a:solidFill>
                  <a:schemeClr val="tx1"/>
                </a:solidFill>
                <a:latin typeface="Times New Roman" pitchFamily="18" charset="0"/>
              </a:endParaRPr>
            </a:p>
          </p:txBody>
        </p:sp>
        <p:sp>
          <p:nvSpPr>
            <p:cNvPr id="54291" name="Text Box 12"/>
            <p:cNvSpPr txBox="1">
              <a:spLocks noChangeArrowheads="1"/>
            </p:cNvSpPr>
            <p:nvPr/>
          </p:nvSpPr>
          <p:spPr bwMode="auto">
            <a:xfrm>
              <a:off x="4115" y="1003"/>
              <a:ext cx="11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lgn="ctr">
                <a:spcBef>
                  <a:spcPct val="0"/>
                </a:spcBef>
                <a:buFontTx/>
                <a:buNone/>
              </a:pPr>
              <a:endParaRPr lang="en-US" sz="2400" b="1">
                <a:solidFill>
                  <a:schemeClr val="tx1"/>
                </a:solidFill>
                <a:latin typeface="Times New Roman" pitchFamily="18" charset="0"/>
              </a:endParaRPr>
            </a:p>
            <a:p>
              <a:pPr algn="ctr">
                <a:spcBef>
                  <a:spcPct val="0"/>
                </a:spcBef>
                <a:buFontTx/>
                <a:buNone/>
              </a:pPr>
              <a:endParaRPr lang="en-US" sz="2200">
                <a:solidFill>
                  <a:schemeClr val="tx1"/>
                </a:solidFill>
                <a:latin typeface="Times New Roman" pitchFamily="18" charset="0"/>
              </a:endParaRPr>
            </a:p>
          </p:txBody>
        </p:sp>
        <p:sp>
          <p:nvSpPr>
            <p:cNvPr id="54292" name="Line 13"/>
            <p:cNvSpPr>
              <a:spLocks noChangeShapeType="1"/>
            </p:cNvSpPr>
            <p:nvPr/>
          </p:nvSpPr>
          <p:spPr bwMode="auto">
            <a:xfrm>
              <a:off x="96" y="1872"/>
              <a:ext cx="55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4279" name="Text Box 14"/>
          <p:cNvSpPr txBox="1">
            <a:spLocks noChangeArrowheads="1"/>
          </p:cNvSpPr>
          <p:nvPr/>
        </p:nvSpPr>
        <p:spPr bwMode="auto">
          <a:xfrm>
            <a:off x="212725" y="1736725"/>
            <a:ext cx="668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Buccal cavity and pharynx</a:t>
            </a:r>
            <a:r>
              <a:rPr lang="en-US" sz="2000">
                <a:solidFill>
                  <a:schemeClr val="tx1"/>
                </a:solidFill>
                <a:latin typeface="Times New Roman" pitchFamily="18" charset="0"/>
              </a:rPr>
              <a:t>*</a:t>
            </a:r>
            <a:r>
              <a:rPr lang="en-US"/>
              <a:t> </a:t>
            </a:r>
            <a:r>
              <a:rPr lang="en-US" sz="2400" b="1">
                <a:solidFill>
                  <a:schemeClr val="tx1"/>
                </a:solidFill>
                <a:latin typeface="Times New Roman" pitchFamily="18" charset="0"/>
              </a:rPr>
              <a:t>			     + 5.8</a:t>
            </a:r>
          </a:p>
        </p:txBody>
      </p:sp>
      <p:sp>
        <p:nvSpPr>
          <p:cNvPr id="54280" name="Text Box 15"/>
          <p:cNvSpPr txBox="1">
            <a:spLocks noChangeArrowheads="1"/>
          </p:cNvSpPr>
          <p:nvPr/>
        </p:nvSpPr>
        <p:spPr bwMode="auto">
          <a:xfrm>
            <a:off x="212725" y="2108200"/>
            <a:ext cx="668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Digestive system				      - 0.8</a:t>
            </a:r>
          </a:p>
        </p:txBody>
      </p:sp>
      <p:sp>
        <p:nvSpPr>
          <p:cNvPr id="54281" name="Text Box 16"/>
          <p:cNvSpPr txBox="1">
            <a:spLocks noChangeArrowheads="1"/>
          </p:cNvSpPr>
          <p:nvPr/>
        </p:nvSpPr>
        <p:spPr bwMode="auto">
          <a:xfrm>
            <a:off x="212725" y="2852738"/>
            <a:ext cx="6681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200">
                <a:solidFill>
                  <a:schemeClr val="tx1"/>
                </a:solidFill>
                <a:latin typeface="Times New Roman" pitchFamily="18" charset="0"/>
              </a:rPr>
              <a:t>     	</a:t>
            </a:r>
            <a:r>
              <a:rPr lang="en-US" sz="2400" b="1">
                <a:solidFill>
                  <a:schemeClr val="tx1"/>
                </a:solidFill>
                <a:latin typeface="Times New Roman" pitchFamily="18" charset="0"/>
              </a:rPr>
              <a:t>Lung cancer</a:t>
            </a:r>
            <a:r>
              <a:rPr lang="en-US" sz="2000">
                <a:solidFill>
                  <a:schemeClr val="tx1"/>
                </a:solidFill>
                <a:latin typeface="Times New Roman" pitchFamily="18" charset="0"/>
              </a:rPr>
              <a:t>*</a:t>
            </a:r>
            <a:r>
              <a:rPr lang="en-US"/>
              <a:t> </a:t>
            </a:r>
            <a:r>
              <a:rPr lang="en-US" sz="2400" b="1">
                <a:solidFill>
                  <a:schemeClr val="tx1"/>
                </a:solidFill>
                <a:latin typeface="Times New Roman" pitchFamily="18" charset="0"/>
              </a:rPr>
              <a:t>				     + 2.4</a:t>
            </a:r>
          </a:p>
        </p:txBody>
      </p:sp>
      <p:sp>
        <p:nvSpPr>
          <p:cNvPr id="54282" name="Text Box 17"/>
          <p:cNvSpPr txBox="1">
            <a:spLocks noChangeArrowheads="1"/>
          </p:cNvSpPr>
          <p:nvPr/>
        </p:nvSpPr>
        <p:spPr bwMode="auto">
          <a:xfrm>
            <a:off x="212725" y="3605213"/>
            <a:ext cx="668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Genitourinary organs			      - 1.5</a:t>
            </a:r>
            <a:endParaRPr lang="en-US" sz="2200">
              <a:solidFill>
                <a:schemeClr val="tx1"/>
              </a:solidFill>
              <a:latin typeface="Times New Roman" pitchFamily="18" charset="0"/>
            </a:endParaRPr>
          </a:p>
        </p:txBody>
      </p:sp>
      <p:sp>
        <p:nvSpPr>
          <p:cNvPr id="54283" name="Text Box 18"/>
          <p:cNvSpPr txBox="1">
            <a:spLocks noChangeArrowheads="1"/>
          </p:cNvSpPr>
          <p:nvPr/>
        </p:nvSpPr>
        <p:spPr bwMode="auto">
          <a:xfrm>
            <a:off x="228600" y="3965575"/>
            <a:ext cx="668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Lymphoma					      - 0.8</a:t>
            </a:r>
            <a:endParaRPr lang="en-US" sz="2200">
              <a:solidFill>
                <a:schemeClr val="tx1"/>
              </a:solidFill>
              <a:latin typeface="Times New Roman" pitchFamily="18" charset="0"/>
            </a:endParaRPr>
          </a:p>
        </p:txBody>
      </p:sp>
      <p:sp>
        <p:nvSpPr>
          <p:cNvPr id="54284" name="Text Box 19"/>
          <p:cNvSpPr txBox="1">
            <a:spLocks noChangeArrowheads="1"/>
          </p:cNvSpPr>
          <p:nvPr/>
        </p:nvSpPr>
        <p:spPr bwMode="auto">
          <a:xfrm>
            <a:off x="212725" y="4886325"/>
            <a:ext cx="675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Other and unspecified sites			    - 17.2</a:t>
            </a:r>
            <a:r>
              <a:rPr lang="en-US" sz="2200">
                <a:solidFill>
                  <a:schemeClr val="tx1"/>
                </a:solidFill>
                <a:latin typeface="Times New Roman" pitchFamily="18" charset="0"/>
              </a:rPr>
              <a:t> </a:t>
            </a:r>
          </a:p>
        </p:txBody>
      </p:sp>
      <p:sp>
        <p:nvSpPr>
          <p:cNvPr id="54285" name="Text Box 20"/>
          <p:cNvSpPr txBox="1">
            <a:spLocks noChangeArrowheads="1"/>
          </p:cNvSpPr>
          <p:nvPr/>
        </p:nvSpPr>
        <p:spPr bwMode="auto">
          <a:xfrm>
            <a:off x="212725" y="5203825"/>
            <a:ext cx="668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400" b="1">
                <a:solidFill>
                  <a:schemeClr val="tx1"/>
                </a:solidFill>
                <a:latin typeface="Times New Roman" pitchFamily="18" charset="0"/>
              </a:rPr>
              <a:t>Total malignant neoplasms			      - 0.4</a:t>
            </a:r>
          </a:p>
        </p:txBody>
      </p:sp>
      <p:sp>
        <p:nvSpPr>
          <p:cNvPr id="54286" name="Line 21"/>
          <p:cNvSpPr>
            <a:spLocks noChangeShapeType="1"/>
          </p:cNvSpPr>
          <p:nvPr/>
        </p:nvSpPr>
        <p:spPr bwMode="auto">
          <a:xfrm>
            <a:off x="0" y="4900613"/>
            <a:ext cx="8763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4287" name="Group 22"/>
          <p:cNvGrpSpPr>
            <a:grpSpLocks/>
          </p:cNvGrpSpPr>
          <p:nvPr/>
        </p:nvGrpSpPr>
        <p:grpSpPr bwMode="auto">
          <a:xfrm>
            <a:off x="152400" y="5867400"/>
            <a:ext cx="8636000" cy="976313"/>
            <a:chOff x="96" y="3696"/>
            <a:chExt cx="5440" cy="615"/>
          </a:xfrm>
        </p:grpSpPr>
        <p:sp>
          <p:nvSpPr>
            <p:cNvPr id="54288" name="Text Box 23"/>
            <p:cNvSpPr txBox="1">
              <a:spLocks noChangeArrowheads="1"/>
            </p:cNvSpPr>
            <p:nvPr/>
          </p:nvSpPr>
          <p:spPr bwMode="auto">
            <a:xfrm>
              <a:off x="134" y="3696"/>
              <a:ext cx="36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latin typeface="Times New Roman" pitchFamily="18" charset="0"/>
                </a:rPr>
                <a:t>*  Increased number in those coded by the 8th revision.</a:t>
              </a:r>
            </a:p>
          </p:txBody>
        </p:sp>
        <p:sp>
          <p:nvSpPr>
            <p:cNvPr id="54289" name="Text Box 24"/>
            <p:cNvSpPr txBox="1">
              <a:spLocks noChangeArrowheads="1"/>
            </p:cNvSpPr>
            <p:nvPr/>
          </p:nvSpPr>
          <p:spPr bwMode="auto">
            <a:xfrm>
              <a:off x="96" y="3888"/>
              <a:ext cx="5440"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chemeClr val="tx1"/>
                  </a:solidFill>
                  <a:latin typeface="Times New Roman" pitchFamily="18" charset="0"/>
                </a:rPr>
                <a:t>** Includes melanoma, skin, eye, brain and other parts of nervous system, thyroid</a:t>
              </a:r>
            </a:p>
            <a:p>
              <a:pPr>
                <a:lnSpc>
                  <a:spcPct val="90000"/>
                </a:lnSpc>
                <a:spcBef>
                  <a:spcPct val="0"/>
                </a:spcBef>
                <a:buFontTx/>
                <a:buNone/>
              </a:pPr>
              <a:r>
                <a:rPr lang="en-US" sz="2000">
                  <a:solidFill>
                    <a:schemeClr val="tx1"/>
                  </a:solidFill>
                  <a:latin typeface="Times New Roman" pitchFamily="18" charset="0"/>
                </a:rPr>
                <a:t>     gland, other endocrine glands, bone, connective tissue, lymph nodes, leukemias.</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Summary</a:t>
            </a:r>
            <a:endParaRPr lang="en-US" sz="3200" smtClean="0">
              <a:solidFill>
                <a:srgbClr val="990033"/>
              </a:solidFill>
              <a:effectLst>
                <a:outerShdw blurRad="38100" dist="38100" dir="2700000" algn="tl">
                  <a:srgbClr val="C0C0C0"/>
                </a:outerShdw>
              </a:effectLst>
              <a:latin typeface="Arial" charset="0"/>
            </a:endParaRPr>
          </a:p>
        </p:txBody>
      </p:sp>
      <p:sp>
        <p:nvSpPr>
          <p:cNvPr id="55299" name="Rectangle 3"/>
          <p:cNvSpPr>
            <a:spLocks noGrp="1" noChangeArrowheads="1"/>
          </p:cNvSpPr>
          <p:nvPr>
            <p:ph type="body" idx="1"/>
          </p:nvPr>
        </p:nvSpPr>
        <p:spPr/>
        <p:txBody>
          <a:bodyPr/>
          <a:lstStyle/>
          <a:p>
            <a:r>
              <a:rPr lang="en-US" smtClean="0">
                <a:latin typeface="Arial" charset="0"/>
              </a:rPr>
              <a:t>Descriptive Epidemiology </a:t>
            </a:r>
          </a:p>
          <a:p>
            <a:r>
              <a:rPr lang="en-US" smtClean="0">
                <a:latin typeface="Arial" charset="0"/>
              </a:rPr>
              <a:t>Characteristics of Person</a:t>
            </a:r>
          </a:p>
          <a:p>
            <a:r>
              <a:rPr lang="en-US" smtClean="0">
                <a:latin typeface="Arial" charset="0"/>
              </a:rPr>
              <a:t>Characteristics of Place</a:t>
            </a:r>
          </a:p>
          <a:p>
            <a:r>
              <a:rPr lang="en-US" smtClean="0">
                <a:latin typeface="Arial" charset="0"/>
              </a:rPr>
              <a:t>Characteristics of Time</a:t>
            </a:r>
          </a:p>
        </p:txBody>
      </p:sp>
      <p:sp>
        <p:nvSpPr>
          <p:cNvPr id="55300" name="Rectangle 4"/>
          <p:cNvSpPr>
            <a:spLocks noChangeArrowheads="1"/>
          </p:cNvSpPr>
          <p:nvPr/>
        </p:nvSpPr>
        <p:spPr bwMode="auto">
          <a:xfrm>
            <a:off x="-7938" y="1341438"/>
            <a:ext cx="35290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en-US" sz="3200"/>
              <a:t>Key points: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8403" name="Text Box 3"/>
          <p:cNvSpPr txBox="1">
            <a:spLocks noChangeArrowheads="1"/>
          </p:cNvSpPr>
          <p:nvPr/>
        </p:nvSpPr>
        <p:spPr bwMode="auto">
          <a:xfrm>
            <a:off x="457200" y="1600200"/>
            <a:ext cx="8305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rgbClr val="000000"/>
                </a:solidFill>
                <a:cs typeface="Times New Roman" pitchFamily="18" charset="0"/>
              </a:rPr>
              <a:t>He discovered from him that the widow had once lived in Broad Street, and that she had liked the taste of the well-water there so much that she had sent her servant down to Soho every day to bring back a large bottle of it for her by cart. The last bottle of water -- which her niece had also drunk from -- had been fetched on 31 August, at the very start of the Soho epidemic.</a:t>
            </a:r>
          </a:p>
        </p:txBody>
      </p:sp>
      <p:sp>
        <p:nvSpPr>
          <p:cNvPr id="998405" name="Rectangle 5"/>
          <p:cNvSpPr>
            <a:spLocks noGrp="1" noChangeArrowheads="1"/>
          </p:cNvSpPr>
          <p:nvPr>
            <p:ph type="title"/>
          </p:nvPr>
        </p:nvSpPr>
        <p:spPr>
          <a:xfrm>
            <a:off x="685800" y="-26988"/>
            <a:ext cx="7772400" cy="1143001"/>
          </a:xfrm>
        </p:spPr>
        <p:txBody>
          <a:bodyPr/>
          <a:lstStyle/>
          <a:p>
            <a:pPr>
              <a:defRPr/>
            </a:pPr>
            <a:r>
              <a:rPr lang="en-US" smtClean="0">
                <a:solidFill>
                  <a:srgbClr val="990033"/>
                </a:solidFill>
                <a:effectLst>
                  <a:outerShdw blurRad="38100" dist="38100" dir="2700000" algn="tl">
                    <a:srgbClr val="C0C0C0"/>
                  </a:outerShdw>
                </a:effectLst>
                <a:latin typeface="Arial" charset="0"/>
              </a:rPr>
              <a:t>Snow on Cholera</a:t>
            </a:r>
            <a:r>
              <a:rPr lang="en-US" smtClean="0">
                <a:solidFill>
                  <a:srgbClr val="990033"/>
                </a:solidFill>
                <a:latin typeface="Arial" charset="0"/>
              </a:rPr>
              <a:t> (4)</a:t>
            </a:r>
          </a:p>
        </p:txBody>
      </p:sp>
      <p:sp>
        <p:nvSpPr>
          <p:cNvPr id="998406" name="Text Box 6"/>
          <p:cNvSpPr txBox="1">
            <a:spLocks noChangeArrowheads="1"/>
          </p:cNvSpPr>
          <p:nvPr/>
        </p:nvSpPr>
        <p:spPr bwMode="auto">
          <a:xfrm>
            <a:off x="454025" y="3644900"/>
            <a:ext cx="8305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000">
                <a:solidFill>
                  <a:srgbClr val="000000"/>
                </a:solidFill>
                <a:cs typeface="Times New Roman" pitchFamily="18" charset="0"/>
              </a:rPr>
              <a:t>There were many other factors that led Snow to isolate the cause of the cholera to the Broad Street pump. For instance, of the 530 inmates of the </a:t>
            </a:r>
            <a:r>
              <a:rPr lang="en-US" sz="2000">
                <a:solidFill>
                  <a:srgbClr val="008080"/>
                </a:solidFill>
                <a:cs typeface="Times New Roman" pitchFamily="18" charset="0"/>
              </a:rPr>
              <a:t>Poland Street workhouse</a:t>
            </a:r>
            <a:r>
              <a:rPr lang="en-US" sz="2000">
                <a:solidFill>
                  <a:srgbClr val="000000"/>
                </a:solidFill>
                <a:cs typeface="Times New Roman" pitchFamily="18" charset="0"/>
              </a:rPr>
              <a:t>, which was only round the corner, only five people had contracted cholera; but no one from the workhouse drank the pump water, for the building had </a:t>
            </a:r>
            <a:r>
              <a:rPr lang="en-US" sz="2000">
                <a:solidFill>
                  <a:srgbClr val="CC0066"/>
                </a:solidFill>
                <a:cs typeface="Times New Roman" pitchFamily="18" charset="0"/>
              </a:rPr>
              <a:t>its own well</a:t>
            </a:r>
            <a:r>
              <a:rPr lang="en-US" sz="2000">
                <a:solidFill>
                  <a:srgbClr val="000000"/>
                </a:solidFill>
                <a:cs typeface="Times New Roman" pitchFamily="18" charset="0"/>
              </a:rPr>
              <a:t>. Among the 70 workers in a </a:t>
            </a:r>
            <a:r>
              <a:rPr lang="en-US" sz="2000">
                <a:solidFill>
                  <a:srgbClr val="008080"/>
                </a:solidFill>
                <a:cs typeface="Times New Roman" pitchFamily="18" charset="0"/>
              </a:rPr>
              <a:t>Broad Street brewery</a:t>
            </a:r>
            <a:r>
              <a:rPr lang="en-US" sz="2000">
                <a:solidFill>
                  <a:srgbClr val="000000"/>
                </a:solidFill>
                <a:cs typeface="Times New Roman" pitchFamily="18" charset="0"/>
              </a:rPr>
              <a:t>, where the men were given an allowance of free beer every day and so </a:t>
            </a:r>
            <a:r>
              <a:rPr lang="en-US" sz="2000">
                <a:solidFill>
                  <a:srgbClr val="CC0066"/>
                </a:solidFill>
                <a:cs typeface="Times New Roman" pitchFamily="18" charset="0"/>
              </a:rPr>
              <a:t>never drank water</a:t>
            </a:r>
            <a:r>
              <a:rPr lang="en-US" sz="2000">
                <a:solidFill>
                  <a:srgbClr val="000000"/>
                </a:solidFill>
                <a:cs typeface="Times New Roman" pitchFamily="18" charset="0"/>
              </a:rPr>
              <a:t> at all, there were no fatalities at all. </a:t>
            </a:r>
            <a:endParaRPr lang="en-US" sz="180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523"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98403"/>
                                        </p:tgtEl>
                                        <p:attrNameLst>
                                          <p:attrName>style.visibility</p:attrName>
                                        </p:attrNameLst>
                                      </p:cBhvr>
                                      <p:to>
                                        <p:strVal val="visible"/>
                                      </p:to>
                                    </p:set>
                                    <p:animEffect transition="in" filter="fade">
                                      <p:cBhvr>
                                        <p:cTn id="9" dur="2000"/>
                                        <p:tgtEl>
                                          <p:spTgt spid="998403"/>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998406"/>
                                        </p:tgtEl>
                                        <p:attrNameLst>
                                          <p:attrName>style.visibility</p:attrName>
                                        </p:attrNameLst>
                                      </p:cBhvr>
                                      <p:to>
                                        <p:strVal val="visible"/>
                                      </p:to>
                                    </p:set>
                                    <p:animEffect transition="in" filter="fade">
                                      <p:cBhvr>
                                        <p:cTn id="12" dur="2000"/>
                                        <p:tgtEl>
                                          <p:spTgt spid="9984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998403" grpId="0"/>
      <p:bldP spid="99840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9426" name="Rectangle 2"/>
          <p:cNvSpPr>
            <a:spLocks noGrp="1" noChangeArrowheads="1"/>
          </p:cNvSpPr>
          <p:nvPr>
            <p:ph type="body" sz="half" idx="1"/>
          </p:nvPr>
        </p:nvSpPr>
        <p:spPr>
          <a:xfrm>
            <a:off x="533400" y="1484313"/>
            <a:ext cx="7924800" cy="1885950"/>
          </a:xfrm>
          <a:noFill/>
        </p:spPr>
        <p:txBody>
          <a:bodyPr>
            <a:spAutoFit/>
          </a:bodyPr>
          <a:lstStyle/>
          <a:p>
            <a:r>
              <a:rPr lang="en-US" sz="2800" smtClean="0">
                <a:solidFill>
                  <a:srgbClr val="990033"/>
                </a:solidFill>
                <a:latin typeface="Arial" charset="0"/>
              </a:rPr>
              <a:t>Distribution</a:t>
            </a:r>
          </a:p>
          <a:p>
            <a:pPr>
              <a:buFontTx/>
              <a:buNone/>
            </a:pPr>
            <a:r>
              <a:rPr lang="en-US" sz="2800" smtClean="0">
                <a:latin typeface="Arial" charset="0"/>
              </a:rPr>
              <a:t>	Examining the </a:t>
            </a:r>
            <a:r>
              <a:rPr lang="en-US" sz="2800" smtClean="0">
                <a:solidFill>
                  <a:srgbClr val="990033"/>
                </a:solidFill>
                <a:latin typeface="Arial" charset="0"/>
              </a:rPr>
              <a:t>distribution</a:t>
            </a:r>
            <a:r>
              <a:rPr lang="en-US" sz="2800" smtClean="0">
                <a:latin typeface="Arial" charset="0"/>
              </a:rPr>
              <a:t> of a disease in a population, and </a:t>
            </a:r>
            <a:r>
              <a:rPr lang="en-US" sz="2800" u="sng" smtClean="0">
                <a:latin typeface="Arial" charset="0"/>
              </a:rPr>
              <a:t>observing</a:t>
            </a:r>
            <a:r>
              <a:rPr lang="en-US" sz="2800" smtClean="0">
                <a:latin typeface="Arial" charset="0"/>
              </a:rPr>
              <a:t> the basic features of its distribution in terms of</a:t>
            </a:r>
            <a:endParaRPr lang="en-US" sz="2800" smtClean="0"/>
          </a:p>
        </p:txBody>
      </p:sp>
      <p:sp>
        <p:nvSpPr>
          <p:cNvPr id="999427" name="Text Box 3"/>
          <p:cNvSpPr txBox="1">
            <a:spLocks noChangeArrowheads="1"/>
          </p:cNvSpPr>
          <p:nvPr/>
        </p:nvSpPr>
        <p:spPr bwMode="auto">
          <a:xfrm>
            <a:off x="684213" y="279400"/>
            <a:ext cx="7920037" cy="701675"/>
          </a:xfrm>
          <a:prstGeom prst="rect">
            <a:avLst/>
          </a:prstGeom>
          <a:noFill/>
          <a:ln w="9525">
            <a:noFill/>
            <a:miter lim="800000"/>
            <a:headEnd/>
            <a:tailEnd/>
          </a:ln>
          <a:effectLst/>
        </p:spPr>
        <p:txBody>
          <a:bodyPr>
            <a:spAutoFit/>
          </a:bodyPr>
          <a:lstStyle/>
          <a:p>
            <a:pPr eaLnBrk="1" hangingPunct="1">
              <a:spcBef>
                <a:spcPct val="50000"/>
              </a:spcBef>
              <a:buFontTx/>
              <a:buNone/>
              <a:defRPr/>
            </a:pPr>
            <a:r>
              <a:rPr lang="en-US" sz="4000">
                <a:effectLst>
                  <a:outerShdw blurRad="38100" dist="38100" dir="2700000" algn="tl">
                    <a:srgbClr val="C0C0C0"/>
                  </a:outerShdw>
                </a:effectLst>
                <a:cs typeface="Times New Roman" pitchFamily="18" charset="0"/>
              </a:rPr>
              <a:t>DESCRIPTIVE EPIDEMIOLOGY</a:t>
            </a:r>
          </a:p>
        </p:txBody>
      </p:sp>
      <p:sp>
        <p:nvSpPr>
          <p:cNvPr id="999428" name="Rectangle 4"/>
          <p:cNvSpPr>
            <a:spLocks noChangeArrowheads="1"/>
          </p:cNvSpPr>
          <p:nvPr/>
        </p:nvSpPr>
        <p:spPr bwMode="auto">
          <a:xfrm>
            <a:off x="2262188" y="3429000"/>
            <a:ext cx="2093912"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SzPct val="75000"/>
              <a:buFont typeface="Wingdings" pitchFamily="2" charset="2"/>
              <a:buChar char="q"/>
            </a:pPr>
            <a:r>
              <a:rPr lang="en-US" sz="2800"/>
              <a:t>Person</a:t>
            </a:r>
          </a:p>
          <a:p>
            <a:pPr marL="342900" indent="-342900">
              <a:buSzPct val="75000"/>
              <a:buFont typeface="Wingdings" pitchFamily="2" charset="2"/>
              <a:buChar char="q"/>
            </a:pPr>
            <a:r>
              <a:rPr lang="en-US" sz="2800"/>
              <a:t>Place</a:t>
            </a:r>
          </a:p>
          <a:p>
            <a:pPr marL="342900" indent="-342900">
              <a:buSzPct val="75000"/>
              <a:buFont typeface="Wingdings" pitchFamily="2" charset="2"/>
              <a:buChar char="q"/>
            </a:pPr>
            <a:r>
              <a:rPr lang="en-US" sz="2800"/>
              <a:t>Time</a:t>
            </a:r>
            <a:endParaRPr lang="en-US" sz="2800">
              <a:solidFill>
                <a:schemeClr val="tx1"/>
              </a:solidFill>
              <a:latin typeface="Times New Roman" pitchFamily="18" charset="0"/>
            </a:endParaRPr>
          </a:p>
        </p:txBody>
      </p:sp>
      <p:sp>
        <p:nvSpPr>
          <p:cNvPr id="999429" name="Rectangle 5"/>
          <p:cNvSpPr>
            <a:spLocks noChangeArrowheads="1"/>
          </p:cNvSpPr>
          <p:nvPr/>
        </p:nvSpPr>
        <p:spPr bwMode="auto">
          <a:xfrm>
            <a:off x="874713" y="5146675"/>
            <a:ext cx="7800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buFontTx/>
              <a:buNone/>
            </a:pPr>
            <a:r>
              <a:rPr lang="en-US" sz="2800">
                <a:solidFill>
                  <a:schemeClr val="accent2"/>
                </a:solidFill>
              </a:rPr>
              <a:t>The three essential characteristics of disease we look for in descriptive epidemiology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7633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9426" name="Rectangle 2"/>
          <p:cNvSpPr>
            <a:spLocks noGrp="1" noChangeArrowheads="1"/>
          </p:cNvSpPr>
          <p:nvPr>
            <p:ph type="body" sz="half" idx="1"/>
          </p:nvPr>
        </p:nvSpPr>
        <p:spPr>
          <a:xfrm>
            <a:off x="749424" y="1340768"/>
            <a:ext cx="3246512" cy="584775"/>
          </a:xfrm>
          <a:noFill/>
        </p:spPr>
        <p:txBody>
          <a:bodyPr wrap="square">
            <a:spAutoFit/>
          </a:bodyPr>
          <a:lstStyle/>
          <a:p>
            <a:pPr marL="0" indent="0">
              <a:buNone/>
            </a:pPr>
            <a:r>
              <a:rPr lang="en-US" dirty="0" smtClean="0">
                <a:solidFill>
                  <a:schemeClr val="tx2"/>
                </a:solidFill>
                <a:latin typeface="Arial" charset="0"/>
              </a:rPr>
              <a:t>Depends on:</a:t>
            </a:r>
            <a:endParaRPr lang="en-US" dirty="0" smtClean="0">
              <a:solidFill>
                <a:schemeClr val="tx2"/>
              </a:solidFill>
              <a:latin typeface="Arial" charset="0"/>
            </a:endParaRPr>
          </a:p>
        </p:txBody>
      </p:sp>
      <p:sp>
        <p:nvSpPr>
          <p:cNvPr id="999427" name="Text Box 3"/>
          <p:cNvSpPr txBox="1">
            <a:spLocks noChangeArrowheads="1"/>
          </p:cNvSpPr>
          <p:nvPr/>
        </p:nvSpPr>
        <p:spPr bwMode="auto">
          <a:xfrm>
            <a:off x="684213" y="279400"/>
            <a:ext cx="7920037" cy="701675"/>
          </a:xfrm>
          <a:prstGeom prst="rect">
            <a:avLst/>
          </a:prstGeom>
          <a:noFill/>
          <a:ln w="9525">
            <a:noFill/>
            <a:miter lim="800000"/>
            <a:headEnd/>
            <a:tailEnd/>
          </a:ln>
          <a:effectLst/>
        </p:spPr>
        <p:txBody>
          <a:bodyPr>
            <a:spAutoFit/>
          </a:bodyPr>
          <a:lstStyle/>
          <a:p>
            <a:pPr eaLnBrk="1" hangingPunct="1">
              <a:spcBef>
                <a:spcPct val="50000"/>
              </a:spcBef>
              <a:buFontTx/>
              <a:buNone/>
              <a:defRPr/>
            </a:pPr>
            <a:r>
              <a:rPr lang="en-US" sz="4000" dirty="0">
                <a:effectLst>
                  <a:outerShdw blurRad="38100" dist="38100" dir="2700000" algn="tl">
                    <a:srgbClr val="C0C0C0"/>
                  </a:outerShdw>
                </a:effectLst>
                <a:cs typeface="Times New Roman" pitchFamily="18" charset="0"/>
              </a:rPr>
              <a:t>DESCRIPTIVE EPIDEMIOLOGY</a:t>
            </a:r>
          </a:p>
        </p:txBody>
      </p:sp>
      <p:sp>
        <p:nvSpPr>
          <p:cNvPr id="999428" name="Rectangle 4"/>
          <p:cNvSpPr>
            <a:spLocks noChangeArrowheads="1"/>
          </p:cNvSpPr>
          <p:nvPr/>
        </p:nvSpPr>
        <p:spPr bwMode="auto">
          <a:xfrm>
            <a:off x="1403648" y="1988840"/>
            <a:ext cx="6984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buSzPct val="100000"/>
              <a:buFont typeface="+mj-lt"/>
              <a:buAutoNum type="arabicPeriod"/>
            </a:pPr>
            <a:r>
              <a:rPr lang="en-US" sz="2800" dirty="0" smtClean="0">
                <a:solidFill>
                  <a:srgbClr val="0070C0"/>
                </a:solidFill>
              </a:rPr>
              <a:t>Our research question </a:t>
            </a:r>
            <a:endParaRPr lang="en-US" sz="2800" dirty="0">
              <a:solidFill>
                <a:srgbClr val="0070C0"/>
              </a:solidFill>
              <a:latin typeface="Times New Roman" pitchFamily="18" charset="0"/>
            </a:endParaRPr>
          </a:p>
        </p:txBody>
      </p:sp>
      <p:sp>
        <p:nvSpPr>
          <p:cNvPr id="7" name="Rectangle 4"/>
          <p:cNvSpPr>
            <a:spLocks noChangeArrowheads="1"/>
          </p:cNvSpPr>
          <p:nvPr/>
        </p:nvSpPr>
        <p:spPr bwMode="auto">
          <a:xfrm>
            <a:off x="1403648" y="2617748"/>
            <a:ext cx="6984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buSzPct val="100000"/>
              <a:buFont typeface="+mj-lt"/>
              <a:buAutoNum type="arabicPeriod" startAt="2"/>
            </a:pPr>
            <a:r>
              <a:rPr lang="en-US" sz="2800" dirty="0" smtClean="0">
                <a:solidFill>
                  <a:srgbClr val="0070C0"/>
                </a:solidFill>
              </a:rPr>
              <a:t>A precise research hypothesis </a:t>
            </a:r>
            <a:endParaRPr lang="en-US" sz="2800" dirty="0">
              <a:solidFill>
                <a:srgbClr val="0070C0"/>
              </a:solidFill>
              <a:latin typeface="Times New Roman" pitchFamily="18" charset="0"/>
            </a:endParaRPr>
          </a:p>
        </p:txBody>
      </p:sp>
      <p:sp>
        <p:nvSpPr>
          <p:cNvPr id="8" name="Rectangle 4"/>
          <p:cNvSpPr>
            <a:spLocks noChangeArrowheads="1"/>
          </p:cNvSpPr>
          <p:nvPr/>
        </p:nvSpPr>
        <p:spPr bwMode="auto">
          <a:xfrm>
            <a:off x="1403648" y="3284984"/>
            <a:ext cx="69847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buSzPct val="100000"/>
              <a:buFont typeface="+mj-lt"/>
              <a:buAutoNum type="arabicPeriod" startAt="3"/>
            </a:pPr>
            <a:r>
              <a:rPr lang="en-US" sz="2800" dirty="0" smtClean="0">
                <a:solidFill>
                  <a:srgbClr val="0070C0"/>
                </a:solidFill>
              </a:rPr>
              <a:t>Our observations – in terms of: </a:t>
            </a:r>
            <a:endParaRPr lang="en-US" sz="2800" dirty="0">
              <a:solidFill>
                <a:srgbClr val="0070C0"/>
              </a:solidFill>
              <a:latin typeface="Times New Roman" pitchFamily="18" charset="0"/>
            </a:endParaRPr>
          </a:p>
        </p:txBody>
      </p:sp>
      <p:sp>
        <p:nvSpPr>
          <p:cNvPr id="9" name="Rectangle 4"/>
          <p:cNvSpPr>
            <a:spLocks noChangeArrowheads="1"/>
          </p:cNvSpPr>
          <p:nvPr/>
        </p:nvSpPr>
        <p:spPr bwMode="auto">
          <a:xfrm>
            <a:off x="2051720" y="4005064"/>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14400" lvl="1" indent="-457200">
              <a:buSzPct val="75000"/>
              <a:buFont typeface="Wingdings" panose="05000000000000000000" pitchFamily="2" charset="2"/>
              <a:buChar char="q"/>
            </a:pPr>
            <a:r>
              <a:rPr lang="en-US" sz="2800" dirty="0" smtClean="0"/>
              <a:t>Person </a:t>
            </a:r>
            <a:endParaRPr lang="en-US" sz="2800" dirty="0">
              <a:solidFill>
                <a:schemeClr val="tx1"/>
              </a:solidFill>
              <a:latin typeface="Times New Roman" pitchFamily="18" charset="0"/>
            </a:endParaRPr>
          </a:p>
        </p:txBody>
      </p:sp>
      <p:sp>
        <p:nvSpPr>
          <p:cNvPr id="10" name="Rectangle 4"/>
          <p:cNvSpPr>
            <a:spLocks noChangeArrowheads="1"/>
          </p:cNvSpPr>
          <p:nvPr/>
        </p:nvSpPr>
        <p:spPr bwMode="auto">
          <a:xfrm>
            <a:off x="2051720" y="4561964"/>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14400" lvl="1" indent="-457200">
              <a:buSzPct val="75000"/>
              <a:buFont typeface="Wingdings" panose="05000000000000000000" pitchFamily="2" charset="2"/>
              <a:buChar char="q"/>
            </a:pPr>
            <a:r>
              <a:rPr lang="en-US" sz="2800" dirty="0" smtClean="0"/>
              <a:t>Place </a:t>
            </a:r>
            <a:endParaRPr lang="en-US" sz="2800" dirty="0">
              <a:solidFill>
                <a:schemeClr val="tx1"/>
              </a:solidFill>
              <a:latin typeface="Times New Roman" pitchFamily="18" charset="0"/>
            </a:endParaRPr>
          </a:p>
        </p:txBody>
      </p:sp>
      <p:sp>
        <p:nvSpPr>
          <p:cNvPr id="11" name="Rectangle 4"/>
          <p:cNvSpPr>
            <a:spLocks noChangeArrowheads="1"/>
          </p:cNvSpPr>
          <p:nvPr/>
        </p:nvSpPr>
        <p:spPr bwMode="auto">
          <a:xfrm>
            <a:off x="2051720" y="5138028"/>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14400" lvl="1" indent="-457200">
              <a:buSzPct val="75000"/>
              <a:buFont typeface="Wingdings" panose="05000000000000000000" pitchFamily="2" charset="2"/>
              <a:buChar char="q"/>
            </a:pPr>
            <a:r>
              <a:rPr lang="en-US" sz="2800" dirty="0" smtClean="0"/>
              <a:t>Time </a:t>
            </a:r>
            <a:endParaRPr lang="en-US" sz="2800" dirty="0">
              <a:solidFill>
                <a:schemeClr val="tx1"/>
              </a:solidFill>
              <a:latin typeface="Times New Roman"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10198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519" fill="hold"/>
                                        <p:tgtEl>
                                          <p:spTgt spid="2"/>
                                        </p:tgtEl>
                                      </p:cBhvr>
                                    </p:cmd>
                                  </p:childTnLst>
                                </p:cTn>
                              </p:par>
                              <p:par>
                                <p:cTn id="7" presetID="10" presetClass="entr" presetSubtype="0" fill="hold" grpId="0" nodeType="withEffect">
                                  <p:stCondLst>
                                    <p:cond delay="3000"/>
                                  </p:stCondLst>
                                  <p:childTnLst>
                                    <p:set>
                                      <p:cBhvr>
                                        <p:cTn id="8" dur="1" fill="hold">
                                          <p:stCondLst>
                                            <p:cond delay="0"/>
                                          </p:stCondLst>
                                        </p:cTn>
                                        <p:tgtEl>
                                          <p:spTgt spid="999428"/>
                                        </p:tgtEl>
                                        <p:attrNameLst>
                                          <p:attrName>style.visibility</p:attrName>
                                        </p:attrNameLst>
                                      </p:cBhvr>
                                      <p:to>
                                        <p:strVal val="visible"/>
                                      </p:to>
                                    </p:set>
                                    <p:animEffect transition="in" filter="fade">
                                      <p:cBhvr>
                                        <p:cTn id="9" dur="3000"/>
                                        <p:tgtEl>
                                          <p:spTgt spid="999428"/>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par>
                                <p:cTn id="16" presetID="10" presetClass="entr" presetSubtype="0" fill="hold" grpId="0" nodeType="withEffect">
                                  <p:stCondLst>
                                    <p:cond delay="19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par>
                                <p:cTn id="19" presetID="10" presetClass="entr" presetSubtype="0" fill="hold" grpId="0" nodeType="withEffect">
                                  <p:stCondLst>
                                    <p:cond delay="20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par>
                                <p:cTn id="22" presetID="10" presetClass="entr" presetSubtype="0" fill="hold" grpId="0" nodeType="withEffect">
                                  <p:stCondLst>
                                    <p:cond delay="21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2"/>
                </p:tgtEl>
              </p:cMediaNode>
            </p:audio>
          </p:childTnLst>
        </p:cTn>
      </p:par>
    </p:tnLst>
    <p:bldLst>
      <p:bldP spid="999428" grpId="0"/>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Text Box 2"/>
          <p:cNvSpPr txBox="1">
            <a:spLocks noChangeArrowheads="1"/>
          </p:cNvSpPr>
          <p:nvPr/>
        </p:nvSpPr>
        <p:spPr bwMode="auto">
          <a:xfrm>
            <a:off x="969640" y="2204864"/>
            <a:ext cx="75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dirty="0">
                <a:solidFill>
                  <a:srgbClr val="0070C0"/>
                </a:solidFill>
              </a:rPr>
              <a:t>1.  </a:t>
            </a:r>
            <a:r>
              <a:rPr lang="en-US" sz="2800" b="1" dirty="0" smtClean="0">
                <a:solidFill>
                  <a:srgbClr val="0070C0"/>
                </a:solidFill>
              </a:rPr>
              <a:t>Level of exposure – </a:t>
            </a:r>
            <a:r>
              <a:rPr lang="en-US" sz="2800" dirty="0" smtClean="0">
                <a:solidFill>
                  <a:srgbClr val="0070C0"/>
                </a:solidFill>
              </a:rPr>
              <a:t>may have occurred</a:t>
            </a:r>
            <a:endParaRPr lang="en-US" sz="2800" dirty="0">
              <a:solidFill>
                <a:srgbClr val="0070C0"/>
              </a:solidFill>
            </a:endParaRPr>
          </a:p>
        </p:txBody>
      </p:sp>
      <p:sp>
        <p:nvSpPr>
          <p:cNvPr id="949251" name="Text Box 3"/>
          <p:cNvSpPr txBox="1">
            <a:spLocks noChangeArrowheads="1"/>
          </p:cNvSpPr>
          <p:nvPr/>
        </p:nvSpPr>
        <p:spPr bwMode="auto">
          <a:xfrm>
            <a:off x="975557" y="3697868"/>
            <a:ext cx="7052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2800" b="1" dirty="0">
                <a:solidFill>
                  <a:srgbClr val="0070C0"/>
                </a:solidFill>
              </a:rPr>
              <a:t>2.  </a:t>
            </a:r>
            <a:r>
              <a:rPr lang="en-US" sz="2800" b="1" dirty="0" smtClean="0">
                <a:solidFill>
                  <a:srgbClr val="0070C0"/>
                </a:solidFill>
              </a:rPr>
              <a:t>Susceptibility </a:t>
            </a:r>
            <a:r>
              <a:rPr lang="en-US" sz="2800" dirty="0" smtClean="0">
                <a:solidFill>
                  <a:srgbClr val="0070C0"/>
                </a:solidFill>
              </a:rPr>
              <a:t>– in the population</a:t>
            </a:r>
            <a:endParaRPr lang="en-US" sz="2800" dirty="0">
              <a:solidFill>
                <a:srgbClr val="0070C0"/>
              </a:solidFill>
            </a:endParaRPr>
          </a:p>
        </p:txBody>
      </p:sp>
      <p:sp>
        <p:nvSpPr>
          <p:cNvPr id="11269" name="Text Box 5"/>
          <p:cNvSpPr txBox="1">
            <a:spLocks noChangeArrowheads="1"/>
          </p:cNvSpPr>
          <p:nvPr/>
        </p:nvSpPr>
        <p:spPr bwMode="auto">
          <a:xfrm>
            <a:off x="585788" y="1476073"/>
            <a:ext cx="1960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FontTx/>
              <a:buNone/>
            </a:pPr>
            <a:r>
              <a:rPr lang="en-US" sz="3200" dirty="0" smtClean="0">
                <a:solidFill>
                  <a:srgbClr val="008080"/>
                </a:solidFill>
                <a:effectLst>
                  <a:outerShdw blurRad="38100" dist="38100" dir="2700000" algn="tl">
                    <a:srgbClr val="000000">
                      <a:alpha val="43137"/>
                    </a:srgbClr>
                  </a:outerShdw>
                </a:effectLst>
              </a:rPr>
              <a:t>Linked to:</a:t>
            </a:r>
            <a:endParaRPr lang="en-US" sz="4000" dirty="0">
              <a:solidFill>
                <a:srgbClr val="008080"/>
              </a:solidFill>
              <a:effectLst>
                <a:outerShdw blurRad="38100" dist="38100" dir="2700000" algn="tl">
                  <a:srgbClr val="000000">
                    <a:alpha val="43137"/>
                  </a:srgbClr>
                </a:outerShdw>
              </a:effectLst>
            </a:endParaRPr>
          </a:p>
        </p:txBody>
      </p:sp>
      <p:sp>
        <p:nvSpPr>
          <p:cNvPr id="949254" name="Text Box 6"/>
          <p:cNvSpPr txBox="1">
            <a:spLocks noChangeArrowheads="1"/>
          </p:cNvSpPr>
          <p:nvPr/>
        </p:nvSpPr>
        <p:spPr bwMode="auto">
          <a:xfrm>
            <a:off x="1506716" y="146050"/>
            <a:ext cx="5801588" cy="769441"/>
          </a:xfrm>
          <a:prstGeom prst="rect">
            <a:avLst/>
          </a:prstGeom>
          <a:noFill/>
          <a:ln w="9525">
            <a:noFill/>
            <a:miter lim="800000"/>
            <a:headEnd/>
            <a:tailEnd/>
          </a:ln>
          <a:effectLst/>
        </p:spPr>
        <p:txBody>
          <a:bodyPr wrap="none">
            <a:spAutoFit/>
          </a:bodyPr>
          <a:lstStyle/>
          <a:p>
            <a:pPr>
              <a:spcBef>
                <a:spcPct val="0"/>
              </a:spcBef>
              <a:buFontTx/>
              <a:buNone/>
              <a:defRPr/>
            </a:pPr>
            <a:r>
              <a:rPr lang="nb-NO" sz="4400" dirty="0" smtClean="0">
                <a:effectLst>
                  <a:outerShdw blurRad="38100" dist="38100" dir="2700000" algn="tl">
                    <a:srgbClr val="C0C0C0"/>
                  </a:outerShdw>
                </a:effectLst>
              </a:rPr>
              <a:t>Disease is not random</a:t>
            </a:r>
            <a:endParaRPr lang="en-US" sz="4400" dirty="0">
              <a:effectLst>
                <a:outerShdw blurRad="38100" dist="38100" dir="2700000" algn="tl">
                  <a:srgbClr val="C0C0C0"/>
                </a:outerShdw>
              </a:effectLst>
            </a:endParaRPr>
          </a:p>
        </p:txBody>
      </p:sp>
      <p:sp>
        <p:nvSpPr>
          <p:cNvPr id="9" name="Text Box 2"/>
          <p:cNvSpPr txBox="1">
            <a:spLocks noChangeArrowheads="1"/>
          </p:cNvSpPr>
          <p:nvPr/>
        </p:nvSpPr>
        <p:spPr bwMode="auto">
          <a:xfrm>
            <a:off x="1617712" y="2689756"/>
            <a:ext cx="626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None/>
            </a:pPr>
            <a:r>
              <a:rPr lang="en-US" sz="2400" dirty="0" smtClean="0">
                <a:solidFill>
                  <a:schemeClr val="tx1"/>
                </a:solidFill>
              </a:rPr>
              <a:t>- Earlier</a:t>
            </a:r>
            <a:endParaRPr lang="en-US" sz="2400" dirty="0">
              <a:solidFill>
                <a:schemeClr val="tx1"/>
              </a:solidFill>
            </a:endParaRPr>
          </a:p>
        </p:txBody>
      </p:sp>
      <p:sp>
        <p:nvSpPr>
          <p:cNvPr id="11" name="Text Box 2"/>
          <p:cNvSpPr txBox="1">
            <a:spLocks noChangeArrowheads="1"/>
          </p:cNvSpPr>
          <p:nvPr/>
        </p:nvSpPr>
        <p:spPr bwMode="auto">
          <a:xfrm>
            <a:off x="1619672" y="4149080"/>
            <a:ext cx="626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None/>
            </a:pPr>
            <a:r>
              <a:rPr lang="en-US" sz="2400" dirty="0" smtClean="0">
                <a:solidFill>
                  <a:schemeClr val="tx1"/>
                </a:solidFill>
              </a:rPr>
              <a:t>- TB: </a:t>
            </a:r>
            <a:r>
              <a:rPr lang="en-US" sz="2000" dirty="0" smtClean="0">
                <a:solidFill>
                  <a:srgbClr val="7030A0"/>
                </a:solidFill>
              </a:rPr>
              <a:t>poverty, malnutrition, crowdedness, prevention</a:t>
            </a:r>
          </a:p>
        </p:txBody>
      </p:sp>
      <p:sp>
        <p:nvSpPr>
          <p:cNvPr id="12" name="Text Box 2"/>
          <p:cNvSpPr txBox="1">
            <a:spLocks noChangeArrowheads="1"/>
          </p:cNvSpPr>
          <p:nvPr/>
        </p:nvSpPr>
        <p:spPr bwMode="auto">
          <a:xfrm>
            <a:off x="1619672" y="4551511"/>
            <a:ext cx="626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None/>
            </a:pPr>
            <a:r>
              <a:rPr lang="en-US" sz="2400" dirty="0" smtClean="0">
                <a:solidFill>
                  <a:schemeClr val="tx1"/>
                </a:solidFill>
              </a:rPr>
              <a:t>- HIV: </a:t>
            </a:r>
            <a:r>
              <a:rPr lang="en-US" sz="2000" dirty="0" smtClean="0">
                <a:solidFill>
                  <a:srgbClr val="7030A0"/>
                </a:solidFill>
              </a:rPr>
              <a:t>Lowered immune defense</a:t>
            </a:r>
          </a:p>
        </p:txBody>
      </p:sp>
      <p:sp>
        <p:nvSpPr>
          <p:cNvPr id="13" name="Text Box 2"/>
          <p:cNvSpPr txBox="1">
            <a:spLocks noChangeArrowheads="1"/>
          </p:cNvSpPr>
          <p:nvPr/>
        </p:nvSpPr>
        <p:spPr bwMode="auto">
          <a:xfrm>
            <a:off x="1619672" y="4941168"/>
            <a:ext cx="626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None/>
            </a:pPr>
            <a:r>
              <a:rPr lang="en-US" sz="2400" dirty="0" smtClean="0">
                <a:solidFill>
                  <a:schemeClr val="tx1"/>
                </a:solidFill>
              </a:rPr>
              <a:t>- DM2</a:t>
            </a:r>
          </a:p>
        </p:txBody>
      </p:sp>
      <p:sp>
        <p:nvSpPr>
          <p:cNvPr id="14" name="Text Box 2"/>
          <p:cNvSpPr txBox="1">
            <a:spLocks noChangeArrowheads="1"/>
          </p:cNvSpPr>
          <p:nvPr/>
        </p:nvSpPr>
        <p:spPr bwMode="auto">
          <a:xfrm>
            <a:off x="1619672" y="5343599"/>
            <a:ext cx="626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None/>
            </a:pPr>
            <a:r>
              <a:rPr lang="en-US" sz="2400" dirty="0" smtClean="0">
                <a:solidFill>
                  <a:schemeClr val="tx1"/>
                </a:solidFill>
              </a:rPr>
              <a:t>- Cancer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40968"/>
            <a:ext cx="609600" cy="609600"/>
          </a:xfrm>
          <a:prstGeom prst="rect">
            <a:avLst/>
          </a:prstGeom>
        </p:spPr>
      </p:pic>
      <p:sp>
        <p:nvSpPr>
          <p:cNvPr id="16" name="Text Box 2"/>
          <p:cNvSpPr txBox="1">
            <a:spLocks noChangeArrowheads="1"/>
          </p:cNvSpPr>
          <p:nvPr/>
        </p:nvSpPr>
        <p:spPr bwMode="auto">
          <a:xfrm>
            <a:off x="1619672" y="3111351"/>
            <a:ext cx="6266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990033"/>
                </a:solidFill>
                <a:latin typeface="Arial" charset="0"/>
              </a:defRPr>
            </a:lvl1pPr>
            <a:lvl2pPr marL="742950" indent="-285750">
              <a:defRPr sz="1200">
                <a:solidFill>
                  <a:srgbClr val="990033"/>
                </a:solidFill>
                <a:latin typeface="Arial" charset="0"/>
              </a:defRPr>
            </a:lvl2pPr>
            <a:lvl3pPr marL="1143000" indent="-228600">
              <a:defRPr sz="1200">
                <a:solidFill>
                  <a:srgbClr val="990033"/>
                </a:solidFill>
                <a:latin typeface="Arial" charset="0"/>
              </a:defRPr>
            </a:lvl3pPr>
            <a:lvl4pPr marL="1600200" indent="-228600">
              <a:defRPr sz="1200">
                <a:solidFill>
                  <a:srgbClr val="990033"/>
                </a:solidFill>
                <a:latin typeface="Arial" charset="0"/>
              </a:defRPr>
            </a:lvl4pPr>
            <a:lvl5pPr marL="2057400" indent="-228600">
              <a:defRPr sz="1200">
                <a:solidFill>
                  <a:srgbClr val="990033"/>
                </a:solidFill>
                <a:latin typeface="Arial" charset="0"/>
              </a:defRPr>
            </a:lvl5pPr>
            <a:lvl6pPr marL="2514600" indent="-228600" eaLnBrk="0" fontAlgn="base" hangingPunct="0">
              <a:spcBef>
                <a:spcPct val="20000"/>
              </a:spcBef>
              <a:spcAft>
                <a:spcPct val="0"/>
              </a:spcAft>
              <a:buChar char="•"/>
              <a:defRPr sz="1200">
                <a:solidFill>
                  <a:srgbClr val="990033"/>
                </a:solidFill>
                <a:latin typeface="Arial" charset="0"/>
              </a:defRPr>
            </a:lvl6pPr>
            <a:lvl7pPr marL="2971800" indent="-228600" eaLnBrk="0" fontAlgn="base" hangingPunct="0">
              <a:spcBef>
                <a:spcPct val="20000"/>
              </a:spcBef>
              <a:spcAft>
                <a:spcPct val="0"/>
              </a:spcAft>
              <a:buChar char="•"/>
              <a:defRPr sz="1200">
                <a:solidFill>
                  <a:srgbClr val="990033"/>
                </a:solidFill>
                <a:latin typeface="Arial" charset="0"/>
              </a:defRPr>
            </a:lvl7pPr>
            <a:lvl8pPr marL="3429000" indent="-228600" eaLnBrk="0" fontAlgn="base" hangingPunct="0">
              <a:spcBef>
                <a:spcPct val="20000"/>
              </a:spcBef>
              <a:spcAft>
                <a:spcPct val="0"/>
              </a:spcAft>
              <a:buChar char="•"/>
              <a:defRPr sz="1200">
                <a:solidFill>
                  <a:srgbClr val="990033"/>
                </a:solidFill>
                <a:latin typeface="Arial" charset="0"/>
              </a:defRPr>
            </a:lvl8pPr>
            <a:lvl9pPr marL="3886200" indent="-228600" eaLnBrk="0" fontAlgn="base" hangingPunct="0">
              <a:spcBef>
                <a:spcPct val="20000"/>
              </a:spcBef>
              <a:spcAft>
                <a:spcPct val="0"/>
              </a:spcAft>
              <a:buChar char="•"/>
              <a:defRPr sz="1200">
                <a:solidFill>
                  <a:srgbClr val="990033"/>
                </a:solidFill>
                <a:latin typeface="Arial" charset="0"/>
              </a:defRPr>
            </a:lvl9pPr>
          </a:lstStyle>
          <a:p>
            <a:pPr>
              <a:spcBef>
                <a:spcPct val="0"/>
              </a:spcBef>
              <a:buNone/>
            </a:pPr>
            <a:r>
              <a:rPr lang="en-US" sz="2400" dirty="0" smtClean="0">
                <a:solidFill>
                  <a:schemeClr val="tx1"/>
                </a:solidFill>
              </a:rPr>
              <a:t>- At the present time</a:t>
            </a:r>
            <a:endParaRPr lang="en-US" sz="2400" dirty="0">
              <a:solidFill>
                <a:schemeClr val="tx1"/>
              </a:solidFill>
            </a:endParaRPr>
          </a:p>
        </p:txBody>
      </p:sp>
    </p:spTree>
    <p:extLst>
      <p:ext uri="{BB962C8B-B14F-4D97-AF65-F5344CB8AC3E}">
        <p14:creationId xmlns:p14="http://schemas.microsoft.com/office/powerpoint/2010/main" val="835910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021" fill="hold"/>
                                        <p:tgtEl>
                                          <p:spTgt spid="3"/>
                                        </p:tgtEl>
                                      </p:cBhvr>
                                    </p:cmd>
                                  </p:childTnLst>
                                </p:cTn>
                              </p:par>
                              <p:par>
                                <p:cTn id="7" presetID="10" presetClass="entr" presetSubtype="0" fill="hold" grpId="0" nodeType="withEffect">
                                  <p:stCondLst>
                                    <p:cond delay="4000"/>
                                  </p:stCondLst>
                                  <p:childTnLst>
                                    <p:set>
                                      <p:cBhvr>
                                        <p:cTn id="8" dur="1" fill="hold">
                                          <p:stCondLst>
                                            <p:cond delay="0"/>
                                          </p:stCondLst>
                                        </p:cTn>
                                        <p:tgtEl>
                                          <p:spTgt spid="949250"/>
                                        </p:tgtEl>
                                        <p:attrNameLst>
                                          <p:attrName>style.visibility</p:attrName>
                                        </p:attrNameLst>
                                      </p:cBhvr>
                                      <p:to>
                                        <p:strVal val="visible"/>
                                      </p:to>
                                    </p:set>
                                    <p:animEffect transition="in" filter="fade">
                                      <p:cBhvr>
                                        <p:cTn id="9" dur="3000"/>
                                        <p:tgtEl>
                                          <p:spTgt spid="949250"/>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par>
                                <p:cTn id="13" presetID="10" presetClass="entr" presetSubtype="0" fill="hold" grpId="0" nodeType="withEffect">
                                  <p:stCondLst>
                                    <p:cond delay="8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949251"/>
                                        </p:tgtEl>
                                        <p:attrNameLst>
                                          <p:attrName>style.visibility</p:attrName>
                                        </p:attrNameLst>
                                      </p:cBhvr>
                                      <p:to>
                                        <p:strVal val="visible"/>
                                      </p:to>
                                    </p:set>
                                    <p:animEffect transition="in" filter="fade">
                                      <p:cBhvr>
                                        <p:cTn id="18" dur="3000"/>
                                        <p:tgtEl>
                                          <p:spTgt spid="949251"/>
                                        </p:tgtEl>
                                      </p:cBhvr>
                                    </p:animEffect>
                                  </p:childTnLst>
                                </p:cTn>
                              </p:par>
                              <p:par>
                                <p:cTn id="19" presetID="10" presetClass="entr" presetSubtype="0" fill="hold" grpId="0" nodeType="withEffect">
                                  <p:stCondLst>
                                    <p:cond delay="1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par>
                                <p:cTn id="22" presetID="10" presetClass="entr" presetSubtype="0" fill="hold" grpId="0" nodeType="withEffect">
                                  <p:stCondLst>
                                    <p:cond delay="17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0"/>
                                        <p:tgtEl>
                                          <p:spTgt spid="12"/>
                                        </p:tgtEl>
                                      </p:cBhvr>
                                    </p:animEffect>
                                  </p:childTnLst>
                                </p:cTn>
                              </p:par>
                              <p:par>
                                <p:cTn id="25" presetID="10" presetClass="entr" presetSubtype="0" fill="hold" grpId="0" nodeType="withEffect">
                                  <p:stCondLst>
                                    <p:cond delay="18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par>
                                <p:cTn id="28" presetID="10" presetClass="entr" presetSubtype="0" fill="hold" grpId="0" nodeType="withEffect">
                                  <p:stCondLst>
                                    <p:cond delay="19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3"/>
                </p:tgtEl>
              </p:cMediaNode>
            </p:audio>
          </p:childTnLst>
        </p:cTn>
      </p:par>
    </p:tnLst>
    <p:bldLst>
      <p:bldP spid="949250" grpId="0"/>
      <p:bldP spid="949251" grpId="0"/>
      <p:bldP spid="9" grpId="0"/>
      <p:bldP spid="11" grpId="0"/>
      <p:bldP spid="12" grpId="0"/>
      <p:bldP spid="13" grpId="0"/>
      <p:bldP spid="14" grpId="0"/>
      <p:bldP spid="16"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12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9611</TotalTime>
  <Words>6475</Words>
  <Application>Microsoft Office PowerPoint</Application>
  <PresentationFormat>On-screen Show (4:3)</PresentationFormat>
  <Paragraphs>501</Paragraphs>
  <Slides>55</Slides>
  <Notes>55</Notes>
  <HiddenSlides>0</HiddenSlides>
  <MMClips>54</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55</vt:i4>
      </vt:variant>
    </vt:vector>
  </HeadingPairs>
  <TitlesOfParts>
    <vt:vector size="66" baseType="lpstr">
      <vt:lpstr>Arial</vt:lpstr>
      <vt:lpstr>Comic Sans MS</vt:lpstr>
      <vt:lpstr>Monotype Sorts</vt:lpstr>
      <vt:lpstr>Times New Roman</vt:lpstr>
      <vt:lpstr>Wingdings</vt:lpstr>
      <vt:lpstr>WP Greek Century</vt:lpstr>
      <vt:lpstr>Blank Presentation</vt:lpstr>
      <vt:lpstr>Custom Design</vt:lpstr>
      <vt:lpstr>Chart</vt:lpstr>
      <vt:lpstr>Clip</vt:lpstr>
      <vt:lpstr>Document</vt:lpstr>
      <vt:lpstr>EPDM 509</vt:lpstr>
      <vt:lpstr>Objectives</vt:lpstr>
      <vt:lpstr>Profile: Snow on Cholera</vt:lpstr>
      <vt:lpstr>Snow on Cholera (2)</vt:lpstr>
      <vt:lpstr>Snow on Cholera (3)</vt:lpstr>
      <vt:lpstr>Snow on Cholera (4)</vt:lpstr>
      <vt:lpstr>PowerPoint Presentation</vt:lpstr>
      <vt:lpstr>PowerPoint Presentation</vt:lpstr>
      <vt:lpstr>PowerPoint Presentation</vt:lpstr>
      <vt:lpstr>PowerPoint Presentation</vt:lpstr>
      <vt:lpstr>Person</vt:lpstr>
      <vt:lpstr>Does the disease vary with AGE?</vt:lpstr>
      <vt:lpstr>Possible Biological Explanation for Why Most Diseases Increase With Age:</vt:lpstr>
      <vt:lpstr>Possible Biological Explanation for Why Most Diseases Increase With Age:</vt:lpstr>
      <vt:lpstr>Possible Biological Explanation for Why Most Diseases Increase With Age:</vt:lpstr>
      <vt:lpstr>Person Abortion ratio, by age group - US, 1989</vt:lpstr>
      <vt:lpstr>PowerPoint Presentation</vt:lpstr>
      <vt:lpstr>PowerPoint Presentation</vt:lpstr>
      <vt:lpstr>Person Life expectancy at birth, by year of birth and race* -- United States, 1970-1991</vt:lpstr>
      <vt:lpstr>Person Infant mortality rates,* by mothers race† - US, 1970-91</vt:lpstr>
      <vt:lpstr>Person Cancer in Children by Race (NCI) </vt:lpstr>
      <vt:lpstr>PowerPoint Presentation</vt:lpstr>
      <vt:lpstr>PowerPoint Presentation</vt:lpstr>
      <vt:lpstr>PowerPoint Presentation</vt:lpstr>
      <vt:lpstr>Marital Status</vt:lpstr>
      <vt:lpstr>Rate of Down syndrome at birth, by race/ethnicity of mother and maternal age group -- 17 state-based birth defects surveillance programs, United States, 1983-1990</vt:lpstr>
      <vt:lpstr>Person</vt:lpstr>
      <vt:lpstr>Person</vt:lpstr>
      <vt:lpstr>PowerPoint Presentation</vt:lpstr>
      <vt:lpstr>PowerPoint Presentation</vt:lpstr>
      <vt:lpstr>PowerPoint Presentation</vt:lpstr>
      <vt:lpstr>Lifestyle - Personal habits</vt:lpstr>
      <vt:lpstr>Place </vt:lpstr>
      <vt:lpstr>Five Criteria Peculiar to Place in relation to a specific disease</vt:lpstr>
      <vt:lpstr>Place</vt:lpstr>
      <vt:lpstr>PowerPoint Presentation</vt:lpstr>
      <vt:lpstr>Infant Mortality ‘rates’ in US regions, 1993-95</vt:lpstr>
      <vt:lpstr>Infant Mortality “Rate” in California 1987-1994</vt:lpstr>
      <vt:lpstr> Age-standardized mortality of ischemic heart        disease in selected countries-1988.   </vt:lpstr>
      <vt:lpstr>Age and race-adjusted relative risk of death of ischemic heart disease.   California 1989-91</vt:lpstr>
      <vt:lpstr>PowerPoint Presentation</vt:lpstr>
      <vt:lpstr>Life Expectancy at Birth:  Selected Countries</vt:lpstr>
      <vt:lpstr>Life Expectancy at Birth:  Selected Countries</vt:lpstr>
      <vt:lpstr>Time</vt:lpstr>
      <vt:lpstr>Time-trends</vt:lpstr>
      <vt:lpstr>Secular trend:  Declining death rate from respiratory tuberculosis</vt:lpstr>
      <vt:lpstr>PowerPoint Presentation</vt:lpstr>
      <vt:lpstr>PowerPoint Presentation</vt:lpstr>
      <vt:lpstr>Death rates* from leading causes of death among women aged 25-44 years, by year -- United States, 1982-1992†</vt:lpstr>
      <vt:lpstr>Causes of Real changes</vt:lpstr>
      <vt:lpstr>Causes of Artifactual changes</vt:lpstr>
      <vt:lpstr>PowerPoint Presentation</vt:lpstr>
      <vt:lpstr>PowerPoint Presentation</vt:lpstr>
      <vt:lpstr>Percent change in deaths of Malignant Neoplasms according to 8th compared to the 7th ICD revision. Sample of Death Certificates, 1966-1971</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417</cp:revision>
  <dcterms:created xsi:type="dcterms:W3CDTF">1999-01-07T03:11:36Z</dcterms:created>
  <dcterms:modified xsi:type="dcterms:W3CDTF">2014-11-20T23:09:04Z</dcterms:modified>
</cp:coreProperties>
</file>