
<file path=[Content_Types].xml><?xml version="1.0" encoding="utf-8"?>
<Types xmlns="http://schemas.openxmlformats.org/package/2006/content-types">
  <Default Extension="png" ContentType="image/png"/>
  <Default Extension="bin" ContentType="application/vnd.openxmlformats-officedocument.oleObject"/>
  <Default Extension="wma" ContentType="audio/x-ms-wma"/>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72"/>
  </p:notesMasterIdLst>
  <p:handoutMasterIdLst>
    <p:handoutMasterId r:id="rId73"/>
  </p:handoutMasterIdLst>
  <p:sldIdLst>
    <p:sldId id="256" r:id="rId2"/>
    <p:sldId id="314" r:id="rId3"/>
    <p:sldId id="364" r:id="rId4"/>
    <p:sldId id="359" r:id="rId5"/>
    <p:sldId id="360" r:id="rId6"/>
    <p:sldId id="361" r:id="rId7"/>
    <p:sldId id="362" r:id="rId8"/>
    <p:sldId id="363" r:id="rId9"/>
    <p:sldId id="396" r:id="rId10"/>
    <p:sldId id="368" r:id="rId11"/>
    <p:sldId id="397" r:id="rId12"/>
    <p:sldId id="398" r:id="rId13"/>
    <p:sldId id="371" r:id="rId14"/>
    <p:sldId id="442" r:id="rId15"/>
    <p:sldId id="375" r:id="rId16"/>
    <p:sldId id="399" r:id="rId17"/>
    <p:sldId id="400" r:id="rId18"/>
    <p:sldId id="366" r:id="rId19"/>
    <p:sldId id="456" r:id="rId20"/>
    <p:sldId id="369" r:id="rId21"/>
    <p:sldId id="367" r:id="rId22"/>
    <p:sldId id="401" r:id="rId23"/>
    <p:sldId id="402" r:id="rId24"/>
    <p:sldId id="444" r:id="rId25"/>
    <p:sldId id="403" r:id="rId26"/>
    <p:sldId id="404" r:id="rId27"/>
    <p:sldId id="374" r:id="rId28"/>
    <p:sldId id="373" r:id="rId29"/>
    <p:sldId id="378" r:id="rId30"/>
    <p:sldId id="409" r:id="rId31"/>
    <p:sldId id="376" r:id="rId32"/>
    <p:sldId id="410" r:id="rId33"/>
    <p:sldId id="411" r:id="rId34"/>
    <p:sldId id="412" r:id="rId35"/>
    <p:sldId id="413" r:id="rId36"/>
    <p:sldId id="434" r:id="rId37"/>
    <p:sldId id="405" r:id="rId38"/>
    <p:sldId id="417" r:id="rId39"/>
    <p:sldId id="435" r:id="rId40"/>
    <p:sldId id="436" r:id="rId41"/>
    <p:sldId id="381" r:id="rId42"/>
    <p:sldId id="382" r:id="rId43"/>
    <p:sldId id="414" r:id="rId44"/>
    <p:sldId id="415" r:id="rId45"/>
    <p:sldId id="383" r:id="rId46"/>
    <p:sldId id="387" r:id="rId47"/>
    <p:sldId id="438" r:id="rId48"/>
    <p:sldId id="385" r:id="rId49"/>
    <p:sldId id="437" r:id="rId50"/>
    <p:sldId id="406" r:id="rId51"/>
    <p:sldId id="388" r:id="rId52"/>
    <p:sldId id="416" r:id="rId53"/>
    <p:sldId id="446" r:id="rId54"/>
    <p:sldId id="450" r:id="rId55"/>
    <p:sldId id="447" r:id="rId56"/>
    <p:sldId id="445" r:id="rId57"/>
    <p:sldId id="448" r:id="rId58"/>
    <p:sldId id="449" r:id="rId59"/>
    <p:sldId id="451" r:id="rId60"/>
    <p:sldId id="452" r:id="rId61"/>
    <p:sldId id="453" r:id="rId62"/>
    <p:sldId id="454" r:id="rId63"/>
    <p:sldId id="455" r:id="rId64"/>
    <p:sldId id="430" r:id="rId65"/>
    <p:sldId id="439" r:id="rId66"/>
    <p:sldId id="440" r:id="rId67"/>
    <p:sldId id="441" r:id="rId68"/>
    <p:sldId id="407" r:id="rId69"/>
    <p:sldId id="432" r:id="rId70"/>
    <p:sldId id="356" r:id="rId71"/>
  </p:sldIdLst>
  <p:sldSz cx="9144000" cy="6858000" type="screen4x3"/>
  <p:notesSz cx="7026275" cy="9312275"/>
  <p:defaultTextStyle>
    <a:defPPr>
      <a:defRPr lang="en-US"/>
    </a:defPPr>
    <a:lvl1pPr algn="l" rtl="0" fontAlgn="base">
      <a:spcBef>
        <a:spcPct val="0"/>
      </a:spcBef>
      <a:spcAft>
        <a:spcPct val="0"/>
      </a:spcAft>
      <a:defRPr sz="3000" kern="1200">
        <a:solidFill>
          <a:schemeClr val="tx1"/>
        </a:solidFill>
        <a:latin typeface="Arial" charset="0"/>
        <a:ea typeface="+mn-ea"/>
        <a:cs typeface="Arial" charset="0"/>
      </a:defRPr>
    </a:lvl1pPr>
    <a:lvl2pPr marL="457200" algn="l" rtl="0" fontAlgn="base">
      <a:spcBef>
        <a:spcPct val="0"/>
      </a:spcBef>
      <a:spcAft>
        <a:spcPct val="0"/>
      </a:spcAft>
      <a:defRPr sz="3000" kern="1200">
        <a:solidFill>
          <a:schemeClr val="tx1"/>
        </a:solidFill>
        <a:latin typeface="Arial" charset="0"/>
        <a:ea typeface="+mn-ea"/>
        <a:cs typeface="Arial" charset="0"/>
      </a:defRPr>
    </a:lvl2pPr>
    <a:lvl3pPr marL="914400" algn="l" rtl="0" fontAlgn="base">
      <a:spcBef>
        <a:spcPct val="0"/>
      </a:spcBef>
      <a:spcAft>
        <a:spcPct val="0"/>
      </a:spcAft>
      <a:defRPr sz="3000" kern="1200">
        <a:solidFill>
          <a:schemeClr val="tx1"/>
        </a:solidFill>
        <a:latin typeface="Arial" charset="0"/>
        <a:ea typeface="+mn-ea"/>
        <a:cs typeface="Arial" charset="0"/>
      </a:defRPr>
    </a:lvl3pPr>
    <a:lvl4pPr marL="1371600" algn="l" rtl="0" fontAlgn="base">
      <a:spcBef>
        <a:spcPct val="0"/>
      </a:spcBef>
      <a:spcAft>
        <a:spcPct val="0"/>
      </a:spcAft>
      <a:defRPr sz="3000" kern="1200">
        <a:solidFill>
          <a:schemeClr val="tx1"/>
        </a:solidFill>
        <a:latin typeface="Arial" charset="0"/>
        <a:ea typeface="+mn-ea"/>
        <a:cs typeface="Arial" charset="0"/>
      </a:defRPr>
    </a:lvl4pPr>
    <a:lvl5pPr marL="1828800" algn="l" rtl="0" fontAlgn="base">
      <a:spcBef>
        <a:spcPct val="0"/>
      </a:spcBef>
      <a:spcAft>
        <a:spcPct val="0"/>
      </a:spcAft>
      <a:defRPr sz="3000" kern="1200">
        <a:solidFill>
          <a:schemeClr val="tx1"/>
        </a:solidFill>
        <a:latin typeface="Arial" charset="0"/>
        <a:ea typeface="+mn-ea"/>
        <a:cs typeface="Arial" charset="0"/>
      </a:defRPr>
    </a:lvl5pPr>
    <a:lvl6pPr marL="2286000" algn="l" defTabSz="914400" rtl="0" eaLnBrk="1" latinLnBrk="0" hangingPunct="1">
      <a:defRPr sz="3000" kern="1200">
        <a:solidFill>
          <a:schemeClr val="tx1"/>
        </a:solidFill>
        <a:latin typeface="Arial" charset="0"/>
        <a:ea typeface="+mn-ea"/>
        <a:cs typeface="Arial" charset="0"/>
      </a:defRPr>
    </a:lvl6pPr>
    <a:lvl7pPr marL="2743200" algn="l" defTabSz="914400" rtl="0" eaLnBrk="1" latinLnBrk="0" hangingPunct="1">
      <a:defRPr sz="3000" kern="1200">
        <a:solidFill>
          <a:schemeClr val="tx1"/>
        </a:solidFill>
        <a:latin typeface="Arial" charset="0"/>
        <a:ea typeface="+mn-ea"/>
        <a:cs typeface="Arial" charset="0"/>
      </a:defRPr>
    </a:lvl7pPr>
    <a:lvl8pPr marL="3200400" algn="l" defTabSz="914400" rtl="0" eaLnBrk="1" latinLnBrk="0" hangingPunct="1">
      <a:defRPr sz="3000" kern="1200">
        <a:solidFill>
          <a:schemeClr val="tx1"/>
        </a:solidFill>
        <a:latin typeface="Arial" charset="0"/>
        <a:ea typeface="+mn-ea"/>
        <a:cs typeface="Arial" charset="0"/>
      </a:defRPr>
    </a:lvl8pPr>
    <a:lvl9pPr marL="3657600" algn="l" defTabSz="914400" rtl="0" eaLnBrk="1" latinLnBrk="0" hangingPunct="1">
      <a:defRPr sz="3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3">
          <p15:clr>
            <a:srgbClr val="A4A3A4"/>
          </p15:clr>
        </p15:guide>
        <p15:guide id="2" pos="221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3333CC"/>
    <a:srgbClr val="FF33CC"/>
    <a:srgbClr val="008080"/>
    <a:srgbClr val="990033"/>
    <a:srgbClr val="FFCC00"/>
    <a:srgbClr val="CC0066"/>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61486" autoAdjust="0"/>
  </p:normalViewPr>
  <p:slideViewPr>
    <p:cSldViewPr>
      <p:cViewPr varScale="1">
        <p:scale>
          <a:sx n="71" d="100"/>
          <a:sy n="71" d="100"/>
        </p:scale>
        <p:origin x="219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14"/>
    </p:cViewPr>
  </p:sorterViewPr>
  <p:notesViewPr>
    <p:cSldViewPr>
      <p:cViewPr>
        <p:scale>
          <a:sx n="100" d="100"/>
          <a:sy n="100" d="100"/>
        </p:scale>
        <p:origin x="-3498" y="294"/>
      </p:cViewPr>
      <p:guideLst>
        <p:guide orient="horz" pos="2933"/>
        <p:guide pos="221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80911680911681"/>
          <c:y val="4.4596912521440824E-2"/>
          <c:w val="0.73361823361823364"/>
          <c:h val="0.79759862778730706"/>
        </c:manualLayout>
      </c:layout>
      <c:lineChart>
        <c:grouping val="standard"/>
        <c:varyColors val="0"/>
        <c:ser>
          <c:idx val="0"/>
          <c:order val="0"/>
          <c:tx>
            <c:strRef>
              <c:f>Sheet1!$A$2</c:f>
              <c:strCache>
                <c:ptCount val="1"/>
                <c:pt idx="0">
                  <c:v>1900</c:v>
                </c:pt>
              </c:strCache>
            </c:strRef>
          </c:tx>
          <c:spPr>
            <a:ln w="19050">
              <a:solidFill>
                <a:srgbClr val="FF0000"/>
              </a:solidFill>
              <a:prstDash val="solid"/>
            </a:ln>
          </c:spPr>
          <c:marker>
            <c:symbol val="none"/>
          </c:marker>
          <c:cat>
            <c:numRef>
              <c:f>Sheet1!$B$1:$K$1</c:f>
              <c:numCache>
                <c:formatCode>General</c:formatCode>
                <c:ptCount val="10"/>
                <c:pt idx="0">
                  <c:v>0</c:v>
                </c:pt>
                <c:pt idx="1">
                  <c:v>10</c:v>
                </c:pt>
                <c:pt idx="2">
                  <c:v>20</c:v>
                </c:pt>
                <c:pt idx="3">
                  <c:v>30</c:v>
                </c:pt>
                <c:pt idx="4">
                  <c:v>40</c:v>
                </c:pt>
                <c:pt idx="5">
                  <c:v>50</c:v>
                </c:pt>
                <c:pt idx="6">
                  <c:v>60</c:v>
                </c:pt>
                <c:pt idx="7">
                  <c:v>70</c:v>
                </c:pt>
                <c:pt idx="8">
                  <c:v>80</c:v>
                </c:pt>
                <c:pt idx="9">
                  <c:v>90</c:v>
                </c:pt>
              </c:numCache>
            </c:numRef>
          </c:cat>
          <c:val>
            <c:numRef>
              <c:f>Sheet1!$B$2:$K$2</c:f>
              <c:numCache>
                <c:formatCode>General</c:formatCode>
                <c:ptCount val="10"/>
                <c:pt idx="0">
                  <c:v>300</c:v>
                </c:pt>
                <c:pt idx="1">
                  <c:v>35</c:v>
                </c:pt>
                <c:pt idx="2">
                  <c:v>205</c:v>
                </c:pt>
                <c:pt idx="3">
                  <c:v>300</c:v>
                </c:pt>
                <c:pt idx="4">
                  <c:v>260</c:v>
                </c:pt>
                <c:pt idx="5">
                  <c:v>240</c:v>
                </c:pt>
                <c:pt idx="6">
                  <c:v>250</c:v>
                </c:pt>
                <c:pt idx="7">
                  <c:v>290</c:v>
                </c:pt>
                <c:pt idx="8">
                  <c:v>300</c:v>
                </c:pt>
                <c:pt idx="9">
                  <c:v>230</c:v>
                </c:pt>
              </c:numCache>
            </c:numRef>
          </c:val>
          <c:smooth val="0"/>
        </c:ser>
        <c:ser>
          <c:idx val="1"/>
          <c:order val="1"/>
          <c:tx>
            <c:strRef>
              <c:f>Sheet1!$A$3</c:f>
              <c:strCache>
                <c:ptCount val="1"/>
                <c:pt idx="0">
                  <c:v>1915</c:v>
                </c:pt>
              </c:strCache>
            </c:strRef>
          </c:tx>
          <c:spPr>
            <a:ln w="19050">
              <a:solidFill>
                <a:srgbClr val="FFFF00"/>
              </a:solidFill>
              <a:prstDash val="solid"/>
            </a:ln>
          </c:spPr>
          <c:marker>
            <c:symbol val="none"/>
          </c:marker>
          <c:cat>
            <c:numRef>
              <c:f>Sheet1!$B$1:$K$1</c:f>
              <c:numCache>
                <c:formatCode>General</c:formatCode>
                <c:ptCount val="10"/>
                <c:pt idx="0">
                  <c:v>0</c:v>
                </c:pt>
                <c:pt idx="1">
                  <c:v>10</c:v>
                </c:pt>
                <c:pt idx="2">
                  <c:v>20</c:v>
                </c:pt>
                <c:pt idx="3">
                  <c:v>30</c:v>
                </c:pt>
                <c:pt idx="4">
                  <c:v>40</c:v>
                </c:pt>
                <c:pt idx="5">
                  <c:v>50</c:v>
                </c:pt>
                <c:pt idx="6">
                  <c:v>60</c:v>
                </c:pt>
                <c:pt idx="7">
                  <c:v>70</c:v>
                </c:pt>
                <c:pt idx="8">
                  <c:v>80</c:v>
                </c:pt>
                <c:pt idx="9">
                  <c:v>90</c:v>
                </c:pt>
              </c:numCache>
            </c:numRef>
          </c:cat>
          <c:val>
            <c:numRef>
              <c:f>Sheet1!$B$3:$K$3</c:f>
              <c:numCache>
                <c:formatCode>General</c:formatCode>
                <c:ptCount val="10"/>
                <c:pt idx="0">
                  <c:v>175</c:v>
                </c:pt>
                <c:pt idx="1">
                  <c:v>30</c:v>
                </c:pt>
                <c:pt idx="2">
                  <c:v>155</c:v>
                </c:pt>
                <c:pt idx="3">
                  <c:v>200</c:v>
                </c:pt>
                <c:pt idx="4">
                  <c:v>200</c:v>
                </c:pt>
                <c:pt idx="5">
                  <c:v>180</c:v>
                </c:pt>
                <c:pt idx="6">
                  <c:v>180</c:v>
                </c:pt>
                <c:pt idx="7">
                  <c:v>200</c:v>
                </c:pt>
                <c:pt idx="8">
                  <c:v>175</c:v>
                </c:pt>
                <c:pt idx="9">
                  <c:v>130</c:v>
                </c:pt>
              </c:numCache>
            </c:numRef>
          </c:val>
          <c:smooth val="0"/>
        </c:ser>
        <c:ser>
          <c:idx val="2"/>
          <c:order val="2"/>
          <c:tx>
            <c:strRef>
              <c:f>Sheet1!$A$4</c:f>
              <c:strCache>
                <c:ptCount val="1"/>
                <c:pt idx="0">
                  <c:v>1930</c:v>
                </c:pt>
              </c:strCache>
            </c:strRef>
          </c:tx>
          <c:spPr>
            <a:ln w="19050">
              <a:solidFill>
                <a:srgbClr val="00FF00"/>
              </a:solidFill>
              <a:prstDash val="solid"/>
            </a:ln>
          </c:spPr>
          <c:marker>
            <c:symbol val="none"/>
          </c:marker>
          <c:cat>
            <c:numRef>
              <c:f>Sheet1!$B$1:$K$1</c:f>
              <c:numCache>
                <c:formatCode>General</c:formatCode>
                <c:ptCount val="10"/>
                <c:pt idx="0">
                  <c:v>0</c:v>
                </c:pt>
                <c:pt idx="1">
                  <c:v>10</c:v>
                </c:pt>
                <c:pt idx="2">
                  <c:v>20</c:v>
                </c:pt>
                <c:pt idx="3">
                  <c:v>30</c:v>
                </c:pt>
                <c:pt idx="4">
                  <c:v>40</c:v>
                </c:pt>
                <c:pt idx="5">
                  <c:v>50</c:v>
                </c:pt>
                <c:pt idx="6">
                  <c:v>60</c:v>
                </c:pt>
                <c:pt idx="7">
                  <c:v>70</c:v>
                </c:pt>
                <c:pt idx="8">
                  <c:v>80</c:v>
                </c:pt>
                <c:pt idx="9">
                  <c:v>90</c:v>
                </c:pt>
              </c:numCache>
            </c:numRef>
          </c:cat>
          <c:val>
            <c:numRef>
              <c:f>Sheet1!$B$4:$K$4</c:f>
              <c:numCache>
                <c:formatCode>General</c:formatCode>
                <c:ptCount val="10"/>
                <c:pt idx="0">
                  <c:v>50</c:v>
                </c:pt>
                <c:pt idx="1">
                  <c:v>12</c:v>
                </c:pt>
                <c:pt idx="2">
                  <c:v>80</c:v>
                </c:pt>
                <c:pt idx="3">
                  <c:v>100</c:v>
                </c:pt>
                <c:pt idx="4">
                  <c:v>90</c:v>
                </c:pt>
                <c:pt idx="5">
                  <c:v>100</c:v>
                </c:pt>
                <c:pt idx="6">
                  <c:v>100</c:v>
                </c:pt>
                <c:pt idx="7">
                  <c:v>115</c:v>
                </c:pt>
                <c:pt idx="8">
                  <c:v>120</c:v>
                </c:pt>
                <c:pt idx="9">
                  <c:v>80</c:v>
                </c:pt>
              </c:numCache>
            </c:numRef>
          </c:val>
          <c:smooth val="0"/>
        </c:ser>
        <c:ser>
          <c:idx val="3"/>
          <c:order val="3"/>
          <c:tx>
            <c:strRef>
              <c:f>Sheet1!$A$5</c:f>
              <c:strCache>
                <c:ptCount val="1"/>
                <c:pt idx="0">
                  <c:v>1945</c:v>
                </c:pt>
              </c:strCache>
            </c:strRef>
          </c:tx>
          <c:spPr>
            <a:ln w="19050">
              <a:solidFill>
                <a:srgbClr val="00FFFF"/>
              </a:solidFill>
              <a:prstDash val="solid"/>
            </a:ln>
          </c:spPr>
          <c:marker>
            <c:symbol val="none"/>
          </c:marker>
          <c:cat>
            <c:numRef>
              <c:f>Sheet1!$B$1:$K$1</c:f>
              <c:numCache>
                <c:formatCode>General</c:formatCode>
                <c:ptCount val="10"/>
                <c:pt idx="0">
                  <c:v>0</c:v>
                </c:pt>
                <c:pt idx="1">
                  <c:v>10</c:v>
                </c:pt>
                <c:pt idx="2">
                  <c:v>20</c:v>
                </c:pt>
                <c:pt idx="3">
                  <c:v>30</c:v>
                </c:pt>
                <c:pt idx="4">
                  <c:v>40</c:v>
                </c:pt>
                <c:pt idx="5">
                  <c:v>50</c:v>
                </c:pt>
                <c:pt idx="6">
                  <c:v>60</c:v>
                </c:pt>
                <c:pt idx="7">
                  <c:v>70</c:v>
                </c:pt>
                <c:pt idx="8">
                  <c:v>80</c:v>
                </c:pt>
                <c:pt idx="9">
                  <c:v>90</c:v>
                </c:pt>
              </c:numCache>
            </c:numRef>
          </c:cat>
          <c:val>
            <c:numRef>
              <c:f>Sheet1!$B$5:$K$5</c:f>
              <c:numCache>
                <c:formatCode>General</c:formatCode>
                <c:ptCount val="10"/>
                <c:pt idx="0">
                  <c:v>17</c:v>
                </c:pt>
                <c:pt idx="1">
                  <c:v>3.5</c:v>
                </c:pt>
                <c:pt idx="2">
                  <c:v>33</c:v>
                </c:pt>
                <c:pt idx="3">
                  <c:v>50</c:v>
                </c:pt>
                <c:pt idx="4">
                  <c:v>50</c:v>
                </c:pt>
                <c:pt idx="5">
                  <c:v>60</c:v>
                </c:pt>
                <c:pt idx="6">
                  <c:v>70</c:v>
                </c:pt>
                <c:pt idx="7">
                  <c:v>75</c:v>
                </c:pt>
                <c:pt idx="8">
                  <c:v>75</c:v>
                </c:pt>
              </c:numCache>
            </c:numRef>
          </c:val>
          <c:smooth val="0"/>
        </c:ser>
        <c:ser>
          <c:idx val="4"/>
          <c:order val="4"/>
          <c:tx>
            <c:strRef>
              <c:f>Sheet1!$A$6</c:f>
              <c:strCache>
                <c:ptCount val="1"/>
                <c:pt idx="0">
                  <c:v>1960</c:v>
                </c:pt>
              </c:strCache>
            </c:strRef>
          </c:tx>
          <c:spPr>
            <a:ln w="19050">
              <a:solidFill>
                <a:srgbClr val="0000FF"/>
              </a:solidFill>
              <a:prstDash val="solid"/>
            </a:ln>
          </c:spPr>
          <c:marker>
            <c:symbol val="none"/>
          </c:marker>
          <c:cat>
            <c:numRef>
              <c:f>Sheet1!$B$1:$K$1</c:f>
              <c:numCache>
                <c:formatCode>General</c:formatCode>
                <c:ptCount val="10"/>
                <c:pt idx="0">
                  <c:v>0</c:v>
                </c:pt>
                <c:pt idx="1">
                  <c:v>10</c:v>
                </c:pt>
                <c:pt idx="2">
                  <c:v>20</c:v>
                </c:pt>
                <c:pt idx="3">
                  <c:v>30</c:v>
                </c:pt>
                <c:pt idx="4">
                  <c:v>40</c:v>
                </c:pt>
                <c:pt idx="5">
                  <c:v>50</c:v>
                </c:pt>
                <c:pt idx="6">
                  <c:v>60</c:v>
                </c:pt>
                <c:pt idx="7">
                  <c:v>70</c:v>
                </c:pt>
                <c:pt idx="8">
                  <c:v>80</c:v>
                </c:pt>
                <c:pt idx="9">
                  <c:v>90</c:v>
                </c:pt>
              </c:numCache>
            </c:numRef>
          </c:cat>
          <c:val>
            <c:numRef>
              <c:f>Sheet1!$B$6:$K$6</c:f>
              <c:numCache>
                <c:formatCode>General</c:formatCode>
                <c:ptCount val="10"/>
                <c:pt idx="0">
                  <c:v>0.9</c:v>
                </c:pt>
                <c:pt idx="1">
                  <c:v>0.1</c:v>
                </c:pt>
                <c:pt idx="2">
                  <c:v>0.6</c:v>
                </c:pt>
                <c:pt idx="3">
                  <c:v>2.5</c:v>
                </c:pt>
                <c:pt idx="4">
                  <c:v>6</c:v>
                </c:pt>
                <c:pt idx="5">
                  <c:v>10</c:v>
                </c:pt>
                <c:pt idx="6">
                  <c:v>16</c:v>
                </c:pt>
                <c:pt idx="7">
                  <c:v>23</c:v>
                </c:pt>
                <c:pt idx="8">
                  <c:v>37</c:v>
                </c:pt>
                <c:pt idx="9">
                  <c:v>40</c:v>
                </c:pt>
              </c:numCache>
            </c:numRef>
          </c:val>
          <c:smooth val="0"/>
        </c:ser>
        <c:dLbls>
          <c:showLegendKey val="0"/>
          <c:showVal val="0"/>
          <c:showCatName val="0"/>
          <c:showSerName val="0"/>
          <c:showPercent val="0"/>
          <c:showBubbleSize val="0"/>
        </c:dLbls>
        <c:smooth val="0"/>
        <c:axId val="206479720"/>
        <c:axId val="208135976"/>
      </c:lineChart>
      <c:catAx>
        <c:axId val="206479720"/>
        <c:scaling>
          <c:orientation val="minMax"/>
        </c:scaling>
        <c:delete val="0"/>
        <c:axPos val="b"/>
        <c:title>
          <c:tx>
            <c:rich>
              <a:bodyPr/>
              <a:lstStyle/>
              <a:p>
                <a:pPr>
                  <a:defRPr sz="1147" b="1" i="0" u="none" strike="noStrike" baseline="0">
                    <a:solidFill>
                      <a:srgbClr val="800080"/>
                    </a:solidFill>
                    <a:latin typeface="Times New Roman"/>
                    <a:ea typeface="Times New Roman"/>
                    <a:cs typeface="Times New Roman"/>
                  </a:defRPr>
                </a:pPr>
                <a:r>
                  <a:rPr lang="en-US"/>
                  <a:t>Age (years)</a:t>
                </a:r>
              </a:p>
            </c:rich>
          </c:tx>
          <c:layout>
            <c:manualLayout>
              <c:xMode val="edge"/>
              <c:yMode val="edge"/>
              <c:x val="0.4116809116809117"/>
              <c:y val="0.92795883361921094"/>
            </c:manualLayout>
          </c:layout>
          <c:overlay val="0"/>
          <c:spPr>
            <a:noFill/>
            <a:ln w="20816">
              <a:noFill/>
            </a:ln>
          </c:spPr>
        </c:title>
        <c:numFmt formatCode="General" sourceLinked="1"/>
        <c:majorTickMark val="out"/>
        <c:minorTickMark val="none"/>
        <c:tickLblPos val="nextTo"/>
        <c:spPr>
          <a:ln w="2602">
            <a:solidFill>
              <a:schemeClr val="tx1"/>
            </a:solidFill>
            <a:prstDash val="solid"/>
          </a:ln>
        </c:spPr>
        <c:txPr>
          <a:bodyPr rot="0" vert="horz"/>
          <a:lstStyle/>
          <a:p>
            <a:pPr>
              <a:defRPr sz="1291" b="1" i="0" u="none" strike="noStrike" baseline="0">
                <a:solidFill>
                  <a:schemeClr val="tx1"/>
                </a:solidFill>
                <a:latin typeface="Times New Roman"/>
                <a:ea typeface="Times New Roman"/>
                <a:cs typeface="Times New Roman"/>
              </a:defRPr>
            </a:pPr>
            <a:endParaRPr lang="en-US"/>
          </a:p>
        </c:txPr>
        <c:crossAx val="208135976"/>
        <c:crossesAt val="0.1"/>
        <c:auto val="1"/>
        <c:lblAlgn val="ctr"/>
        <c:lblOffset val="100"/>
        <c:tickLblSkip val="1"/>
        <c:tickMarkSkip val="1"/>
        <c:noMultiLvlLbl val="0"/>
      </c:catAx>
      <c:valAx>
        <c:axId val="208135976"/>
        <c:scaling>
          <c:logBase val="10"/>
          <c:orientation val="minMax"/>
          <c:max val="1000"/>
          <c:min val="0.1"/>
        </c:scaling>
        <c:delete val="0"/>
        <c:axPos val="l"/>
        <c:title>
          <c:tx>
            <c:rich>
              <a:bodyPr/>
              <a:lstStyle/>
              <a:p>
                <a:pPr>
                  <a:defRPr sz="1147" b="1" i="0" u="none" strike="noStrike" baseline="0">
                    <a:solidFill>
                      <a:srgbClr val="800080"/>
                    </a:solidFill>
                    <a:latin typeface="Times New Roman"/>
                    <a:ea typeface="Times New Roman"/>
                    <a:cs typeface="Times New Roman"/>
                  </a:defRPr>
                </a:pPr>
                <a:r>
                  <a:rPr lang="en-US"/>
                  <a:t>Rate per 100,000 population</a:t>
                </a:r>
              </a:p>
            </c:rich>
          </c:tx>
          <c:layout>
            <c:manualLayout>
              <c:xMode val="edge"/>
              <c:yMode val="edge"/>
              <c:x val="0"/>
              <c:y val="0.24528301886792453"/>
            </c:manualLayout>
          </c:layout>
          <c:overlay val="0"/>
          <c:spPr>
            <a:noFill/>
            <a:ln w="20816">
              <a:noFill/>
            </a:ln>
          </c:spPr>
        </c:title>
        <c:numFmt formatCode="General" sourceLinked="0"/>
        <c:majorTickMark val="out"/>
        <c:minorTickMark val="none"/>
        <c:tickLblPos val="nextTo"/>
        <c:spPr>
          <a:ln w="2602">
            <a:solidFill>
              <a:schemeClr val="tx1"/>
            </a:solidFill>
            <a:prstDash val="solid"/>
          </a:ln>
        </c:spPr>
        <c:txPr>
          <a:bodyPr rot="0" vert="horz"/>
          <a:lstStyle/>
          <a:p>
            <a:pPr>
              <a:defRPr sz="860" b="1" i="0" u="none" strike="noStrike" baseline="0">
                <a:solidFill>
                  <a:schemeClr val="tx1"/>
                </a:solidFill>
                <a:latin typeface="Times New Roman"/>
                <a:ea typeface="Times New Roman"/>
                <a:cs typeface="Times New Roman"/>
              </a:defRPr>
            </a:pPr>
            <a:endParaRPr lang="en-US"/>
          </a:p>
        </c:txPr>
        <c:crossAx val="206479720"/>
        <c:crosses val="autoZero"/>
        <c:crossBetween val="between"/>
        <c:majorUnit val="10"/>
        <c:minorUnit val="10"/>
      </c:valAx>
      <c:spPr>
        <a:noFill/>
        <a:ln w="20816">
          <a:noFill/>
        </a:ln>
      </c:spPr>
    </c:plotArea>
    <c:legend>
      <c:legendPos val="r"/>
      <c:layout>
        <c:manualLayout>
          <c:xMode val="edge"/>
          <c:yMode val="edge"/>
          <c:x val="0.86752136752136755"/>
          <c:y val="0.30874785591766724"/>
          <c:w val="0.12678062678062679"/>
          <c:h val="0.25900514579759865"/>
        </c:manualLayout>
      </c:layout>
      <c:overlay val="0"/>
      <c:spPr>
        <a:solidFill>
          <a:schemeClr val="bg1"/>
        </a:solidFill>
        <a:ln w="2602">
          <a:solidFill>
            <a:schemeClr val="tx1"/>
          </a:solidFill>
          <a:prstDash val="solid"/>
        </a:ln>
      </c:spPr>
      <c:txPr>
        <a:bodyPr/>
        <a:lstStyle/>
        <a:p>
          <a:pPr>
            <a:defRPr sz="1184" b="1" i="0" u="none" strike="noStrike" baseline="0">
              <a:solidFill>
                <a:schemeClr val="tx1"/>
              </a:solidFill>
              <a:latin typeface="Times New Roman"/>
              <a:ea typeface="Times New Roman"/>
              <a:cs typeface="Times New Roman"/>
            </a:defRPr>
          </a:pPr>
          <a:endParaRPr lang="en-US"/>
        </a:p>
      </c:txPr>
    </c:legend>
    <c:plotVisOnly val="1"/>
    <c:dispBlanksAs val="gap"/>
    <c:showDLblsOverMax val="0"/>
  </c:chart>
  <c:spPr>
    <a:noFill/>
    <a:ln>
      <a:noFill/>
    </a:ln>
  </c:spPr>
  <c:txPr>
    <a:bodyPr/>
    <a:lstStyle/>
    <a:p>
      <a:pPr>
        <a:defRPr sz="1291"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eaLnBrk="0" hangingPunct="0">
              <a:buFontTx/>
              <a:buNone/>
              <a:defRPr sz="1200">
                <a:latin typeface="Times New Roman" pitchFamily="18" charset="0"/>
                <a:cs typeface="+mn-cs"/>
              </a:defRPr>
            </a:lvl1pPr>
          </a:lstStyle>
          <a:p>
            <a:pPr>
              <a:defRPr/>
            </a:pPr>
            <a:endParaRPr lang="en-US" dirty="0"/>
          </a:p>
        </p:txBody>
      </p:sp>
      <p:sp>
        <p:nvSpPr>
          <p:cNvPr id="140291" name="Rectangle 3"/>
          <p:cNvSpPr>
            <a:spLocks noGrp="1" noChangeArrowheads="1"/>
          </p:cNvSpPr>
          <p:nvPr>
            <p:ph type="dt" sz="quarter"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eaLnBrk="0" hangingPunct="0">
              <a:buFontTx/>
              <a:buNone/>
              <a:defRPr sz="1200">
                <a:latin typeface="Times New Roman" pitchFamily="18" charset="0"/>
                <a:cs typeface="+mn-cs"/>
              </a:defRPr>
            </a:lvl1pPr>
          </a:lstStyle>
          <a:p>
            <a:pPr>
              <a:defRPr/>
            </a:pPr>
            <a:endParaRPr lang="en-US" dirty="0"/>
          </a:p>
        </p:txBody>
      </p:sp>
      <p:sp>
        <p:nvSpPr>
          <p:cNvPr id="140292" name="Rectangle 4"/>
          <p:cNvSpPr>
            <a:spLocks noGrp="1" noChangeArrowheads="1"/>
          </p:cNvSpPr>
          <p:nvPr>
            <p:ph type="ftr" sz="quarter" idx="2"/>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eaLnBrk="0" hangingPunct="0">
              <a:buFontTx/>
              <a:buNone/>
              <a:defRPr sz="1200">
                <a:latin typeface="Times New Roman" pitchFamily="18" charset="0"/>
                <a:cs typeface="+mn-cs"/>
              </a:defRPr>
            </a:lvl1pPr>
          </a:lstStyle>
          <a:p>
            <a:pPr>
              <a:defRPr/>
            </a:pPr>
            <a:endParaRPr lang="en-US" dirty="0"/>
          </a:p>
        </p:txBody>
      </p:sp>
      <p:sp>
        <p:nvSpPr>
          <p:cNvPr id="140293" name="Rectangle 5"/>
          <p:cNvSpPr>
            <a:spLocks noGrp="1" noChangeArrowheads="1"/>
          </p:cNvSpPr>
          <p:nvPr>
            <p:ph type="sldNum" sz="quarter" idx="3"/>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eaLnBrk="0" hangingPunct="0">
              <a:buFontTx/>
              <a:buNone/>
              <a:defRPr sz="1200">
                <a:latin typeface="Times New Roman" pitchFamily="18" charset="0"/>
                <a:cs typeface="+mn-cs"/>
              </a:defRPr>
            </a:lvl1pPr>
          </a:lstStyle>
          <a:p>
            <a:pPr>
              <a:defRPr/>
            </a:pPr>
            <a:fld id="{3ADECFC6-4832-4AA1-BE47-7A4CB3F5B5D4}" type="slidenum">
              <a:rPr lang="en-US"/>
              <a:pPr>
                <a:defRPr/>
              </a:pPr>
              <a:t>‹#›</a:t>
            </a:fld>
            <a:endParaRPr lang="en-US" dirty="0"/>
          </a:p>
        </p:txBody>
      </p:sp>
    </p:spTree>
    <p:extLst>
      <p:ext uri="{BB962C8B-B14F-4D97-AF65-F5344CB8AC3E}">
        <p14:creationId xmlns:p14="http://schemas.microsoft.com/office/powerpoint/2010/main" val="4208052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defTabSz="933450" eaLnBrk="0" hangingPunct="0">
              <a:buFontTx/>
              <a:buNone/>
              <a:defRPr sz="1200">
                <a:latin typeface="Times New Roman" pitchFamily="18" charset="0"/>
                <a:cs typeface="+mn-cs"/>
              </a:defRPr>
            </a:lvl1pPr>
          </a:lstStyle>
          <a:p>
            <a:pPr>
              <a:defRPr/>
            </a:pPr>
            <a:endParaRPr lang="en-US" dirty="0"/>
          </a:p>
        </p:txBody>
      </p:sp>
      <p:sp>
        <p:nvSpPr>
          <p:cNvPr id="70659" name="Rectangle 3"/>
          <p:cNvSpPr>
            <a:spLocks noGrp="1" noChangeArrowheads="1"/>
          </p:cNvSpPr>
          <p:nvPr>
            <p:ph type="dt" idx="1"/>
          </p:nvPr>
        </p:nvSpPr>
        <p:spPr bwMode="auto">
          <a:xfrm>
            <a:off x="3979863" y="0"/>
            <a:ext cx="3044825" cy="465138"/>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lvl1pPr algn="r" defTabSz="933450" eaLnBrk="0" hangingPunct="0">
              <a:buFontTx/>
              <a:buNone/>
              <a:defRPr sz="1200">
                <a:latin typeface="Times New Roman" pitchFamily="18" charset="0"/>
                <a:cs typeface="+mn-cs"/>
              </a:defRPr>
            </a:lvl1pPr>
          </a:lstStyle>
          <a:p>
            <a:pPr>
              <a:defRPr/>
            </a:pPr>
            <a:endParaRPr lang="en-US" dirty="0"/>
          </a:p>
        </p:txBody>
      </p:sp>
      <p:sp>
        <p:nvSpPr>
          <p:cNvPr id="72708" name="Rectangle 4"/>
          <p:cNvSpPr>
            <a:spLocks noGrp="1" noRot="1" noChangeAspect="1" noChangeArrowheads="1" noTextEdit="1"/>
          </p:cNvSpPr>
          <p:nvPr>
            <p:ph type="sldImg" idx="2"/>
          </p:nvPr>
        </p:nvSpPr>
        <p:spPr bwMode="auto">
          <a:xfrm>
            <a:off x="1185863" y="698500"/>
            <a:ext cx="4656137" cy="3492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5"/>
          <p:cNvSpPr>
            <a:spLocks noGrp="1" noChangeArrowheads="1"/>
          </p:cNvSpPr>
          <p:nvPr>
            <p:ph type="body" sz="quarter" idx="3"/>
          </p:nvPr>
        </p:nvSpPr>
        <p:spPr bwMode="auto">
          <a:xfrm>
            <a:off x="703263" y="4422775"/>
            <a:ext cx="5619750" cy="4191000"/>
          </a:xfrm>
          <a:prstGeom prst="rect">
            <a:avLst/>
          </a:prstGeom>
          <a:noFill/>
          <a:ln w="9525">
            <a:noFill/>
            <a:miter lim="800000"/>
            <a:headEnd/>
            <a:tailEnd/>
          </a:ln>
          <a:effectLst/>
        </p:spPr>
        <p:txBody>
          <a:bodyPr vert="horz" wrap="square" lIns="93360" tIns="46680" rIns="93360" bIns="4668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defTabSz="933450" eaLnBrk="0" hangingPunct="0">
              <a:buFontTx/>
              <a:buNone/>
              <a:defRPr sz="1200">
                <a:latin typeface="Times New Roman" pitchFamily="18" charset="0"/>
                <a:cs typeface="+mn-cs"/>
              </a:defRPr>
            </a:lvl1pPr>
          </a:lstStyle>
          <a:p>
            <a:pPr>
              <a:defRPr/>
            </a:pPr>
            <a:endParaRPr lang="en-US" dirty="0"/>
          </a:p>
        </p:txBody>
      </p:sp>
      <p:sp>
        <p:nvSpPr>
          <p:cNvPr id="70663" name="Rectangle 7"/>
          <p:cNvSpPr>
            <a:spLocks noGrp="1" noChangeArrowheads="1"/>
          </p:cNvSpPr>
          <p:nvPr>
            <p:ph type="sldNum" sz="quarter" idx="5"/>
          </p:nvPr>
        </p:nvSpPr>
        <p:spPr bwMode="auto">
          <a:xfrm>
            <a:off x="3979863" y="8845550"/>
            <a:ext cx="3044825" cy="465138"/>
          </a:xfrm>
          <a:prstGeom prst="rect">
            <a:avLst/>
          </a:prstGeom>
          <a:noFill/>
          <a:ln w="9525">
            <a:noFill/>
            <a:miter lim="800000"/>
            <a:headEnd/>
            <a:tailEnd/>
          </a:ln>
          <a:effectLst/>
        </p:spPr>
        <p:txBody>
          <a:bodyPr vert="horz" wrap="square" lIns="93360" tIns="46680" rIns="93360" bIns="46680" numCol="1" anchor="b" anchorCtr="0" compatLnSpc="1">
            <a:prstTxWarp prst="textNoShape">
              <a:avLst/>
            </a:prstTxWarp>
          </a:bodyPr>
          <a:lstStyle>
            <a:lvl1pPr algn="r" defTabSz="933450" eaLnBrk="0" hangingPunct="0">
              <a:buFontTx/>
              <a:buNone/>
              <a:defRPr sz="1200">
                <a:latin typeface="Times New Roman" pitchFamily="18" charset="0"/>
                <a:cs typeface="+mn-cs"/>
              </a:defRPr>
            </a:lvl1pPr>
          </a:lstStyle>
          <a:p>
            <a:pPr>
              <a:defRPr/>
            </a:pPr>
            <a:fld id="{BF86D034-4627-44EE-BB2F-7A01F4B17DC5}" type="slidenum">
              <a:rPr lang="en-US"/>
              <a:pPr>
                <a:defRPr/>
              </a:pPr>
              <a:t>‹#›</a:t>
            </a:fld>
            <a:endParaRPr lang="en-US" dirty="0"/>
          </a:p>
        </p:txBody>
      </p:sp>
    </p:spTree>
    <p:extLst>
      <p:ext uri="{BB962C8B-B14F-4D97-AF65-F5344CB8AC3E}">
        <p14:creationId xmlns:p14="http://schemas.microsoft.com/office/powerpoint/2010/main" val="915117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6399608C-138F-426B-8B2D-82BE9475777F}" type="slidenum">
              <a:rPr lang="en-US" smtClean="0"/>
              <a:pPr>
                <a:defRPr/>
              </a:pPr>
              <a:t>1</a:t>
            </a:fld>
            <a:endParaRPr lang="en-US" dirty="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Welcome to EPDM 509, Module 3, lecture 3: Disease Outbreaks. This lecture deals</a:t>
            </a:r>
            <a:r>
              <a:rPr lang="en-US" baseline="0" dirty="0" smtClean="0"/>
              <a:t> with infectious disease transmission, outbreak, and epidemics. The factors we have to deal with to control an epidemic are host (i.e. human) characteristics, agent (i.e. pathogen) characteristics and environmental factors.   </a:t>
            </a:r>
            <a:endParaRPr lang="en-US" dirty="0" smtClean="0"/>
          </a:p>
        </p:txBody>
      </p:sp>
    </p:spTree>
    <p:extLst>
      <p:ext uri="{BB962C8B-B14F-4D97-AF65-F5344CB8AC3E}">
        <p14:creationId xmlns:p14="http://schemas.microsoft.com/office/powerpoint/2010/main" val="3996281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99BFCDB6-BB62-48A2-A5FC-BDB04CC5E13C}" type="slidenum">
              <a:rPr lang="en-US" smtClean="0"/>
              <a:pPr>
                <a:defRPr/>
              </a:pPr>
              <a:t>10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definitions on this slide you need to remember. </a:t>
            </a:r>
            <a:r>
              <a:rPr lang="en-US" b="1" u="sng" dirty="0" smtClean="0"/>
              <a:t>Endemic</a:t>
            </a:r>
            <a:r>
              <a:rPr lang="en-US" dirty="0" smtClean="0"/>
              <a:t> is the usual level of occurrence of a disease</a:t>
            </a:r>
            <a:r>
              <a:rPr lang="en-US" baseline="0" dirty="0" smtClean="0"/>
              <a:t> in a specific population, while </a:t>
            </a:r>
            <a:r>
              <a:rPr lang="en-US" b="1" u="sng" baseline="0" dirty="0" smtClean="0"/>
              <a:t>epidemic</a:t>
            </a:r>
            <a:r>
              <a:rPr lang="en-US" baseline="0" dirty="0" smtClean="0"/>
              <a:t> is the occurrence of a specific disease in a specified population in larger numbers than what is the usual occurrence, the endemic level.</a:t>
            </a:r>
            <a:r>
              <a:rPr lang="en-US" dirty="0" smtClean="0"/>
              <a:t> Pandemic is an epidemic that encompasses large geographic areas, affecting</a:t>
            </a:r>
            <a:r>
              <a:rPr lang="en-US" baseline="0" dirty="0" smtClean="0"/>
              <a:t> more than one country, or even at a world scale. An </a:t>
            </a:r>
            <a:r>
              <a:rPr lang="en-US" b="1" u="sng" baseline="0" dirty="0" smtClean="0"/>
              <a:t>outbreak</a:t>
            </a:r>
            <a:r>
              <a:rPr lang="en-US" baseline="0" dirty="0" smtClean="0"/>
              <a:t> is an epidemic limited to a specific area, like a town, a village, or an institution. </a:t>
            </a:r>
            <a:endParaRPr lang="en-US" dirty="0" smtClean="0"/>
          </a:p>
        </p:txBody>
      </p:sp>
    </p:spTree>
    <p:extLst>
      <p:ext uri="{BB962C8B-B14F-4D97-AF65-F5344CB8AC3E}">
        <p14:creationId xmlns:p14="http://schemas.microsoft.com/office/powerpoint/2010/main" val="3378873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CBA56488-A053-41E1-B068-A9C1ACC647F6}" type="slidenum">
              <a:rPr lang="en-US" smtClean="0"/>
              <a:pPr>
                <a:defRPr/>
              </a:pPr>
              <a:t>11</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 a schematic representation of the development of an epidemic over time. The endemic phase represent</a:t>
            </a:r>
            <a:r>
              <a:rPr lang="en-US" baseline="0" dirty="0" smtClean="0"/>
              <a:t> the usual rate of occurrence of a specific disease in a specified population. In the epidemic phase the disease occur at a much higher rate than usual in the population. At the start of the epidemic, however, it may be very difficult to know when to label it an epidemic, especially if the start is not very rapid. In such cases it may take some time to realize that we are dealing with an epidemic. </a:t>
            </a:r>
            <a:endParaRPr lang="en-US" dirty="0" smtClean="0"/>
          </a:p>
        </p:txBody>
      </p:sp>
    </p:spTree>
    <p:extLst>
      <p:ext uri="{BB962C8B-B14F-4D97-AF65-F5344CB8AC3E}">
        <p14:creationId xmlns:p14="http://schemas.microsoft.com/office/powerpoint/2010/main" val="417322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571F0C08-CBB2-474C-A18F-8E5BE29661CC}" type="slidenum">
              <a:rPr lang="en-US" smtClean="0"/>
              <a:pPr>
                <a:defRPr/>
              </a:pPr>
              <a:t>12</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A sarcoma is a c</a:t>
            </a:r>
            <a:r>
              <a:rPr lang="en-US" dirty="0" smtClean="0"/>
              <a:t>ancer arising from </a:t>
            </a:r>
            <a:r>
              <a:rPr lang="en-US" u="sng" dirty="0" err="1" smtClean="0">
                <a:solidFill>
                  <a:srgbClr val="CC0066"/>
                </a:solidFill>
              </a:rPr>
              <a:t>mesenchymal</a:t>
            </a:r>
            <a:r>
              <a:rPr lang="en-US" u="sng" dirty="0" smtClean="0">
                <a:solidFill>
                  <a:srgbClr val="CC0066"/>
                </a:solidFill>
              </a:rPr>
              <a:t> tissue</a:t>
            </a:r>
            <a:r>
              <a:rPr lang="en-US" dirty="0" smtClean="0"/>
              <a:t> such as </a:t>
            </a:r>
            <a:r>
              <a:rPr lang="en-US" dirty="0" smtClean="0">
                <a:solidFill>
                  <a:srgbClr val="3333CC"/>
                </a:solidFill>
              </a:rPr>
              <a:t>muscle</a:t>
            </a:r>
            <a:r>
              <a:rPr lang="en-US" dirty="0" smtClean="0"/>
              <a:t> or </a:t>
            </a:r>
            <a:r>
              <a:rPr lang="en-US" dirty="0" smtClean="0">
                <a:solidFill>
                  <a:srgbClr val="3333CC"/>
                </a:solidFill>
              </a:rPr>
              <a:t>bone</a:t>
            </a:r>
            <a:r>
              <a:rPr lang="en-US" dirty="0" smtClean="0"/>
              <a:t>. May affect bone, bladder, kidneys, liver, lungs, parotids and spleen. </a:t>
            </a:r>
            <a:r>
              <a:rPr lang="en-US" dirty="0" err="1" smtClean="0"/>
              <a:t>Mesenchymal</a:t>
            </a:r>
            <a:r>
              <a:rPr lang="en-US" dirty="0" smtClean="0"/>
              <a:t> tissue gives rise to </a:t>
            </a:r>
            <a:r>
              <a:rPr lang="en-US" dirty="0" smtClean="0">
                <a:solidFill>
                  <a:srgbClr val="3333CC"/>
                </a:solidFill>
              </a:rPr>
              <a:t>connective tissues</a:t>
            </a:r>
            <a:r>
              <a:rPr lang="en-US" dirty="0" smtClean="0"/>
              <a:t>, </a:t>
            </a:r>
            <a:r>
              <a:rPr lang="en-US" dirty="0" smtClean="0">
                <a:solidFill>
                  <a:srgbClr val="3333CC"/>
                </a:solidFill>
              </a:rPr>
              <a:t>blood </a:t>
            </a:r>
            <a:r>
              <a:rPr lang="en-US" dirty="0" err="1" smtClean="0">
                <a:solidFill>
                  <a:srgbClr val="3333CC"/>
                </a:solidFill>
              </a:rPr>
              <a:t>vasculare</a:t>
            </a:r>
            <a:r>
              <a:rPr lang="en-US" dirty="0" smtClean="0"/>
              <a:t> and </a:t>
            </a:r>
            <a:r>
              <a:rPr lang="en-US" dirty="0" smtClean="0">
                <a:solidFill>
                  <a:srgbClr val="3333CC"/>
                </a:solidFill>
              </a:rPr>
              <a:t>lymphatic system</a:t>
            </a:r>
            <a:r>
              <a:rPr lang="en-US" dirty="0" smtClean="0"/>
              <a:t>. Four sub-types of Kaposi sarcoma are known:</a:t>
            </a:r>
          </a:p>
          <a:p>
            <a:pPr marL="228600" indent="-228600" eaLnBrk="1" hangingPunct="1">
              <a:buFont typeface="+mj-lt"/>
              <a:buAutoNum type="arabicPeriod"/>
            </a:pPr>
            <a:r>
              <a:rPr lang="en-US" dirty="0" smtClean="0"/>
              <a:t>Classic Kaposi sarcoma is affecting middle-aged and elderly men of Mediterranean and Jewish descent.</a:t>
            </a:r>
          </a:p>
          <a:p>
            <a:pPr marL="228600" indent="-228600" eaLnBrk="1" hangingPunct="1">
              <a:buFont typeface="+mj-lt"/>
              <a:buAutoNum type="arabicPeriod"/>
            </a:pPr>
            <a:r>
              <a:rPr lang="en-US" dirty="0" smtClean="0"/>
              <a:t>African Kaposi sarcoma</a:t>
            </a:r>
            <a:r>
              <a:rPr lang="en-US" baseline="0" dirty="0" smtClean="0"/>
              <a:t> is affecting young people in Sub-Saharan Africa.</a:t>
            </a:r>
          </a:p>
          <a:p>
            <a:pPr marL="228600" indent="-228600" eaLnBrk="1" hangingPunct="1">
              <a:buFont typeface="+mj-lt"/>
              <a:buAutoNum type="arabicPeriod"/>
            </a:pPr>
            <a:r>
              <a:rPr lang="en-US" baseline="0" dirty="0" smtClean="0"/>
              <a:t>KS is especially prevalent in (</a:t>
            </a:r>
            <a:r>
              <a:rPr lang="en-US" baseline="0" dirty="0" err="1" smtClean="0"/>
              <a:t>iatrogenically</a:t>
            </a:r>
            <a:r>
              <a:rPr lang="en-US" baseline="0" dirty="0" smtClean="0"/>
              <a:t>) </a:t>
            </a:r>
            <a:r>
              <a:rPr lang="en-US" baseline="0" dirty="0" err="1" smtClean="0"/>
              <a:t>immunosupressed</a:t>
            </a:r>
            <a:r>
              <a:rPr lang="en-US" baseline="0" dirty="0" smtClean="0"/>
              <a:t> patients</a:t>
            </a:r>
          </a:p>
          <a:p>
            <a:pPr marL="228600" indent="-228600" eaLnBrk="1" hangingPunct="1">
              <a:buFont typeface="+mj-lt"/>
              <a:buAutoNum type="arabicPeriod"/>
            </a:pPr>
            <a:r>
              <a:rPr lang="en-US" u="none" baseline="0" dirty="0" smtClean="0"/>
              <a:t>AIDS-related</a:t>
            </a:r>
            <a:r>
              <a:rPr lang="en-US" u="sng" baseline="0" dirty="0" smtClean="0"/>
              <a:t> </a:t>
            </a:r>
            <a:r>
              <a:rPr lang="en-US" i="1" u="sng" baseline="0" dirty="0" smtClean="0">
                <a:solidFill>
                  <a:srgbClr val="FF0000"/>
                </a:solidFill>
              </a:rPr>
              <a:t>KS</a:t>
            </a:r>
            <a:r>
              <a:rPr lang="en-US" baseline="0" dirty="0" smtClean="0"/>
              <a:t>, which is an aggressive disease, </a:t>
            </a:r>
            <a:r>
              <a:rPr lang="en-US" i="0" baseline="0" dirty="0" smtClean="0"/>
              <a:t>was </a:t>
            </a:r>
            <a:r>
              <a:rPr lang="en-US" i="1" u="sng" baseline="0" dirty="0" smtClean="0"/>
              <a:t>the first sign of the AIDS epidemic in New York</a:t>
            </a:r>
            <a:r>
              <a:rPr lang="en-US" baseline="0" dirty="0" smtClean="0"/>
              <a:t>. </a:t>
            </a:r>
          </a:p>
          <a:p>
            <a:pPr eaLnBrk="1" hangingPunct="1"/>
            <a:r>
              <a:rPr lang="en-US" b="0" i="1" u="sng" dirty="0" smtClean="0"/>
              <a:t>Kaposi sarcoma is a </a:t>
            </a:r>
            <a:r>
              <a:rPr lang="en-US" i="1" u="sng" dirty="0" smtClean="0"/>
              <a:t>lymphatic endothelial malignancy. It is an unusual sarcoma, and not a true sarcoma,</a:t>
            </a:r>
            <a:r>
              <a:rPr lang="en-US" i="1" u="sng" baseline="0" dirty="0" smtClean="0"/>
              <a:t> and it is p</a:t>
            </a:r>
            <a:r>
              <a:rPr lang="en-US" i="1" u="sng" dirty="0" smtClean="0"/>
              <a:t>articular common in the homosexual subgroup. Over 90% of patients are male, and KS in this group is </a:t>
            </a:r>
            <a:r>
              <a:rPr lang="en-US" i="1" u="sng" dirty="0" err="1" smtClean="0"/>
              <a:t>immuno</a:t>
            </a:r>
            <a:r>
              <a:rPr lang="en-US" i="1" u="sng" dirty="0" smtClean="0"/>
              <a:t> </a:t>
            </a:r>
            <a:r>
              <a:rPr lang="en-US" i="1" u="sng" dirty="0" err="1" smtClean="0"/>
              <a:t>supression</a:t>
            </a:r>
            <a:r>
              <a:rPr lang="en-US" i="1" u="sng" dirty="0" smtClean="0"/>
              <a:t> related. In this case we are dealing with an epidemic of KS caused by HIV infection. According to the figure, the first signs of this new epidemic was seen in 1977. However, from 1977 to 1980 we get the impression of a new endemic reality, but in 1981 the epidemic phase is obvious.</a:t>
            </a:r>
          </a:p>
        </p:txBody>
      </p:sp>
    </p:spTree>
    <p:extLst>
      <p:ext uri="{BB962C8B-B14F-4D97-AF65-F5344CB8AC3E}">
        <p14:creationId xmlns:p14="http://schemas.microsoft.com/office/powerpoint/2010/main" val="1881726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8A14FEC-C72C-40AA-9240-36CF7F7D033D}" type="slidenum">
              <a:rPr lang="en-US" smtClean="0"/>
              <a:pPr>
                <a:defRPr/>
              </a:pPr>
              <a:t>13</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Human diseases does not occur at random. It always has a cause, and infectious diseases occur when a </a:t>
            </a:r>
            <a:r>
              <a:rPr lang="en-US" b="1" u="sng" dirty="0" smtClean="0"/>
              <a:t>host</a:t>
            </a:r>
            <a:r>
              <a:rPr lang="en-US" dirty="0" smtClean="0"/>
              <a:t> (a person), an </a:t>
            </a:r>
            <a:r>
              <a:rPr lang="en-US" b="1" u="sng" dirty="0" smtClean="0"/>
              <a:t>agent</a:t>
            </a:r>
            <a:r>
              <a:rPr lang="en-US" dirty="0" smtClean="0"/>
              <a:t> (a pathogen),</a:t>
            </a:r>
            <a:r>
              <a:rPr lang="en-US" baseline="0" dirty="0" smtClean="0"/>
              <a:t> and the </a:t>
            </a:r>
            <a:r>
              <a:rPr lang="en-US" b="1" u="sng" baseline="0" dirty="0" smtClean="0"/>
              <a:t>environment</a:t>
            </a:r>
            <a:r>
              <a:rPr lang="en-US" baseline="0" dirty="0" smtClean="0"/>
              <a:t> interacts. The agent, or pathogen, e.g. plasmodium </a:t>
            </a:r>
            <a:r>
              <a:rPr lang="en-US" baseline="0" dirty="0" err="1" smtClean="0"/>
              <a:t>malariae</a:t>
            </a:r>
            <a:r>
              <a:rPr lang="en-US" baseline="0" dirty="0" smtClean="0"/>
              <a:t>, is transmitted to a host, e.g. a human being, by a vector, like an insect, e.g. a mosquito when the agent, the vector and the host share the same environment. The host is needed for the agent to live and multiply.</a:t>
            </a:r>
            <a:endParaRPr lang="en-US" dirty="0" smtClean="0"/>
          </a:p>
        </p:txBody>
      </p:sp>
    </p:spTree>
    <p:extLst>
      <p:ext uri="{BB962C8B-B14F-4D97-AF65-F5344CB8AC3E}">
        <p14:creationId xmlns:p14="http://schemas.microsoft.com/office/powerpoint/2010/main" val="71562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3F8E236D-E68A-440D-A07E-39C58019E7BD}" type="slidenum">
              <a:rPr lang="en-US" smtClean="0"/>
              <a:pPr>
                <a:defRPr/>
              </a:pPr>
              <a:t>14</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another way to visualize the</a:t>
            </a:r>
            <a:r>
              <a:rPr lang="en-US" baseline="0" dirty="0" smtClean="0"/>
              <a:t> connection between host, agent and environment. </a:t>
            </a:r>
            <a:r>
              <a:rPr lang="en-US" dirty="0" smtClean="0"/>
              <a:t>When the agent and host (and vector) shear environment, the agent may develop and multiply, causing disease. </a:t>
            </a:r>
          </a:p>
        </p:txBody>
      </p:sp>
    </p:spTree>
    <p:extLst>
      <p:ext uri="{BB962C8B-B14F-4D97-AF65-F5344CB8AC3E}">
        <p14:creationId xmlns:p14="http://schemas.microsoft.com/office/powerpoint/2010/main" val="335377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12CC15D5-54F7-49CB-B233-51A4138F75EF}" type="slidenum">
              <a:rPr lang="en-US" smtClean="0"/>
              <a:pPr>
                <a:defRPr/>
              </a:pPr>
              <a:t>15</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order for an infection to occur, the agent must be transmitted from a reservoir to a susceptible host. This transfer may be done by a vector, e.g. a mosquito transferring plasmodium malaria, causing malaria or </a:t>
            </a:r>
            <a:r>
              <a:rPr lang="en-US" dirty="0" err="1" smtClean="0"/>
              <a:t>borrelia</a:t>
            </a:r>
            <a:r>
              <a:rPr lang="en-US" dirty="0" smtClean="0"/>
              <a:t> </a:t>
            </a:r>
            <a:r>
              <a:rPr lang="en-US" dirty="0" err="1" smtClean="0"/>
              <a:t>burgdorferi</a:t>
            </a:r>
            <a:r>
              <a:rPr lang="en-US" dirty="0" smtClean="0"/>
              <a:t>, causing Lyme disease. The transmission my be </a:t>
            </a:r>
            <a:r>
              <a:rPr lang="en-US" b="1" u="sng" dirty="0" smtClean="0"/>
              <a:t>direct</a:t>
            </a:r>
            <a:r>
              <a:rPr lang="en-US" dirty="0" smtClean="0"/>
              <a:t>, by direct contact, e.g. HIV, Hepatitis, and STD.</a:t>
            </a:r>
            <a:r>
              <a:rPr lang="en-US" baseline="0" dirty="0" smtClean="0"/>
              <a:t> Direct transmission may also be airborne through droplets, e.g. </a:t>
            </a:r>
            <a:r>
              <a:rPr lang="en-US" baseline="0" dirty="0" err="1" smtClean="0"/>
              <a:t>diphteria</a:t>
            </a:r>
            <a:r>
              <a:rPr lang="en-US" baseline="0" dirty="0" smtClean="0"/>
              <a:t> and flu. </a:t>
            </a:r>
            <a:r>
              <a:rPr lang="en-US" b="1" u="sng" baseline="0" dirty="0" smtClean="0"/>
              <a:t>Indirect</a:t>
            </a:r>
            <a:r>
              <a:rPr lang="en-US" baseline="0" dirty="0" smtClean="0"/>
              <a:t> transmission of the agent may happen via vectors, e.g. malaria and yellow fever, or through vehicles like fomites, e.g. clothing (e.g. cholera), food and water (e.g. typhoid fever and hepatitis). Indirect transmission may also be airborne, e.g. valley fever where fungal spores are transferred. When the agent reaches the susceptible host, portals of entry may be the skin, the respiratory system, the GI tract or through blood or other body fluids. </a:t>
            </a:r>
            <a:endParaRPr lang="en-US" dirty="0" smtClean="0"/>
          </a:p>
        </p:txBody>
      </p:sp>
    </p:spTree>
    <p:extLst>
      <p:ext uri="{BB962C8B-B14F-4D97-AF65-F5344CB8AC3E}">
        <p14:creationId xmlns:p14="http://schemas.microsoft.com/office/powerpoint/2010/main" val="2894999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53BCA4EC-107C-4374-A369-89D560F6EB6D}" type="slidenum">
              <a:rPr lang="en-US" smtClean="0"/>
              <a:pPr>
                <a:defRPr/>
              </a:pPr>
              <a:t>16</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A disease may be</a:t>
            </a:r>
            <a:r>
              <a:rPr lang="en-US" b="0" baseline="0" dirty="0" smtClean="0"/>
              <a:t> clinical, and have signs and symptoms, or it may be non-clinical, which mean that it is not clinical apparent. Non-clinical diseases may be sub-divided further into different phases:  </a:t>
            </a:r>
            <a:endParaRPr lang="en-US" b="0" dirty="0" smtClean="0"/>
          </a:p>
          <a:p>
            <a:pPr marL="228600" indent="-228600" eaLnBrk="1" hangingPunct="1">
              <a:buFont typeface="+mj-lt"/>
              <a:buAutoNum type="arabicPeriod"/>
            </a:pPr>
            <a:r>
              <a:rPr lang="en-US" b="1" dirty="0" smtClean="0"/>
              <a:t>Preclinical phase,</a:t>
            </a:r>
            <a:r>
              <a:rPr lang="en-US" dirty="0" smtClean="0"/>
              <a:t> </a:t>
            </a:r>
            <a:r>
              <a:rPr lang="en-US" baseline="0" dirty="0" smtClean="0"/>
              <a:t>is a </a:t>
            </a:r>
            <a:r>
              <a:rPr lang="en-US" dirty="0" smtClean="0"/>
              <a:t>stage destined to proceed to clinical disease. </a:t>
            </a:r>
          </a:p>
          <a:p>
            <a:pPr marL="228600" indent="-228600" eaLnBrk="1" hangingPunct="1">
              <a:buFont typeface="+mj-lt"/>
              <a:buAutoNum type="arabicPeriod"/>
            </a:pPr>
            <a:r>
              <a:rPr lang="en-US" b="1" dirty="0" smtClean="0"/>
              <a:t>Subclinical, </a:t>
            </a:r>
            <a:r>
              <a:rPr lang="en-US" b="0" dirty="0" smtClean="0"/>
              <a:t>which mean that the disease is not </a:t>
            </a:r>
            <a:r>
              <a:rPr lang="en-US" dirty="0" smtClean="0"/>
              <a:t>destined to become clinically apparent. This disease stage is often diagnosed by serologic (i.e. antibody) response, and culture of the organism. </a:t>
            </a:r>
          </a:p>
          <a:p>
            <a:pPr marL="228600" indent="-228600" eaLnBrk="1" hangingPunct="1">
              <a:buFont typeface="+mj-lt"/>
              <a:buAutoNum type="arabicPeriod"/>
            </a:pPr>
            <a:r>
              <a:rPr lang="en-US" b="1" dirty="0" smtClean="0"/>
              <a:t>Persistent</a:t>
            </a:r>
            <a:r>
              <a:rPr lang="en-US" dirty="0" smtClean="0"/>
              <a:t> (chronic), imply that the infection may persists for years, at times for life.</a:t>
            </a:r>
          </a:p>
          <a:p>
            <a:pPr marL="228600" indent="-228600" eaLnBrk="1" hangingPunct="1">
              <a:buFont typeface="+mj-lt"/>
              <a:buAutoNum type="arabicPeriod"/>
            </a:pPr>
            <a:r>
              <a:rPr lang="en-US" b="1" dirty="0" smtClean="0"/>
              <a:t>Latent disease,</a:t>
            </a:r>
            <a:r>
              <a:rPr lang="en-US" dirty="0" smtClean="0"/>
              <a:t> mean that there is no</a:t>
            </a:r>
            <a:r>
              <a:rPr lang="en-US" baseline="0" dirty="0" smtClean="0"/>
              <a:t> </a:t>
            </a:r>
            <a:r>
              <a:rPr lang="en-US" dirty="0" smtClean="0"/>
              <a:t>active multiplication of the agent, and only the genetic message is present in the host, not the viable organism.   </a:t>
            </a:r>
          </a:p>
        </p:txBody>
      </p:sp>
    </p:spTree>
    <p:extLst>
      <p:ext uri="{BB962C8B-B14F-4D97-AF65-F5344CB8AC3E}">
        <p14:creationId xmlns:p14="http://schemas.microsoft.com/office/powerpoint/2010/main" val="302902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124735EF-5334-42B4-87C1-775D7FA4D5B9}" type="slidenum">
              <a:rPr lang="en-US" smtClean="0"/>
              <a:pPr>
                <a:defRPr/>
              </a:pPr>
              <a:t>17</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In a chronic or persistent disease phase the patient may be</a:t>
            </a:r>
            <a:r>
              <a:rPr lang="en-US" b="0" baseline="0" dirty="0" smtClean="0"/>
              <a:t> in a chronic carrier situation. In this phase the patient have no symptoms, but is infectious to others. A good example from the literature is </a:t>
            </a:r>
            <a:r>
              <a:rPr lang="en-US" b="1" dirty="0" smtClean="0"/>
              <a:t>Typhoid Mary.</a:t>
            </a:r>
            <a:r>
              <a:rPr lang="en-US" dirty="0" smtClean="0"/>
              <a:t> She was a carrier of Salmonella </a:t>
            </a:r>
            <a:r>
              <a:rPr lang="en-US" dirty="0" err="1" smtClean="0"/>
              <a:t>Typhi</a:t>
            </a:r>
            <a:r>
              <a:rPr lang="en-US" dirty="0" smtClean="0"/>
              <a:t>, and she died in 1938. She was a cook in New York city where she moved</a:t>
            </a:r>
            <a:r>
              <a:rPr lang="en-US" baseline="0" dirty="0" smtClean="0"/>
              <a:t> from </a:t>
            </a:r>
            <a:r>
              <a:rPr lang="en-US" dirty="0" smtClean="0"/>
              <a:t>household to household and used different names in order not to be recognized. She caused at least 10 typhoid fever outbreaks,</a:t>
            </a:r>
            <a:r>
              <a:rPr lang="en-US" baseline="0" dirty="0" smtClean="0"/>
              <a:t> </a:t>
            </a:r>
            <a:r>
              <a:rPr lang="en-US" dirty="0" smtClean="0"/>
              <a:t>51 cases of typhoid fever and 3 deaths.</a:t>
            </a:r>
            <a:endParaRPr lang="en-US" b="1" dirty="0" smtClean="0"/>
          </a:p>
        </p:txBody>
      </p:sp>
    </p:spTree>
    <p:extLst>
      <p:ext uri="{BB962C8B-B14F-4D97-AF65-F5344CB8AC3E}">
        <p14:creationId xmlns:p14="http://schemas.microsoft.com/office/powerpoint/2010/main" val="4140440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582B025-94E8-44D3-ABBD-65F962DDF01A}" type="slidenum">
              <a:rPr lang="en-US" smtClean="0"/>
              <a:pPr>
                <a:defRPr/>
              </a:pPr>
              <a:t>18</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u="none" dirty="0" smtClean="0"/>
              <a:t>We need to do some definitions:</a:t>
            </a:r>
          </a:p>
          <a:p>
            <a:pPr eaLnBrk="1" hangingPunct="1"/>
            <a:r>
              <a:rPr lang="en-US" b="1" u="sng" dirty="0" smtClean="0"/>
              <a:t>Secular trends </a:t>
            </a:r>
            <a:r>
              <a:rPr lang="en-US" b="0" u="none" dirty="0" smtClean="0"/>
              <a:t>are </a:t>
            </a:r>
            <a:r>
              <a:rPr lang="en-US" dirty="0" smtClean="0"/>
              <a:t>long-term gradual change in the incidence and prevalence of diseases. The decreased TB mortality during the last 150 years is a good example</a:t>
            </a:r>
            <a:r>
              <a:rPr lang="en-US" baseline="0" dirty="0" smtClean="0"/>
              <a:t> of a secular trend. Another secular trend is the increase and later decrease in CHD over the last 50-100 years.</a:t>
            </a:r>
            <a:r>
              <a:rPr lang="en-US" dirty="0" smtClean="0"/>
              <a:t> </a:t>
            </a:r>
          </a:p>
          <a:p>
            <a:pPr eaLnBrk="1" hangingPunct="1"/>
            <a:r>
              <a:rPr lang="en-US" b="1" u="sng" dirty="0" smtClean="0"/>
              <a:t>Cyclic changes </a:t>
            </a:r>
            <a:r>
              <a:rPr lang="en-US" dirty="0" smtClean="0"/>
              <a:t>are annual seasonal trends/changes</a:t>
            </a:r>
            <a:r>
              <a:rPr lang="en-US" baseline="0" dirty="0" smtClean="0"/>
              <a:t> in a disease, e.g. the flu, or secular cyclic trends/changes in disease incidence that goes over more than a year, e.g. measles that tend to have 2-year cycles.</a:t>
            </a:r>
          </a:p>
          <a:p>
            <a:pPr eaLnBrk="1" hangingPunct="1"/>
            <a:r>
              <a:rPr lang="en-US" baseline="0" dirty="0" smtClean="0"/>
              <a:t>A </a:t>
            </a:r>
            <a:r>
              <a:rPr lang="en-US" b="1" u="sng" baseline="0" dirty="0" smtClean="0"/>
              <a:t>host</a:t>
            </a:r>
            <a:r>
              <a:rPr lang="en-US" baseline="0" dirty="0" smtClean="0"/>
              <a:t> is a person or organism at risk for taking up or harboring an infectious agent (a pathogen).</a:t>
            </a:r>
          </a:p>
        </p:txBody>
      </p:sp>
    </p:spTree>
    <p:extLst>
      <p:ext uri="{BB962C8B-B14F-4D97-AF65-F5344CB8AC3E}">
        <p14:creationId xmlns:p14="http://schemas.microsoft.com/office/powerpoint/2010/main" val="2233776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582B025-94E8-44D3-ABBD-65F962DDF01A}" type="slidenum">
              <a:rPr lang="en-US" smtClean="0"/>
              <a:pPr>
                <a:defRPr/>
              </a:pPr>
              <a:t>19</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aseline="0" dirty="0" smtClean="0"/>
              <a:t>A </a:t>
            </a:r>
            <a:r>
              <a:rPr lang="en-US" b="1" u="sng" baseline="0" dirty="0" smtClean="0"/>
              <a:t>pathogen</a:t>
            </a:r>
            <a:r>
              <a:rPr lang="en-US" baseline="0" dirty="0" smtClean="0"/>
              <a:t> is the infectious agent </a:t>
            </a:r>
          </a:p>
          <a:p>
            <a:pPr eaLnBrk="1" hangingPunct="1"/>
            <a:r>
              <a:rPr lang="en-US" baseline="0" dirty="0" smtClean="0"/>
              <a:t>The </a:t>
            </a:r>
            <a:r>
              <a:rPr lang="en-US" b="1" u="sng" baseline="0" dirty="0" smtClean="0"/>
              <a:t>infective dose </a:t>
            </a:r>
            <a:r>
              <a:rPr lang="en-US" baseline="0" dirty="0" smtClean="0"/>
              <a:t>is the dose needed to cause the infection, e.g. if the infectious agent is the Ebola virus a very, very small dose is needed for the infection to occur.</a:t>
            </a:r>
          </a:p>
          <a:p>
            <a:pPr eaLnBrk="1" hangingPunct="1"/>
            <a:r>
              <a:rPr lang="en-US" baseline="0" dirty="0" smtClean="0"/>
              <a:t>A </a:t>
            </a:r>
            <a:r>
              <a:rPr lang="en-US" b="1" u="sng" baseline="0" dirty="0" smtClean="0"/>
              <a:t>reservoir</a:t>
            </a:r>
            <a:r>
              <a:rPr lang="en-US" baseline="0" dirty="0" smtClean="0"/>
              <a:t> is the natural habitat for the infectious agent.   </a:t>
            </a:r>
            <a:r>
              <a:rPr lang="en-US" dirty="0" smtClean="0"/>
              <a:t> </a:t>
            </a:r>
          </a:p>
        </p:txBody>
      </p:sp>
    </p:spTree>
    <p:extLst>
      <p:ext uri="{BB962C8B-B14F-4D97-AF65-F5344CB8AC3E}">
        <p14:creationId xmlns:p14="http://schemas.microsoft.com/office/powerpoint/2010/main" val="34080454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1B86B83C-2D21-4A7E-A3CA-1720847006AA}" type="slidenum">
              <a:rPr lang="en-US" smtClean="0"/>
              <a:pPr>
                <a:defRPr/>
              </a:pPr>
              <a:t>2</a:t>
            </a:fld>
            <a:endParaRPr lang="en-US" dirty="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objectives for todays lecture</a:t>
            </a:r>
            <a:r>
              <a:rPr lang="en-US" baseline="0" dirty="0" smtClean="0"/>
              <a:t> are to make you able to:</a:t>
            </a:r>
          </a:p>
          <a:p>
            <a:pPr marL="228600" indent="-228600" eaLnBrk="1" hangingPunct="1">
              <a:buFont typeface="+mj-lt"/>
              <a:buAutoNum type="arabicPeriod"/>
            </a:pPr>
            <a:r>
              <a:rPr lang="en-US" baseline="0" dirty="0" smtClean="0"/>
              <a:t>Describe possible ways that infectious disease transmission can occur</a:t>
            </a:r>
          </a:p>
          <a:p>
            <a:pPr marL="228600" indent="-228600" eaLnBrk="1" hangingPunct="1">
              <a:buFont typeface="+mj-lt"/>
              <a:buAutoNum type="arabicPeriod"/>
            </a:pPr>
            <a:r>
              <a:rPr lang="en-US" baseline="0" dirty="0" smtClean="0"/>
              <a:t>Categorize infectious disease agents.</a:t>
            </a:r>
          </a:p>
          <a:p>
            <a:pPr marL="228600" indent="-228600" eaLnBrk="1" hangingPunct="1">
              <a:buFont typeface="+mj-lt"/>
              <a:buAutoNum type="arabicPeriod"/>
            </a:pPr>
            <a:r>
              <a:rPr lang="en-US" baseline="0" dirty="0" smtClean="0"/>
              <a:t>Identify agents by their specific characteristics.</a:t>
            </a:r>
          </a:p>
          <a:p>
            <a:pPr marL="228600" indent="-228600" eaLnBrk="1" hangingPunct="1">
              <a:buFont typeface="+mj-lt"/>
              <a:buAutoNum type="arabicPeriod"/>
            </a:pPr>
            <a:r>
              <a:rPr lang="en-US" baseline="0" dirty="0" smtClean="0"/>
              <a:t>Know how to control and manage an epidemic.</a:t>
            </a:r>
          </a:p>
          <a:p>
            <a:pPr marL="228600" indent="-228600" eaLnBrk="1" hangingPunct="1">
              <a:buFont typeface="+mj-lt"/>
              <a:buAutoNum type="arabicPeriod"/>
            </a:pPr>
            <a:r>
              <a:rPr lang="en-US" baseline="0" dirty="0" smtClean="0"/>
              <a:t>Calculate and use “attack rates”.</a:t>
            </a:r>
            <a:endParaRPr lang="en-US" dirty="0" smtClean="0"/>
          </a:p>
        </p:txBody>
      </p:sp>
    </p:spTree>
    <p:extLst>
      <p:ext uri="{BB962C8B-B14F-4D97-AF65-F5344CB8AC3E}">
        <p14:creationId xmlns:p14="http://schemas.microsoft.com/office/powerpoint/2010/main" val="2304902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DEB4E087-A568-467D-898C-82DFDB287F34}" type="slidenum">
              <a:rPr lang="en-US" smtClean="0"/>
              <a:pPr>
                <a:defRPr/>
              </a:pPr>
              <a:t>20</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a:t>
            </a:r>
            <a:r>
              <a:rPr lang="en-US" baseline="0" dirty="0" smtClean="0"/>
              <a:t> infectious agent is the pathogen causing the disease, e.g. vibrio cholera (a gram negative rod causing cholera), E. Coli and Salmonella </a:t>
            </a:r>
            <a:r>
              <a:rPr lang="en-US" baseline="0" dirty="0" err="1" smtClean="0"/>
              <a:t>enteriditis</a:t>
            </a:r>
            <a:r>
              <a:rPr lang="en-US" baseline="0" dirty="0" smtClean="0"/>
              <a:t>.</a:t>
            </a:r>
          </a:p>
          <a:p>
            <a:pPr eaLnBrk="1" hangingPunct="1"/>
            <a:r>
              <a:rPr lang="en-US" dirty="0" smtClean="0"/>
              <a:t>The infection is the entry and multiplication of the agent in the host.</a:t>
            </a:r>
          </a:p>
          <a:p>
            <a:pPr eaLnBrk="1" hangingPunct="1"/>
            <a:r>
              <a:rPr lang="en-US" dirty="0" smtClean="0"/>
              <a:t>The disease is the physical symptoms caused by and due to the infection.</a:t>
            </a:r>
          </a:p>
          <a:p>
            <a:pPr eaLnBrk="1" hangingPunct="1"/>
            <a:r>
              <a:rPr lang="en-US" dirty="0" smtClean="0"/>
              <a:t>An epidemic curve</a:t>
            </a:r>
            <a:r>
              <a:rPr lang="en-US" baseline="0" dirty="0" smtClean="0"/>
              <a:t> is a graph plotting the disease cases by time of onset of the disease.</a:t>
            </a:r>
          </a:p>
          <a:p>
            <a:pPr eaLnBrk="1" hangingPunct="1"/>
            <a:r>
              <a:rPr lang="en-US" baseline="0" dirty="0" smtClean="0"/>
              <a:t>The source of infection is the person or object from which the host acquires the infecting agent.  </a:t>
            </a:r>
            <a:endParaRPr lang="en-US" dirty="0" smtClean="0"/>
          </a:p>
        </p:txBody>
      </p:sp>
    </p:spTree>
    <p:extLst>
      <p:ext uri="{BB962C8B-B14F-4D97-AF65-F5344CB8AC3E}">
        <p14:creationId xmlns:p14="http://schemas.microsoft.com/office/powerpoint/2010/main" val="7037974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7DC94649-1C75-49ED-ACC6-A600450822C9}" type="slidenum">
              <a:rPr lang="en-US" smtClean="0"/>
              <a:pPr>
                <a:defRPr/>
              </a:pPr>
              <a:t>21</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viability</a:t>
            </a:r>
            <a:r>
              <a:rPr lang="en-US" baseline="0" dirty="0" smtClean="0"/>
              <a:t> defines the agent’s ability to survive outside the host.</a:t>
            </a:r>
          </a:p>
          <a:p>
            <a:pPr eaLnBrk="1" hangingPunct="1"/>
            <a:r>
              <a:rPr lang="en-US" baseline="0" dirty="0" smtClean="0"/>
              <a:t>A fomite is an article that has been contaminated and can convey infections. A fomite may be a piece of clothing, or other articles.</a:t>
            </a:r>
          </a:p>
          <a:p>
            <a:pPr eaLnBrk="1" hangingPunct="1"/>
            <a:r>
              <a:rPr lang="en-US" baseline="0" dirty="0" smtClean="0"/>
              <a:t>A vector is a living thing, usually an insect, which carries the agent to the host, and thus transmits the disease.</a:t>
            </a:r>
          </a:p>
          <a:p>
            <a:pPr eaLnBrk="1" hangingPunct="1"/>
            <a:r>
              <a:rPr lang="en-US" baseline="0" dirty="0" smtClean="0"/>
              <a:t>Incubation period is the time between an exposure to the agent and onset of symptoms.</a:t>
            </a:r>
          </a:p>
          <a:p>
            <a:pPr eaLnBrk="1" hangingPunct="1"/>
            <a:r>
              <a:rPr lang="en-US" baseline="0" dirty="0" smtClean="0"/>
              <a:t>The index case is the first case to be part of an epidemic. </a:t>
            </a:r>
          </a:p>
          <a:p>
            <a:pPr eaLnBrk="1" hangingPunct="1"/>
            <a:r>
              <a:rPr lang="en-US" baseline="0" dirty="0" smtClean="0"/>
              <a:t>Herd immunity is immunity of a group or population against an infectious disease when a large proportion of individuals are immune.</a:t>
            </a:r>
          </a:p>
          <a:p>
            <a:pPr eaLnBrk="1" hangingPunct="1"/>
            <a:r>
              <a:rPr lang="en-US" baseline="0" dirty="0" smtClean="0"/>
              <a:t> </a:t>
            </a:r>
            <a:endParaRPr lang="en-US" dirty="0" smtClean="0"/>
          </a:p>
        </p:txBody>
      </p:sp>
    </p:spTree>
    <p:extLst>
      <p:ext uri="{BB962C8B-B14F-4D97-AF65-F5344CB8AC3E}">
        <p14:creationId xmlns:p14="http://schemas.microsoft.com/office/powerpoint/2010/main" val="72737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D383463A-6949-40DD-BA8A-09B2B8048BB7}" type="slidenum">
              <a:rPr lang="en-US" smtClean="0"/>
              <a:pPr>
                <a:defRPr/>
              </a:pPr>
              <a:t>22</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incubation period is the time that is needed for the infectious agent to multiply and reach the critical mass necessary to cause clinical disease. The incubation period is related to the dose of the infectious</a:t>
            </a:r>
            <a:r>
              <a:rPr lang="en-US" baseline="0" dirty="0" smtClean="0"/>
              <a:t> agent.</a:t>
            </a:r>
          </a:p>
          <a:p>
            <a:pPr eaLnBrk="1" hangingPunct="1"/>
            <a:r>
              <a:rPr lang="en-US" baseline="0" dirty="0" smtClean="0"/>
              <a:t>Disease transmission usually can occur during the incubation period . This is important because it imply the quarantine or isolation during the disease may not be effective in protecting people from contracting the disease. </a:t>
            </a:r>
            <a:endParaRPr lang="en-US" dirty="0" smtClean="0"/>
          </a:p>
          <a:p>
            <a:pPr eaLnBrk="1" hangingPunct="1"/>
            <a:r>
              <a:rPr lang="en-US" dirty="0" smtClean="0"/>
              <a:t> </a:t>
            </a:r>
          </a:p>
        </p:txBody>
      </p:sp>
    </p:spTree>
    <p:extLst>
      <p:ext uri="{BB962C8B-B14F-4D97-AF65-F5344CB8AC3E}">
        <p14:creationId xmlns:p14="http://schemas.microsoft.com/office/powerpoint/2010/main" val="2316127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F647C306-D4C7-4BD0-BC80-A95D8E17AF18}" type="slidenum">
              <a:rPr lang="en-US" smtClean="0"/>
              <a:pPr>
                <a:defRPr/>
              </a:pPr>
              <a:t>23</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The incubation period is also of</a:t>
            </a:r>
            <a:r>
              <a:rPr lang="en-US" b="0" baseline="0" dirty="0" smtClean="0"/>
              <a:t> historic interest. In </a:t>
            </a:r>
            <a:r>
              <a:rPr lang="en-US" b="1" baseline="0" dirty="0" smtClean="0"/>
              <a:t>1374</a:t>
            </a:r>
            <a:r>
              <a:rPr lang="en-US" b="0" baseline="0" dirty="0" smtClean="0"/>
              <a:t> during the black death in the Venetian republic, attempts were made to protect the community from the disease. Three officials was appointed to </a:t>
            </a:r>
            <a:r>
              <a:rPr lang="en-US" dirty="0" smtClean="0"/>
              <a:t>inspect all ships entering the port and exclude all ships with sick people.</a:t>
            </a:r>
          </a:p>
          <a:p>
            <a:pPr eaLnBrk="1" hangingPunct="1"/>
            <a:r>
              <a:rPr lang="en-US" dirty="0" smtClean="0"/>
              <a:t>In </a:t>
            </a:r>
            <a:r>
              <a:rPr lang="en-US" b="1" dirty="0" smtClean="0"/>
              <a:t>1377 </a:t>
            </a:r>
            <a:r>
              <a:rPr lang="en-US" b="0" dirty="0" smtClean="0"/>
              <a:t>the black</a:t>
            </a:r>
            <a:r>
              <a:rPr lang="en-US" b="0" baseline="0" dirty="0" smtClean="0"/>
              <a:t> death had reached </a:t>
            </a:r>
            <a:r>
              <a:rPr lang="en-US" dirty="0" smtClean="0"/>
              <a:t>Ragusa </a:t>
            </a:r>
            <a:r>
              <a:rPr lang="en-US" dirty="0" smtClean="0"/>
              <a:t>in Italy, and Ragusa detained travelers in an isolated area for 30 days (</a:t>
            </a:r>
            <a:r>
              <a:rPr lang="en-US" dirty="0" err="1" smtClean="0"/>
              <a:t>trentini</a:t>
            </a:r>
            <a:r>
              <a:rPr lang="en-US" dirty="0" smtClean="0"/>
              <a:t> </a:t>
            </a:r>
            <a:r>
              <a:rPr lang="en-US" dirty="0" err="1" smtClean="0"/>
              <a:t>giorni</a:t>
            </a:r>
            <a:r>
              <a:rPr lang="en-US" dirty="0" smtClean="0"/>
              <a:t>) after arrival. This was increased to 40 days (</a:t>
            </a:r>
            <a:r>
              <a:rPr lang="en-US" dirty="0" err="1" smtClean="0"/>
              <a:t>quarante</a:t>
            </a:r>
            <a:r>
              <a:rPr lang="en-US" dirty="0" smtClean="0"/>
              <a:t> </a:t>
            </a:r>
            <a:r>
              <a:rPr lang="en-US" dirty="0" err="1" smtClean="0"/>
              <a:t>giorni</a:t>
            </a:r>
            <a:r>
              <a:rPr lang="en-US" dirty="0" smtClean="0"/>
              <a:t>) when 3o days was found to be too short because it did not give enough protection. The word quarantine thus</a:t>
            </a:r>
            <a:r>
              <a:rPr lang="en-US" baseline="0" dirty="0" smtClean="0"/>
              <a:t> originated from the practice of </a:t>
            </a:r>
            <a:r>
              <a:rPr lang="en-US" baseline="0" dirty="0" err="1" smtClean="0"/>
              <a:t>quarante</a:t>
            </a:r>
            <a:r>
              <a:rPr lang="en-US" baseline="0" dirty="0" smtClean="0"/>
              <a:t> </a:t>
            </a:r>
            <a:r>
              <a:rPr lang="en-US" baseline="0" dirty="0" err="1" smtClean="0"/>
              <a:t>giorni</a:t>
            </a:r>
            <a:r>
              <a:rPr lang="en-US" baseline="0" dirty="0" smtClean="0"/>
              <a:t>, the 40 days isolation period. </a:t>
            </a:r>
            <a:r>
              <a:rPr lang="en-US" dirty="0" smtClean="0"/>
              <a:t>  </a:t>
            </a:r>
          </a:p>
        </p:txBody>
      </p:sp>
    </p:spTree>
    <p:extLst>
      <p:ext uri="{BB962C8B-B14F-4D97-AF65-F5344CB8AC3E}">
        <p14:creationId xmlns:p14="http://schemas.microsoft.com/office/powerpoint/2010/main" val="2961824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C0B6C163-6643-4B0C-B572-BE8FF31F5A20}" type="slidenum">
              <a:rPr lang="en-US" smtClean="0"/>
              <a:pPr>
                <a:defRPr/>
              </a:pPr>
              <a:t>24</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When investigating an infectious disease outbreak or epidemic there are three critical variables</a:t>
            </a:r>
            <a:r>
              <a:rPr lang="en-US" baseline="0" dirty="0" smtClean="0"/>
              <a:t> that have to be known. It is the time of exposure, the start of the disease (symptoms), and the incubation period. If any two of these variables are known, the third can be calculated, and we can construct an epidemic curve, also called an attack curve.   </a:t>
            </a:r>
            <a:endParaRPr lang="en-US" dirty="0" smtClean="0"/>
          </a:p>
        </p:txBody>
      </p:sp>
    </p:spTree>
    <p:extLst>
      <p:ext uri="{BB962C8B-B14F-4D97-AF65-F5344CB8AC3E}">
        <p14:creationId xmlns:p14="http://schemas.microsoft.com/office/powerpoint/2010/main" val="3137740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85439531-79C8-4140-93F0-864927440237}" type="slidenum">
              <a:rPr lang="en-US" smtClean="0"/>
              <a:pPr>
                <a:defRPr/>
              </a:pPr>
              <a:t>25</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graph of the distributions of the times of onset of the disease. In a single-exposure, common-vehicle epidemic, the epidemic curve represents the distribution of the incubation periods. In the figure to the left the curve has a positive skew (i.e. skewed to the left). This is the classic epidemic curve for a single-exposure, common</a:t>
            </a:r>
            <a:r>
              <a:rPr lang="en-US" baseline="0" dirty="0" smtClean="0"/>
              <a:t>-vehicle outbreak/epidemic. We don’t know the reason for this shape of the curve, but the configuration changes to a normal curve when we plot it against the logarithm of time (right graph). We may also use this property  of the curve to plot it on a log-normal graph paper to obtain a straight line, which makes estimation of the median incubation period much easier. </a:t>
            </a:r>
            <a:r>
              <a:rPr lang="en-US" dirty="0" smtClean="0"/>
              <a:t>In a normalized curve (right</a:t>
            </a:r>
            <a:r>
              <a:rPr lang="en-US" baseline="0" dirty="0" smtClean="0"/>
              <a:t> graph)</a:t>
            </a:r>
            <a:r>
              <a:rPr lang="en-US" dirty="0" smtClean="0"/>
              <a:t>, the distance from the y-axis to</a:t>
            </a:r>
            <a:r>
              <a:rPr lang="en-US" baseline="0" dirty="0" smtClean="0"/>
              <a:t> the highest point of the curve (where we have the maximum number of cases), is the median incubation period.</a:t>
            </a:r>
            <a:endParaRPr lang="en-US" dirty="0" smtClean="0"/>
          </a:p>
          <a:p>
            <a:pPr eaLnBrk="1" hangingPunct="1"/>
            <a:endParaRPr lang="en-US" dirty="0" smtClean="0"/>
          </a:p>
          <a:p>
            <a:pPr eaLnBrk="1" hangingPunct="1"/>
            <a:endParaRPr lang="en-US" dirty="0" smtClean="0"/>
          </a:p>
        </p:txBody>
      </p:sp>
    </p:spTree>
    <p:extLst>
      <p:ext uri="{BB962C8B-B14F-4D97-AF65-F5344CB8AC3E}">
        <p14:creationId xmlns:p14="http://schemas.microsoft.com/office/powerpoint/2010/main" val="2348478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632F9A9E-1BA4-41BD-BB12-90629A3E277D}" type="slidenum">
              <a:rPr lang="en-US" smtClean="0"/>
              <a:pPr>
                <a:defRPr/>
              </a:pPr>
              <a:t>26</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will</a:t>
            </a:r>
            <a:r>
              <a:rPr lang="en-US" baseline="0" dirty="0" smtClean="0"/>
              <a:t> talk a little about incubation periods for some of the most common food poisonings. </a:t>
            </a:r>
            <a:r>
              <a:rPr lang="en-US" dirty="0" smtClean="0"/>
              <a:t>My wife visited our son at Pepperdine University some years back. They went to an Italian restaurant to eat. They both ate pasta, our son with chicken, my wife with vegetables. Later in the evening our son called home and asked my wife if she was ok. She was, but 3-4 hours after eating he got diarrhea and vomiting. Because of the short incubation period, he was told this probably was food poisoning caused by Staphylococcus </a:t>
            </a:r>
            <a:r>
              <a:rPr lang="en-US" dirty="0" err="1" smtClean="0"/>
              <a:t>aureus</a:t>
            </a:r>
            <a:r>
              <a:rPr lang="en-US" dirty="0" smtClean="0"/>
              <a:t>, and that it would pass in a few hours, which it did. He was very impressed that his mother could give him a diagnosis that fast, but she could because she</a:t>
            </a:r>
            <a:r>
              <a:rPr lang="en-US" baseline="0" dirty="0" smtClean="0"/>
              <a:t> knew the incubation period for staphylococcus </a:t>
            </a:r>
            <a:r>
              <a:rPr lang="en-US" baseline="0" dirty="0" err="1" smtClean="0"/>
              <a:t>aureus</a:t>
            </a:r>
            <a:r>
              <a:rPr lang="en-US" baseline="0" dirty="0" smtClean="0"/>
              <a:t>, and she knew that this was a very common infectious agent in food poisoning. </a:t>
            </a:r>
          </a:p>
          <a:p>
            <a:pPr eaLnBrk="1" hangingPunct="1"/>
            <a:r>
              <a:rPr lang="en-US" dirty="0" smtClean="0"/>
              <a:t>Salmonella </a:t>
            </a:r>
            <a:r>
              <a:rPr lang="en-US" dirty="0" err="1" smtClean="0"/>
              <a:t>enteriditis</a:t>
            </a:r>
            <a:r>
              <a:rPr lang="en-US" dirty="0" smtClean="0"/>
              <a:t> has a little longer</a:t>
            </a:r>
            <a:r>
              <a:rPr lang="en-US" baseline="0" dirty="0" smtClean="0"/>
              <a:t> incubation period, and it is t</a:t>
            </a:r>
            <a:r>
              <a:rPr lang="en-US" dirty="0" smtClean="0"/>
              <a:t>he single leading cause of food-borne disease in the US. It causes about 40,000 cases/</a:t>
            </a:r>
            <a:r>
              <a:rPr lang="en-US" dirty="0" err="1" smtClean="0"/>
              <a:t>yr</a:t>
            </a:r>
            <a:r>
              <a:rPr lang="en-US" dirty="0" smtClean="0"/>
              <a:t>, most during summer, and is often caused by infected poultry, egg, beef, pork and dairy products. It is self-limiting in 3-5 days, and vomiting occurs in 35-80% of cases. Use of antibiotics (Ciprofloxacin) is controversial.</a:t>
            </a:r>
          </a:p>
          <a:p>
            <a:pPr eaLnBrk="1" hangingPunct="1"/>
            <a:r>
              <a:rPr lang="en-US" dirty="0" smtClean="0"/>
              <a:t>Food poisoning may also be caused</a:t>
            </a:r>
            <a:r>
              <a:rPr lang="en-US" baseline="0" dirty="0" smtClean="0"/>
              <a:t> by E. Coli, which has an incubation period of 1-3 days.</a:t>
            </a:r>
            <a:endParaRPr lang="en-US" dirty="0" smtClean="0"/>
          </a:p>
          <a:p>
            <a:pPr eaLnBrk="1" hangingPunct="1"/>
            <a:r>
              <a:rPr lang="en-US" dirty="0" smtClean="0"/>
              <a:t>Classic botulism has an incubation period of 12-36 hours. It is caused by Clostridium </a:t>
            </a:r>
            <a:r>
              <a:rPr lang="en-US" dirty="0" err="1" smtClean="0"/>
              <a:t>botulinum</a:t>
            </a:r>
            <a:r>
              <a:rPr lang="en-US" dirty="0" smtClean="0"/>
              <a:t> which produces a neurotoxin, a simple protein, only 9 amino acids long, which is completely destroyed by boiling.  </a:t>
            </a:r>
          </a:p>
          <a:p>
            <a:pPr eaLnBrk="1" hangingPunct="1"/>
            <a:r>
              <a:rPr lang="en-US" dirty="0" smtClean="0"/>
              <a:t>Cholera</a:t>
            </a:r>
            <a:r>
              <a:rPr lang="en-US" baseline="0" dirty="0" smtClean="0"/>
              <a:t> has an incubation period of 2-3 days.</a:t>
            </a:r>
            <a:endParaRPr lang="en-US" dirty="0" smtClean="0"/>
          </a:p>
        </p:txBody>
      </p:sp>
    </p:spTree>
    <p:extLst>
      <p:ext uri="{BB962C8B-B14F-4D97-AF65-F5344CB8AC3E}">
        <p14:creationId xmlns:p14="http://schemas.microsoft.com/office/powerpoint/2010/main" val="42277479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p:txBody>
          <a:bodyPr/>
          <a:lstStyle/>
          <a:p>
            <a:pPr>
              <a:defRPr/>
            </a:pPr>
            <a:fld id="{8C3F6D1A-D4FB-4156-8120-B4A45B447E8E}" type="slidenum">
              <a:rPr lang="en-US" smtClean="0"/>
              <a:pPr>
                <a:defRPr/>
              </a:pPr>
              <a:t>27</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An infectious pathogen can be characterized by:</a:t>
            </a:r>
          </a:p>
          <a:p>
            <a:pPr eaLnBrk="1" hangingPunct="1"/>
            <a:r>
              <a:rPr lang="en-US" dirty="0" smtClean="0"/>
              <a:t>- its ability to cause infection in the host.</a:t>
            </a:r>
          </a:p>
          <a:p>
            <a:pPr eaLnBrk="1" hangingPunct="1"/>
            <a:r>
              <a:rPr lang="en-US" dirty="0" smtClean="0"/>
              <a:t>- its ability to cause clinical disease among those infected, which is those having an antibody response.</a:t>
            </a:r>
            <a:endParaRPr lang="en-US" dirty="0" smtClean="0">
              <a:solidFill>
                <a:srgbClr val="FF33CC"/>
              </a:solidFill>
            </a:endParaRPr>
          </a:p>
          <a:p>
            <a:pPr eaLnBrk="1" hangingPunct="1"/>
            <a:r>
              <a:rPr lang="en-US" dirty="0" smtClean="0"/>
              <a:t>- Its ability to cause death among those with signs and symptoms.</a:t>
            </a:r>
          </a:p>
          <a:p>
            <a:pPr eaLnBrk="1" hangingPunct="1"/>
            <a:r>
              <a:rPr lang="en-US" dirty="0" smtClean="0"/>
              <a:t>These three measures may vary according to different populations. For instance, measles does not usually result in death in the developed countries, but it is a significant cause of death in developing countries.  Pneumonia is much more likely to result in death in elderly or cancer patients than in young adults.</a:t>
            </a:r>
          </a:p>
          <a:p>
            <a:pPr eaLnBrk="1" hangingPunct="1"/>
            <a:endParaRPr lang="en-US" dirty="0" smtClean="0"/>
          </a:p>
          <a:p>
            <a:pPr eaLnBrk="1" hangingPunct="1"/>
            <a:r>
              <a:rPr lang="en-US" sz="1400" b="1" u="sng" dirty="0" smtClean="0">
                <a:solidFill>
                  <a:srgbClr val="FF33CC"/>
                </a:solidFill>
              </a:rPr>
              <a:t>The students are not required to remember these formulas, but should know the short definitions below each formula</a:t>
            </a:r>
            <a:r>
              <a:rPr lang="en-US" sz="1400" b="1" dirty="0" smtClean="0">
                <a:solidFill>
                  <a:srgbClr val="FF33CC"/>
                </a:solidFill>
              </a:rPr>
              <a:t>.</a:t>
            </a:r>
          </a:p>
        </p:txBody>
      </p:sp>
    </p:spTree>
    <p:extLst>
      <p:ext uri="{BB962C8B-B14F-4D97-AF65-F5344CB8AC3E}">
        <p14:creationId xmlns:p14="http://schemas.microsoft.com/office/powerpoint/2010/main" val="42158608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p>
            <a:pPr>
              <a:defRPr/>
            </a:pPr>
            <a:fld id="{83FB514D-3B09-4614-B58F-804D7A09DA25}" type="slidenum">
              <a:rPr lang="en-US" smtClean="0"/>
              <a:pPr>
                <a:defRPr/>
              </a:pPr>
              <a:t>28</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agent (pathogen) is characterized by its:</a:t>
            </a:r>
          </a:p>
          <a:p>
            <a:pPr marL="228600" indent="-228600" eaLnBrk="1" hangingPunct="1">
              <a:buFont typeface="+mj-lt"/>
              <a:buAutoNum type="arabicPeriod"/>
            </a:pPr>
            <a:r>
              <a:rPr lang="en-US" dirty="0" smtClean="0"/>
              <a:t>Viability, which is its</a:t>
            </a:r>
            <a:r>
              <a:rPr lang="en-US" baseline="0" dirty="0" smtClean="0"/>
              <a:t> resistance to environmental factors, defined as its ability to survive adverse environments.</a:t>
            </a:r>
          </a:p>
          <a:p>
            <a:pPr marL="228600" indent="-228600" eaLnBrk="1" hangingPunct="1">
              <a:buFont typeface="+mj-lt"/>
              <a:buAutoNum type="arabicPeriod"/>
            </a:pPr>
            <a:r>
              <a:rPr lang="en-US" baseline="0" dirty="0" err="1" smtClean="0"/>
              <a:t>Toxigenicity</a:t>
            </a:r>
            <a:r>
              <a:rPr lang="en-US" baseline="0" dirty="0" smtClean="0"/>
              <a:t>, which is its capacity to produce toxins, e.g. botulism.</a:t>
            </a:r>
          </a:p>
          <a:p>
            <a:pPr marL="228600" indent="-228600" eaLnBrk="1" hangingPunct="1">
              <a:buFont typeface="+mj-lt"/>
              <a:buAutoNum type="arabicPeriod"/>
            </a:pPr>
            <a:r>
              <a:rPr lang="en-US" baseline="0" dirty="0" smtClean="0"/>
              <a:t>Antigenicity, which is its ability to initiate the production of antibodies in the host. </a:t>
            </a:r>
            <a:endParaRPr lang="en-US" dirty="0" smtClean="0"/>
          </a:p>
        </p:txBody>
      </p:sp>
    </p:spTree>
    <p:extLst>
      <p:ext uri="{BB962C8B-B14F-4D97-AF65-F5344CB8AC3E}">
        <p14:creationId xmlns:p14="http://schemas.microsoft.com/office/powerpoint/2010/main" val="412819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p:txBody>
          <a:bodyPr/>
          <a:lstStyle/>
          <a:p>
            <a:pPr>
              <a:defRPr/>
            </a:pPr>
            <a:fld id="{454E51C7-0A0E-4CE5-9AE1-EB60777281D0}" type="slidenum">
              <a:rPr lang="en-US" smtClean="0"/>
              <a:pPr>
                <a:defRPr/>
              </a:pPr>
              <a:t>29</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Whether a pathogen causes clinical disease in a host depends on several factors:</a:t>
            </a:r>
          </a:p>
          <a:p>
            <a:pPr eaLnBrk="1" hangingPunct="1"/>
            <a:r>
              <a:rPr lang="en-US" b="1" u="sng" dirty="0" smtClean="0"/>
              <a:t>Port of entry:</a:t>
            </a:r>
            <a:r>
              <a:rPr lang="en-US" dirty="0" smtClean="0"/>
              <a:t> - may determine the course and severity of the disease.</a:t>
            </a:r>
          </a:p>
          <a:p>
            <a:pPr eaLnBrk="1" hangingPunct="1"/>
            <a:r>
              <a:rPr lang="en-US" dirty="0" smtClean="0"/>
              <a:t>	- skin, mucosa (moist tissue layer), respiratory tract, GI tract. </a:t>
            </a:r>
          </a:p>
          <a:p>
            <a:pPr eaLnBrk="1" hangingPunct="1"/>
            <a:r>
              <a:rPr lang="en-US" dirty="0" smtClean="0"/>
              <a:t>	- if the agent enters via contaminated blood (i.e., hepatitis B), it is much more likely to cause disease than if contaminated food or water is the cause (i.e., food poisoning, hepatitis A).</a:t>
            </a:r>
          </a:p>
          <a:p>
            <a:pPr eaLnBrk="1" hangingPunct="1"/>
            <a:r>
              <a:rPr lang="en-US" b="1" u="sng" dirty="0" smtClean="0"/>
              <a:t>Personal characteristics:</a:t>
            </a:r>
            <a:r>
              <a:rPr lang="en-US" dirty="0" smtClean="0"/>
              <a:t> e.g. genetics, lifestyle, job, travel.</a:t>
            </a:r>
          </a:p>
          <a:p>
            <a:pPr eaLnBrk="1" hangingPunct="1"/>
            <a:r>
              <a:rPr lang="en-US" b="1" u="sng" dirty="0" smtClean="0"/>
              <a:t>Virulence</a:t>
            </a:r>
            <a:r>
              <a:rPr lang="en-US" dirty="0" smtClean="0"/>
              <a:t> = Severity of the agent</a:t>
            </a:r>
          </a:p>
          <a:p>
            <a:pPr eaLnBrk="1" hangingPunct="1"/>
            <a:r>
              <a:rPr lang="en-US" b="1" u="sng" dirty="0" smtClean="0"/>
              <a:t>Host immunity</a:t>
            </a:r>
            <a:r>
              <a:rPr lang="en-US" dirty="0" smtClean="0"/>
              <a:t>: The ability of the host to defeat the infectious agent by active or passive immunity. Active immunity may be caused by previous infections or by immunization, while passive immunity may be caused by antibodies from the mother in newborns, or by giving</a:t>
            </a:r>
            <a:r>
              <a:rPr lang="en-US" baseline="0" dirty="0" smtClean="0"/>
              <a:t> </a:t>
            </a:r>
            <a:r>
              <a:rPr lang="en-US" baseline="0" dirty="0" err="1" smtClean="0"/>
              <a:t>immunoglobulins</a:t>
            </a:r>
            <a:r>
              <a:rPr lang="en-US" baseline="0" dirty="0" smtClean="0"/>
              <a:t>.</a:t>
            </a:r>
            <a:r>
              <a:rPr lang="en-US" dirty="0" smtClean="0"/>
              <a:t> </a:t>
            </a:r>
          </a:p>
          <a:p>
            <a:pPr eaLnBrk="1" hangingPunct="1"/>
            <a:r>
              <a:rPr lang="en-US" b="1" u="sng" dirty="0" smtClean="0"/>
              <a:t>Birth cohort effect:</a:t>
            </a:r>
            <a:r>
              <a:rPr lang="en-US" b="0" u="none" dirty="0" smtClean="0"/>
              <a:t> May also be of great importance, </a:t>
            </a:r>
            <a:r>
              <a:rPr lang="en-US" dirty="0" smtClean="0"/>
              <a:t>e.g. TB which is more common in older subjects because their immune system is less effective, or because of reactivation of old infection.</a:t>
            </a:r>
            <a:endParaRPr lang="en-US" b="1" u="sng" dirty="0" smtClean="0"/>
          </a:p>
        </p:txBody>
      </p:sp>
    </p:spTree>
    <p:extLst>
      <p:ext uri="{BB962C8B-B14F-4D97-AF65-F5344CB8AC3E}">
        <p14:creationId xmlns:p14="http://schemas.microsoft.com/office/powerpoint/2010/main" val="1252241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FC40979A-AAD9-4B27-B161-F2B5B0427618}" type="slidenum">
              <a:rPr lang="en-US" smtClean="0"/>
              <a:pPr>
                <a:defRPr/>
              </a:pPr>
              <a:t>3</a:t>
            </a:fld>
            <a:endParaRPr lang="en-US" dirty="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There are many reasons to investigate outbreaks of a specific infectious disease. We do it to: </a:t>
            </a:r>
          </a:p>
          <a:p>
            <a:pPr marL="228600" indent="-228600" eaLnBrk="1" hangingPunct="1">
              <a:buFont typeface="+mj-lt"/>
              <a:buAutoNum type="arabicPeriod"/>
            </a:pPr>
            <a:r>
              <a:rPr lang="en-US" dirty="0" smtClean="0"/>
              <a:t>Identify which populations are at risk for the disease</a:t>
            </a:r>
          </a:p>
          <a:p>
            <a:pPr marL="228600" indent="-228600" eaLnBrk="1" hangingPunct="1">
              <a:buFont typeface="+mj-lt"/>
              <a:buAutoNum type="arabicPeriod"/>
            </a:pPr>
            <a:r>
              <a:rPr lang="en-US" dirty="0" smtClean="0"/>
              <a:t>Prevent further transmission of the disease</a:t>
            </a:r>
          </a:p>
          <a:p>
            <a:pPr marL="228600" indent="-228600" eaLnBrk="1" hangingPunct="1">
              <a:buFont typeface="+mj-lt"/>
              <a:buAutoNum type="arabicPeriod"/>
            </a:pPr>
            <a:r>
              <a:rPr lang="en-US" dirty="0" smtClean="0"/>
              <a:t>Prevent outbreaks of the disease in the future</a:t>
            </a:r>
          </a:p>
          <a:p>
            <a:pPr marL="228600" indent="-228600" eaLnBrk="1" hangingPunct="1">
              <a:buFont typeface="+mj-lt"/>
              <a:buAutoNum type="arabicPeriod"/>
            </a:pPr>
            <a:r>
              <a:rPr lang="en-US" dirty="0" smtClean="0"/>
              <a:t>Evaluate control programs already in effect to find out if they are effective or not</a:t>
            </a:r>
          </a:p>
          <a:p>
            <a:pPr marL="228600" indent="-228600" eaLnBrk="1" hangingPunct="1">
              <a:buFont typeface="+mj-lt"/>
              <a:buAutoNum type="arabicPeriod"/>
            </a:pPr>
            <a:r>
              <a:rPr lang="en-US" dirty="0" smtClean="0"/>
              <a:t>Learn how the disease is transmitted</a:t>
            </a:r>
          </a:p>
          <a:p>
            <a:pPr marL="228600" indent="-228600" eaLnBrk="1" hangingPunct="1">
              <a:buFont typeface="+mj-lt"/>
              <a:buAutoNum type="arabicPeriod"/>
            </a:pPr>
            <a:r>
              <a:rPr lang="en-US" dirty="0" smtClean="0"/>
              <a:t>Learn more about the disease itself, its</a:t>
            </a:r>
            <a:r>
              <a:rPr lang="en-US" baseline="0" dirty="0" smtClean="0"/>
              <a:t> incubation period, the infectious agent responsible, treatment options, possible preventive strategies, etc.</a:t>
            </a:r>
          </a:p>
          <a:p>
            <a:pPr marL="228600" indent="-228600" eaLnBrk="1" hangingPunct="1">
              <a:buFont typeface="+mj-lt"/>
              <a:buAutoNum type="arabicPeriod"/>
            </a:pPr>
            <a:r>
              <a:rPr lang="en-US" baseline="0" dirty="0" smtClean="0"/>
              <a:t>Train public health staff how to deal with the disease  </a:t>
            </a:r>
            <a:endParaRPr lang="en-US" dirty="0" smtClean="0"/>
          </a:p>
        </p:txBody>
      </p:sp>
    </p:spTree>
    <p:extLst>
      <p:ext uri="{BB962C8B-B14F-4D97-AF65-F5344CB8AC3E}">
        <p14:creationId xmlns:p14="http://schemas.microsoft.com/office/powerpoint/2010/main" val="529683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p:txBody>
          <a:bodyPr/>
          <a:lstStyle/>
          <a:p>
            <a:pPr>
              <a:defRPr/>
            </a:pPr>
            <a:fld id="{06E25670-4BFB-4D61-BCA7-42AF76A27A22}" type="slidenum">
              <a:rPr lang="en-US" smtClean="0"/>
              <a:pPr>
                <a:defRPr/>
              </a:pPr>
              <a:t>30</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 the death rate from TB by age group for selected years from 1900 to 1960. The death rate from TB in 1900 was much higher than in 1960 for all age groups, but the difference is decreasing with increasing age, mostly due to the increasing death rate from TB with increasing age in 1960. For the whole period, however, the death rate for children around 10 years</a:t>
            </a:r>
            <a:r>
              <a:rPr lang="en-US" baseline="0" dirty="0" smtClean="0"/>
              <a:t> of age was lowest, indicating that for this age group the immune system had its highest ability to fight this infection.  </a:t>
            </a:r>
            <a:r>
              <a:rPr lang="en-US" dirty="0" smtClean="0"/>
              <a:t>  </a:t>
            </a:r>
          </a:p>
        </p:txBody>
      </p:sp>
    </p:spTree>
    <p:extLst>
      <p:ext uri="{BB962C8B-B14F-4D97-AF65-F5344CB8AC3E}">
        <p14:creationId xmlns:p14="http://schemas.microsoft.com/office/powerpoint/2010/main" val="3970094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F6C5452B-00CD-49EB-A386-6FEA4402AAF6}" type="slidenum">
              <a:rPr lang="en-US" smtClean="0"/>
              <a:pPr>
                <a:defRPr/>
              </a:pPr>
              <a:t>31</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Transmission of an infectious disease depends on several factors: the environment, agent characteristics, and herd immunity. We will now look more closely on these factors.</a:t>
            </a:r>
          </a:p>
        </p:txBody>
      </p:sp>
    </p:spTree>
    <p:extLst>
      <p:ext uri="{BB962C8B-B14F-4D97-AF65-F5344CB8AC3E}">
        <p14:creationId xmlns:p14="http://schemas.microsoft.com/office/powerpoint/2010/main" val="3045830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p:txBody>
          <a:bodyPr/>
          <a:lstStyle/>
          <a:p>
            <a:pPr>
              <a:defRPr/>
            </a:pPr>
            <a:fld id="{87046A2B-CAEB-424B-8E22-4A589D9CBA10}" type="slidenum">
              <a:rPr lang="en-US" smtClean="0"/>
              <a:pPr>
                <a:defRPr/>
              </a:pPr>
              <a:t>32</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u="none" dirty="0" smtClean="0"/>
              <a:t>Transmission of an infectious disease is very dependent on environmental factors, like </a:t>
            </a:r>
            <a:r>
              <a:rPr lang="en-US" b="0" u="none" dirty="0" smtClean="0"/>
              <a:t>temperature, h</a:t>
            </a:r>
            <a:r>
              <a:rPr lang="en-US" dirty="0" smtClean="0"/>
              <a:t>umidity, altitude, </a:t>
            </a:r>
            <a:r>
              <a:rPr lang="en-US" baseline="0" dirty="0" smtClean="0"/>
              <a:t>housing, water, milk, food, and pollution. Other important environmental factors are </a:t>
            </a:r>
            <a:r>
              <a:rPr lang="en-US" b="1" u="sng" dirty="0" smtClean="0"/>
              <a:t>s</a:t>
            </a:r>
            <a:r>
              <a:rPr lang="en-US" b="1" u="sng" baseline="0" dirty="0" smtClean="0"/>
              <a:t>anitation</a:t>
            </a:r>
            <a:r>
              <a:rPr lang="en-US" baseline="0" dirty="0" smtClean="0"/>
              <a:t> and </a:t>
            </a:r>
            <a:r>
              <a:rPr lang="en-US" b="1" u="sng" baseline="0" dirty="0" smtClean="0"/>
              <a:t>crowdedness</a:t>
            </a:r>
            <a:r>
              <a:rPr lang="en-US" baseline="0" dirty="0" smtClean="0"/>
              <a:t> which are responsible in transmission of diseases like typhoid fever, hepatitis and TB. However</a:t>
            </a:r>
            <a:r>
              <a:rPr lang="en-US" baseline="0" dirty="0" smtClean="0"/>
              <a:t>, transmission of an infection is also dependent on </a:t>
            </a:r>
            <a:r>
              <a:rPr lang="en-US" b="1" u="sng" baseline="0" dirty="0" smtClean="0"/>
              <a:t>host factors</a:t>
            </a:r>
            <a:r>
              <a:rPr lang="en-US" baseline="0" dirty="0" smtClean="0"/>
              <a:t>, like age, sex, race, ethnicity, occupation, heredity, marital status and immune status. </a:t>
            </a:r>
            <a:r>
              <a:rPr lang="en-US" baseline="0" dirty="0" smtClean="0"/>
              <a:t>Environmental </a:t>
            </a:r>
            <a:r>
              <a:rPr lang="en-US" baseline="0" dirty="0" smtClean="0"/>
              <a:t>factors may actually influence all stages of infectious disease transmission. Examples includes </a:t>
            </a:r>
            <a:r>
              <a:rPr lang="en-US" i="1" u="sng" baseline="0" dirty="0" smtClean="0"/>
              <a:t>nosocomial infections</a:t>
            </a:r>
            <a:r>
              <a:rPr lang="en-US" baseline="0" dirty="0" smtClean="0"/>
              <a:t> caused by resistant bacteria, </a:t>
            </a:r>
            <a:r>
              <a:rPr lang="en-US" i="1" u="sng" baseline="0" dirty="0" smtClean="0"/>
              <a:t>lifestyle habits</a:t>
            </a:r>
            <a:r>
              <a:rPr lang="en-US" baseline="0" dirty="0" smtClean="0"/>
              <a:t> like eating and exercise affecting the host, and the </a:t>
            </a:r>
            <a:r>
              <a:rPr lang="en-US" i="1" u="sng" baseline="0" dirty="0" smtClean="0"/>
              <a:t>transmission</a:t>
            </a:r>
            <a:r>
              <a:rPr lang="en-US" baseline="0" dirty="0" smtClean="0"/>
              <a:t> of the infectious agent itself.   </a:t>
            </a:r>
            <a:endParaRPr lang="en-US" dirty="0" smtClean="0"/>
          </a:p>
          <a:p>
            <a:pPr eaLnBrk="1" hangingPunct="1"/>
            <a:r>
              <a:rPr lang="en-US" dirty="0" smtClean="0"/>
              <a:t>	</a:t>
            </a:r>
            <a:endParaRPr lang="en-US" b="1" u="sng" dirty="0" smtClean="0"/>
          </a:p>
        </p:txBody>
      </p:sp>
    </p:spTree>
    <p:extLst>
      <p:ext uri="{BB962C8B-B14F-4D97-AF65-F5344CB8AC3E}">
        <p14:creationId xmlns:p14="http://schemas.microsoft.com/office/powerpoint/2010/main" val="26379442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61E9602A-B139-4765-AB80-C23FBA213F21}" type="slidenum">
              <a:rPr lang="en-US" smtClean="0"/>
              <a:pPr>
                <a:defRPr/>
              </a:pPr>
              <a:t>33</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smtClean="0"/>
              <a:t>Scarlet fever</a:t>
            </a:r>
            <a:r>
              <a:rPr lang="en-US" b="0" u="none" dirty="0" smtClean="0"/>
              <a:t> is caused by g</a:t>
            </a:r>
            <a:r>
              <a:rPr lang="en-US" dirty="0" smtClean="0"/>
              <a:t>roup A beta-hemolytic streptococcus, of which there are more than 40 strains. The same bacteria is causing strep throat. The incubation period</a:t>
            </a:r>
            <a:r>
              <a:rPr lang="en-US" baseline="0" dirty="0" smtClean="0"/>
              <a:t> is 1</a:t>
            </a:r>
            <a:r>
              <a:rPr lang="en-US" dirty="0" smtClean="0"/>
              <a:t>-3 days, and treatment is penicillin for 10 days, or Erythromycin in case of penicillin allergy. Complications are the risk of Rheumatic fever or glomerulonephritis, but the risk for these complications are now very much decreased because of  therapy with antibiotics. </a:t>
            </a:r>
          </a:p>
          <a:p>
            <a:pPr eaLnBrk="1" hangingPunct="1"/>
            <a:r>
              <a:rPr lang="en-US" i="0" dirty="0" smtClean="0"/>
              <a:t>This slide show the annual death rate from scarlet fever in children under 15 years of age in England and Wales from 1860</a:t>
            </a:r>
            <a:r>
              <a:rPr lang="en-US" i="0" baseline="0" dirty="0" smtClean="0"/>
              <a:t> to 1950. An interesting question is why </a:t>
            </a:r>
            <a:r>
              <a:rPr lang="en-US" dirty="0" smtClean="0"/>
              <a:t>did the death rate from Scarlet fever fall that much before antibiotics were available as a treatment? That probably</a:t>
            </a:r>
            <a:r>
              <a:rPr lang="en-US" baseline="0" dirty="0" smtClean="0"/>
              <a:t> was, at least partly, caused by environmental factors responsible for decreasing the probability of transmission, like better hygiene, especially hand hygiene and more proper disposal of purulent discharge. </a:t>
            </a:r>
            <a:endParaRPr lang="en-US" dirty="0" smtClean="0"/>
          </a:p>
        </p:txBody>
      </p:sp>
    </p:spTree>
    <p:extLst>
      <p:ext uri="{BB962C8B-B14F-4D97-AF65-F5344CB8AC3E}">
        <p14:creationId xmlns:p14="http://schemas.microsoft.com/office/powerpoint/2010/main" val="3900281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922F9493-241D-4536-8E6A-358ADCB496C8}" type="slidenum">
              <a:rPr lang="en-US" smtClean="0"/>
              <a:pPr>
                <a:defRPr/>
              </a:pPr>
              <a:t>34</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smtClean="0"/>
              <a:t>Pertussis (whooping cough)</a:t>
            </a:r>
            <a:r>
              <a:rPr lang="en-US" b="0" u="none" dirty="0" smtClean="0"/>
              <a:t> is caused by </a:t>
            </a:r>
            <a:r>
              <a:rPr lang="en-US" dirty="0" err="1" smtClean="0"/>
              <a:t>Bordetella</a:t>
            </a:r>
            <a:r>
              <a:rPr lang="en-US" dirty="0" smtClean="0"/>
              <a:t> pertussis, a small, </a:t>
            </a:r>
            <a:r>
              <a:rPr lang="en-US" dirty="0" err="1" smtClean="0"/>
              <a:t>nonmotile</a:t>
            </a:r>
            <a:r>
              <a:rPr lang="en-US" dirty="0" smtClean="0"/>
              <a:t>, gram-negative bacillus.</a:t>
            </a:r>
          </a:p>
          <a:p>
            <a:pPr eaLnBrk="1" hangingPunct="1"/>
            <a:r>
              <a:rPr lang="en-US" i="1" dirty="0" smtClean="0"/>
              <a:t>INCUBATION PERIOD:</a:t>
            </a:r>
            <a:r>
              <a:rPr lang="en-US" dirty="0" smtClean="0"/>
              <a:t> 7-10 days.</a:t>
            </a:r>
          </a:p>
          <a:p>
            <a:pPr eaLnBrk="1" hangingPunct="1"/>
            <a:r>
              <a:rPr lang="en-US" i="1" dirty="0" smtClean="0"/>
              <a:t>TREATMENT:</a:t>
            </a:r>
            <a:r>
              <a:rPr lang="en-US" dirty="0" smtClean="0"/>
              <a:t> Symptomatic. Antibiotics (Erythromycin) used to treat complications (i.e. pneumonia).</a:t>
            </a:r>
          </a:p>
          <a:p>
            <a:pPr eaLnBrk="1" hangingPunct="1"/>
            <a:r>
              <a:rPr lang="en-US" i="1" dirty="0" smtClean="0"/>
              <a:t>PREVENTYION:</a:t>
            </a:r>
            <a:r>
              <a:rPr lang="en-US" dirty="0" smtClean="0"/>
              <a:t> Immunization of infants (beginning at 3 months of age).</a:t>
            </a:r>
          </a:p>
          <a:p>
            <a:pPr eaLnBrk="1" hangingPunct="1"/>
            <a:r>
              <a:rPr lang="en-US" i="0" dirty="0" smtClean="0"/>
              <a:t>This slide show that the mean annual death rate from whooping cough in children</a:t>
            </a:r>
            <a:r>
              <a:rPr lang="en-US" i="0" baseline="0" dirty="0" smtClean="0"/>
              <a:t> under 15 years of age in England and Wales started to decrease in the 1870-ies and continued to decrease to 1955. This decrease happened mostly without any specific treatment since antibiotics did not become available until about 1945. Vaccine was available a few years earlier. This decline in annual death rate from whooping cough most probably is caused, at least partly, by environmental factors (e.g. better sanitation, less crowdedness and better nutrition).  </a:t>
            </a:r>
            <a:endParaRPr lang="en-US" i="0" dirty="0" smtClean="0"/>
          </a:p>
        </p:txBody>
      </p:sp>
    </p:spTree>
    <p:extLst>
      <p:ext uri="{BB962C8B-B14F-4D97-AF65-F5344CB8AC3E}">
        <p14:creationId xmlns:p14="http://schemas.microsoft.com/office/powerpoint/2010/main" val="4018793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05B4E814-3733-43F8-B162-C0074F7F1528}" type="slidenum">
              <a:rPr lang="en-US" smtClean="0"/>
              <a:pPr>
                <a:defRPr/>
              </a:pPr>
              <a:t>35</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How readily a pathogen is transmitted from host to host is dependent on agent characteristics. Some pathogens</a:t>
            </a:r>
            <a:r>
              <a:rPr lang="en-US" baseline="0" dirty="0" smtClean="0"/>
              <a:t> only infects on contact, e.g. Impetigo caused by Staphylococcus, other pathogens infects when they become airborne, e.g. valley fever caused by </a:t>
            </a:r>
            <a:r>
              <a:rPr lang="en-US" baseline="0" dirty="0" err="1" smtClean="0"/>
              <a:t>coccidioidomycosis</a:t>
            </a:r>
            <a:r>
              <a:rPr lang="en-US" baseline="0" dirty="0" smtClean="0"/>
              <a:t> (a fungus), or by droplets, e.g. influenza, while transmission in some cases are caused by a vector, e.g. malaria transferred by mosquito. </a:t>
            </a:r>
            <a:endParaRPr lang="en-US" dirty="0" smtClean="0"/>
          </a:p>
          <a:p>
            <a:pPr eaLnBrk="1" hangingPunct="1"/>
            <a:r>
              <a:rPr lang="en-US" dirty="0" smtClean="0"/>
              <a:t>	</a:t>
            </a:r>
          </a:p>
        </p:txBody>
      </p:sp>
    </p:spTree>
    <p:extLst>
      <p:ext uri="{BB962C8B-B14F-4D97-AF65-F5344CB8AC3E}">
        <p14:creationId xmlns:p14="http://schemas.microsoft.com/office/powerpoint/2010/main" val="5176790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BD8F7781-B8CD-4508-A864-DD52DE26246C}" type="slidenum">
              <a:rPr lang="en-US" smtClean="0"/>
              <a:pPr>
                <a:defRPr/>
              </a:pPr>
              <a:t>36</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u="none" dirty="0" smtClean="0"/>
              <a:t>Transmission of the pathogen also depends on herd</a:t>
            </a:r>
            <a:r>
              <a:rPr lang="en-US" b="0" u="none" baseline="0" dirty="0" smtClean="0"/>
              <a:t> immunity, which is a concept of the overall immunity for a given infectious disease in a particular population. The larger the fraction of a population is that is immune, i.e. the higher the herd immunity is for a specific disease, the less likely it is for an infectious agent (a pathogen) to cause an epidemic.  </a:t>
            </a:r>
            <a:endParaRPr lang="en-US" b="0" u="none" dirty="0" smtClean="0"/>
          </a:p>
        </p:txBody>
      </p:sp>
    </p:spTree>
    <p:extLst>
      <p:ext uri="{BB962C8B-B14F-4D97-AF65-F5344CB8AC3E}">
        <p14:creationId xmlns:p14="http://schemas.microsoft.com/office/powerpoint/2010/main" val="262845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8A26B6B6-E1BF-4971-9274-F31DFA66BA0B}" type="slidenum">
              <a:rPr lang="en-US" smtClean="0"/>
              <a:pPr>
                <a:defRPr/>
              </a:pPr>
              <a:t>37</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is a graphic representation of herd immunity. To the left we have 50% susceptibility, meaning that 50% of the population is immune, while to the right there is 25% susceptibility, meaning that 75% of the population is immune. The higher percentage of the population</a:t>
            </a:r>
            <a:r>
              <a:rPr lang="en-US" baseline="0" dirty="0" smtClean="0"/>
              <a:t> that is immune, the higher is the herd immunity in that population.  There are some p</a:t>
            </a:r>
            <a:r>
              <a:rPr lang="en-US" dirty="0" smtClean="0"/>
              <a:t>rerequisites for herd</a:t>
            </a:r>
            <a:r>
              <a:rPr lang="en-US" baseline="0" dirty="0" smtClean="0"/>
              <a:t> immunity to work:</a:t>
            </a:r>
          </a:p>
          <a:p>
            <a:pPr marL="228600" indent="-228600" eaLnBrk="1" hangingPunct="1">
              <a:buFont typeface="+mj-lt"/>
              <a:buAutoNum type="arabicPeriod"/>
            </a:pPr>
            <a:r>
              <a:rPr lang="en-US" baseline="0" dirty="0" smtClean="0"/>
              <a:t>The pathogen must be restricted to a single host species.</a:t>
            </a:r>
          </a:p>
          <a:p>
            <a:pPr marL="228600" indent="-228600" eaLnBrk="1" hangingPunct="1">
              <a:buFont typeface="+mj-lt"/>
              <a:buAutoNum type="arabicPeriod"/>
            </a:pPr>
            <a:r>
              <a:rPr lang="en-US" baseline="0" dirty="0" smtClean="0"/>
              <a:t>Transmission must be relatively direct, and no reservoir for the pathogen must exist outside the human host making other means of transmission available.</a:t>
            </a:r>
          </a:p>
          <a:p>
            <a:pPr marL="228600" indent="-228600" eaLnBrk="1" hangingPunct="1">
              <a:buFont typeface="+mj-lt"/>
              <a:buAutoNum type="arabicPeriod"/>
            </a:pPr>
            <a:r>
              <a:rPr lang="en-US" baseline="0" dirty="0" smtClean="0"/>
              <a:t>Infections must induce solid (not partial) immunity in order to build up a large subpopulation of immune individuals.</a:t>
            </a:r>
          </a:p>
          <a:p>
            <a:pPr marL="228600" indent="-228600" eaLnBrk="1" hangingPunct="1">
              <a:buFont typeface="+mj-lt"/>
              <a:buAutoNum type="arabicPeriod"/>
            </a:pPr>
            <a:r>
              <a:rPr lang="en-US" baseline="0" dirty="0" smtClean="0"/>
              <a:t>Random mixing must be the case, meaning that the probability of an infected person encountering every other individual in the population must be the same. </a:t>
            </a:r>
            <a:endParaRPr lang="en-US" dirty="0" smtClean="0"/>
          </a:p>
        </p:txBody>
      </p:sp>
    </p:spTree>
    <p:extLst>
      <p:ext uri="{BB962C8B-B14F-4D97-AF65-F5344CB8AC3E}">
        <p14:creationId xmlns:p14="http://schemas.microsoft.com/office/powerpoint/2010/main" val="2643494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1820303F-02A1-4A0A-83D1-58BC044D48C4}" type="slidenum">
              <a:rPr lang="en-US" smtClean="0"/>
              <a:pPr>
                <a:defRPr/>
              </a:pPr>
              <a:t>38</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b="1" u="sng" dirty="0" smtClean="0">
                <a:solidFill>
                  <a:srgbClr val="FF33CC"/>
                </a:solidFill>
              </a:rPr>
              <a:t>Please remember this slide! You will need it for midterm</a:t>
            </a:r>
            <a:r>
              <a:rPr lang="en-US" sz="1600" b="1" u="sng" baseline="0" dirty="0" smtClean="0">
                <a:solidFill>
                  <a:srgbClr val="FF33CC"/>
                </a:solidFill>
              </a:rPr>
              <a:t> and final exam</a:t>
            </a:r>
            <a:r>
              <a:rPr lang="en-US" sz="1600" b="1" u="sng" dirty="0" smtClean="0">
                <a:solidFill>
                  <a:srgbClr val="FF33CC"/>
                </a:solidFill>
              </a:rPr>
              <a:t>. </a:t>
            </a:r>
            <a:r>
              <a:rPr lang="en-US" sz="1600" b="0" u="none" dirty="0" smtClean="0">
                <a:solidFill>
                  <a:srgbClr val="FF33CC"/>
                </a:solidFill>
              </a:rPr>
              <a:t> You need to know the definition of attack rate, of case fatality “rate”, and of Rate Ratio (e.g. relative risk)</a:t>
            </a:r>
            <a:endParaRPr lang="en-US" sz="1600" b="1" u="sng" dirty="0" smtClean="0">
              <a:solidFill>
                <a:srgbClr val="FF33CC"/>
              </a:solidFill>
            </a:endParaRPr>
          </a:p>
        </p:txBody>
      </p:sp>
    </p:spTree>
    <p:extLst>
      <p:ext uri="{BB962C8B-B14F-4D97-AF65-F5344CB8AC3E}">
        <p14:creationId xmlns:p14="http://schemas.microsoft.com/office/powerpoint/2010/main" val="26354012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96EEB270-DED3-44B5-8835-F82DD12F3FD2}" type="slidenum">
              <a:rPr lang="en-US" smtClean="0"/>
              <a:pPr>
                <a:defRPr/>
              </a:pPr>
              <a:t>39</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have earlier in this lecture mentioned that transmission of an infectious agent (pathogen) can</a:t>
            </a:r>
            <a:r>
              <a:rPr lang="en-US" baseline="0" dirty="0" smtClean="0"/>
              <a:t> be </a:t>
            </a:r>
            <a:r>
              <a:rPr lang="en-US" b="1" u="sng" baseline="0" dirty="0" smtClean="0"/>
              <a:t>direct</a:t>
            </a:r>
            <a:r>
              <a:rPr lang="en-US" baseline="0" dirty="0" smtClean="0"/>
              <a:t>, also called serial, or it may be </a:t>
            </a:r>
            <a:r>
              <a:rPr lang="en-US" b="1" u="sng" baseline="0" dirty="0" smtClean="0"/>
              <a:t>indirect</a:t>
            </a:r>
            <a:r>
              <a:rPr lang="en-US" baseline="0" dirty="0" smtClean="0"/>
              <a:t>. Direct means person-to-person transmission of the pathogen by </a:t>
            </a:r>
            <a:r>
              <a:rPr lang="en-US" u="sng" baseline="0" dirty="0" smtClean="0"/>
              <a:t>direct contact </a:t>
            </a:r>
            <a:r>
              <a:rPr lang="en-US" baseline="0" dirty="0" smtClean="0"/>
              <a:t>(e.g. HIV, Hepatitis and STD), or by </a:t>
            </a:r>
            <a:r>
              <a:rPr lang="en-US" u="sng" baseline="0" dirty="0" smtClean="0"/>
              <a:t>airborne</a:t>
            </a:r>
            <a:r>
              <a:rPr lang="en-US" baseline="0" dirty="0" smtClean="0"/>
              <a:t> transmission through droplets (e.g. diphtheria, flu).</a:t>
            </a:r>
            <a:r>
              <a:rPr lang="en-US" dirty="0" smtClean="0"/>
              <a:t> Indirect transmission may be by </a:t>
            </a:r>
            <a:r>
              <a:rPr lang="en-US" u="sng" dirty="0" smtClean="0"/>
              <a:t>vehicle-borne</a:t>
            </a:r>
            <a:r>
              <a:rPr lang="en-US" dirty="0" smtClean="0"/>
              <a:t>, e.g.</a:t>
            </a:r>
            <a:r>
              <a:rPr lang="en-US" baseline="0" dirty="0" smtClean="0"/>
              <a:t> clothing</a:t>
            </a:r>
            <a:r>
              <a:rPr lang="en-US" dirty="0" smtClean="0"/>
              <a:t> (e.g. poliomyelitis, cholera), </a:t>
            </a:r>
            <a:r>
              <a:rPr lang="en-US" u="sng" dirty="0" smtClean="0"/>
              <a:t>vector-borne</a:t>
            </a:r>
            <a:r>
              <a:rPr lang="en-US" dirty="0" smtClean="0"/>
              <a:t>, (e.g.</a:t>
            </a:r>
            <a:r>
              <a:rPr lang="en-US" baseline="0" dirty="0" smtClean="0"/>
              <a:t> malaria, yellow fever), or airborne (e.g. Valley fever). </a:t>
            </a:r>
            <a:endParaRPr lang="en-US" dirty="0" smtClean="0"/>
          </a:p>
        </p:txBody>
      </p:sp>
    </p:spTree>
    <p:extLst>
      <p:ext uri="{BB962C8B-B14F-4D97-AF65-F5344CB8AC3E}">
        <p14:creationId xmlns:p14="http://schemas.microsoft.com/office/powerpoint/2010/main" val="3809394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F4253086-2A61-4F75-9B21-2C418AF70E51}" type="slidenum">
              <a:rPr lang="en-US" smtClean="0"/>
              <a:pPr>
                <a:defRPr/>
              </a:pPr>
              <a:t>4</a:t>
            </a:fld>
            <a:endParaRPr lang="en-US" dirty="0"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 mortality “rates” from all causes and from noninfectious</a:t>
            </a:r>
            <a:r>
              <a:rPr lang="en-US" baseline="0" dirty="0" smtClean="0"/>
              <a:t> and infectious diseases in the US from 1900 to 1980. And remember that this is not a true rate because we are not dealing with a time factor like person-years. The most interesting observation is that mortality fr</a:t>
            </a:r>
            <a:r>
              <a:rPr lang="en-US" dirty="0" smtClean="0"/>
              <a:t>om “Noninfectious causes” is mainly unchanged over this time period. However, mortality “rate” from “All causes” and from “Infectious diseases” have decreased simultaneously</a:t>
            </a:r>
            <a:r>
              <a:rPr lang="en-US" baseline="0" dirty="0" smtClean="0"/>
              <a:t> and to </a:t>
            </a:r>
            <a:r>
              <a:rPr lang="en-US" dirty="0" smtClean="0"/>
              <a:t>the same extent over this time period. Why? This indicates that the decline in all-cause mortality from 1900</a:t>
            </a:r>
            <a:r>
              <a:rPr lang="en-US" baseline="0" dirty="0" smtClean="0"/>
              <a:t> to 1980 is mostly caused by the decline in infectious disease mortality over this time period. </a:t>
            </a:r>
            <a:endParaRPr lang="en-US" dirty="0" smtClean="0"/>
          </a:p>
        </p:txBody>
      </p:sp>
    </p:spTree>
    <p:extLst>
      <p:ext uri="{BB962C8B-B14F-4D97-AF65-F5344CB8AC3E}">
        <p14:creationId xmlns:p14="http://schemas.microsoft.com/office/powerpoint/2010/main" val="5938666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p:txBody>
          <a:bodyPr/>
          <a:lstStyle/>
          <a:p>
            <a:pPr>
              <a:defRPr/>
            </a:pPr>
            <a:fld id="{35B8E9C8-F055-4B03-857A-306828458DA6}" type="slidenum">
              <a:rPr lang="en-US" smtClean="0"/>
              <a:pPr>
                <a:defRPr/>
              </a:pPr>
              <a:t>40</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u="none" dirty="0" smtClean="0"/>
              <a:t>An infectious disease can</a:t>
            </a:r>
            <a:r>
              <a:rPr lang="en-US" b="0" u="none" baseline="0" dirty="0" smtClean="0"/>
              <a:t> also be classified according to how the pathogen escapes from the host or reservoir. Influenza and TB are called respiratory diseases because the pathogen escapes the host through the airways to infect others. When the pathogen escapes the host through blood and semen (e.g. HIV), we are dealing with </a:t>
            </a:r>
            <a:r>
              <a:rPr lang="en-US" b="0" u="none" baseline="0" dirty="0" err="1" smtClean="0"/>
              <a:t>alvine</a:t>
            </a:r>
            <a:r>
              <a:rPr lang="en-US" b="0" u="none" baseline="0" dirty="0" smtClean="0"/>
              <a:t> discharge diseases. If the pathogen is transferred by a vector (e.g. mosquito), we call it vector-borne diseases. In some STDs, carbuncles (I</a:t>
            </a:r>
            <a:r>
              <a:rPr lang="en-US" dirty="0" smtClean="0"/>
              <a:t>nflammation of the skin and deeper tissues. Terminates in suppuration/discharge of pus) and HIV-infections the pathogen escapes the host through open lesions caused by the infection, and it</a:t>
            </a:r>
            <a:r>
              <a:rPr lang="en-US" baseline="0" dirty="0" smtClean="0"/>
              <a:t> is called open lesion diseases.</a:t>
            </a:r>
            <a:endParaRPr lang="en-US" dirty="0" smtClean="0"/>
          </a:p>
          <a:p>
            <a:pPr eaLnBrk="1" hangingPunct="1"/>
            <a:r>
              <a:rPr lang="en-US" b="0" u="none" baseline="0" dirty="0" smtClean="0"/>
              <a:t>  </a:t>
            </a:r>
            <a:endParaRPr lang="en-US" b="0" u="none" dirty="0" smtClean="0"/>
          </a:p>
        </p:txBody>
      </p:sp>
    </p:spTree>
    <p:extLst>
      <p:ext uri="{BB962C8B-B14F-4D97-AF65-F5344CB8AC3E}">
        <p14:creationId xmlns:p14="http://schemas.microsoft.com/office/powerpoint/2010/main" val="1449191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p:txBody>
          <a:bodyPr/>
          <a:lstStyle/>
          <a:p>
            <a:pPr>
              <a:defRPr/>
            </a:pPr>
            <a:fld id="{0D7A9665-CE31-413F-BFBE-CA86DAEE86A6}" type="slidenum">
              <a:rPr lang="en-US" smtClean="0"/>
              <a:pPr>
                <a:defRPr/>
              </a:pPr>
              <a:t>41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An epidemic curve or attack curve is useful because it can provide important information about</a:t>
            </a:r>
            <a:r>
              <a:rPr lang="en-US" baseline="0" dirty="0" smtClean="0"/>
              <a:t> </a:t>
            </a:r>
            <a:r>
              <a:rPr lang="en-US" dirty="0" smtClean="0"/>
              <a:t>the outbreak regarding:</a:t>
            </a:r>
          </a:p>
          <a:p>
            <a:pPr eaLnBrk="1" hangingPunct="1">
              <a:buFontTx/>
              <a:buChar char="•"/>
            </a:pPr>
            <a:r>
              <a:rPr lang="en-US" dirty="0" smtClean="0"/>
              <a:t>The pattern of spread</a:t>
            </a:r>
          </a:p>
          <a:p>
            <a:pPr eaLnBrk="1" hangingPunct="1">
              <a:buFontTx/>
              <a:buChar char="•"/>
            </a:pPr>
            <a:r>
              <a:rPr lang="en-US" dirty="0" smtClean="0"/>
              <a:t>The magnitude of the spread</a:t>
            </a:r>
          </a:p>
          <a:p>
            <a:pPr marL="0" marR="0" indent="0" algn="l" defTabSz="914400" rtl="0" eaLnBrk="1" fontAlgn="base" latinLnBrk="0" hangingPunct="1">
              <a:lnSpc>
                <a:spcPct val="100000"/>
              </a:lnSpc>
              <a:spcBef>
                <a:spcPct val="30000"/>
              </a:spcBef>
              <a:spcAft>
                <a:spcPct val="0"/>
              </a:spcAft>
              <a:buClrTx/>
              <a:buSzTx/>
              <a:buFontTx/>
              <a:buChar char="•"/>
              <a:tabLst/>
              <a:defRPr/>
            </a:pPr>
            <a:r>
              <a:rPr lang="en-US" dirty="0" smtClean="0"/>
              <a:t>Possible</a:t>
            </a:r>
            <a:r>
              <a:rPr lang="en-US" baseline="0" dirty="0" smtClean="0"/>
              <a:t> </a:t>
            </a:r>
            <a:r>
              <a:rPr lang="en-US" dirty="0" smtClean="0"/>
              <a:t>Outliers</a:t>
            </a:r>
          </a:p>
          <a:p>
            <a:pPr marL="0" marR="0" indent="0" algn="l" defTabSz="914400" rtl="0" eaLnBrk="1" fontAlgn="base" latinLnBrk="0" hangingPunct="1">
              <a:lnSpc>
                <a:spcPct val="100000"/>
              </a:lnSpc>
              <a:spcBef>
                <a:spcPct val="30000"/>
              </a:spcBef>
              <a:spcAft>
                <a:spcPct val="0"/>
              </a:spcAft>
              <a:buClrTx/>
              <a:buSzTx/>
              <a:buFontTx/>
              <a:buChar char="•"/>
              <a:tabLst/>
              <a:defRPr/>
            </a:pPr>
            <a:r>
              <a:rPr lang="en-US" dirty="0" smtClean="0"/>
              <a:t>Exposure and/or disease incubation period</a:t>
            </a:r>
          </a:p>
          <a:p>
            <a:pPr eaLnBrk="1" hangingPunct="1">
              <a:buFontTx/>
              <a:buChar char="•"/>
            </a:pPr>
            <a:r>
              <a:rPr lang="en-US" dirty="0" smtClean="0"/>
              <a:t>Time trend – how fast it occurs, may indicate what kind of infection we are dealing with</a:t>
            </a:r>
          </a:p>
          <a:p>
            <a:pPr eaLnBrk="1" hangingPunct="1"/>
            <a:endParaRPr lang="en-US" dirty="0" smtClean="0"/>
          </a:p>
          <a:p>
            <a:pPr eaLnBrk="1" hangingPunct="1"/>
            <a:r>
              <a:rPr lang="en-US" dirty="0" smtClean="0"/>
              <a:t> </a:t>
            </a:r>
          </a:p>
        </p:txBody>
      </p:sp>
    </p:spTree>
    <p:extLst>
      <p:ext uri="{BB962C8B-B14F-4D97-AF65-F5344CB8AC3E}">
        <p14:creationId xmlns:p14="http://schemas.microsoft.com/office/powerpoint/2010/main" val="20852507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p>
            <a:pPr>
              <a:defRPr/>
            </a:pPr>
            <a:fld id="{6C5B6F32-F2A6-456B-88FE-FBD0D885F12A}" type="slidenum">
              <a:rPr lang="en-US" smtClean="0"/>
              <a:pPr>
                <a:defRPr/>
              </a:pPr>
              <a:t>42</a:t>
            </a:fld>
            <a:endParaRPr lang="en-US" smtClean="0"/>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shape of the epidemic curve can reveal the type of outbreak we are dealing with:</a:t>
            </a:r>
          </a:p>
          <a:p>
            <a:pPr marL="228600" indent="-228600" eaLnBrk="1" hangingPunct="1">
              <a:buFont typeface="+mj-lt"/>
              <a:buAutoNum type="arabicPeriod"/>
            </a:pPr>
            <a:r>
              <a:rPr lang="en-US" b="1" u="sng" dirty="0" smtClean="0"/>
              <a:t>Common Source epidemic: </a:t>
            </a:r>
            <a:r>
              <a:rPr lang="en-US" b="0" u="none" dirty="0" smtClean="0"/>
              <a:t>occurs  when  the o</a:t>
            </a:r>
            <a:r>
              <a:rPr lang="en-US" dirty="0" smtClean="0"/>
              <a:t>utbreak is due to exposure of a group of people to a noxious influence (infectious agent/pathogen) that is common to the people in the group.</a:t>
            </a:r>
          </a:p>
          <a:p>
            <a:pPr marL="228600" indent="-228600" eaLnBrk="1" hangingPunct="1">
              <a:buFont typeface="+mj-lt"/>
              <a:buAutoNum type="arabicPeriod"/>
            </a:pPr>
            <a:r>
              <a:rPr lang="en-US" b="1" u="sng" dirty="0" smtClean="0"/>
              <a:t>Point Source epidemic</a:t>
            </a:r>
            <a:r>
              <a:rPr lang="en-US" dirty="0" smtClean="0"/>
              <a:t>: occurs when the exposure is brief and essentially simultaneous, and the resultant casers all develop within one incubation period of the disease.</a:t>
            </a:r>
          </a:p>
          <a:p>
            <a:pPr marL="228600" indent="-228600" eaLnBrk="1" hangingPunct="1">
              <a:buFont typeface="+mj-lt"/>
              <a:buAutoNum type="arabicPeriod"/>
            </a:pPr>
            <a:r>
              <a:rPr lang="en-US" b="1" u="sng" dirty="0" smtClean="0"/>
              <a:t>Propagated, progressive epidemic</a:t>
            </a:r>
            <a:r>
              <a:rPr lang="en-US" dirty="0" smtClean="0"/>
              <a:t>: Occurs when the disease is spreading from one person to the next. In such cases the outbreak may have multiple waves with progressively taller peaks until the number of susceptible individuals in the population becomes low and the epidemic subside. </a:t>
            </a:r>
          </a:p>
        </p:txBody>
      </p:sp>
    </p:spTree>
    <p:extLst>
      <p:ext uri="{BB962C8B-B14F-4D97-AF65-F5344CB8AC3E}">
        <p14:creationId xmlns:p14="http://schemas.microsoft.com/office/powerpoint/2010/main" val="2996295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p:txBody>
          <a:bodyPr/>
          <a:lstStyle/>
          <a:p>
            <a:pPr>
              <a:defRPr/>
            </a:pPr>
            <a:fld id="{2FB4CC52-26EE-43AF-B3F7-B7F93C028B47}" type="slidenum">
              <a:rPr lang="en-US" smtClean="0"/>
              <a:pPr>
                <a:defRPr/>
              </a:pPr>
              <a:t>43</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An epidemic curve is the distribution of the times of onset of the disease, or more precisely: a graphic plotting of the distribution</a:t>
            </a:r>
            <a:r>
              <a:rPr lang="en-US" baseline="0" dirty="0" smtClean="0"/>
              <a:t> of </a:t>
            </a:r>
            <a:r>
              <a:rPr lang="en-US" dirty="0" smtClean="0"/>
              <a:t>cases by time of onset</a:t>
            </a:r>
            <a:r>
              <a:rPr lang="en-US" baseline="0" dirty="0" smtClean="0"/>
              <a:t> of the</a:t>
            </a:r>
            <a:r>
              <a:rPr lang="en-US" dirty="0" smtClean="0"/>
              <a:t> disease. The median incubation period, the time from onset of the disease to the maximum</a:t>
            </a:r>
            <a:r>
              <a:rPr lang="en-US" baseline="0" dirty="0" smtClean="0"/>
              <a:t> number of cases </a:t>
            </a:r>
            <a:r>
              <a:rPr lang="en-US" dirty="0" smtClean="0"/>
              <a:t>is displayed, is indicated on the graph. The epidemic curve gives</a:t>
            </a:r>
            <a:r>
              <a:rPr lang="en-US" baseline="0" dirty="0" smtClean="0"/>
              <a:t> us important information about what type of epidemic we are confronted with, and may sometimes inform us what infectious agent is at work.  </a:t>
            </a:r>
            <a:r>
              <a:rPr lang="en-US" dirty="0" smtClean="0"/>
              <a:t> </a:t>
            </a:r>
          </a:p>
        </p:txBody>
      </p:sp>
    </p:spTree>
    <p:extLst>
      <p:ext uri="{BB962C8B-B14F-4D97-AF65-F5344CB8AC3E}">
        <p14:creationId xmlns:p14="http://schemas.microsoft.com/office/powerpoint/2010/main" val="1662061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p>
            <a:pPr>
              <a:defRPr/>
            </a:pPr>
            <a:fld id="{B30A33A5-62B3-4F40-A9A6-36988F781F17}" type="slidenum">
              <a:rPr lang="en-US" smtClean="0"/>
              <a:pPr>
                <a:defRPr/>
              </a:pPr>
              <a:t>44</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 the epidemic curve for a single-exposure, common-source epidemic, and </a:t>
            </a:r>
            <a:r>
              <a:rPr lang="en-US" b="1" u="sng" dirty="0" smtClean="0"/>
              <a:t>The Minimum Incubation Period</a:t>
            </a:r>
            <a:r>
              <a:rPr lang="en-US" dirty="0" smtClean="0"/>
              <a:t> (marked A) is the time from exposure to the pathogen to the first (i.e. index) case is recorded. The time from exposure to the maximum number of cases is recorded (marked A+B) is called </a:t>
            </a:r>
            <a:r>
              <a:rPr lang="en-US" b="1" u="sng" dirty="0" smtClean="0"/>
              <a:t>The Usual Incubation Period</a:t>
            </a:r>
            <a:r>
              <a:rPr lang="en-US" dirty="0" smtClean="0"/>
              <a:t>. </a:t>
            </a:r>
          </a:p>
        </p:txBody>
      </p:sp>
    </p:spTree>
    <p:extLst>
      <p:ext uri="{BB962C8B-B14F-4D97-AF65-F5344CB8AC3E}">
        <p14:creationId xmlns:p14="http://schemas.microsoft.com/office/powerpoint/2010/main" val="21343891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p:txBody>
          <a:bodyPr/>
          <a:lstStyle/>
          <a:p>
            <a:pPr>
              <a:defRPr/>
            </a:pPr>
            <a:fld id="{6F4A6FEF-C68D-47BA-956D-94E5BDD247BB}" type="slidenum">
              <a:rPr lang="en-US" smtClean="0"/>
              <a:pPr>
                <a:defRPr/>
              </a:pPr>
              <a:t>45</a:t>
            </a:fld>
            <a:endParaRPr lang="en-US" smtClean="0"/>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u="none" dirty="0" smtClean="0"/>
              <a:t>In</a:t>
            </a:r>
            <a:r>
              <a:rPr lang="en-US" b="0" u="none" baseline="0" dirty="0" smtClean="0"/>
              <a:t> a common-source epidemic: </a:t>
            </a:r>
            <a:endParaRPr lang="en-US" b="0" u="none" dirty="0" smtClean="0"/>
          </a:p>
          <a:p>
            <a:pPr eaLnBrk="1" hangingPunct="1"/>
            <a:r>
              <a:rPr lang="en-US" dirty="0" smtClean="0"/>
              <a:t>a) All susceptible persons are exposed to the agent from a usual or customary source – </a:t>
            </a:r>
            <a:r>
              <a:rPr lang="en-US" dirty="0" smtClean="0">
                <a:solidFill>
                  <a:srgbClr val="FF33CC"/>
                </a:solidFill>
              </a:rPr>
              <a:t>a common exposure</a:t>
            </a:r>
            <a:r>
              <a:rPr lang="en-US" dirty="0" smtClean="0"/>
              <a:t>. </a:t>
            </a:r>
          </a:p>
          <a:p>
            <a:pPr eaLnBrk="1" hangingPunct="1"/>
            <a:r>
              <a:rPr lang="en-US" dirty="0" smtClean="0"/>
              <a:t>b) The mode of transmission is indirect, and vehicle born (e.g. water, food).</a:t>
            </a:r>
          </a:p>
          <a:p>
            <a:pPr eaLnBrk="1" hangingPunct="1"/>
            <a:r>
              <a:rPr lang="en-US" dirty="0" smtClean="0"/>
              <a:t>c) Secondary host-to-host transmissions are rare.</a:t>
            </a:r>
          </a:p>
          <a:p>
            <a:pPr eaLnBrk="1" hangingPunct="1"/>
            <a:r>
              <a:rPr lang="en-US" dirty="0" smtClean="0"/>
              <a:t>d) Epidemic curve have a </a:t>
            </a:r>
            <a:r>
              <a:rPr lang="en-US" dirty="0" err="1" smtClean="0"/>
              <a:t>unimodal</a:t>
            </a:r>
            <a:r>
              <a:rPr lang="en-US" dirty="0" smtClean="0"/>
              <a:t> shape, and the largest # of cases are at the end of the usual incubation period. </a:t>
            </a:r>
            <a:endParaRPr lang="en-US" dirty="0" smtClean="0"/>
          </a:p>
          <a:p>
            <a:pPr eaLnBrk="1" hangingPunct="1"/>
            <a:r>
              <a:rPr lang="en-US" dirty="0" smtClean="0"/>
              <a:t>e) Continuous</a:t>
            </a:r>
            <a:r>
              <a:rPr lang="en-US" baseline="0" dirty="0" smtClean="0"/>
              <a:t> exposure will often cause number of cases to rise gradually.</a:t>
            </a:r>
          </a:p>
          <a:p>
            <a:pPr eaLnBrk="1" hangingPunct="1"/>
            <a:r>
              <a:rPr lang="en-US" baseline="0" dirty="0" smtClean="0"/>
              <a:t>f) If source of the epidemic is removed, a rapid downslope occur, but if the epidemic exhausts itself the downslope will be more gradual.</a:t>
            </a:r>
            <a:endParaRPr lang="en-US" dirty="0" smtClean="0"/>
          </a:p>
          <a:p>
            <a:pPr eaLnBrk="1" hangingPunct="1"/>
            <a:r>
              <a:rPr lang="en-US" dirty="0" smtClean="0"/>
              <a:t>A good example of a common-source epidemic is bacteria in a water system.</a:t>
            </a:r>
          </a:p>
        </p:txBody>
      </p:sp>
    </p:spTree>
    <p:extLst>
      <p:ext uri="{BB962C8B-B14F-4D97-AF65-F5344CB8AC3E}">
        <p14:creationId xmlns:p14="http://schemas.microsoft.com/office/powerpoint/2010/main" val="358139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p:txBody>
          <a:bodyPr/>
          <a:lstStyle/>
          <a:p>
            <a:pPr>
              <a:defRPr/>
            </a:pPr>
            <a:fld id="{EB81D427-00FC-439A-898C-999A739ACF14}" type="slidenum">
              <a:rPr lang="en-US" smtClean="0"/>
              <a:pPr>
                <a:defRPr/>
              </a:pPr>
              <a:t>46</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 the outbreak of cholera in London in 1854. In this epidemic the Broad Street pump</a:t>
            </a:r>
            <a:r>
              <a:rPr lang="en-US" baseline="0" dirty="0" smtClean="0"/>
              <a:t> was the common source of the outbreak, so this is an example of a common-source </a:t>
            </a:r>
            <a:r>
              <a:rPr lang="en-US" baseline="0" dirty="0" smtClean="0"/>
              <a:t>epidemic, transmitted through water (the vehicle). The shape of the epidemic curve is </a:t>
            </a:r>
            <a:r>
              <a:rPr lang="en-US" baseline="0" dirty="0" err="1" smtClean="0"/>
              <a:t>unimodal</a:t>
            </a:r>
            <a:r>
              <a:rPr lang="en-US" baseline="0" dirty="0" smtClean="0"/>
              <a:t>, i.e. it has one peak, and the downslope is rapid when the source is removed, i.e. when the pump handle was removed.    </a:t>
            </a:r>
            <a:endParaRPr lang="en-US" dirty="0" smtClean="0"/>
          </a:p>
        </p:txBody>
      </p:sp>
    </p:spTree>
    <p:extLst>
      <p:ext uri="{BB962C8B-B14F-4D97-AF65-F5344CB8AC3E}">
        <p14:creationId xmlns:p14="http://schemas.microsoft.com/office/powerpoint/2010/main" val="9654071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DCB7AFFD-12EB-4E15-B0C1-4CD48BEDE4BA}" type="slidenum">
              <a:rPr lang="en-US" smtClean="0"/>
              <a:pPr>
                <a:defRPr/>
              </a:pPr>
              <a:t>47</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the epidemic curve for infectious streptococcal sore throat, caused by Streptococcus</a:t>
            </a:r>
            <a:r>
              <a:rPr lang="en-US" baseline="0" dirty="0" smtClean="0"/>
              <a:t> </a:t>
            </a:r>
            <a:r>
              <a:rPr lang="en-US" baseline="0" dirty="0" err="1" smtClean="0"/>
              <a:t>pyogenes</a:t>
            </a:r>
            <a:r>
              <a:rPr lang="en-US" baseline="0" dirty="0" smtClean="0"/>
              <a:t> (i.e. group A beta-hemolytic streptococcus = GABHS). It is spread via person-to-person contact with infectious nasal or oral secretions, especially under crowded conditions (e.g. schools), and is an example of a common-source epidemic. </a:t>
            </a:r>
            <a:endParaRPr lang="en-US" dirty="0" smtClean="0"/>
          </a:p>
        </p:txBody>
      </p:sp>
    </p:spTree>
    <p:extLst>
      <p:ext uri="{BB962C8B-B14F-4D97-AF65-F5344CB8AC3E}">
        <p14:creationId xmlns:p14="http://schemas.microsoft.com/office/powerpoint/2010/main" val="2043998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p:txBody>
          <a:bodyPr/>
          <a:lstStyle/>
          <a:p>
            <a:pPr>
              <a:defRPr/>
            </a:pPr>
            <a:fld id="{5F590421-3A35-47DC-9E66-DEDFBC88F318}" type="slidenum">
              <a:rPr lang="en-US" smtClean="0"/>
              <a:pPr>
                <a:defRPr/>
              </a:pPr>
              <a:t>48</a:t>
            </a:fld>
            <a:endParaRPr lang="en-US" smtClean="0"/>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u="none" dirty="0" smtClean="0"/>
              <a:t>In point source epidemics (e.g. food poisoning) all susceptible persons are exposed to the agent (pathogen) at one brief point in time. It is a single-exposure,</a:t>
            </a:r>
            <a:r>
              <a:rPr lang="en-US" b="0" u="none" baseline="0" dirty="0" smtClean="0"/>
              <a:t> common source epidemic with an explosive increase in # of cases over a short period of time, resulting in a rapid rise to peak, a sharp apex, and </a:t>
            </a:r>
            <a:r>
              <a:rPr lang="en-US" b="0" u="none" baseline="0" dirty="0" err="1" smtClean="0"/>
              <a:t>unimodal</a:t>
            </a:r>
            <a:r>
              <a:rPr lang="en-US" b="0" u="none" baseline="0" dirty="0" smtClean="0"/>
              <a:t> shape of the epidemic curve. After the rapid rise to peak, there is also a rapid decline in number of cases.   </a:t>
            </a:r>
            <a:endParaRPr lang="en-US" b="0" u="none" dirty="0" smtClean="0"/>
          </a:p>
          <a:p>
            <a:pPr eaLnBrk="1" hangingPunct="1"/>
            <a:r>
              <a:rPr lang="en-US" dirty="0" smtClean="0"/>
              <a:t>	</a:t>
            </a:r>
            <a:endParaRPr lang="en-US" b="1" u="sng" dirty="0" smtClean="0"/>
          </a:p>
        </p:txBody>
      </p:sp>
    </p:spTree>
    <p:extLst>
      <p:ext uri="{BB962C8B-B14F-4D97-AF65-F5344CB8AC3E}">
        <p14:creationId xmlns:p14="http://schemas.microsoft.com/office/powerpoint/2010/main" val="35407290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4AB701C2-C7A8-4088-A08B-D90A06DB2E9C}" type="slidenum">
              <a:rPr lang="en-US" smtClean="0"/>
              <a:pPr>
                <a:defRPr/>
              </a:pPr>
              <a:t>49</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graphic presentation of a point-source epidemic (e.g. food poisoning,</a:t>
            </a:r>
            <a:r>
              <a:rPr lang="en-US" baseline="0" dirty="0" smtClean="0"/>
              <a:t> air pollution). Interesting features are the steep increase in number of cases, and the </a:t>
            </a:r>
            <a:r>
              <a:rPr lang="en-US" baseline="0" dirty="0" err="1" smtClean="0"/>
              <a:t>unimodal</a:t>
            </a:r>
            <a:r>
              <a:rPr lang="en-US" baseline="0" dirty="0" smtClean="0"/>
              <a:t> shape of the epidemic curve.</a:t>
            </a:r>
            <a:endParaRPr lang="en-US" dirty="0" smtClean="0"/>
          </a:p>
        </p:txBody>
      </p:sp>
    </p:spTree>
    <p:extLst>
      <p:ext uri="{BB962C8B-B14F-4D97-AF65-F5344CB8AC3E}">
        <p14:creationId xmlns:p14="http://schemas.microsoft.com/office/powerpoint/2010/main" val="1007697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5532B741-4E8C-4903-8E6D-9EEF34255404}" type="slidenum">
              <a:rPr lang="en-US" smtClean="0"/>
              <a:pPr>
                <a:defRPr/>
              </a:pPr>
              <a:t>5</a:t>
            </a:fld>
            <a:endParaRPr lang="en-US" dirty="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slide show death rates for some infectious diseases in the US from 1900 to</a:t>
            </a:r>
            <a:r>
              <a:rPr lang="en-US" baseline="0" dirty="0" smtClean="0"/>
              <a:t> </a:t>
            </a:r>
            <a:r>
              <a:rPr lang="en-US" dirty="0" smtClean="0"/>
              <a:t>1970. Over this time span deaths from influenza, pneumonia, tuberculosis, and gastroenteritis have been substantially reduced</a:t>
            </a:r>
            <a:r>
              <a:rPr lang="en-US" baseline="0" dirty="0" smtClean="0"/>
              <a:t> to just a fraction of what it was in 1900. Deaths from other infections diseases prevalent in 1900 are practically nonexistent in 1970, and even deaths from meningococcal infections have been drastically reduced.     </a:t>
            </a:r>
            <a:endParaRPr lang="en-US" dirty="0" smtClean="0"/>
          </a:p>
        </p:txBody>
      </p:sp>
    </p:spTree>
    <p:extLst>
      <p:ext uri="{BB962C8B-B14F-4D97-AF65-F5344CB8AC3E}">
        <p14:creationId xmlns:p14="http://schemas.microsoft.com/office/powerpoint/2010/main" val="3396110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p>
            <a:pPr>
              <a:defRPr/>
            </a:pPr>
            <a:fld id="{4CB4168D-4395-43B7-8E3D-BE48AF955BC0}" type="slidenum">
              <a:rPr lang="en-US" smtClean="0"/>
              <a:pPr>
                <a:defRPr/>
              </a:pPr>
              <a:t>50</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xfrm>
            <a:off x="936625" y="4422775"/>
            <a:ext cx="5153025"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example of Hepatitis B, or serum hepatitis, we are also looking at a point-source epidemic. In hospital setting it is often caused</a:t>
            </a:r>
            <a:r>
              <a:rPr lang="en-US" baseline="0" dirty="0" smtClean="0"/>
              <a:t> by contaminated blood used for transfusions. Average i</a:t>
            </a:r>
            <a:r>
              <a:rPr lang="en-US" dirty="0" smtClean="0"/>
              <a:t>ncubation period is 12-14 weeks.</a:t>
            </a:r>
          </a:p>
        </p:txBody>
      </p:sp>
    </p:spTree>
    <p:extLst>
      <p:ext uri="{BB962C8B-B14F-4D97-AF65-F5344CB8AC3E}">
        <p14:creationId xmlns:p14="http://schemas.microsoft.com/office/powerpoint/2010/main" val="25465185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p>
            <a:pPr>
              <a:defRPr/>
            </a:pPr>
            <a:fld id="{F2D03B8C-E325-4F25-8AA5-BE6041CD9793}" type="slidenum">
              <a:rPr lang="en-US" smtClean="0"/>
              <a:pPr>
                <a:defRPr/>
              </a:pPr>
              <a:t>51</a:t>
            </a:fld>
            <a:endParaRPr lang="en-US" smtClean="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Propagated (i.e. progressive) epidemics occur when there is person-to-person spread of the pathogen, sometimes resulting in multiple</a:t>
            </a:r>
            <a:r>
              <a:rPr lang="en-US" baseline="0" dirty="0" smtClean="0"/>
              <a:t> waves of progressively taller peaks of number of cases, until the epidemic has worn itself out due to increasing herd immunity and few people left who have not been infected.</a:t>
            </a:r>
            <a:endParaRPr lang="en-US" dirty="0" smtClean="0"/>
          </a:p>
        </p:txBody>
      </p:sp>
    </p:spTree>
    <p:extLst>
      <p:ext uri="{BB962C8B-B14F-4D97-AF65-F5344CB8AC3E}">
        <p14:creationId xmlns:p14="http://schemas.microsoft.com/office/powerpoint/2010/main" val="8681155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p:txBody>
          <a:bodyPr/>
          <a:lstStyle/>
          <a:p>
            <a:pPr>
              <a:defRPr/>
            </a:pPr>
            <a:fld id="{1F8465DC-AB83-4800-ABCF-71E9EB4243EF}" type="slidenum">
              <a:rPr lang="en-US" smtClean="0"/>
              <a:pPr>
                <a:defRPr/>
              </a:pPr>
              <a:t>52</a:t>
            </a:fld>
            <a:endParaRPr lang="en-US"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This is a graphic representation of a propagative (i.e. progressive) epidemic</a:t>
            </a:r>
            <a:r>
              <a:rPr lang="en-US" baseline="0" dirty="0" smtClean="0"/>
              <a:t> with person to person spread of the pathogen and progressively taller peaks of number of cases until the epidemic wears itself out due to lack of people at risk (i.e. people who have not already been infected). </a:t>
            </a:r>
            <a:endParaRPr lang="en-US" dirty="0" smtClean="0"/>
          </a:p>
        </p:txBody>
      </p:sp>
    </p:spTree>
    <p:extLst>
      <p:ext uri="{BB962C8B-B14F-4D97-AF65-F5344CB8AC3E}">
        <p14:creationId xmlns:p14="http://schemas.microsoft.com/office/powerpoint/2010/main" val="41221167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p:txBody>
          <a:bodyPr/>
          <a:lstStyle/>
          <a:p>
            <a:pPr>
              <a:defRPr/>
            </a:pPr>
            <a:fld id="{8A1EDFE7-683A-40B4-9DBA-BEBBEFC61CCE}" type="slidenum">
              <a:rPr lang="en-US" smtClean="0"/>
              <a:pPr>
                <a:defRPr/>
              </a:pPr>
              <a:t>53</a:t>
            </a:fld>
            <a:endParaRPr lang="en-US"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Management and</a:t>
            </a:r>
            <a:r>
              <a:rPr lang="en-US" baseline="0" dirty="0" smtClean="0"/>
              <a:t> control of epidemics are achieved by systematic approach. At CDC headquarter in Atlanta, Georgia, MDs nurses and other public health experts are on call 24/7. They have to respond to about 3,000 infectious disease outbreaks in the US each year. These “disease detectives” are called “Epidemiologic  Intelligence Service”, or EIS </a:t>
            </a:r>
            <a:endParaRPr lang="en-US" dirty="0" smtClean="0"/>
          </a:p>
        </p:txBody>
      </p:sp>
    </p:spTree>
    <p:extLst>
      <p:ext uri="{BB962C8B-B14F-4D97-AF65-F5344CB8AC3E}">
        <p14:creationId xmlns:p14="http://schemas.microsoft.com/office/powerpoint/2010/main" val="187251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p>
            <a:pPr>
              <a:defRPr/>
            </a:pPr>
            <a:fld id="{9E75E818-3BEB-4B99-A37F-20D32A860C7B}" type="slidenum">
              <a:rPr lang="en-US" smtClean="0"/>
              <a:pPr>
                <a:defRPr/>
              </a:pPr>
              <a:t>54</a:t>
            </a:fld>
            <a:endParaRPr lang="en-US"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 manage and control an epidemic we first need to define or determine if there is an epidemic, and if so, the extent of it. We then have to confirm or verify the diagnosis by using clinical means, microbiology, serology and pathology where appropriate, and by getting laboratory verification when that is necessary. </a:t>
            </a:r>
          </a:p>
        </p:txBody>
      </p:sp>
    </p:spTree>
    <p:extLst>
      <p:ext uri="{BB962C8B-B14F-4D97-AF65-F5344CB8AC3E}">
        <p14:creationId xmlns:p14="http://schemas.microsoft.com/office/powerpoint/2010/main" val="17746219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p>
            <a:pPr>
              <a:defRPr/>
            </a:pPr>
            <a:fld id="{E9CF5401-440D-4417-99F0-01915D1A81EA}" type="slidenum">
              <a:rPr lang="en-US" smtClean="0"/>
              <a:pPr>
                <a:defRPr/>
              </a:pPr>
              <a:t>55</a:t>
            </a:fld>
            <a:endParaRPr lang="en-US"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It is also necessary to define and count the cases. In order to do that we must know what to put in the numerator by clearly defining the cases according to</a:t>
            </a:r>
            <a:r>
              <a:rPr lang="en-US" baseline="0" dirty="0" smtClean="0"/>
              <a:t> symptoms and signs that characterize the disease, and to confirm by serology if possible. Then we count cases, collect data, and try to figure out the cause of the infection.   </a:t>
            </a:r>
            <a:endParaRPr lang="en-US" dirty="0" smtClean="0"/>
          </a:p>
        </p:txBody>
      </p:sp>
    </p:spTree>
    <p:extLst>
      <p:ext uri="{BB962C8B-B14F-4D97-AF65-F5344CB8AC3E}">
        <p14:creationId xmlns:p14="http://schemas.microsoft.com/office/powerpoint/2010/main" val="23349402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p:txBody>
          <a:bodyPr/>
          <a:lstStyle/>
          <a:p>
            <a:pPr>
              <a:defRPr/>
            </a:pPr>
            <a:fld id="{F24B3273-D9C4-4AC8-9799-6932A65DD560}" type="slidenum">
              <a:rPr lang="en-US" smtClean="0"/>
              <a:pPr>
                <a:defRPr/>
              </a:pPr>
              <a:t>56</a:t>
            </a:fld>
            <a:endParaRPr lang="en-US"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We are now ready to apply descriptive epidemiology to find who is sick, where they live or work, and when they did become ill. </a:t>
            </a:r>
          </a:p>
        </p:txBody>
      </p:sp>
    </p:spTree>
    <p:extLst>
      <p:ext uri="{BB962C8B-B14F-4D97-AF65-F5344CB8AC3E}">
        <p14:creationId xmlns:p14="http://schemas.microsoft.com/office/powerpoint/2010/main" val="39006469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p:txBody>
          <a:bodyPr/>
          <a:lstStyle/>
          <a:p>
            <a:pPr>
              <a:defRPr/>
            </a:pPr>
            <a:fld id="{EF2ED454-B354-4A38-AB16-9503CA85B29E}" type="slidenum">
              <a:rPr lang="en-US" smtClean="0"/>
              <a:pPr>
                <a:defRPr/>
              </a:pPr>
              <a:t>57</a:t>
            </a:fld>
            <a:endParaRPr lang="en-US" smtClean="0"/>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We also have to determine</a:t>
            </a:r>
            <a:r>
              <a:rPr lang="en-US" baseline="0" dirty="0" smtClean="0"/>
              <a:t> who are at risk, i.e. the denominator, and the </a:t>
            </a:r>
            <a:r>
              <a:rPr lang="en-US" baseline="0" dirty="0" smtClean="0"/>
              <a:t>attack rate (i.e. what proportion of the exposed become ill).</a:t>
            </a:r>
            <a:endParaRPr lang="en-US" dirty="0" smtClean="0"/>
          </a:p>
          <a:p>
            <a:pPr eaLnBrk="1" hangingPunct="1"/>
            <a:r>
              <a:rPr lang="en-US" baseline="0" dirty="0" smtClean="0"/>
              <a:t>The attack rates compared with the endemic levels determine the size of the epidemic.</a:t>
            </a:r>
            <a:endParaRPr lang="en-US" dirty="0" smtClean="0"/>
          </a:p>
        </p:txBody>
      </p:sp>
    </p:spTree>
    <p:extLst>
      <p:ext uri="{BB962C8B-B14F-4D97-AF65-F5344CB8AC3E}">
        <p14:creationId xmlns:p14="http://schemas.microsoft.com/office/powerpoint/2010/main" val="9431829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p>
            <a:pPr>
              <a:defRPr/>
            </a:pPr>
            <a:fld id="{FA521329-340F-48EB-8E36-A666788F4311}" type="slidenum">
              <a:rPr lang="en-US" smtClean="0"/>
              <a:pPr>
                <a:defRPr/>
              </a:pPr>
              <a:t>58</a:t>
            </a:fld>
            <a:endParaRPr lang="en-US" smtClean="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 apply analytic epidemiology we have to combine relevant variables (i.e.</a:t>
            </a:r>
            <a:r>
              <a:rPr lang="en-US" baseline="0" dirty="0" smtClean="0"/>
              <a:t> what the sick have in common) to find what is the likely cause of the infection.</a:t>
            </a:r>
            <a:endParaRPr lang="en-US" dirty="0" smtClean="0"/>
          </a:p>
        </p:txBody>
      </p:sp>
    </p:spTree>
    <p:extLst>
      <p:ext uri="{BB962C8B-B14F-4D97-AF65-F5344CB8AC3E}">
        <p14:creationId xmlns:p14="http://schemas.microsoft.com/office/powerpoint/2010/main" val="17104297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p:txBody>
          <a:bodyPr/>
          <a:lstStyle/>
          <a:p>
            <a:pPr>
              <a:defRPr/>
            </a:pPr>
            <a:fld id="{3401E2C5-0D7C-4C3A-BE78-91356CA0DC31}" type="slidenum">
              <a:rPr lang="en-US" smtClean="0"/>
              <a:pPr>
                <a:defRPr/>
              </a:pPr>
              <a:t>59</a:t>
            </a:fld>
            <a:endParaRPr lang="en-US" smtClean="0"/>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Proposed hypothesis has to be tested by comparing them with the established facts to see if</a:t>
            </a:r>
            <a:r>
              <a:rPr lang="en-US" baseline="0" dirty="0" smtClean="0"/>
              <a:t> the hypothesis fit the actual situation.</a:t>
            </a:r>
            <a:endParaRPr lang="en-US" dirty="0" smtClean="0"/>
          </a:p>
        </p:txBody>
      </p:sp>
    </p:spTree>
    <p:extLst>
      <p:ext uri="{BB962C8B-B14F-4D97-AF65-F5344CB8AC3E}">
        <p14:creationId xmlns:p14="http://schemas.microsoft.com/office/powerpoint/2010/main" val="1310472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31BF1D5F-1403-4FF2-BB18-EFB748DD5B72}" type="slidenum">
              <a:rPr lang="en-US" smtClean="0"/>
              <a:pPr>
                <a:defRPr/>
              </a:pPr>
              <a:t>6</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From 1900 to 1995 life expectancy at birth in the US have increased from 47.3 years to 75.8 years, and life expectancy at 65 years of age have also increased, but</a:t>
            </a:r>
            <a:r>
              <a:rPr lang="en-US" baseline="0" dirty="0" smtClean="0"/>
              <a:t> more moderately from 11.9 years to 17.4 years. Most of this gain in life expectancy is due to the sharp reduction in deaths from infectious diseases over this time period. The causes for the decline in deaths from infectious diseases, and the resultant gain in life expectancy, is twofold:   </a:t>
            </a:r>
            <a:r>
              <a:rPr lang="en-US" dirty="0" smtClean="0"/>
              <a:t>  </a:t>
            </a:r>
          </a:p>
          <a:p>
            <a:pPr eaLnBrk="1" hangingPunct="1"/>
            <a:r>
              <a:rPr lang="en-US" dirty="0" smtClean="0"/>
              <a:t>	1. Better treatment of infectious diseases</a:t>
            </a:r>
          </a:p>
          <a:p>
            <a:pPr eaLnBrk="1" hangingPunct="1"/>
            <a:r>
              <a:rPr lang="en-US" dirty="0" smtClean="0"/>
              <a:t>	     - Infectious diseases killed a large proportion of kids who contribute heavily and disproportionately to decline in life expectancy.</a:t>
            </a:r>
          </a:p>
          <a:p>
            <a:pPr eaLnBrk="1" hangingPunct="1"/>
            <a:r>
              <a:rPr lang="en-US" dirty="0" smtClean="0"/>
              <a:t>	2. Improved socioeconomic conditions</a:t>
            </a:r>
          </a:p>
          <a:p>
            <a:pPr eaLnBrk="1" hangingPunct="1"/>
            <a:r>
              <a:rPr lang="en-US" dirty="0" smtClean="0"/>
              <a:t>	     - Better housing</a:t>
            </a:r>
          </a:p>
          <a:p>
            <a:pPr eaLnBrk="1" hangingPunct="1"/>
            <a:r>
              <a:rPr lang="en-US" dirty="0" smtClean="0"/>
              <a:t>	     - Better food</a:t>
            </a:r>
          </a:p>
          <a:p>
            <a:pPr eaLnBrk="1" hangingPunct="1"/>
            <a:r>
              <a:rPr lang="en-US" dirty="0" smtClean="0"/>
              <a:t>	     - Better education 	</a:t>
            </a:r>
          </a:p>
        </p:txBody>
      </p:sp>
    </p:spTree>
    <p:extLst>
      <p:ext uri="{BB962C8B-B14F-4D97-AF65-F5344CB8AC3E}">
        <p14:creationId xmlns:p14="http://schemas.microsoft.com/office/powerpoint/2010/main" val="42512905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p:txBody>
          <a:bodyPr/>
          <a:lstStyle/>
          <a:p>
            <a:pPr>
              <a:defRPr/>
            </a:pPr>
            <a:fld id="{F9D91C78-591D-4C00-BCF3-0F66493014ED}" type="slidenum">
              <a:rPr lang="en-US" smtClean="0"/>
              <a:pPr>
                <a:defRPr/>
              </a:pPr>
              <a:t>60</a:t>
            </a:fld>
            <a:endParaRPr lang="en-US" smtClean="0"/>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Sometimes more systematic studies have to be planned and implemented in order to find more cases and to define the extent of the outbreak. The most used designs</a:t>
            </a:r>
            <a:r>
              <a:rPr lang="en-US" baseline="0" dirty="0" smtClean="0"/>
              <a:t> for additional studies of epidemics are case-control studies and retrospective cohort studies.</a:t>
            </a:r>
            <a:endParaRPr lang="en-US" dirty="0" smtClean="0"/>
          </a:p>
        </p:txBody>
      </p:sp>
    </p:spTree>
    <p:extLst>
      <p:ext uri="{BB962C8B-B14F-4D97-AF65-F5344CB8AC3E}">
        <p14:creationId xmlns:p14="http://schemas.microsoft.com/office/powerpoint/2010/main" val="244799016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p:txBody>
          <a:bodyPr/>
          <a:lstStyle/>
          <a:p>
            <a:pPr>
              <a:defRPr/>
            </a:pPr>
            <a:fld id="{9EE48355-DBD9-441F-9EAB-93FDAE2A8EB8}" type="slidenum">
              <a:rPr lang="en-US" smtClean="0"/>
              <a:pPr>
                <a:defRPr/>
              </a:pPr>
              <a:t>61</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It is very important to communicate findings and write reports on the epidemic as a basis for public health actions and to inform the public about the outbreak, and to provide the new knowledge gained about the infecting agent (pathogen), how it spread, and other characteristics of the outbreak. The investigation itself has to be evaluated to see if things could have been handled better and more efficient, and to document legal issues and to teach epidemiology.  </a:t>
            </a:r>
          </a:p>
        </p:txBody>
      </p:sp>
    </p:spTree>
    <p:extLst>
      <p:ext uri="{BB962C8B-B14F-4D97-AF65-F5344CB8AC3E}">
        <p14:creationId xmlns:p14="http://schemas.microsoft.com/office/powerpoint/2010/main" val="2223297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p:txBody>
          <a:bodyPr/>
          <a:lstStyle/>
          <a:p>
            <a:pPr>
              <a:defRPr/>
            </a:pPr>
            <a:fld id="{EB5A3CD3-712C-4F79-B9CE-01CA55259904}" type="slidenum">
              <a:rPr lang="en-US" smtClean="0"/>
              <a:pPr>
                <a:defRPr/>
              </a:pPr>
              <a:t>62</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Finally we have to recommend and implement control and preventive measures to eliminate the source of the outbreak, and to stop spread of the agent/pathogen. </a:t>
            </a:r>
          </a:p>
        </p:txBody>
      </p:sp>
    </p:spTree>
    <p:extLst>
      <p:ext uri="{BB962C8B-B14F-4D97-AF65-F5344CB8AC3E}">
        <p14:creationId xmlns:p14="http://schemas.microsoft.com/office/powerpoint/2010/main" val="266751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p:txBody>
          <a:bodyPr/>
          <a:lstStyle/>
          <a:p>
            <a:pPr>
              <a:defRPr/>
            </a:pPr>
            <a:fld id="{B6E57F00-F4BD-452D-8FBA-8D6E145DEFAE}" type="slidenum">
              <a:rPr lang="en-US" smtClean="0"/>
              <a:pPr>
                <a:defRPr/>
              </a:pPr>
              <a:t>63</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Control- and preventive measures</a:t>
            </a:r>
            <a:r>
              <a:rPr lang="en-US" baseline="0" dirty="0" smtClean="0"/>
              <a:t> have to be recommended and implemented in order to protect against the consequences of the exposure. </a:t>
            </a:r>
            <a:endParaRPr lang="en-US" dirty="0" smtClean="0"/>
          </a:p>
        </p:txBody>
      </p:sp>
    </p:spTree>
    <p:extLst>
      <p:ext uri="{BB962C8B-B14F-4D97-AF65-F5344CB8AC3E}">
        <p14:creationId xmlns:p14="http://schemas.microsoft.com/office/powerpoint/2010/main" val="25891241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p:txBody>
          <a:bodyPr/>
          <a:lstStyle/>
          <a:p>
            <a:pPr>
              <a:defRPr/>
            </a:pPr>
            <a:fld id="{091B8B1B-F924-4DA5-A732-751FCE1C52D1}" type="slidenum">
              <a:rPr lang="en-US" smtClean="0"/>
              <a:pPr>
                <a:defRPr/>
              </a:pPr>
              <a:t>64</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Control measures in the wake of an epidemic may include new guidelines for public eating places and for food handling.</a:t>
            </a:r>
            <a:r>
              <a:rPr lang="en-US" baseline="0" dirty="0" smtClean="0"/>
              <a:t> It may also call for updated routines for regular checking of water pipes and inspections of restaurants.</a:t>
            </a:r>
            <a:endParaRPr lang="en-US" dirty="0" smtClean="0"/>
          </a:p>
        </p:txBody>
      </p:sp>
    </p:spTree>
    <p:extLst>
      <p:ext uri="{BB962C8B-B14F-4D97-AF65-F5344CB8AC3E}">
        <p14:creationId xmlns:p14="http://schemas.microsoft.com/office/powerpoint/2010/main" val="20308095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p:txBody>
          <a:bodyPr/>
          <a:lstStyle/>
          <a:p>
            <a:pPr>
              <a:defRPr/>
            </a:pPr>
            <a:fld id="{64991DC0-3E4B-4F7B-AEF1-1DDC98558DCD}" type="slidenum">
              <a:rPr lang="en-US" smtClean="0"/>
              <a:pPr>
                <a:defRPr/>
              </a:pPr>
              <a:t>65</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Today we live in a very interconnected world, and what happens one place</a:t>
            </a:r>
            <a:r>
              <a:rPr lang="en-US" baseline="0" dirty="0" smtClean="0"/>
              <a:t> on the globe may affect people many places. A few years back I was teaching in Guam, and talked with an MD there who had been called to help out in a food poisoning onboard a commercial airliner from Asia to the US. The pilots had to make an emergency landing on Guam. With a planeload of people confined to this airborne cylinder until it landed, all needing a restroom immediately and continually, the outcome was given. The plane was a terrible sight inside. He had no idea how the company would be able to restore it. </a:t>
            </a:r>
          </a:p>
          <a:p>
            <a:pPr eaLnBrk="1" hangingPunct="1"/>
            <a:r>
              <a:rPr lang="en-US" baseline="0" dirty="0" smtClean="0"/>
              <a:t>On the slide is a story of a commercial airline from Tokyo to Paris that has to stop in Anchorage, Alaska for refueling and food. The cook in Alaska prepared the food with staphylococcus blisters on two fingers. Heating the food to 300 degrees for 15 minutes did not inactivate the toxin. </a:t>
            </a:r>
            <a:endParaRPr lang="en-US" dirty="0" smtClean="0"/>
          </a:p>
        </p:txBody>
      </p:sp>
    </p:spTree>
    <p:extLst>
      <p:ext uri="{BB962C8B-B14F-4D97-AF65-F5344CB8AC3E}">
        <p14:creationId xmlns:p14="http://schemas.microsoft.com/office/powerpoint/2010/main" val="6741102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p:txBody>
          <a:bodyPr/>
          <a:lstStyle/>
          <a:p>
            <a:pPr>
              <a:defRPr/>
            </a:pPr>
            <a:fld id="{E2BFCC54-E823-4B57-A27C-B1CD353DE603}" type="slidenum">
              <a:rPr lang="en-US" smtClean="0"/>
              <a:pPr>
                <a:defRPr/>
              </a:pPr>
              <a:t>66</a:t>
            </a:fld>
            <a:endParaRPr lang="en-US" dirty="0" smtClean="0"/>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Approaching Copenhagen for refueling, symptoms of food poisoning appeared. Of the 543 passengers, 195 became ill, and 1</a:t>
            </a:r>
            <a:r>
              <a:rPr lang="en-US" baseline="0" dirty="0" smtClean="0"/>
              <a:t>44 had to disembark in Copenhagen for medical treatment. I do not know the price tag on this, but I am sure it was a lot of money involved, and some had to pay. Dr. Eisenberg, the public health official in Alaska were able to identify the pathogen, and to match the samples from the ham with those from the cook’s blisters.   </a:t>
            </a:r>
            <a:r>
              <a:rPr lang="en-US" dirty="0" smtClean="0"/>
              <a:t>  </a:t>
            </a:r>
          </a:p>
        </p:txBody>
      </p:sp>
    </p:spTree>
    <p:extLst>
      <p:ext uri="{BB962C8B-B14F-4D97-AF65-F5344CB8AC3E}">
        <p14:creationId xmlns:p14="http://schemas.microsoft.com/office/powerpoint/2010/main" val="418586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p:txBody>
          <a:bodyPr/>
          <a:lstStyle/>
          <a:p>
            <a:pPr>
              <a:defRPr/>
            </a:pPr>
            <a:fld id="{3FA7D54F-42AA-4C94-B2B6-9946CE80A5B5}" type="slidenum">
              <a:rPr lang="en-US" smtClean="0"/>
              <a:pPr>
                <a:defRPr/>
              </a:pPr>
              <a:t>67</a:t>
            </a:fld>
            <a:endParaRPr lang="en-US" dirty="0" smtClean="0"/>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this example we are dealing with beta-hemolytic</a:t>
            </a:r>
            <a:r>
              <a:rPr lang="en-US" baseline="0" dirty="0" smtClean="0"/>
              <a:t> streptococcal pharyngitis caused by food poisoning. The upper table show food specific attack “rates”, but it does not specify whether those who ate egg salad did or did not drink beverage, or whether those who drank beverage did or did not eat egg salad. In order to answer which food is responsible, we have to cross-tabulate the attack “rates”, as it is done in the lower table, where we immediately see the difference in attack “rates” between intake of egg salad and beverage. Remember that: </a:t>
            </a:r>
          </a:p>
          <a:p>
            <a:pPr marL="228600" indent="-228600" eaLnBrk="1" hangingPunct="1">
              <a:buFont typeface="+mj-lt"/>
              <a:buAutoNum type="arabicPeriod"/>
            </a:pPr>
            <a:r>
              <a:rPr lang="en-US" baseline="0" dirty="0" smtClean="0"/>
              <a:t>There will always be some contamination from infected food to other foods in cases like this because people may use the same utensils to serve food from several containers.</a:t>
            </a:r>
          </a:p>
          <a:p>
            <a:pPr marL="228600" indent="-228600" eaLnBrk="1" hangingPunct="1">
              <a:buFont typeface="+mj-lt"/>
              <a:buAutoNum type="arabicPeriod"/>
            </a:pPr>
            <a:r>
              <a:rPr lang="en-US" baseline="0" dirty="0" smtClean="0"/>
              <a:t>Usually only one food item has the pathogen. Almost never are two food items infected at the same time.     </a:t>
            </a:r>
            <a:endParaRPr lang="en-US" dirty="0" smtClean="0"/>
          </a:p>
        </p:txBody>
      </p:sp>
    </p:spTree>
    <p:extLst>
      <p:ext uri="{BB962C8B-B14F-4D97-AF65-F5344CB8AC3E}">
        <p14:creationId xmlns:p14="http://schemas.microsoft.com/office/powerpoint/2010/main" val="19701508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p:txBody>
          <a:bodyPr/>
          <a:lstStyle/>
          <a:p>
            <a:pPr>
              <a:defRPr/>
            </a:pPr>
            <a:fld id="{FB7D0848-493D-44BB-B356-810161AC4722}" type="slidenum">
              <a:rPr lang="en-US" smtClean="0"/>
              <a:pPr>
                <a:defRPr/>
              </a:pPr>
              <a:t>68</a:t>
            </a:fld>
            <a:endParaRPr lang="en-US" dirty="0"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MMWR is very important for doctors to read to know what to expect, what is happening in their area,</a:t>
            </a:r>
            <a:r>
              <a:rPr lang="en-US" baseline="0" dirty="0" smtClean="0"/>
              <a:t> and to be able to look for diseases they </a:t>
            </a:r>
            <a:r>
              <a:rPr lang="en-US" baseline="0" dirty="0" smtClean="0"/>
              <a:t>should know are </a:t>
            </a:r>
            <a:r>
              <a:rPr lang="en-US" baseline="0" dirty="0" smtClean="0"/>
              <a:t>out there.</a:t>
            </a:r>
            <a:endParaRPr lang="en-US" dirty="0" smtClean="0"/>
          </a:p>
        </p:txBody>
      </p:sp>
    </p:spTree>
    <p:extLst>
      <p:ext uri="{BB962C8B-B14F-4D97-AF65-F5344CB8AC3E}">
        <p14:creationId xmlns:p14="http://schemas.microsoft.com/office/powerpoint/2010/main" val="4398525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p:txBody>
          <a:bodyPr/>
          <a:lstStyle/>
          <a:p>
            <a:pPr>
              <a:defRPr/>
            </a:pPr>
            <a:fld id="{6C04BE56-1ED1-482C-8198-C512F2295B62}" type="slidenum">
              <a:rPr lang="en-US" smtClean="0"/>
              <a:pPr>
                <a:defRPr/>
              </a:pPr>
              <a:t>69</a:t>
            </a:fld>
            <a:endParaRPr lang="en-US" dirty="0"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Health professionals are required to give notice of reportable infectious diseases. However, such diseases are underreported because MDs and others</a:t>
            </a:r>
            <a:r>
              <a:rPr lang="en-US" baseline="0" dirty="0" smtClean="0"/>
              <a:t> may forget to report, or simply do not have time to do the job.</a:t>
            </a:r>
            <a:endParaRPr lang="en-US" dirty="0" smtClean="0"/>
          </a:p>
        </p:txBody>
      </p:sp>
    </p:spTree>
    <p:extLst>
      <p:ext uri="{BB962C8B-B14F-4D97-AF65-F5344CB8AC3E}">
        <p14:creationId xmlns:p14="http://schemas.microsoft.com/office/powerpoint/2010/main" val="325380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862F5F2A-9C2E-4E34-9817-9378B82B41D4}" type="slidenum">
              <a:rPr lang="en-US" smtClean="0"/>
              <a:pPr>
                <a:defRPr/>
              </a:pPr>
              <a:t>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The death “rate” from respiratory TB have been steadily declining from the beginning of the 1800-dreds, and most of this decline had happened</a:t>
            </a:r>
            <a:r>
              <a:rPr lang="en-US" baseline="0" dirty="0" smtClean="0"/>
              <a:t> </a:t>
            </a:r>
            <a:r>
              <a:rPr lang="en-US" dirty="0" smtClean="0"/>
              <a:t>long before chemotherapy was introduced around 1945, and even before the Tubercle Bacillus was identified in 1882</a:t>
            </a:r>
            <a:r>
              <a:rPr lang="en-US" baseline="0" dirty="0" smtClean="0"/>
              <a:t> by Koch</a:t>
            </a:r>
            <a:r>
              <a:rPr lang="en-US" dirty="0" smtClean="0"/>
              <a:t>. So what factors could be responsible? This decline in death rate from respiratory TB </a:t>
            </a:r>
            <a:r>
              <a:rPr lang="en-US" dirty="0" err="1" smtClean="0"/>
              <a:t>coinsided</a:t>
            </a:r>
            <a:r>
              <a:rPr lang="en-US" dirty="0" smtClean="0"/>
              <a:t> with economic improvements in the society, increasing knowledge and more advanced technology causing the population to be exposed to less crowded housing, exposure to more fresh ear, more “sanitary” clothing (Women’s long dresses became shorter so they did not sweep the</a:t>
            </a:r>
            <a:r>
              <a:rPr lang="en-US" baseline="0" dirty="0" smtClean="0"/>
              <a:t> floor</a:t>
            </a:r>
            <a:r>
              <a:rPr lang="en-US" dirty="0" smtClean="0"/>
              <a:t>), and better nutrition, probably enhancing the population’s immune </a:t>
            </a:r>
            <a:r>
              <a:rPr lang="en-US" dirty="0" err="1" smtClean="0"/>
              <a:t>defence</a:t>
            </a:r>
            <a:r>
              <a:rPr lang="en-US" dirty="0" smtClean="0"/>
              <a:t>.</a:t>
            </a:r>
          </a:p>
        </p:txBody>
      </p:sp>
    </p:spTree>
    <p:extLst>
      <p:ext uri="{BB962C8B-B14F-4D97-AF65-F5344CB8AC3E}">
        <p14:creationId xmlns:p14="http://schemas.microsoft.com/office/powerpoint/2010/main" val="6443090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p:txBody>
          <a:bodyPr/>
          <a:lstStyle/>
          <a:p>
            <a:pPr>
              <a:defRPr/>
            </a:pPr>
            <a:fld id="{BDE554DF-A11F-4FD6-A7E4-90C1ED2375B0}" type="slidenum">
              <a:rPr lang="en-US" smtClean="0"/>
              <a:pPr>
                <a:defRPr/>
              </a:pPr>
              <a:t>70</a:t>
            </a:fld>
            <a:endParaRPr lang="en-US" dirty="0"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4663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p:txBody>
          <a:bodyPr/>
          <a:lstStyle/>
          <a:p>
            <a:pPr>
              <a:defRPr/>
            </a:pPr>
            <a:fld id="{05F411DE-9D94-463D-B12A-3D327AE6BF0F}" type="slidenum">
              <a:rPr lang="en-US" smtClean="0"/>
              <a:pPr>
                <a:defRPr/>
              </a:pPr>
              <a:t>8</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0" dirty="0" smtClean="0"/>
              <a:t>This slide show</a:t>
            </a:r>
            <a:r>
              <a:rPr lang="en-US" b="0" baseline="0" dirty="0" smtClean="0"/>
              <a:t> expected and observed number of TB cases in the US from 1980 to 1992. In 1985 the US experienced the lowest number of TB cases ever reported in a year. After 1985, however, there was an increased number of TB cases in the US, and from 1985 to 1992 the occurrence of TB in this country increased about 20%. This unexpected increase was probably caused by TB being a neglected problem in urban areas, especially in the inner cities, and the HIV epidemic that started in the early 1980’ies.     </a:t>
            </a:r>
            <a:endParaRPr lang="en-US" b="0" dirty="0" smtClean="0"/>
          </a:p>
        </p:txBody>
      </p:sp>
    </p:spTree>
    <p:extLst>
      <p:ext uri="{BB962C8B-B14F-4D97-AF65-F5344CB8AC3E}">
        <p14:creationId xmlns:p14="http://schemas.microsoft.com/office/powerpoint/2010/main" val="2739157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632A7427-875B-459F-AC30-E340DD8E8F33}" type="slidenum">
              <a:rPr lang="en-US" smtClean="0"/>
              <a:pPr>
                <a:defRPr/>
              </a:pPr>
              <a:t>9</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a world view, infectious diseases are still a huge and increasing problem, especially</a:t>
            </a:r>
            <a:r>
              <a:rPr lang="en-US" baseline="0" dirty="0" smtClean="0"/>
              <a:t> in less developed regions</a:t>
            </a:r>
            <a:r>
              <a:rPr lang="en-US" dirty="0" smtClean="0"/>
              <a:t>. TB is increasing, and in 2000, 10 million new cases were reported, and from 1995 to 2000 the incidence of TB on a global scale increased from 152 to 163 cases per 100,000 person-years. 95% of the new cases were in less developed regions.</a:t>
            </a:r>
            <a:r>
              <a:rPr lang="en-US" baseline="0" dirty="0" smtClean="0"/>
              <a:t> </a:t>
            </a:r>
            <a:r>
              <a:rPr lang="en-US" dirty="0" smtClean="0"/>
              <a:t>   </a:t>
            </a:r>
          </a:p>
        </p:txBody>
      </p:sp>
    </p:spTree>
    <p:extLst>
      <p:ext uri="{BB962C8B-B14F-4D97-AF65-F5344CB8AC3E}">
        <p14:creationId xmlns:p14="http://schemas.microsoft.com/office/powerpoint/2010/main" val="1542979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747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578FED9-07CE-4417-84C7-5B639FD68AFE}" type="slidenum">
              <a:rPr lang="en-US"/>
              <a:pPr>
                <a:defRPr/>
              </a:pPr>
              <a:t>‹#›</a:t>
            </a:fld>
            <a:endParaRPr lang="en-US" dirty="0"/>
          </a:p>
        </p:txBody>
      </p:sp>
    </p:spTree>
    <p:extLst>
      <p:ext uri="{BB962C8B-B14F-4D97-AF65-F5344CB8AC3E}">
        <p14:creationId xmlns:p14="http://schemas.microsoft.com/office/powerpoint/2010/main" val="170150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BCE032D-E4E6-4927-9986-72490150D82A}" type="slidenum">
              <a:rPr lang="en-US"/>
              <a:pPr>
                <a:defRPr/>
              </a:pPr>
              <a:t>‹#›</a:t>
            </a:fld>
            <a:endParaRPr lang="en-US" dirty="0"/>
          </a:p>
        </p:txBody>
      </p:sp>
    </p:spTree>
    <p:extLst>
      <p:ext uri="{BB962C8B-B14F-4D97-AF65-F5344CB8AC3E}">
        <p14:creationId xmlns:p14="http://schemas.microsoft.com/office/powerpoint/2010/main" val="818953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834302ED-09C4-4EF9-9BE6-7E3430EE88E5}" type="slidenum">
              <a:rPr lang="en-US"/>
              <a:pPr>
                <a:defRPr/>
              </a:pPr>
              <a:t>‹#›</a:t>
            </a:fld>
            <a:endParaRPr lang="en-US" dirty="0"/>
          </a:p>
        </p:txBody>
      </p:sp>
    </p:spTree>
    <p:extLst>
      <p:ext uri="{BB962C8B-B14F-4D97-AF65-F5344CB8AC3E}">
        <p14:creationId xmlns:p14="http://schemas.microsoft.com/office/powerpoint/2010/main" val="55717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dirty="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427474D-DE97-4CE3-AA61-6FBCA5B73C06}" type="slidenum">
              <a:rPr lang="en-US"/>
              <a:pPr>
                <a:defRPr/>
              </a:pPr>
              <a:t>‹#›</a:t>
            </a:fld>
            <a:endParaRPr lang="en-US" dirty="0"/>
          </a:p>
        </p:txBody>
      </p:sp>
    </p:spTree>
    <p:extLst>
      <p:ext uri="{BB962C8B-B14F-4D97-AF65-F5344CB8AC3E}">
        <p14:creationId xmlns:p14="http://schemas.microsoft.com/office/powerpoint/2010/main" val="1034016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42E02D5-DF98-4129-B561-D3216594E24D}" type="slidenum">
              <a:rPr lang="en-US"/>
              <a:pPr>
                <a:defRPr/>
              </a:pPr>
              <a:t>‹#›</a:t>
            </a:fld>
            <a:endParaRPr lang="en-US" dirty="0"/>
          </a:p>
        </p:txBody>
      </p:sp>
    </p:spTree>
    <p:extLst>
      <p:ext uri="{BB962C8B-B14F-4D97-AF65-F5344CB8AC3E}">
        <p14:creationId xmlns:p14="http://schemas.microsoft.com/office/powerpoint/2010/main" val="1630175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942AD93-C3A9-4396-B12D-BE2F3193692D}" type="slidenum">
              <a:rPr lang="en-US"/>
              <a:pPr>
                <a:defRPr/>
              </a:pPr>
              <a:t>‹#›</a:t>
            </a:fld>
            <a:endParaRPr lang="en-US" dirty="0"/>
          </a:p>
        </p:txBody>
      </p:sp>
    </p:spTree>
    <p:extLst>
      <p:ext uri="{BB962C8B-B14F-4D97-AF65-F5344CB8AC3E}">
        <p14:creationId xmlns:p14="http://schemas.microsoft.com/office/powerpoint/2010/main" val="222953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9D7695A-50E2-4D69-98C7-3BF3D9E6359B}" type="slidenum">
              <a:rPr lang="en-US"/>
              <a:pPr>
                <a:defRPr/>
              </a:pPr>
              <a:t>‹#›</a:t>
            </a:fld>
            <a:endParaRPr lang="en-US" dirty="0"/>
          </a:p>
        </p:txBody>
      </p:sp>
    </p:spTree>
    <p:extLst>
      <p:ext uri="{BB962C8B-B14F-4D97-AF65-F5344CB8AC3E}">
        <p14:creationId xmlns:p14="http://schemas.microsoft.com/office/powerpoint/2010/main" val="728211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7CED1CD1-8ABA-4310-BA1B-432CE5118556}" type="slidenum">
              <a:rPr lang="en-US"/>
              <a:pPr>
                <a:defRPr/>
              </a:pPr>
              <a:t>‹#›</a:t>
            </a:fld>
            <a:endParaRPr lang="en-US" dirty="0"/>
          </a:p>
        </p:txBody>
      </p:sp>
    </p:spTree>
    <p:extLst>
      <p:ext uri="{BB962C8B-B14F-4D97-AF65-F5344CB8AC3E}">
        <p14:creationId xmlns:p14="http://schemas.microsoft.com/office/powerpoint/2010/main" val="2578834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A0806353-7C24-4C65-9BCB-69B242B11CB9}" type="slidenum">
              <a:rPr lang="en-US"/>
              <a:pPr>
                <a:defRPr/>
              </a:pPr>
              <a:t>‹#›</a:t>
            </a:fld>
            <a:endParaRPr lang="en-US" dirty="0"/>
          </a:p>
        </p:txBody>
      </p:sp>
    </p:spTree>
    <p:extLst>
      <p:ext uri="{BB962C8B-B14F-4D97-AF65-F5344CB8AC3E}">
        <p14:creationId xmlns:p14="http://schemas.microsoft.com/office/powerpoint/2010/main" val="3921250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ED5C558F-783A-4995-81FE-8446C692D4C5}" type="slidenum">
              <a:rPr lang="en-US"/>
              <a:pPr>
                <a:defRPr/>
              </a:pPr>
              <a:t>‹#›</a:t>
            </a:fld>
            <a:endParaRPr lang="en-US" dirty="0"/>
          </a:p>
        </p:txBody>
      </p:sp>
    </p:spTree>
    <p:extLst>
      <p:ext uri="{BB962C8B-B14F-4D97-AF65-F5344CB8AC3E}">
        <p14:creationId xmlns:p14="http://schemas.microsoft.com/office/powerpoint/2010/main" val="2745889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13A37092-4F6D-4A97-9773-E2146318B046}" type="slidenum">
              <a:rPr lang="en-US"/>
              <a:pPr>
                <a:defRPr/>
              </a:pPr>
              <a:t>‹#›</a:t>
            </a:fld>
            <a:endParaRPr lang="en-US" dirty="0"/>
          </a:p>
        </p:txBody>
      </p:sp>
    </p:spTree>
    <p:extLst>
      <p:ext uri="{BB962C8B-B14F-4D97-AF65-F5344CB8AC3E}">
        <p14:creationId xmlns:p14="http://schemas.microsoft.com/office/powerpoint/2010/main" val="1223564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E6CBA03-43E9-447B-8CA6-8031D92CF5F7}" type="slidenum">
              <a:rPr lang="en-US"/>
              <a:pPr>
                <a:defRPr/>
              </a:pPr>
              <a:t>‹#›</a:t>
            </a:fld>
            <a:endParaRPr lang="en-US" dirty="0"/>
          </a:p>
        </p:txBody>
      </p:sp>
    </p:spTree>
    <p:extLst>
      <p:ext uri="{BB962C8B-B14F-4D97-AF65-F5344CB8AC3E}">
        <p14:creationId xmlns:p14="http://schemas.microsoft.com/office/powerpoint/2010/main" val="3033202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1">
                <a:gamma/>
                <a:shade val="86275"/>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37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buFontTx/>
              <a:buNone/>
              <a:defRPr sz="1400">
                <a:latin typeface="Times New Roman" pitchFamily="18" charset="0"/>
                <a:cs typeface="+mn-cs"/>
              </a:defRPr>
            </a:lvl1pPr>
          </a:lstStyle>
          <a:p>
            <a:pPr>
              <a:defRPr/>
            </a:pPr>
            <a:endParaRPr lang="en-US" dirty="0"/>
          </a:p>
        </p:txBody>
      </p:sp>
      <p:sp>
        <p:nvSpPr>
          <p:cNvPr id="737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buFontTx/>
              <a:buNone/>
              <a:defRPr sz="1400">
                <a:latin typeface="Times New Roman" pitchFamily="18" charset="0"/>
                <a:cs typeface="+mn-cs"/>
              </a:defRPr>
            </a:lvl1pPr>
          </a:lstStyle>
          <a:p>
            <a:pPr>
              <a:defRPr/>
            </a:pPr>
            <a:endParaRPr lang="en-US" dirty="0"/>
          </a:p>
        </p:txBody>
      </p:sp>
      <p:sp>
        <p:nvSpPr>
          <p:cNvPr id="737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buFontTx/>
              <a:buNone/>
              <a:defRPr sz="1400">
                <a:latin typeface="Times New Roman" pitchFamily="18" charset="0"/>
                <a:cs typeface="+mn-cs"/>
              </a:defRPr>
            </a:lvl1pPr>
          </a:lstStyle>
          <a:p>
            <a:pPr>
              <a:defRPr/>
            </a:pPr>
            <a:fld id="{4A4A41F3-5E59-4038-B46C-E9FC0839E6E0}"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1.wma"/><Relationship Id="rId7" Type="http://schemas.openxmlformats.org/officeDocument/2006/relationships/image" Target="../media/image6.emf"/><Relationship Id="rId2" Type="http://schemas.microsoft.com/office/2007/relationships/media" Target="../media/media11.wma"/><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12.wma"/><Relationship Id="rId7" Type="http://schemas.openxmlformats.org/officeDocument/2006/relationships/image" Target="../media/image7.emf"/><Relationship Id="rId2" Type="http://schemas.microsoft.com/office/2007/relationships/media" Target="../media/media12.wma"/><Relationship Id="rId1" Type="http://schemas.openxmlformats.org/officeDocument/2006/relationships/vmlDrawing" Target="../drawings/vmlDrawing6.vml"/><Relationship Id="rId6" Type="http://schemas.openxmlformats.org/officeDocument/2006/relationships/oleObject" Target="../embeddings/oleObject6.bin"/><Relationship Id="rId5" Type="http://schemas.openxmlformats.org/officeDocument/2006/relationships/notesSlide" Target="../notesSlides/notesSlide12.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wma"/><Relationship Id="rId1" Type="http://schemas.microsoft.com/office/2007/relationships/media" Target="../media/media15.wm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ma"/><Relationship Id="rId1" Type="http://schemas.microsoft.com/office/2007/relationships/media" Target="../media/media17.wm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ma"/><Relationship Id="rId1" Type="http://schemas.microsoft.com/office/2007/relationships/media" Target="../media/media23.wm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ma"/><Relationship Id="rId1" Type="http://schemas.microsoft.com/office/2007/relationships/media" Target="../media/media24.wm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1.png"/><Relationship Id="rId5" Type="http://schemas.openxmlformats.org/officeDocument/2006/relationships/chart" Target="../charts/chart1.xm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ma"/><Relationship Id="rId1" Type="http://schemas.microsoft.com/office/2007/relationships/media" Target="../media/media31.wm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ma"/><Relationship Id="rId1" Type="http://schemas.microsoft.com/office/2007/relationships/media" Target="../media/media32.wm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3.wma"/><Relationship Id="rId7" Type="http://schemas.openxmlformats.org/officeDocument/2006/relationships/image" Target="../media/image8.emf"/><Relationship Id="rId2" Type="http://schemas.microsoft.com/office/2007/relationships/media" Target="../media/media33.wma"/><Relationship Id="rId1" Type="http://schemas.openxmlformats.org/officeDocument/2006/relationships/vmlDrawing" Target="../drawings/vmlDrawing7.vml"/><Relationship Id="rId6" Type="http://schemas.openxmlformats.org/officeDocument/2006/relationships/oleObject" Target="../embeddings/oleObject7.bin"/><Relationship Id="rId5" Type="http://schemas.openxmlformats.org/officeDocument/2006/relationships/notesSlide" Target="../notesSlides/notesSlide33.xml"/><Relationship Id="rId4"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34.wma"/><Relationship Id="rId7" Type="http://schemas.openxmlformats.org/officeDocument/2006/relationships/image" Target="../media/image9.emf"/><Relationship Id="rId2" Type="http://schemas.microsoft.com/office/2007/relationships/media" Target="../media/media34.wma"/><Relationship Id="rId1" Type="http://schemas.openxmlformats.org/officeDocument/2006/relationships/vmlDrawing" Target="../drawings/vmlDrawing8.vml"/><Relationship Id="rId6" Type="http://schemas.openxmlformats.org/officeDocument/2006/relationships/oleObject" Target="../embeddings/oleObject8.bin"/><Relationship Id="rId5" Type="http://schemas.openxmlformats.org/officeDocument/2006/relationships/notesSlide" Target="../notesSlides/notesSlide34.xml"/><Relationship Id="rId4"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wma"/><Relationship Id="rId1" Type="http://schemas.microsoft.com/office/2007/relationships/media" Target="../media/media35.wm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wma"/><Relationship Id="rId1" Type="http://schemas.microsoft.com/office/2007/relationships/media" Target="../media/media36.wma"/><Relationship Id="rId5" Type="http://schemas.openxmlformats.org/officeDocument/2006/relationships/image" Target="../media/image1.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audio" Target="../media/media37.wma"/><Relationship Id="rId7" Type="http://schemas.openxmlformats.org/officeDocument/2006/relationships/image" Target="../media/image10.emf"/><Relationship Id="rId2" Type="http://schemas.microsoft.com/office/2007/relationships/media" Target="../media/media37.wma"/><Relationship Id="rId1" Type="http://schemas.openxmlformats.org/officeDocument/2006/relationships/vmlDrawing" Target="../drawings/vmlDrawing9.vml"/><Relationship Id="rId6" Type="http://schemas.openxmlformats.org/officeDocument/2006/relationships/oleObject" Target="../embeddings/Microsoft_Word_97_-_2003_Document1.doc"/><Relationship Id="rId5" Type="http://schemas.openxmlformats.org/officeDocument/2006/relationships/notesSlide" Target="../notesSlides/notesSlide37.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11.w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wma"/><Relationship Id="rId1" Type="http://schemas.microsoft.com/office/2007/relationships/media" Target="../media/media38.wma"/><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wma"/><Relationship Id="rId7" Type="http://schemas.openxmlformats.org/officeDocument/2006/relationships/image" Target="../media/image2.emf"/><Relationship Id="rId2" Type="http://schemas.microsoft.com/office/2007/relationships/media" Target="../media/media4.wm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5" Type="http://schemas.openxmlformats.org/officeDocument/2006/relationships/image" Target="../media/image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5" Type="http://schemas.openxmlformats.org/officeDocument/2006/relationships/image" Target="../media/image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ma"/><Relationship Id="rId1" Type="http://schemas.microsoft.com/office/2007/relationships/media" Target="../media/media43.wma"/><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4.wma"/><Relationship Id="rId7" Type="http://schemas.openxmlformats.org/officeDocument/2006/relationships/image" Target="../media/image12.emf"/><Relationship Id="rId2" Type="http://schemas.microsoft.com/office/2007/relationships/media" Target="../media/media44.wma"/><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notesSlide" Target="../notesSlides/notesSlide44.xml"/><Relationship Id="rId4"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5" Type="http://schemas.openxmlformats.org/officeDocument/2006/relationships/image" Target="../media/image1.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6.wma"/><Relationship Id="rId7" Type="http://schemas.openxmlformats.org/officeDocument/2006/relationships/image" Target="../media/image13.emf"/><Relationship Id="rId2" Type="http://schemas.microsoft.com/office/2007/relationships/media" Target="../media/media46.wma"/><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notesSlide" Target="../notesSlides/notesSlide46.xml"/><Relationship Id="rId4"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7.wma"/><Relationship Id="rId7" Type="http://schemas.openxmlformats.org/officeDocument/2006/relationships/image" Target="../media/image14.emf"/><Relationship Id="rId2" Type="http://schemas.microsoft.com/office/2007/relationships/media" Target="../media/media47.wma"/><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notesSlide" Target="../notesSlides/notesSlide47.xml"/><Relationship Id="rId4"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5" Type="http://schemas.openxmlformats.org/officeDocument/2006/relationships/image" Target="../media/image1.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49.wma"/><Relationship Id="rId7" Type="http://schemas.openxmlformats.org/officeDocument/2006/relationships/image" Target="../media/image15.emf"/><Relationship Id="rId2" Type="http://schemas.microsoft.com/office/2007/relationships/media" Target="../media/media49.wma"/><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notesSlide" Target="../notesSlides/notesSlide49.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wma"/><Relationship Id="rId7" Type="http://schemas.openxmlformats.org/officeDocument/2006/relationships/image" Target="../media/image3.wmf"/><Relationship Id="rId2" Type="http://schemas.microsoft.com/office/2007/relationships/media" Target="../media/media5.wma"/><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0.wma"/><Relationship Id="rId7" Type="http://schemas.openxmlformats.org/officeDocument/2006/relationships/image" Target="../media/image16.emf"/><Relationship Id="rId2" Type="http://schemas.microsoft.com/office/2007/relationships/media" Target="../media/media50.wma"/><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notesSlide" Target="../notesSlides/notesSlide50.xml"/><Relationship Id="rId4"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5" Type="http://schemas.openxmlformats.org/officeDocument/2006/relationships/image" Target="../media/image1.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52.wma"/><Relationship Id="rId7" Type="http://schemas.openxmlformats.org/officeDocument/2006/relationships/image" Target="../media/image17.emf"/><Relationship Id="rId2" Type="http://schemas.microsoft.com/office/2007/relationships/media" Target="../media/media52.wma"/><Relationship Id="rId1" Type="http://schemas.openxmlformats.org/officeDocument/2006/relationships/vmlDrawing" Target="../drawings/vmlDrawing15.vml"/><Relationship Id="rId6" Type="http://schemas.openxmlformats.org/officeDocument/2006/relationships/oleObject" Target="../embeddings/oleObject15.bin"/><Relationship Id="rId5" Type="http://schemas.openxmlformats.org/officeDocument/2006/relationships/notesSlide" Target="../notesSlides/notesSlide52.xml"/><Relationship Id="rId4"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wma"/><Relationship Id="rId1" Type="http://schemas.microsoft.com/office/2007/relationships/media" Target="../media/media53.wma"/><Relationship Id="rId5" Type="http://schemas.openxmlformats.org/officeDocument/2006/relationships/image" Target="../media/image1.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4.wma"/><Relationship Id="rId1" Type="http://schemas.microsoft.com/office/2007/relationships/media" Target="../media/media54.wma"/><Relationship Id="rId5" Type="http://schemas.openxmlformats.org/officeDocument/2006/relationships/image" Target="../media/image1.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wma"/><Relationship Id="rId1" Type="http://schemas.microsoft.com/office/2007/relationships/media" Target="../media/media55.wma"/><Relationship Id="rId5" Type="http://schemas.openxmlformats.org/officeDocument/2006/relationships/image" Target="../media/image1.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wma"/><Relationship Id="rId1" Type="http://schemas.microsoft.com/office/2007/relationships/media" Target="../media/media56.wm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wma"/><Relationship Id="rId1" Type="http://schemas.microsoft.com/office/2007/relationships/media" Target="../media/media57.wma"/><Relationship Id="rId5" Type="http://schemas.openxmlformats.org/officeDocument/2006/relationships/image" Target="../media/image1.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wma"/><Relationship Id="rId1" Type="http://schemas.microsoft.com/office/2007/relationships/media" Target="../media/media58.wma"/><Relationship Id="rId5" Type="http://schemas.openxmlformats.org/officeDocument/2006/relationships/image" Target="../media/image1.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wma"/><Relationship Id="rId1" Type="http://schemas.microsoft.com/office/2007/relationships/media" Target="../media/media59.wma"/><Relationship Id="rId5" Type="http://schemas.openxmlformats.org/officeDocument/2006/relationships/image" Target="../media/image1.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wma"/><Relationship Id="rId1" Type="http://schemas.microsoft.com/office/2007/relationships/media" Target="../media/media60.wma"/><Relationship Id="rId5" Type="http://schemas.openxmlformats.org/officeDocument/2006/relationships/image" Target="../media/image1.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wma"/><Relationship Id="rId1" Type="http://schemas.microsoft.com/office/2007/relationships/media" Target="../media/media61.wma"/><Relationship Id="rId5" Type="http://schemas.openxmlformats.org/officeDocument/2006/relationships/image" Target="../media/image1.png"/><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wma"/><Relationship Id="rId1" Type="http://schemas.microsoft.com/office/2007/relationships/media" Target="../media/media62.wma"/><Relationship Id="rId5" Type="http://schemas.openxmlformats.org/officeDocument/2006/relationships/image" Target="../media/image1.png"/><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3.wma"/><Relationship Id="rId1" Type="http://schemas.microsoft.com/office/2007/relationships/media" Target="../media/media63.wma"/><Relationship Id="rId5" Type="http://schemas.openxmlformats.org/officeDocument/2006/relationships/image" Target="../media/image1.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4.wma"/><Relationship Id="rId1" Type="http://schemas.microsoft.com/office/2007/relationships/media" Target="../media/media64.wma"/><Relationship Id="rId5" Type="http://schemas.openxmlformats.org/officeDocument/2006/relationships/image" Target="../media/image1.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5.wma"/><Relationship Id="rId7" Type="http://schemas.openxmlformats.org/officeDocument/2006/relationships/image" Target="../media/image18.wmf"/><Relationship Id="rId2" Type="http://schemas.microsoft.com/office/2007/relationships/media" Target="../media/media65.wma"/><Relationship Id="rId1" Type="http://schemas.openxmlformats.org/officeDocument/2006/relationships/vmlDrawing" Target="../drawings/vmlDrawing16.vml"/><Relationship Id="rId6" Type="http://schemas.openxmlformats.org/officeDocument/2006/relationships/oleObject" Target="../embeddings/oleObject16.bin"/><Relationship Id="rId5" Type="http://schemas.openxmlformats.org/officeDocument/2006/relationships/notesSlide" Target="../notesSlides/notesSlide65.xml"/><Relationship Id="rId4"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66.wma"/><Relationship Id="rId7" Type="http://schemas.openxmlformats.org/officeDocument/2006/relationships/image" Target="../media/image18.wmf"/><Relationship Id="rId2" Type="http://schemas.microsoft.com/office/2007/relationships/media" Target="../media/media66.wma"/><Relationship Id="rId1" Type="http://schemas.openxmlformats.org/officeDocument/2006/relationships/vmlDrawing" Target="../drawings/vmlDrawing17.vml"/><Relationship Id="rId6" Type="http://schemas.openxmlformats.org/officeDocument/2006/relationships/oleObject" Target="../embeddings/oleObject17.bin"/><Relationship Id="rId5" Type="http://schemas.openxmlformats.org/officeDocument/2006/relationships/notesSlide" Target="../notesSlides/notesSlide66.xml"/><Relationship Id="rId4"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7.wma"/><Relationship Id="rId1" Type="http://schemas.microsoft.com/office/2007/relationships/media" Target="../media/media67.wma"/><Relationship Id="rId5" Type="http://schemas.openxmlformats.org/officeDocument/2006/relationships/image" Target="../media/image1.png"/><Relationship Id="rId4"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8.wma"/><Relationship Id="rId1" Type="http://schemas.microsoft.com/office/2007/relationships/media" Target="../media/media68.wma"/><Relationship Id="rId5" Type="http://schemas.openxmlformats.org/officeDocument/2006/relationships/image" Target="../media/image1.png"/><Relationship Id="rId4"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9.wma"/><Relationship Id="rId1" Type="http://schemas.microsoft.com/office/2007/relationships/media" Target="../media/media69.wma"/><Relationship Id="rId5" Type="http://schemas.openxmlformats.org/officeDocument/2006/relationships/image" Target="../media/image1.png"/><Relationship Id="rId4"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wma"/><Relationship Id="rId7" Type="http://schemas.openxmlformats.org/officeDocument/2006/relationships/image" Target="../media/image4.emf"/><Relationship Id="rId2" Type="http://schemas.microsoft.com/office/2007/relationships/media" Target="../media/media7.wma"/><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8.wma"/><Relationship Id="rId7" Type="http://schemas.openxmlformats.org/officeDocument/2006/relationships/image" Target="../media/image5.emf"/><Relationship Id="rId2" Type="http://schemas.microsoft.com/office/2007/relationships/media" Target="../media/media8.wma"/><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15888"/>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EPDM 509</a:t>
            </a:r>
          </a:p>
        </p:txBody>
      </p:sp>
      <p:sp>
        <p:nvSpPr>
          <p:cNvPr id="2051" name="Text Box 4"/>
          <p:cNvSpPr txBox="1">
            <a:spLocks noChangeArrowheads="1"/>
          </p:cNvSpPr>
          <p:nvPr/>
        </p:nvSpPr>
        <p:spPr bwMode="auto">
          <a:xfrm>
            <a:off x="2628900" y="3933825"/>
            <a:ext cx="28797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n-US" sz="4000" dirty="0">
                <a:solidFill>
                  <a:schemeClr val="accent2"/>
                </a:solidFill>
                <a:latin typeface="Times New Roman" pitchFamily="18" charset="0"/>
              </a:rPr>
              <a:t>Epidemics</a:t>
            </a:r>
          </a:p>
        </p:txBody>
      </p:sp>
      <p:sp>
        <p:nvSpPr>
          <p:cNvPr id="2052" name="Text Box 5"/>
          <p:cNvSpPr txBox="1">
            <a:spLocks noChangeArrowheads="1"/>
          </p:cNvSpPr>
          <p:nvPr/>
        </p:nvSpPr>
        <p:spPr bwMode="auto">
          <a:xfrm>
            <a:off x="2268538" y="1795463"/>
            <a:ext cx="482441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4800" dirty="0">
                <a:solidFill>
                  <a:srgbClr val="990033"/>
                </a:solidFill>
                <a:latin typeface="Times New Roman" pitchFamily="18" charset="0"/>
              </a:rPr>
              <a:t>Disease Outbreaks</a:t>
            </a:r>
          </a:p>
        </p:txBody>
      </p:sp>
      <p:sp>
        <p:nvSpPr>
          <p:cNvPr id="2053" name="Text Box 6"/>
          <p:cNvSpPr txBox="1">
            <a:spLocks noChangeArrowheads="1"/>
          </p:cNvSpPr>
          <p:nvPr/>
        </p:nvSpPr>
        <p:spPr bwMode="auto">
          <a:xfrm>
            <a:off x="2967038" y="4960938"/>
            <a:ext cx="1353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dirty="0">
                <a:solidFill>
                  <a:schemeClr val="accent2"/>
                </a:solidFill>
                <a:latin typeface="Times New Roman" pitchFamily="18" charset="0"/>
              </a:rPr>
              <a:t>Lecture </a:t>
            </a:r>
            <a:r>
              <a:rPr lang="en-US" sz="2400" dirty="0" smtClean="0">
                <a:solidFill>
                  <a:schemeClr val="accent2"/>
                </a:solidFill>
                <a:latin typeface="Times New Roman" pitchFamily="18" charset="0"/>
              </a:rPr>
              <a:t>3</a:t>
            </a:r>
            <a:endParaRPr lang="en-US" sz="2400" dirty="0">
              <a:solidFill>
                <a:schemeClr val="accent2"/>
              </a:solidFill>
              <a:latin typeface="Times New Roman" pitchFamily="18" charset="0"/>
            </a:endParaRPr>
          </a:p>
        </p:txBody>
      </p:sp>
      <p:sp>
        <p:nvSpPr>
          <p:cNvPr id="2054" name="Text Box 7"/>
          <p:cNvSpPr txBox="1">
            <a:spLocks noChangeArrowheads="1"/>
          </p:cNvSpPr>
          <p:nvPr/>
        </p:nvSpPr>
        <p:spPr bwMode="auto">
          <a:xfrm>
            <a:off x="677863" y="6364288"/>
            <a:ext cx="941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400" dirty="0">
                <a:solidFill>
                  <a:srgbClr val="990033"/>
                </a:solidFill>
                <a:latin typeface="Times New Roman" pitchFamily="18" charset="0"/>
              </a:rPr>
              <a:t>R Knutsen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00"/>
                </a:solidFill>
                <a:effectLst>
                  <a:outerShdw blurRad="38100" dist="38100" dir="2700000" algn="tl">
                    <a:srgbClr val="C0C0C0"/>
                  </a:outerShdw>
                </a:effectLst>
              </a:rPr>
              <a:t>Definitions</a:t>
            </a:r>
          </a:p>
        </p:txBody>
      </p:sp>
      <p:sp>
        <p:nvSpPr>
          <p:cNvPr id="11267" name="Text Box 3"/>
          <p:cNvSpPr txBox="1">
            <a:spLocks noChangeArrowheads="1"/>
          </p:cNvSpPr>
          <p:nvPr/>
        </p:nvSpPr>
        <p:spPr bwMode="auto">
          <a:xfrm>
            <a:off x="-152400" y="419100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400">
                <a:latin typeface="Times New Roman" pitchFamily="18" charset="0"/>
              </a:rPr>
              <a:t>     </a:t>
            </a:r>
            <a:r>
              <a:rPr lang="en-US" sz="3600" b="1">
                <a:latin typeface="Times New Roman" pitchFamily="18" charset="0"/>
              </a:rPr>
              <a:t> </a:t>
            </a:r>
            <a:endParaRPr lang="en-US" sz="3400">
              <a:latin typeface="Times New Roman" pitchFamily="18" charset="0"/>
            </a:endParaRPr>
          </a:p>
        </p:txBody>
      </p:sp>
      <p:sp>
        <p:nvSpPr>
          <p:cNvPr id="393220" name="Text Box 4"/>
          <p:cNvSpPr txBox="1">
            <a:spLocks noChangeArrowheads="1"/>
          </p:cNvSpPr>
          <p:nvPr/>
        </p:nvSpPr>
        <p:spPr bwMode="auto">
          <a:xfrm>
            <a:off x="323850" y="3213100"/>
            <a:ext cx="88392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200" b="1">
                <a:solidFill>
                  <a:schemeClr val="accent2"/>
                </a:solidFill>
              </a:rPr>
              <a:t>Pandemic</a:t>
            </a:r>
            <a:r>
              <a:rPr lang="en-US" sz="3400">
                <a:latin typeface="Times New Roman" pitchFamily="18" charset="0"/>
              </a:rPr>
              <a:t> - </a:t>
            </a:r>
            <a:r>
              <a:rPr lang="en-US" sz="2400"/>
              <a:t>an epidemic that encompasses </a:t>
            </a:r>
            <a:r>
              <a:rPr lang="en-US" sz="2400">
                <a:solidFill>
                  <a:srgbClr val="FF3399"/>
                </a:solidFill>
              </a:rPr>
              <a:t>large 	geographic areas</a:t>
            </a:r>
            <a:r>
              <a:rPr lang="en-US" sz="2400"/>
              <a:t>, affecting more than one country.</a:t>
            </a:r>
          </a:p>
        </p:txBody>
      </p:sp>
      <p:sp>
        <p:nvSpPr>
          <p:cNvPr id="393221" name="Text Box 5"/>
          <p:cNvSpPr txBox="1">
            <a:spLocks noChangeArrowheads="1"/>
          </p:cNvSpPr>
          <p:nvPr/>
        </p:nvSpPr>
        <p:spPr bwMode="auto">
          <a:xfrm>
            <a:off x="323850" y="2133600"/>
            <a:ext cx="8712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pPr>
            <a:r>
              <a:rPr lang="en-US" sz="3200" b="1">
                <a:solidFill>
                  <a:schemeClr val="accent2"/>
                </a:solidFill>
              </a:rPr>
              <a:t>Epidemic</a:t>
            </a:r>
            <a:r>
              <a:rPr lang="en-US" sz="3600" b="1">
                <a:solidFill>
                  <a:schemeClr val="accent2"/>
                </a:solidFill>
                <a:latin typeface="Times New Roman" pitchFamily="18" charset="0"/>
              </a:rPr>
              <a:t> </a:t>
            </a:r>
            <a:r>
              <a:rPr lang="en-US" sz="3200"/>
              <a:t>-</a:t>
            </a:r>
            <a:r>
              <a:rPr lang="en-US" sz="3200" b="1">
                <a:latin typeface="Times New Roman" pitchFamily="18" charset="0"/>
              </a:rPr>
              <a:t> </a:t>
            </a:r>
            <a:r>
              <a:rPr lang="en-US" sz="2400"/>
              <a:t>the occurrence of a specific disease in a given 	population in </a:t>
            </a:r>
            <a:r>
              <a:rPr lang="en-US" sz="2400">
                <a:solidFill>
                  <a:srgbClr val="FF3399"/>
                </a:solidFill>
              </a:rPr>
              <a:t>larger numbers</a:t>
            </a:r>
            <a:r>
              <a:rPr lang="en-US" sz="2400"/>
              <a:t> than the usual.</a:t>
            </a:r>
          </a:p>
        </p:txBody>
      </p:sp>
      <p:sp>
        <p:nvSpPr>
          <p:cNvPr id="11270" name="Text Box 6"/>
          <p:cNvSpPr txBox="1">
            <a:spLocks noChangeArrowheads="1"/>
          </p:cNvSpPr>
          <p:nvPr/>
        </p:nvSpPr>
        <p:spPr bwMode="auto">
          <a:xfrm>
            <a:off x="-76200" y="2209800"/>
            <a:ext cx="9601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3000">
                <a:solidFill>
                  <a:schemeClr val="tx1"/>
                </a:solidFill>
                <a:latin typeface="Arial" charset="0"/>
                <a:cs typeface="Arial" charset="0"/>
              </a:defRPr>
            </a:lvl1pPr>
            <a:lvl2pPr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lvl="1">
              <a:buClr>
                <a:srgbClr val="FF66CC"/>
              </a:buClr>
              <a:buSzPct val="75000"/>
            </a:pPr>
            <a:r>
              <a:rPr lang="en-US" sz="3400">
                <a:latin typeface="Times New Roman" pitchFamily="18" charset="0"/>
              </a:rPr>
              <a:t>	</a:t>
            </a:r>
          </a:p>
        </p:txBody>
      </p:sp>
      <p:sp>
        <p:nvSpPr>
          <p:cNvPr id="393223" name="Text Box 7"/>
          <p:cNvSpPr txBox="1">
            <a:spLocks noChangeArrowheads="1"/>
          </p:cNvSpPr>
          <p:nvPr/>
        </p:nvSpPr>
        <p:spPr bwMode="auto">
          <a:xfrm>
            <a:off x="323850" y="1052513"/>
            <a:ext cx="88201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pPr>
            <a:r>
              <a:rPr lang="en-US" sz="3200" b="1">
                <a:solidFill>
                  <a:schemeClr val="accent2"/>
                </a:solidFill>
              </a:rPr>
              <a:t>Endemic</a:t>
            </a:r>
            <a:r>
              <a:rPr lang="en-US" sz="3600" b="1">
                <a:latin typeface="Times New Roman" pitchFamily="18" charset="0"/>
              </a:rPr>
              <a:t> </a:t>
            </a:r>
            <a:r>
              <a:rPr lang="en-US" sz="3600">
                <a:latin typeface="Times New Roman" pitchFamily="18" charset="0"/>
              </a:rPr>
              <a:t>-</a:t>
            </a:r>
            <a:r>
              <a:rPr lang="en-US" sz="3600" b="1">
                <a:latin typeface="Times New Roman" pitchFamily="18" charset="0"/>
              </a:rPr>
              <a:t> </a:t>
            </a:r>
            <a:r>
              <a:rPr lang="en-US" sz="2400"/>
              <a:t>the </a:t>
            </a:r>
            <a:r>
              <a:rPr lang="en-US" sz="2400">
                <a:solidFill>
                  <a:srgbClr val="FF3399"/>
                </a:solidFill>
              </a:rPr>
              <a:t>usual level</a:t>
            </a:r>
            <a:r>
              <a:rPr lang="en-US" sz="2400"/>
              <a:t> of occurrence of a disease in a 	given population.</a:t>
            </a:r>
          </a:p>
        </p:txBody>
      </p:sp>
      <p:sp>
        <p:nvSpPr>
          <p:cNvPr id="393225" name="Text Box 9"/>
          <p:cNvSpPr txBox="1">
            <a:spLocks noChangeArrowheads="1"/>
          </p:cNvSpPr>
          <p:nvPr/>
        </p:nvSpPr>
        <p:spPr bwMode="auto">
          <a:xfrm>
            <a:off x="323850" y="4254500"/>
            <a:ext cx="88392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200" b="1">
                <a:solidFill>
                  <a:schemeClr val="accent2"/>
                </a:solidFill>
              </a:rPr>
              <a:t>Outbreak</a:t>
            </a:r>
            <a:r>
              <a:rPr lang="en-US" sz="3400">
                <a:latin typeface="Times New Roman" pitchFamily="18" charset="0"/>
              </a:rPr>
              <a:t> - </a:t>
            </a:r>
            <a:r>
              <a:rPr lang="en-US" sz="2400"/>
              <a:t>an epidemic limited to </a:t>
            </a:r>
            <a:r>
              <a:rPr lang="en-US" sz="2400">
                <a:solidFill>
                  <a:srgbClr val="FF3399"/>
                </a:solidFill>
              </a:rPr>
              <a:t>localized increase in the 	incidence of a disease</a:t>
            </a:r>
            <a:r>
              <a:rPr lang="en-US" sz="2400"/>
              <a:t>, e.g. in a village, town, institution.</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7508" fill="hold"/>
                                        <p:tgtEl>
                                          <p:spTgt spid="2"/>
                                        </p:tgtEl>
                                      </p:cBhvr>
                                    </p:cmd>
                                  </p:childTnLst>
                                </p:cTn>
                              </p:par>
                              <p:par>
                                <p:cTn id="7" presetID="10" presetClass="entr" presetSubtype="0" fill="hold" grpId="0" nodeType="withEffect">
                                  <p:stCondLst>
                                    <p:cond delay="4000"/>
                                  </p:stCondLst>
                                  <p:childTnLst>
                                    <p:set>
                                      <p:cBhvr>
                                        <p:cTn id="8" dur="1" fill="hold">
                                          <p:stCondLst>
                                            <p:cond delay="0"/>
                                          </p:stCondLst>
                                        </p:cTn>
                                        <p:tgtEl>
                                          <p:spTgt spid="393223"/>
                                        </p:tgtEl>
                                        <p:attrNameLst>
                                          <p:attrName>style.visibility</p:attrName>
                                        </p:attrNameLst>
                                      </p:cBhvr>
                                      <p:to>
                                        <p:strVal val="visible"/>
                                      </p:to>
                                    </p:set>
                                    <p:animEffect transition="in" filter="fade">
                                      <p:cBhvr>
                                        <p:cTn id="9" dur="2000"/>
                                        <p:tgtEl>
                                          <p:spTgt spid="393223"/>
                                        </p:tgtEl>
                                      </p:cBhvr>
                                    </p:animEffect>
                                  </p:childTnLst>
                                </p:cTn>
                              </p:par>
                              <p:par>
                                <p:cTn id="10" presetID="10" presetClass="entr" presetSubtype="0" fill="hold" grpId="0" nodeType="withEffect">
                                  <p:stCondLst>
                                    <p:cond delay="10000"/>
                                  </p:stCondLst>
                                  <p:childTnLst>
                                    <p:set>
                                      <p:cBhvr>
                                        <p:cTn id="11" dur="1" fill="hold">
                                          <p:stCondLst>
                                            <p:cond delay="0"/>
                                          </p:stCondLst>
                                        </p:cTn>
                                        <p:tgtEl>
                                          <p:spTgt spid="393221"/>
                                        </p:tgtEl>
                                        <p:attrNameLst>
                                          <p:attrName>style.visibility</p:attrName>
                                        </p:attrNameLst>
                                      </p:cBhvr>
                                      <p:to>
                                        <p:strVal val="visible"/>
                                      </p:to>
                                    </p:set>
                                    <p:animEffect transition="in" filter="fade">
                                      <p:cBhvr>
                                        <p:cTn id="12" dur="2000"/>
                                        <p:tgtEl>
                                          <p:spTgt spid="393221"/>
                                        </p:tgtEl>
                                      </p:cBhvr>
                                    </p:animEffect>
                                  </p:childTnLst>
                                </p:cTn>
                              </p:par>
                              <p:par>
                                <p:cTn id="13" presetID="10" presetClass="entr" presetSubtype="0" fill="hold" grpId="0" nodeType="withEffect">
                                  <p:stCondLst>
                                    <p:cond delay="24000"/>
                                  </p:stCondLst>
                                  <p:childTnLst>
                                    <p:set>
                                      <p:cBhvr>
                                        <p:cTn id="14" dur="1" fill="hold">
                                          <p:stCondLst>
                                            <p:cond delay="0"/>
                                          </p:stCondLst>
                                        </p:cTn>
                                        <p:tgtEl>
                                          <p:spTgt spid="393220"/>
                                        </p:tgtEl>
                                        <p:attrNameLst>
                                          <p:attrName>style.visibility</p:attrName>
                                        </p:attrNameLst>
                                      </p:cBhvr>
                                      <p:to>
                                        <p:strVal val="visible"/>
                                      </p:to>
                                    </p:set>
                                    <p:animEffect transition="in" filter="fade">
                                      <p:cBhvr>
                                        <p:cTn id="15" dur="2000"/>
                                        <p:tgtEl>
                                          <p:spTgt spid="393220"/>
                                        </p:tgtEl>
                                      </p:cBhvr>
                                    </p:animEffect>
                                  </p:childTnLst>
                                </p:cTn>
                              </p:par>
                              <p:par>
                                <p:cTn id="16" presetID="10" presetClass="entr" presetSubtype="0" fill="hold" grpId="0" nodeType="withEffect">
                                  <p:stCondLst>
                                    <p:cond delay="36000"/>
                                  </p:stCondLst>
                                  <p:childTnLst>
                                    <p:set>
                                      <p:cBhvr>
                                        <p:cTn id="17" dur="1" fill="hold">
                                          <p:stCondLst>
                                            <p:cond delay="0"/>
                                          </p:stCondLst>
                                        </p:cTn>
                                        <p:tgtEl>
                                          <p:spTgt spid="393225"/>
                                        </p:tgtEl>
                                        <p:attrNameLst>
                                          <p:attrName>style.visibility</p:attrName>
                                        </p:attrNameLst>
                                      </p:cBhvr>
                                      <p:to>
                                        <p:strVal val="visible"/>
                                      </p:to>
                                    </p:set>
                                    <p:animEffect transition="in" filter="fade">
                                      <p:cBhvr>
                                        <p:cTn id="18" dur="2000"/>
                                        <p:tgtEl>
                                          <p:spTgt spid="3932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393220" grpId="0"/>
      <p:bldP spid="393221" grpId="0"/>
      <p:bldP spid="393223" grpId="0"/>
      <p:bldP spid="3932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2"/>
          <p:cNvGraphicFramePr>
            <a:graphicFrameLocks noChangeAspect="1"/>
          </p:cNvGraphicFramePr>
          <p:nvPr/>
        </p:nvGraphicFramePr>
        <p:xfrm>
          <a:off x="1371600" y="1646238"/>
          <a:ext cx="6553200" cy="4449762"/>
        </p:xfrm>
        <a:graphic>
          <a:graphicData uri="http://schemas.openxmlformats.org/presentationml/2006/ole">
            <mc:AlternateContent xmlns:mc="http://schemas.openxmlformats.org/markup-compatibility/2006">
              <mc:Choice xmlns:v="urn:schemas-microsoft-com:vml" Requires="v">
                <p:oleObj spid="_x0000_s12408" name="Document" r:id="rId6" imgW="2819377" imgH="1905120" progId="Word.Document.8">
                  <p:embed/>
                </p:oleObj>
              </mc:Choice>
              <mc:Fallback>
                <p:oleObj name="Document" r:id="rId6" imgW="2819377" imgH="190512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646238"/>
                        <a:ext cx="6553200" cy="444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291" name="Text Box 3"/>
          <p:cNvSpPr txBox="1">
            <a:spLocks noChangeArrowheads="1"/>
          </p:cNvSpPr>
          <p:nvPr/>
        </p:nvSpPr>
        <p:spPr bwMode="auto">
          <a:xfrm>
            <a:off x="4279900" y="6137275"/>
            <a:ext cx="825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latin typeface="Times New Roman" pitchFamily="18" charset="0"/>
              </a:rPr>
              <a:t>Time</a:t>
            </a:r>
          </a:p>
        </p:txBody>
      </p:sp>
      <p:sp>
        <p:nvSpPr>
          <p:cNvPr id="12292" name="Text Box 4"/>
          <p:cNvSpPr txBox="1">
            <a:spLocks noChangeArrowheads="1"/>
          </p:cNvSpPr>
          <p:nvPr/>
        </p:nvSpPr>
        <p:spPr bwMode="auto">
          <a:xfrm rot="-5377083">
            <a:off x="-1006475" y="3259138"/>
            <a:ext cx="347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latin typeface="Times New Roman" pitchFamily="18" charset="0"/>
              </a:rPr>
              <a:t>	  Incidence</a:t>
            </a:r>
          </a:p>
          <a:p>
            <a:r>
              <a:rPr lang="en-US" sz="2400">
                <a:latin typeface="Times New Roman" pitchFamily="18" charset="0"/>
              </a:rPr>
              <a:t>(per 100,000 person-years)</a:t>
            </a:r>
          </a:p>
        </p:txBody>
      </p:sp>
      <p:sp>
        <p:nvSpPr>
          <p:cNvPr id="430085" name="Rectangle 5"/>
          <p:cNvSpPr>
            <a:spLocks noGrp="1" noChangeArrowheads="1"/>
          </p:cNvSpPr>
          <p:nvPr>
            <p:ph type="title" idx="4294967295"/>
          </p:nvPr>
        </p:nvSpPr>
        <p:spPr>
          <a:xfrm>
            <a:off x="381000" y="228600"/>
            <a:ext cx="8763000" cy="1143000"/>
          </a:xfrm>
        </p:spPr>
        <p:txBody>
          <a:bodyPr/>
          <a:lstStyle/>
          <a:p>
            <a:pPr eaLnBrk="1" hangingPunct="1">
              <a:defRPr/>
            </a:pPr>
            <a:r>
              <a:rPr lang="en-US" sz="2800" smtClean="0">
                <a:solidFill>
                  <a:srgbClr val="990000"/>
                </a:solidFill>
                <a:effectLst>
                  <a:outerShdw blurRad="38100" dist="38100" dir="2700000" algn="tl">
                    <a:srgbClr val="C0C0C0"/>
                  </a:outerShdw>
                </a:effectLst>
              </a:rPr>
              <a:t>Schematic representation of the development of an epidemic of disease over time</a:t>
            </a:r>
          </a:p>
        </p:txBody>
      </p:sp>
      <p:sp>
        <p:nvSpPr>
          <p:cNvPr id="12294" name="Rectangle 6"/>
          <p:cNvSpPr>
            <a:spLocks noChangeArrowheads="1"/>
          </p:cNvSpPr>
          <p:nvPr/>
        </p:nvSpPr>
        <p:spPr bwMode="auto">
          <a:xfrm>
            <a:off x="2124075" y="4508500"/>
            <a:ext cx="1295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0" hangingPunct="0">
              <a:buFontTx/>
              <a:buChar char="•"/>
            </a:pPr>
            <a:endParaRPr lang="en-US"/>
          </a:p>
        </p:txBody>
      </p:sp>
      <p:sp>
        <p:nvSpPr>
          <p:cNvPr id="12295" name="Rectangle 7"/>
          <p:cNvSpPr>
            <a:spLocks noChangeArrowheads="1"/>
          </p:cNvSpPr>
          <p:nvPr/>
        </p:nvSpPr>
        <p:spPr bwMode="auto">
          <a:xfrm>
            <a:off x="5378450" y="2551113"/>
            <a:ext cx="2087563"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buFontTx/>
              <a:buChar char="•"/>
            </a:pPr>
            <a:endParaRPr lang="en-US"/>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ChangeArrowheads="1"/>
          </p:cNvSpPr>
          <p:nvPr>
            <p:ph type="title" idx="4294967295"/>
          </p:nvPr>
        </p:nvSpPr>
        <p:spPr>
          <a:xfrm>
            <a:off x="615950" y="476250"/>
            <a:ext cx="7772400" cy="1143000"/>
          </a:xfrm>
        </p:spPr>
        <p:txBody>
          <a:bodyPr/>
          <a:lstStyle/>
          <a:p>
            <a:pPr eaLnBrk="1" hangingPunct="1">
              <a:defRPr/>
            </a:pPr>
            <a:r>
              <a:rPr lang="en-US" sz="4000" smtClean="0">
                <a:solidFill>
                  <a:srgbClr val="990000"/>
                </a:solidFill>
                <a:effectLst>
                  <a:outerShdw blurRad="38100" dist="38100" dir="2700000" algn="tl">
                    <a:srgbClr val="C0C0C0"/>
                  </a:outerShdw>
                </a:effectLst>
              </a:rPr>
              <a:t>Kaposi sarcoma in New York</a:t>
            </a:r>
          </a:p>
        </p:txBody>
      </p:sp>
      <p:grpSp>
        <p:nvGrpSpPr>
          <p:cNvPr id="13315" name="Group 5"/>
          <p:cNvGrpSpPr>
            <a:grpSpLocks/>
          </p:cNvGrpSpPr>
          <p:nvPr/>
        </p:nvGrpSpPr>
        <p:grpSpPr bwMode="auto">
          <a:xfrm>
            <a:off x="766763" y="1557338"/>
            <a:ext cx="7621587" cy="5086350"/>
            <a:chOff x="191" y="1020"/>
            <a:chExt cx="4801" cy="3204"/>
          </a:xfrm>
        </p:grpSpPr>
        <p:graphicFrame>
          <p:nvGraphicFramePr>
            <p:cNvPr id="13316" name="Object 3"/>
            <p:cNvGraphicFramePr>
              <a:graphicFrameLocks noChangeAspect="1"/>
            </p:cNvGraphicFramePr>
            <p:nvPr/>
          </p:nvGraphicFramePr>
          <p:xfrm>
            <a:off x="191" y="1020"/>
            <a:ext cx="4801" cy="3204"/>
          </p:xfrm>
          <a:graphic>
            <a:graphicData uri="http://schemas.openxmlformats.org/presentationml/2006/ole">
              <mc:AlternateContent xmlns:mc="http://schemas.openxmlformats.org/markup-compatibility/2006">
                <mc:Choice xmlns:v="urn:schemas-microsoft-com:vml" Requires="v">
                  <p:oleObj spid="_x0000_s13434" name="Chart" r:id="rId6" imgW="6096000" imgH="4067251" progId="MSGraph.Chart.8">
                    <p:embed followColorScheme="full"/>
                  </p:oleObj>
                </mc:Choice>
                <mc:Fallback>
                  <p:oleObj name="Chart" r:id="rId6" imgW="6096000" imgH="4067251"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 y="1020"/>
                          <a:ext cx="4801" cy="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317" name="Text Box 4"/>
            <p:cNvSpPr txBox="1">
              <a:spLocks noChangeArrowheads="1"/>
            </p:cNvSpPr>
            <p:nvPr/>
          </p:nvSpPr>
          <p:spPr bwMode="auto">
            <a:xfrm rot="-5372852">
              <a:off x="40" y="2201"/>
              <a:ext cx="10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latin typeface="Times New Roman" pitchFamily="18" charset="0"/>
                </a:rPr>
                <a:t>No. of cases</a:t>
              </a:r>
            </a:p>
          </p:txBody>
        </p:sp>
      </p:gr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p:cNvSpPr>
            <a:spLocks noGrp="1" noChangeArrowheads="1"/>
          </p:cNvSpPr>
          <p:nvPr>
            <p:ph type="title"/>
          </p:nvPr>
        </p:nvSpPr>
        <p:spPr>
          <a:xfrm>
            <a:off x="685800" y="260350"/>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Epidemiologic Triad</a:t>
            </a:r>
            <a:r>
              <a:rPr lang="en-US" sz="4000" dirty="0" smtClean="0">
                <a:solidFill>
                  <a:srgbClr val="990033"/>
                </a:solidFill>
                <a:effectLst>
                  <a:outerShdw blurRad="38100" dist="38100" dir="2700000" algn="tl">
                    <a:srgbClr val="C0C0C0"/>
                  </a:outerShdw>
                </a:effectLst>
              </a:rPr>
              <a:t/>
            </a:r>
            <a:br>
              <a:rPr lang="en-US" sz="4000" dirty="0" smtClean="0">
                <a:solidFill>
                  <a:srgbClr val="990033"/>
                </a:solidFill>
                <a:effectLst>
                  <a:outerShdw blurRad="38100" dist="38100" dir="2700000" algn="tl">
                    <a:srgbClr val="C0C0C0"/>
                  </a:outerShdw>
                </a:effectLst>
              </a:rPr>
            </a:br>
            <a:r>
              <a:rPr lang="en-US" sz="2800" dirty="0" smtClean="0">
                <a:solidFill>
                  <a:srgbClr val="3333CC"/>
                </a:solidFill>
                <a:effectLst>
                  <a:outerShdw blurRad="38100" dist="38100" dir="2700000" algn="tl">
                    <a:srgbClr val="C0C0C0"/>
                  </a:outerShdw>
                </a:effectLst>
              </a:rPr>
              <a:t>Factors involved in disease outbreaks: </a:t>
            </a:r>
            <a:br>
              <a:rPr lang="en-US" sz="2800" dirty="0" smtClean="0">
                <a:solidFill>
                  <a:srgbClr val="3333CC"/>
                </a:solidFill>
                <a:effectLst>
                  <a:outerShdw blurRad="38100" dist="38100" dir="2700000" algn="tl">
                    <a:srgbClr val="C0C0C0"/>
                  </a:outerShdw>
                </a:effectLst>
              </a:rPr>
            </a:br>
            <a:r>
              <a:rPr lang="en-US" sz="2800" dirty="0" smtClean="0">
                <a:solidFill>
                  <a:srgbClr val="3333CC"/>
                </a:solidFill>
                <a:effectLst>
                  <a:outerShdw blurRad="38100" dist="38100" dir="2700000" algn="tl">
                    <a:srgbClr val="C0C0C0"/>
                  </a:outerShdw>
                </a:effectLst>
              </a:rPr>
              <a:t>chain of infection</a:t>
            </a:r>
            <a:endParaRPr lang="en-US" sz="4000" dirty="0" smtClean="0">
              <a:solidFill>
                <a:srgbClr val="3333CC"/>
              </a:solidFill>
              <a:effectLst>
                <a:outerShdw blurRad="38100" dist="38100" dir="2700000" algn="tl">
                  <a:srgbClr val="C0C0C0"/>
                </a:outerShdw>
              </a:effectLst>
            </a:endParaRPr>
          </a:p>
        </p:txBody>
      </p:sp>
      <p:grpSp>
        <p:nvGrpSpPr>
          <p:cNvPr id="14339" name="Group 12"/>
          <p:cNvGrpSpPr>
            <a:grpSpLocks/>
          </p:cNvGrpSpPr>
          <p:nvPr/>
        </p:nvGrpSpPr>
        <p:grpSpPr bwMode="auto">
          <a:xfrm>
            <a:off x="1720850" y="2047875"/>
            <a:ext cx="6432550" cy="4694238"/>
            <a:chOff x="1084" y="1104"/>
            <a:chExt cx="4052" cy="2957"/>
          </a:xfrm>
        </p:grpSpPr>
        <p:sp>
          <p:nvSpPr>
            <p:cNvPr id="14340" name="AutoShape 3"/>
            <p:cNvSpPr>
              <a:spLocks noChangeArrowheads="1"/>
            </p:cNvSpPr>
            <p:nvPr/>
          </p:nvSpPr>
          <p:spPr bwMode="auto">
            <a:xfrm>
              <a:off x="1488" y="1440"/>
              <a:ext cx="2880" cy="2064"/>
            </a:xfrm>
            <a:prstGeom prst="triangle">
              <a:avLst>
                <a:gd name="adj" fmla="val 50000"/>
              </a:avLst>
            </a:prstGeom>
            <a:noFill/>
            <a:ln w="7620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buFontTx/>
                <a:buChar char="•"/>
              </a:pPr>
              <a:endParaRPr lang="en-US"/>
            </a:p>
          </p:txBody>
        </p:sp>
        <p:sp>
          <p:nvSpPr>
            <p:cNvPr id="14341" name="Text Box 4"/>
            <p:cNvSpPr txBox="1">
              <a:spLocks noChangeArrowheads="1"/>
            </p:cNvSpPr>
            <p:nvPr/>
          </p:nvSpPr>
          <p:spPr bwMode="auto">
            <a:xfrm>
              <a:off x="2615" y="1104"/>
              <a:ext cx="6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990033"/>
                  </a:solidFill>
                </a:rPr>
                <a:t>HOST</a:t>
              </a:r>
            </a:p>
          </p:txBody>
        </p:sp>
        <p:sp>
          <p:nvSpPr>
            <p:cNvPr id="14342" name="Text Box 5"/>
            <p:cNvSpPr txBox="1">
              <a:spLocks noChangeArrowheads="1"/>
            </p:cNvSpPr>
            <p:nvPr/>
          </p:nvSpPr>
          <p:spPr bwMode="auto">
            <a:xfrm>
              <a:off x="1084" y="3600"/>
              <a:ext cx="868"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990033"/>
                  </a:solidFill>
                </a:rPr>
                <a:t>AGENT</a:t>
              </a:r>
            </a:p>
            <a:p>
              <a:r>
                <a:rPr lang="nb-NO" sz="1800" b="1"/>
                <a:t>(Pathogen)</a:t>
              </a:r>
              <a:endParaRPr lang="en-US" sz="1800" b="1"/>
            </a:p>
          </p:txBody>
        </p:sp>
        <p:sp>
          <p:nvSpPr>
            <p:cNvPr id="14343" name="Text Box 6"/>
            <p:cNvSpPr txBox="1">
              <a:spLocks noChangeArrowheads="1"/>
            </p:cNvSpPr>
            <p:nvPr/>
          </p:nvSpPr>
          <p:spPr bwMode="auto">
            <a:xfrm>
              <a:off x="3601" y="3600"/>
              <a:ext cx="15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990033"/>
                  </a:solidFill>
                </a:rPr>
                <a:t>ENVIRONMENT</a:t>
              </a:r>
            </a:p>
          </p:txBody>
        </p:sp>
        <p:sp>
          <p:nvSpPr>
            <p:cNvPr id="14344" name="Text Box 7"/>
            <p:cNvSpPr txBox="1">
              <a:spLocks noChangeArrowheads="1"/>
            </p:cNvSpPr>
            <p:nvPr/>
          </p:nvSpPr>
          <p:spPr bwMode="auto">
            <a:xfrm>
              <a:off x="2641" y="2544"/>
              <a:ext cx="67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solidFill>
                    <a:srgbClr val="990033"/>
                  </a:solidFill>
                </a:rPr>
                <a:t>Vector</a:t>
              </a:r>
            </a:p>
          </p:txBody>
        </p:sp>
        <p:sp>
          <p:nvSpPr>
            <p:cNvPr id="14345" name="Line 8"/>
            <p:cNvSpPr>
              <a:spLocks noChangeShapeType="1"/>
            </p:cNvSpPr>
            <p:nvPr/>
          </p:nvSpPr>
          <p:spPr bwMode="auto">
            <a:xfrm flipV="1">
              <a:off x="1776" y="2784"/>
              <a:ext cx="912" cy="576"/>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6" name="Line 9"/>
            <p:cNvSpPr>
              <a:spLocks noChangeShapeType="1"/>
            </p:cNvSpPr>
            <p:nvPr/>
          </p:nvSpPr>
          <p:spPr bwMode="auto">
            <a:xfrm>
              <a:off x="2928" y="1632"/>
              <a:ext cx="0" cy="86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7" name="Line 10"/>
            <p:cNvSpPr>
              <a:spLocks noChangeShapeType="1"/>
            </p:cNvSpPr>
            <p:nvPr/>
          </p:nvSpPr>
          <p:spPr bwMode="auto">
            <a:xfrm>
              <a:off x="3216" y="2784"/>
              <a:ext cx="912" cy="624"/>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48" name="Text Box 11"/>
            <p:cNvSpPr txBox="1">
              <a:spLocks noChangeArrowheads="1"/>
            </p:cNvSpPr>
            <p:nvPr/>
          </p:nvSpPr>
          <p:spPr bwMode="auto">
            <a:xfrm rot="-3278077">
              <a:off x="1516" y="2158"/>
              <a:ext cx="125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solidFill>
                    <a:srgbClr val="008080"/>
                  </a:solidFill>
                </a:rPr>
                <a:t>Transmission</a:t>
              </a:r>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2"/>
          <p:cNvSpPr>
            <a:spLocks noGrp="1" noChangeArrowheads="1"/>
          </p:cNvSpPr>
          <p:nvPr>
            <p:ph type="title"/>
          </p:nvPr>
        </p:nvSpPr>
        <p:spPr>
          <a:xfrm>
            <a:off x="685800" y="260350"/>
            <a:ext cx="7772400" cy="1143000"/>
          </a:xfrm>
        </p:spPr>
        <p:txBody>
          <a:bodyPr/>
          <a:lstStyle/>
          <a:p>
            <a:pPr eaLnBrk="1" hangingPunct="1">
              <a:defRPr/>
            </a:pPr>
            <a:r>
              <a:rPr lang="en-US" dirty="0" smtClean="0">
                <a:solidFill>
                  <a:srgbClr val="990033"/>
                </a:solidFill>
                <a:effectLst>
                  <a:outerShdw blurRad="38100" dist="38100" dir="2700000" algn="tl">
                    <a:srgbClr val="C0C0C0"/>
                  </a:outerShdw>
                </a:effectLst>
              </a:rPr>
              <a:t>Epidemiologic Triad</a:t>
            </a:r>
            <a:r>
              <a:rPr lang="en-US" sz="4000" dirty="0" smtClean="0">
                <a:solidFill>
                  <a:srgbClr val="990033"/>
                </a:solidFill>
                <a:effectLst>
                  <a:outerShdw blurRad="38100" dist="38100" dir="2700000" algn="tl">
                    <a:srgbClr val="C0C0C0"/>
                  </a:outerShdw>
                </a:effectLst>
              </a:rPr>
              <a:t/>
            </a:r>
            <a:br>
              <a:rPr lang="en-US" sz="4000" dirty="0" smtClean="0">
                <a:solidFill>
                  <a:srgbClr val="990033"/>
                </a:solidFill>
                <a:effectLst>
                  <a:outerShdw blurRad="38100" dist="38100" dir="2700000" algn="tl">
                    <a:srgbClr val="C0C0C0"/>
                  </a:outerShdw>
                </a:effectLst>
              </a:rPr>
            </a:br>
            <a:r>
              <a:rPr lang="en-US" sz="2800" dirty="0" smtClean="0">
                <a:solidFill>
                  <a:srgbClr val="3333CC"/>
                </a:solidFill>
                <a:effectLst>
                  <a:outerShdw blurRad="38100" dist="38100" dir="2700000" algn="tl">
                    <a:srgbClr val="C0C0C0"/>
                  </a:outerShdw>
                </a:effectLst>
              </a:rPr>
              <a:t>Factors involved in disease outbreaks: </a:t>
            </a:r>
            <a:br>
              <a:rPr lang="en-US" sz="2800" dirty="0" smtClean="0">
                <a:solidFill>
                  <a:srgbClr val="3333CC"/>
                </a:solidFill>
                <a:effectLst>
                  <a:outerShdw blurRad="38100" dist="38100" dir="2700000" algn="tl">
                    <a:srgbClr val="C0C0C0"/>
                  </a:outerShdw>
                </a:effectLst>
              </a:rPr>
            </a:br>
            <a:r>
              <a:rPr lang="en-US" sz="2800" dirty="0" smtClean="0">
                <a:solidFill>
                  <a:srgbClr val="3333CC"/>
                </a:solidFill>
                <a:effectLst>
                  <a:outerShdw blurRad="38100" dist="38100" dir="2700000" algn="tl">
                    <a:srgbClr val="C0C0C0"/>
                  </a:outerShdw>
                </a:effectLst>
              </a:rPr>
              <a:t>chain of infection</a:t>
            </a:r>
            <a:endParaRPr lang="en-US" sz="4000" dirty="0" smtClean="0">
              <a:solidFill>
                <a:srgbClr val="3333CC"/>
              </a:solidFill>
              <a:effectLst>
                <a:outerShdw blurRad="38100" dist="38100" dir="2700000" algn="tl">
                  <a:srgbClr val="C0C0C0"/>
                </a:outerShdw>
              </a:effectLst>
            </a:endParaRPr>
          </a:p>
        </p:txBody>
      </p:sp>
      <p:grpSp>
        <p:nvGrpSpPr>
          <p:cNvPr id="2" name="Group 10"/>
          <p:cNvGrpSpPr>
            <a:grpSpLocks/>
          </p:cNvGrpSpPr>
          <p:nvPr/>
        </p:nvGrpSpPr>
        <p:grpSpPr bwMode="auto">
          <a:xfrm>
            <a:off x="2554288" y="1628775"/>
            <a:ext cx="4105275" cy="3816350"/>
            <a:chOff x="1609" y="1026"/>
            <a:chExt cx="2586" cy="2404"/>
          </a:xfrm>
        </p:grpSpPr>
        <p:sp>
          <p:nvSpPr>
            <p:cNvPr id="15371" name="Text Box 3"/>
            <p:cNvSpPr txBox="1">
              <a:spLocks noChangeArrowheads="1"/>
            </p:cNvSpPr>
            <p:nvPr/>
          </p:nvSpPr>
          <p:spPr bwMode="auto">
            <a:xfrm>
              <a:off x="2607" y="1237"/>
              <a:ext cx="649"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990033"/>
                  </a:solidFill>
                </a:rPr>
                <a:t>HOST</a:t>
              </a:r>
            </a:p>
          </p:txBody>
        </p:sp>
        <p:sp>
          <p:nvSpPr>
            <p:cNvPr id="15372" name="Oval 7"/>
            <p:cNvSpPr>
              <a:spLocks noChangeArrowheads="1"/>
            </p:cNvSpPr>
            <p:nvPr/>
          </p:nvSpPr>
          <p:spPr bwMode="auto">
            <a:xfrm>
              <a:off x="1609" y="1026"/>
              <a:ext cx="2586" cy="2404"/>
            </a:xfrm>
            <a:prstGeom prst="ellipse">
              <a:avLst/>
            </a:prstGeom>
            <a:solidFill>
              <a:srgbClr val="E4C0BA">
                <a:alpha val="36862"/>
              </a:srgbClr>
            </a:solidFill>
            <a:ln w="12700" algn="ctr">
              <a:solidFill>
                <a:schemeClr val="tx1"/>
              </a:solidFill>
              <a:round/>
              <a:headEnd/>
              <a:tailEnd/>
            </a:ln>
          </p:spPr>
          <p:txBody>
            <a:bodyPr wrap="none" anchor="ctr">
              <a:spAutoFit/>
            </a:bodyPr>
            <a:lstStyle/>
            <a:p>
              <a:pPr eaLnBrk="0" hangingPunct="0">
                <a:buFontTx/>
                <a:buChar char="•"/>
              </a:pPr>
              <a:endParaRPr lang="en-US"/>
            </a:p>
          </p:txBody>
        </p:sp>
      </p:grpSp>
      <p:grpSp>
        <p:nvGrpSpPr>
          <p:cNvPr id="3" name="Group 12"/>
          <p:cNvGrpSpPr>
            <a:grpSpLocks/>
          </p:cNvGrpSpPr>
          <p:nvPr/>
        </p:nvGrpSpPr>
        <p:grpSpPr bwMode="auto">
          <a:xfrm>
            <a:off x="3995738" y="2636838"/>
            <a:ext cx="4105275" cy="3816350"/>
            <a:chOff x="2517" y="1661"/>
            <a:chExt cx="2586" cy="2404"/>
          </a:xfrm>
        </p:grpSpPr>
        <p:sp>
          <p:nvSpPr>
            <p:cNvPr id="15369" name="Text Box 5"/>
            <p:cNvSpPr txBox="1">
              <a:spLocks noChangeArrowheads="1"/>
            </p:cNvSpPr>
            <p:nvPr/>
          </p:nvSpPr>
          <p:spPr bwMode="auto">
            <a:xfrm>
              <a:off x="3250" y="3460"/>
              <a:ext cx="15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990033"/>
                  </a:solidFill>
                </a:rPr>
                <a:t>ENVIRONMENT</a:t>
              </a:r>
            </a:p>
          </p:txBody>
        </p:sp>
        <p:sp>
          <p:nvSpPr>
            <p:cNvPr id="15370" name="Oval 8"/>
            <p:cNvSpPr>
              <a:spLocks noChangeArrowheads="1"/>
            </p:cNvSpPr>
            <p:nvPr/>
          </p:nvSpPr>
          <p:spPr bwMode="auto">
            <a:xfrm>
              <a:off x="2517" y="1661"/>
              <a:ext cx="2586" cy="2404"/>
            </a:xfrm>
            <a:prstGeom prst="ellipse">
              <a:avLst/>
            </a:prstGeom>
            <a:gradFill rotWithShape="1">
              <a:gsLst>
                <a:gs pos="0">
                  <a:srgbClr val="FFFF99">
                    <a:alpha val="28998"/>
                  </a:srgbClr>
                </a:gs>
                <a:gs pos="100000">
                  <a:srgbClr val="767647">
                    <a:alpha val="28998"/>
                  </a:srgbClr>
                </a:gs>
              </a:gsLst>
              <a:lin ang="5400000" scaled="1"/>
            </a:gradFill>
            <a:ln w="12700" algn="ctr">
              <a:solidFill>
                <a:schemeClr val="tx1"/>
              </a:solidFill>
              <a:round/>
              <a:headEnd/>
              <a:tailEnd/>
            </a:ln>
          </p:spPr>
          <p:txBody>
            <a:bodyPr wrap="none" anchor="ctr">
              <a:spAutoFit/>
            </a:bodyPr>
            <a:lstStyle/>
            <a:p>
              <a:pPr eaLnBrk="0" hangingPunct="0">
                <a:buFontTx/>
                <a:buChar char="•"/>
              </a:pPr>
              <a:endParaRPr lang="en-US"/>
            </a:p>
          </p:txBody>
        </p:sp>
      </p:grpSp>
      <p:grpSp>
        <p:nvGrpSpPr>
          <p:cNvPr id="4" name="Group 11"/>
          <p:cNvGrpSpPr>
            <a:grpSpLocks/>
          </p:cNvGrpSpPr>
          <p:nvPr/>
        </p:nvGrpSpPr>
        <p:grpSpPr bwMode="auto">
          <a:xfrm>
            <a:off x="1331913" y="2565400"/>
            <a:ext cx="4105275" cy="3816350"/>
            <a:chOff x="884" y="1616"/>
            <a:chExt cx="2586" cy="2404"/>
          </a:xfrm>
        </p:grpSpPr>
        <p:sp>
          <p:nvSpPr>
            <p:cNvPr id="15367" name="Text Box 4"/>
            <p:cNvSpPr txBox="1">
              <a:spLocks noChangeArrowheads="1"/>
            </p:cNvSpPr>
            <p:nvPr/>
          </p:nvSpPr>
          <p:spPr bwMode="auto">
            <a:xfrm>
              <a:off x="1649" y="3430"/>
              <a:ext cx="868"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990033"/>
                  </a:solidFill>
                </a:rPr>
                <a:t>AGENT</a:t>
              </a:r>
            </a:p>
            <a:p>
              <a:r>
                <a:rPr lang="nb-NO" sz="1800" b="1"/>
                <a:t>(Pathogen)</a:t>
              </a:r>
              <a:endParaRPr lang="en-US" sz="1800" b="1"/>
            </a:p>
          </p:txBody>
        </p:sp>
        <p:sp>
          <p:nvSpPr>
            <p:cNvPr id="15368" name="Oval 9"/>
            <p:cNvSpPr>
              <a:spLocks noChangeArrowheads="1"/>
            </p:cNvSpPr>
            <p:nvPr/>
          </p:nvSpPr>
          <p:spPr bwMode="auto">
            <a:xfrm>
              <a:off x="884" y="1616"/>
              <a:ext cx="2586" cy="2404"/>
            </a:xfrm>
            <a:prstGeom prst="ellipse">
              <a:avLst/>
            </a:prstGeom>
            <a:solidFill>
              <a:srgbClr val="CCCCFF">
                <a:alpha val="29019"/>
              </a:srgbClr>
            </a:solidFill>
            <a:ln w="12700" algn="ctr">
              <a:solidFill>
                <a:schemeClr val="tx1"/>
              </a:solidFill>
              <a:round/>
              <a:headEnd/>
              <a:tailEnd/>
            </a:ln>
          </p:spPr>
          <p:txBody>
            <a:bodyPr anchor="ctr">
              <a:spAutoFit/>
            </a:bodyPr>
            <a:lstStyle/>
            <a:p>
              <a:pPr eaLnBrk="0" hangingPunct="0">
                <a:buFontTx/>
                <a:buChar char="•"/>
              </a:pPr>
              <a:endParaRPr lang="en-US"/>
            </a:p>
          </p:txBody>
        </p:sp>
      </p:grpSp>
      <p:sp>
        <p:nvSpPr>
          <p:cNvPr id="516102" name="Text Box 6"/>
          <p:cNvSpPr txBox="1">
            <a:spLocks noChangeArrowheads="1"/>
          </p:cNvSpPr>
          <p:nvPr/>
        </p:nvSpPr>
        <p:spPr bwMode="auto">
          <a:xfrm>
            <a:off x="4097338" y="4195763"/>
            <a:ext cx="1338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990033"/>
                </a:solidFill>
              </a:rPr>
              <a:t>Disease</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535" fill="hold"/>
                                        <p:tgtEl>
                                          <p:spTgt spid="7"/>
                                        </p:tgtEl>
                                      </p:cBhvr>
                                    </p:cmd>
                                  </p:childTnLst>
                                </p:cTn>
                              </p:par>
                              <p:par>
                                <p:cTn id="7" presetID="10" presetClass="entr" presetSubtype="0" fill="hold" nodeType="withEffect">
                                  <p:stCondLst>
                                    <p:cond delay="2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ntr" presetSubtype="0" fill="hold" nodeType="withEffect">
                                  <p:stCondLst>
                                    <p:cond delay="4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par>
                                <p:cTn id="13" presetID="10" presetClass="entr" presetSubtype="0" fill="hold" nodeType="withEffect">
                                  <p:stCondLst>
                                    <p:cond delay="6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par>
                                <p:cTn id="16" presetID="10" presetClass="entr" presetSubtype="0" fill="hold" grpId="0" nodeType="withEffect">
                                  <p:stCondLst>
                                    <p:cond delay="6000"/>
                                  </p:stCondLst>
                                  <p:childTnLst>
                                    <p:set>
                                      <p:cBhvr>
                                        <p:cTn id="17" dur="1" fill="hold">
                                          <p:stCondLst>
                                            <p:cond delay="0"/>
                                          </p:stCondLst>
                                        </p:cTn>
                                        <p:tgtEl>
                                          <p:spTgt spid="516102"/>
                                        </p:tgtEl>
                                        <p:attrNameLst>
                                          <p:attrName>style.visibility</p:attrName>
                                        </p:attrNameLst>
                                      </p:cBhvr>
                                      <p:to>
                                        <p:strVal val="visible"/>
                                      </p:to>
                                    </p:set>
                                    <p:animEffect transition="in" filter="fade">
                                      <p:cBhvr>
                                        <p:cTn id="18" dur="2000"/>
                                        <p:tgtEl>
                                          <p:spTgt spid="51610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bldLst>
      <p:bldP spid="5161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1676400" y="2667000"/>
            <a:ext cx="5334000" cy="3698875"/>
            <a:chOff x="1676400" y="2667000"/>
            <a:chExt cx="5334000" cy="3698875"/>
          </a:xfrm>
        </p:grpSpPr>
        <p:sp>
          <p:nvSpPr>
            <p:cNvPr id="16397" name="Oval 2"/>
            <p:cNvSpPr>
              <a:spLocks noChangeArrowheads="1"/>
            </p:cNvSpPr>
            <p:nvPr/>
          </p:nvSpPr>
          <p:spPr bwMode="auto">
            <a:xfrm>
              <a:off x="1676400" y="2667000"/>
              <a:ext cx="5334000" cy="3124200"/>
            </a:xfrm>
            <a:prstGeom prst="ellipse">
              <a:avLst/>
            </a:prstGeom>
            <a:noFill/>
            <a:ln w="38100">
              <a:solidFill>
                <a:srgbClr val="9900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buFontTx/>
                <a:buChar char="•"/>
              </a:pPr>
              <a:endParaRPr lang="en-US"/>
            </a:p>
          </p:txBody>
        </p:sp>
        <p:grpSp>
          <p:nvGrpSpPr>
            <p:cNvPr id="16398" name="Group 16"/>
            <p:cNvGrpSpPr>
              <a:grpSpLocks/>
            </p:cNvGrpSpPr>
            <p:nvPr/>
          </p:nvGrpSpPr>
          <p:grpSpPr bwMode="auto">
            <a:xfrm>
              <a:off x="2590800" y="2924175"/>
              <a:ext cx="3941763" cy="3441700"/>
              <a:chOff x="1632" y="1842"/>
              <a:chExt cx="2483" cy="2168"/>
            </a:xfrm>
          </p:grpSpPr>
          <p:sp>
            <p:nvSpPr>
              <p:cNvPr id="16399" name="Text Box 8"/>
              <p:cNvSpPr txBox="1">
                <a:spLocks noChangeArrowheads="1"/>
              </p:cNvSpPr>
              <p:nvPr/>
            </p:nvSpPr>
            <p:spPr bwMode="auto">
              <a:xfrm>
                <a:off x="1746" y="1842"/>
                <a:ext cx="231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b="1" dirty="0">
                    <a:solidFill>
                      <a:srgbClr val="FF3399"/>
                    </a:solidFill>
                  </a:rPr>
                  <a:t>Direct Transmission</a:t>
                </a:r>
              </a:p>
              <a:p>
                <a:pPr>
                  <a:buFont typeface="Wingdings" pitchFamily="2" charset="2"/>
                  <a:buChar char="§"/>
                </a:pPr>
                <a:r>
                  <a:rPr lang="en-US" sz="1800" dirty="0">
                    <a:solidFill>
                      <a:srgbClr val="3333CC"/>
                    </a:solidFill>
                  </a:rPr>
                  <a:t>Contact</a:t>
                </a:r>
                <a:r>
                  <a:rPr lang="en-US" sz="1800" dirty="0"/>
                  <a:t> – HIV, Hepatitis, STD</a:t>
                </a:r>
              </a:p>
              <a:p>
                <a:pPr>
                  <a:buFont typeface="Wingdings" pitchFamily="2" charset="2"/>
                  <a:buChar char="§"/>
                </a:pPr>
                <a:r>
                  <a:rPr lang="en-US" sz="1800" dirty="0">
                    <a:solidFill>
                      <a:srgbClr val="3333CC"/>
                    </a:solidFill>
                  </a:rPr>
                  <a:t>Airborne</a:t>
                </a:r>
                <a:r>
                  <a:rPr lang="en-US" sz="1800" dirty="0"/>
                  <a:t> – droplets (</a:t>
                </a:r>
                <a:r>
                  <a:rPr lang="en-US" sz="1800" dirty="0" err="1"/>
                  <a:t>diphteria</a:t>
                </a:r>
                <a:r>
                  <a:rPr lang="en-US" sz="1800" dirty="0"/>
                  <a:t>, flu)</a:t>
                </a:r>
              </a:p>
              <a:p>
                <a:pPr>
                  <a:buFont typeface="Wingdings" pitchFamily="2" charset="2"/>
                  <a:buChar char="§"/>
                </a:pPr>
                <a:endParaRPr lang="en-US" sz="1800" dirty="0"/>
              </a:p>
            </p:txBody>
          </p:sp>
          <p:sp>
            <p:nvSpPr>
              <p:cNvPr id="16400" name="Text Box 9"/>
              <p:cNvSpPr txBox="1">
                <a:spLocks noChangeArrowheads="1"/>
              </p:cNvSpPr>
              <p:nvPr/>
            </p:nvSpPr>
            <p:spPr bwMode="auto">
              <a:xfrm>
                <a:off x="1757" y="2568"/>
                <a:ext cx="2358" cy="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b="1" dirty="0">
                    <a:solidFill>
                      <a:srgbClr val="FF3399"/>
                    </a:solidFill>
                  </a:rPr>
                  <a:t>Indirect Transmission</a:t>
                </a:r>
              </a:p>
              <a:p>
                <a:pPr>
                  <a:buFont typeface="Wingdings" pitchFamily="2" charset="2"/>
                  <a:buChar char="§"/>
                </a:pPr>
                <a:r>
                  <a:rPr lang="en-US" sz="1800" dirty="0">
                    <a:solidFill>
                      <a:srgbClr val="3333CC"/>
                    </a:solidFill>
                  </a:rPr>
                  <a:t>Vectors</a:t>
                </a:r>
                <a:r>
                  <a:rPr lang="en-US" sz="1800" dirty="0"/>
                  <a:t> – malaria, yellow fever</a:t>
                </a:r>
              </a:p>
              <a:p>
                <a:pPr>
                  <a:buFont typeface="Wingdings" pitchFamily="2" charset="2"/>
                  <a:buChar char="§"/>
                </a:pPr>
                <a:r>
                  <a:rPr lang="en-US" sz="1800" dirty="0">
                    <a:solidFill>
                      <a:srgbClr val="3333CC"/>
                    </a:solidFill>
                  </a:rPr>
                  <a:t>Vehicles</a:t>
                </a:r>
                <a:r>
                  <a:rPr lang="en-US" sz="1800" dirty="0"/>
                  <a:t> – fomites (cholera), food,</a:t>
                </a:r>
              </a:p>
              <a:p>
                <a:pPr>
                  <a:buFont typeface="Wingdings" pitchFamily="2" charset="2"/>
                  <a:buNone/>
                </a:pPr>
                <a:r>
                  <a:rPr lang="en-US" sz="1800" dirty="0"/>
                  <a:t>     water (typhoid fever, hepatitis)</a:t>
                </a:r>
              </a:p>
              <a:p>
                <a:pPr>
                  <a:buFont typeface="Wingdings" pitchFamily="2" charset="2"/>
                  <a:buChar char="§"/>
                </a:pPr>
                <a:r>
                  <a:rPr lang="en-US" sz="1800" dirty="0">
                    <a:solidFill>
                      <a:srgbClr val="3333CC"/>
                    </a:solidFill>
                  </a:rPr>
                  <a:t>Airborne</a:t>
                </a:r>
                <a:r>
                  <a:rPr lang="en-US" sz="1800" dirty="0"/>
                  <a:t> – valley fever (fungal </a:t>
                </a:r>
              </a:p>
              <a:p>
                <a:pPr>
                  <a:buFont typeface="Wingdings" pitchFamily="2" charset="2"/>
                  <a:buNone/>
                </a:pPr>
                <a:r>
                  <a:rPr lang="en-US" sz="1800" dirty="0"/>
                  <a:t>	       spores)</a:t>
                </a:r>
              </a:p>
              <a:p>
                <a:pPr>
                  <a:buFont typeface="Wingdings" pitchFamily="2" charset="2"/>
                  <a:buChar char="§"/>
                </a:pPr>
                <a:endParaRPr lang="en-US" sz="1800" dirty="0"/>
              </a:p>
              <a:p>
                <a:pPr>
                  <a:buFont typeface="Wingdings" pitchFamily="2" charset="2"/>
                  <a:buChar char="§"/>
                </a:pPr>
                <a:endParaRPr lang="en-US" sz="1800" dirty="0"/>
              </a:p>
            </p:txBody>
          </p:sp>
          <p:sp>
            <p:nvSpPr>
              <p:cNvPr id="16401" name="Line 10"/>
              <p:cNvSpPr>
                <a:spLocks noChangeShapeType="1"/>
              </p:cNvSpPr>
              <p:nvPr/>
            </p:nvSpPr>
            <p:spPr bwMode="auto">
              <a:xfrm>
                <a:off x="1632" y="2544"/>
                <a:ext cx="2448"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402437" name="Rectangle 5"/>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Chain of Infection</a:t>
            </a:r>
          </a:p>
        </p:txBody>
      </p:sp>
      <p:grpSp>
        <p:nvGrpSpPr>
          <p:cNvPr id="4" name="Group 14"/>
          <p:cNvGrpSpPr>
            <a:grpSpLocks/>
          </p:cNvGrpSpPr>
          <p:nvPr/>
        </p:nvGrpSpPr>
        <p:grpSpPr bwMode="auto">
          <a:xfrm>
            <a:off x="228600" y="3505200"/>
            <a:ext cx="2286000" cy="1066800"/>
            <a:chOff x="144" y="2208"/>
            <a:chExt cx="1440" cy="672"/>
          </a:xfrm>
        </p:grpSpPr>
        <p:sp>
          <p:nvSpPr>
            <p:cNvPr id="16395" name="Rectangle 4"/>
            <p:cNvSpPr>
              <a:spLocks noChangeArrowheads="1"/>
            </p:cNvSpPr>
            <p:nvPr/>
          </p:nvSpPr>
          <p:spPr bwMode="auto">
            <a:xfrm>
              <a:off x="144" y="2208"/>
              <a:ext cx="1440" cy="672"/>
            </a:xfrm>
            <a:prstGeom prst="rect">
              <a:avLst/>
            </a:prstGeom>
            <a:solidFill>
              <a:schemeClr val="folHlink"/>
            </a:solidFill>
            <a:ln w="38100">
              <a:solidFill>
                <a:srgbClr val="990033"/>
              </a:solidFill>
              <a:miter lim="800000"/>
              <a:headEnd/>
              <a:tailEnd/>
            </a:ln>
          </p:spPr>
          <p:txBody>
            <a:bodyPr wrap="none" anchor="ctr"/>
            <a:lstStyle/>
            <a:p>
              <a:pPr eaLnBrk="0" hangingPunct="0">
                <a:buFontTx/>
                <a:buChar char="•"/>
              </a:pPr>
              <a:endParaRPr lang="en-US"/>
            </a:p>
          </p:txBody>
        </p:sp>
        <p:sp>
          <p:nvSpPr>
            <p:cNvPr id="16396" name="Text Box 6"/>
            <p:cNvSpPr txBox="1">
              <a:spLocks noChangeArrowheads="1"/>
            </p:cNvSpPr>
            <p:nvPr/>
          </p:nvSpPr>
          <p:spPr bwMode="auto">
            <a:xfrm>
              <a:off x="192" y="2352"/>
              <a:ext cx="12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n-US" sz="1800" b="1">
                  <a:solidFill>
                    <a:schemeClr val="accent2"/>
                  </a:solidFill>
                </a:rPr>
                <a:t>Host &amp; Reservoir</a:t>
              </a:r>
            </a:p>
            <a:p>
              <a:pPr algn="ctr">
                <a:buFont typeface="Wingdings" pitchFamily="2" charset="2"/>
                <a:buChar char="§"/>
              </a:pPr>
              <a:r>
                <a:rPr lang="en-US" sz="1800"/>
                <a:t>Agent</a:t>
              </a:r>
            </a:p>
          </p:txBody>
        </p:sp>
      </p:grpSp>
      <p:grpSp>
        <p:nvGrpSpPr>
          <p:cNvPr id="5" name="Group 15"/>
          <p:cNvGrpSpPr>
            <a:grpSpLocks/>
          </p:cNvGrpSpPr>
          <p:nvPr/>
        </p:nvGrpSpPr>
        <p:grpSpPr bwMode="auto">
          <a:xfrm>
            <a:off x="6477000" y="3200400"/>
            <a:ext cx="2514600" cy="1752600"/>
            <a:chOff x="4080" y="2016"/>
            <a:chExt cx="1584" cy="1104"/>
          </a:xfrm>
        </p:grpSpPr>
        <p:sp>
          <p:nvSpPr>
            <p:cNvPr id="16393" name="Rectangle 3"/>
            <p:cNvSpPr>
              <a:spLocks noChangeArrowheads="1"/>
            </p:cNvSpPr>
            <p:nvPr/>
          </p:nvSpPr>
          <p:spPr bwMode="auto">
            <a:xfrm>
              <a:off x="4080" y="2016"/>
              <a:ext cx="1584" cy="1104"/>
            </a:xfrm>
            <a:prstGeom prst="rect">
              <a:avLst/>
            </a:prstGeom>
            <a:solidFill>
              <a:schemeClr val="folHlink"/>
            </a:solidFill>
            <a:ln w="38100">
              <a:solidFill>
                <a:srgbClr val="990033"/>
              </a:solidFill>
              <a:miter lim="800000"/>
              <a:headEnd/>
              <a:tailEnd/>
            </a:ln>
          </p:spPr>
          <p:txBody>
            <a:bodyPr wrap="none" anchor="ctr"/>
            <a:lstStyle/>
            <a:p>
              <a:pPr eaLnBrk="0" hangingPunct="0">
                <a:buFontTx/>
                <a:buChar char="•"/>
              </a:pPr>
              <a:endParaRPr lang="en-US"/>
            </a:p>
          </p:txBody>
        </p:sp>
        <p:sp>
          <p:nvSpPr>
            <p:cNvPr id="16394" name="Text Box 7"/>
            <p:cNvSpPr txBox="1">
              <a:spLocks noChangeArrowheads="1"/>
            </p:cNvSpPr>
            <p:nvPr/>
          </p:nvSpPr>
          <p:spPr bwMode="auto">
            <a:xfrm>
              <a:off x="4162" y="2064"/>
              <a:ext cx="1502"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b="1">
                  <a:solidFill>
                    <a:schemeClr val="accent2"/>
                  </a:solidFill>
                </a:rPr>
                <a:t>Portals of Entry/Exit</a:t>
              </a:r>
            </a:p>
            <a:p>
              <a:pPr>
                <a:buFont typeface="Wingdings" pitchFamily="2" charset="2"/>
                <a:buChar char="§"/>
              </a:pPr>
              <a:r>
                <a:rPr lang="en-US" sz="1800"/>
                <a:t>Skin</a:t>
              </a:r>
            </a:p>
            <a:p>
              <a:pPr>
                <a:buFont typeface="Wingdings" pitchFamily="2" charset="2"/>
                <a:buChar char="§"/>
              </a:pPr>
              <a:r>
                <a:rPr lang="en-US" sz="1800"/>
                <a:t>Respiratory system</a:t>
              </a:r>
            </a:p>
            <a:p>
              <a:pPr>
                <a:buFont typeface="Wingdings" pitchFamily="2" charset="2"/>
                <a:buChar char="§"/>
              </a:pPr>
              <a:r>
                <a:rPr lang="en-US" sz="1800"/>
                <a:t>Gastrointestinal tract</a:t>
              </a:r>
            </a:p>
            <a:p>
              <a:pPr>
                <a:buFont typeface="Wingdings" pitchFamily="2" charset="2"/>
                <a:buChar char="§"/>
              </a:pPr>
              <a:r>
                <a:rPr lang="en-US" sz="1800"/>
                <a:t>Blood &amp; body fluid</a:t>
              </a:r>
            </a:p>
          </p:txBody>
        </p:sp>
      </p:grpSp>
      <p:sp>
        <p:nvSpPr>
          <p:cNvPr id="16390" name="Text Box 11"/>
          <p:cNvSpPr txBox="1">
            <a:spLocks noChangeArrowheads="1"/>
          </p:cNvSpPr>
          <p:nvPr/>
        </p:nvSpPr>
        <p:spPr bwMode="auto">
          <a:xfrm>
            <a:off x="6902450" y="2398713"/>
            <a:ext cx="1784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n-US" sz="1800" b="1"/>
              <a:t>SUSCEPTIBLE</a:t>
            </a:r>
          </a:p>
          <a:p>
            <a:pPr algn="ctr"/>
            <a:r>
              <a:rPr lang="en-US" sz="1800" b="1"/>
              <a:t>HOST</a:t>
            </a:r>
          </a:p>
        </p:txBody>
      </p:sp>
      <p:sp>
        <p:nvSpPr>
          <p:cNvPr id="16391" name="Text Box 12"/>
          <p:cNvSpPr txBox="1">
            <a:spLocks noChangeArrowheads="1"/>
          </p:cNvSpPr>
          <p:nvPr/>
        </p:nvSpPr>
        <p:spPr bwMode="auto">
          <a:xfrm>
            <a:off x="304800" y="2452688"/>
            <a:ext cx="1654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spcBef>
                <a:spcPct val="50000"/>
              </a:spcBef>
            </a:pPr>
            <a:r>
              <a:rPr lang="en-US" sz="1800" b="1"/>
              <a:t>RESERVOIR</a:t>
            </a:r>
          </a:p>
        </p:txBody>
      </p:sp>
      <p:sp>
        <p:nvSpPr>
          <p:cNvPr id="16392" name="Text Box 13"/>
          <p:cNvSpPr txBox="1">
            <a:spLocks noChangeArrowheads="1"/>
          </p:cNvSpPr>
          <p:nvPr/>
        </p:nvSpPr>
        <p:spPr bwMode="auto">
          <a:xfrm>
            <a:off x="3330575" y="1981200"/>
            <a:ext cx="1936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n-US" sz="1800" b="1"/>
              <a:t>MODE OF </a:t>
            </a:r>
            <a:br>
              <a:rPr lang="en-US" sz="1800" b="1"/>
            </a:br>
            <a:r>
              <a:rPr lang="en-US" sz="1800" b="1"/>
              <a:t>TRANSMISSION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1533" fill="hold"/>
                                        <p:tgtEl>
                                          <p:spTgt spid="6"/>
                                        </p:tgtEl>
                                      </p:cBhvr>
                                    </p:cmd>
                                  </p:childTnLst>
                                </p:cTn>
                              </p:par>
                              <p:par>
                                <p:cTn id="7" presetID="10" presetClass="entr" presetSubtype="0" fill="hold" nodeType="withEffect">
                                  <p:stCondLst>
                                    <p:cond delay="2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par>
                                <p:cTn id="13" presetID="10" presetClass="entr" presetSubtype="0" fill="hold" nodeType="withEffect">
                                  <p:stCondLst>
                                    <p:cond delay="100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Disease</a:t>
            </a:r>
          </a:p>
        </p:txBody>
      </p:sp>
      <p:sp>
        <p:nvSpPr>
          <p:cNvPr id="432131" name="Text Box 3"/>
          <p:cNvSpPr txBox="1">
            <a:spLocks noChangeArrowheads="1"/>
          </p:cNvSpPr>
          <p:nvPr/>
        </p:nvSpPr>
        <p:spPr bwMode="auto">
          <a:xfrm>
            <a:off x="593725" y="1747838"/>
            <a:ext cx="6797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75000"/>
              <a:buFont typeface="Monotype Sorts" pitchFamily="2" charset="2"/>
              <a:buChar char="u"/>
            </a:pPr>
            <a:r>
              <a:rPr lang="en-US" sz="3400">
                <a:latin typeface="Times New Roman" pitchFamily="18" charset="0"/>
              </a:rPr>
              <a:t> </a:t>
            </a:r>
            <a:r>
              <a:rPr lang="en-US" sz="3400" b="1">
                <a:solidFill>
                  <a:schemeClr val="accent2"/>
                </a:solidFill>
                <a:latin typeface="Times New Roman" pitchFamily="18" charset="0"/>
              </a:rPr>
              <a:t>Clinical</a:t>
            </a:r>
            <a:r>
              <a:rPr lang="en-US" sz="3400">
                <a:latin typeface="Times New Roman" pitchFamily="18" charset="0"/>
              </a:rPr>
              <a:t> - signs and symptoms</a:t>
            </a:r>
          </a:p>
        </p:txBody>
      </p:sp>
      <p:sp>
        <p:nvSpPr>
          <p:cNvPr id="432132" name="Text Box 4"/>
          <p:cNvSpPr txBox="1">
            <a:spLocks noChangeArrowheads="1"/>
          </p:cNvSpPr>
          <p:nvPr/>
        </p:nvSpPr>
        <p:spPr bwMode="auto">
          <a:xfrm>
            <a:off x="593725" y="2438400"/>
            <a:ext cx="7073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75000"/>
              <a:buFont typeface="Monotype Sorts" pitchFamily="2" charset="2"/>
              <a:buChar char="u"/>
            </a:pPr>
            <a:r>
              <a:rPr lang="en-US" sz="3400" dirty="0">
                <a:latin typeface="Times New Roman" pitchFamily="18" charset="0"/>
              </a:rPr>
              <a:t> </a:t>
            </a:r>
            <a:r>
              <a:rPr lang="en-US" sz="3400" b="1" dirty="0">
                <a:solidFill>
                  <a:schemeClr val="accent2"/>
                </a:solidFill>
                <a:latin typeface="Times New Roman" pitchFamily="18" charset="0"/>
              </a:rPr>
              <a:t>Non-clinical </a:t>
            </a:r>
            <a:r>
              <a:rPr lang="en-US" sz="3400" dirty="0">
                <a:latin typeface="Times New Roman" pitchFamily="18" charset="0"/>
              </a:rPr>
              <a:t>(not clinical apparent)</a:t>
            </a:r>
          </a:p>
        </p:txBody>
      </p:sp>
      <p:sp>
        <p:nvSpPr>
          <p:cNvPr id="432133" name="Text Box 5"/>
          <p:cNvSpPr txBox="1">
            <a:spLocks noChangeArrowheads="1"/>
          </p:cNvSpPr>
          <p:nvPr/>
        </p:nvSpPr>
        <p:spPr bwMode="auto">
          <a:xfrm>
            <a:off x="990600" y="3048000"/>
            <a:ext cx="5807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buFontTx/>
              <a:buChar char="–"/>
            </a:pPr>
            <a:r>
              <a:rPr lang="en-US" sz="3400">
                <a:latin typeface="Times New Roman" pitchFamily="18" charset="0"/>
              </a:rPr>
              <a:t> </a:t>
            </a:r>
            <a:r>
              <a:rPr lang="en-US" sz="3400">
                <a:solidFill>
                  <a:srgbClr val="008080"/>
                </a:solidFill>
                <a:latin typeface="Times New Roman" pitchFamily="18" charset="0"/>
              </a:rPr>
              <a:t>Preclinical</a:t>
            </a:r>
          </a:p>
        </p:txBody>
      </p:sp>
      <p:sp>
        <p:nvSpPr>
          <p:cNvPr id="432134" name="Text Box 6"/>
          <p:cNvSpPr txBox="1">
            <a:spLocks noChangeArrowheads="1"/>
          </p:cNvSpPr>
          <p:nvPr/>
        </p:nvSpPr>
        <p:spPr bwMode="auto">
          <a:xfrm>
            <a:off x="990600" y="3673475"/>
            <a:ext cx="790257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buFontTx/>
              <a:buChar char="–"/>
            </a:pPr>
            <a:r>
              <a:rPr lang="en-US" sz="3400" dirty="0">
                <a:latin typeface="Times New Roman" pitchFamily="18" charset="0"/>
              </a:rPr>
              <a:t> </a:t>
            </a:r>
            <a:r>
              <a:rPr lang="en-US" sz="3400" dirty="0">
                <a:solidFill>
                  <a:srgbClr val="008080"/>
                </a:solidFill>
                <a:latin typeface="Times New Roman" pitchFamily="18" charset="0"/>
              </a:rPr>
              <a:t>Subclinical</a:t>
            </a:r>
          </a:p>
          <a:p>
            <a:pPr lvl="1">
              <a:buClr>
                <a:srgbClr val="FF66CC"/>
              </a:buClr>
              <a:buSzPct val="75000"/>
            </a:pPr>
            <a:r>
              <a:rPr lang="en-US" sz="3400" dirty="0">
                <a:latin typeface="Times New Roman" pitchFamily="18" charset="0"/>
              </a:rPr>
              <a:t>	Serologic (antibody) response, culture</a:t>
            </a:r>
          </a:p>
        </p:txBody>
      </p:sp>
      <p:sp>
        <p:nvSpPr>
          <p:cNvPr id="432135" name="Text Box 7"/>
          <p:cNvSpPr txBox="1">
            <a:spLocks noChangeArrowheads="1"/>
          </p:cNvSpPr>
          <p:nvPr/>
        </p:nvSpPr>
        <p:spPr bwMode="auto">
          <a:xfrm>
            <a:off x="990600" y="4800600"/>
            <a:ext cx="5807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buFontTx/>
              <a:buChar char="–"/>
            </a:pPr>
            <a:r>
              <a:rPr lang="en-US" sz="3400" dirty="0">
                <a:latin typeface="Times New Roman" pitchFamily="18" charset="0"/>
              </a:rPr>
              <a:t> </a:t>
            </a:r>
            <a:r>
              <a:rPr lang="en-US" sz="3400" dirty="0">
                <a:solidFill>
                  <a:srgbClr val="008080"/>
                </a:solidFill>
                <a:latin typeface="Times New Roman" pitchFamily="18" charset="0"/>
              </a:rPr>
              <a:t>Persistent (chronic)</a:t>
            </a:r>
          </a:p>
        </p:txBody>
      </p:sp>
      <p:sp>
        <p:nvSpPr>
          <p:cNvPr id="432136" name="Text Box 8"/>
          <p:cNvSpPr txBox="1">
            <a:spLocks noChangeArrowheads="1"/>
          </p:cNvSpPr>
          <p:nvPr/>
        </p:nvSpPr>
        <p:spPr bwMode="auto">
          <a:xfrm>
            <a:off x="996950" y="5483225"/>
            <a:ext cx="58070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buFontTx/>
              <a:buChar char="–"/>
            </a:pPr>
            <a:r>
              <a:rPr lang="en-US" sz="3400">
                <a:latin typeface="Times New Roman" pitchFamily="18" charset="0"/>
              </a:rPr>
              <a:t> </a:t>
            </a:r>
            <a:r>
              <a:rPr lang="en-US" sz="3400">
                <a:solidFill>
                  <a:srgbClr val="008080"/>
                </a:solidFill>
                <a:latin typeface="Times New Roman" pitchFamily="18" charset="0"/>
              </a:rPr>
              <a:t>Latent Disease</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535" fill="hold"/>
                                        <p:tgtEl>
                                          <p:spTgt spid="5"/>
                                        </p:tgtEl>
                                      </p:cBhvr>
                                    </p:cmd>
                                  </p:childTnLst>
                                </p:cTn>
                              </p:par>
                              <p:par>
                                <p:cTn id="7" presetID="22" presetClass="entr" presetSubtype="1" fill="hold" grpId="0" nodeType="withEffect">
                                  <p:stCondLst>
                                    <p:cond delay="0"/>
                                  </p:stCondLst>
                                  <p:childTnLst>
                                    <p:set>
                                      <p:cBhvr>
                                        <p:cTn id="8" dur="1" fill="hold">
                                          <p:stCondLst>
                                            <p:cond delay="0"/>
                                          </p:stCondLst>
                                        </p:cTn>
                                        <p:tgtEl>
                                          <p:spTgt spid="432131"/>
                                        </p:tgtEl>
                                        <p:attrNameLst>
                                          <p:attrName>style.visibility</p:attrName>
                                        </p:attrNameLst>
                                      </p:cBhvr>
                                      <p:to>
                                        <p:strVal val="visible"/>
                                      </p:to>
                                    </p:set>
                                    <p:animEffect transition="in" filter="wipe(up)">
                                      <p:cBhvr>
                                        <p:cTn id="9" dur="2000"/>
                                        <p:tgtEl>
                                          <p:spTgt spid="432131"/>
                                        </p:tgtEl>
                                      </p:cBhvr>
                                    </p:animEffect>
                                  </p:childTnLst>
                                </p:cTn>
                              </p:par>
                              <p:par>
                                <p:cTn id="10" presetID="22" presetClass="entr" presetSubtype="1" fill="hold" grpId="0" nodeType="withEffect">
                                  <p:stCondLst>
                                    <p:cond delay="4000"/>
                                  </p:stCondLst>
                                  <p:childTnLst>
                                    <p:set>
                                      <p:cBhvr>
                                        <p:cTn id="11" dur="1" fill="hold">
                                          <p:stCondLst>
                                            <p:cond delay="0"/>
                                          </p:stCondLst>
                                        </p:cTn>
                                        <p:tgtEl>
                                          <p:spTgt spid="432132"/>
                                        </p:tgtEl>
                                        <p:attrNameLst>
                                          <p:attrName>style.visibility</p:attrName>
                                        </p:attrNameLst>
                                      </p:cBhvr>
                                      <p:to>
                                        <p:strVal val="visible"/>
                                      </p:to>
                                    </p:set>
                                    <p:animEffect transition="in" filter="wipe(up)">
                                      <p:cBhvr>
                                        <p:cTn id="12" dur="2000"/>
                                        <p:tgtEl>
                                          <p:spTgt spid="432132"/>
                                        </p:tgtEl>
                                      </p:cBhvr>
                                    </p:animEffect>
                                  </p:childTnLst>
                                </p:cTn>
                              </p:par>
                              <p:par>
                                <p:cTn id="13" presetID="22" presetClass="entr" presetSubtype="1" fill="hold" grpId="0" nodeType="withEffect">
                                  <p:stCondLst>
                                    <p:cond delay="14000"/>
                                  </p:stCondLst>
                                  <p:childTnLst>
                                    <p:set>
                                      <p:cBhvr>
                                        <p:cTn id="14" dur="1" fill="hold">
                                          <p:stCondLst>
                                            <p:cond delay="0"/>
                                          </p:stCondLst>
                                        </p:cTn>
                                        <p:tgtEl>
                                          <p:spTgt spid="432133"/>
                                        </p:tgtEl>
                                        <p:attrNameLst>
                                          <p:attrName>style.visibility</p:attrName>
                                        </p:attrNameLst>
                                      </p:cBhvr>
                                      <p:to>
                                        <p:strVal val="visible"/>
                                      </p:to>
                                    </p:set>
                                    <p:animEffect transition="in" filter="wipe(up)">
                                      <p:cBhvr>
                                        <p:cTn id="15" dur="2000"/>
                                        <p:tgtEl>
                                          <p:spTgt spid="432133"/>
                                        </p:tgtEl>
                                      </p:cBhvr>
                                    </p:animEffect>
                                  </p:childTnLst>
                                </p:cTn>
                              </p:par>
                              <p:par>
                                <p:cTn id="16" presetID="22" presetClass="entr" presetSubtype="1" fill="hold" grpId="0" nodeType="withEffect">
                                  <p:stCondLst>
                                    <p:cond delay="20000"/>
                                  </p:stCondLst>
                                  <p:childTnLst>
                                    <p:set>
                                      <p:cBhvr>
                                        <p:cTn id="17" dur="1" fill="hold">
                                          <p:stCondLst>
                                            <p:cond delay="0"/>
                                          </p:stCondLst>
                                        </p:cTn>
                                        <p:tgtEl>
                                          <p:spTgt spid="432134"/>
                                        </p:tgtEl>
                                        <p:attrNameLst>
                                          <p:attrName>style.visibility</p:attrName>
                                        </p:attrNameLst>
                                      </p:cBhvr>
                                      <p:to>
                                        <p:strVal val="visible"/>
                                      </p:to>
                                    </p:set>
                                    <p:animEffect transition="in" filter="wipe(up)">
                                      <p:cBhvr>
                                        <p:cTn id="18" dur="2000"/>
                                        <p:tgtEl>
                                          <p:spTgt spid="432134"/>
                                        </p:tgtEl>
                                      </p:cBhvr>
                                    </p:animEffect>
                                  </p:childTnLst>
                                </p:cTn>
                              </p:par>
                              <p:par>
                                <p:cTn id="19" presetID="22" presetClass="entr" presetSubtype="1" fill="hold" grpId="0" nodeType="withEffect">
                                  <p:stCondLst>
                                    <p:cond delay="39000"/>
                                  </p:stCondLst>
                                  <p:childTnLst>
                                    <p:set>
                                      <p:cBhvr>
                                        <p:cTn id="20" dur="1" fill="hold">
                                          <p:stCondLst>
                                            <p:cond delay="0"/>
                                          </p:stCondLst>
                                        </p:cTn>
                                        <p:tgtEl>
                                          <p:spTgt spid="432135"/>
                                        </p:tgtEl>
                                        <p:attrNameLst>
                                          <p:attrName>style.visibility</p:attrName>
                                        </p:attrNameLst>
                                      </p:cBhvr>
                                      <p:to>
                                        <p:strVal val="visible"/>
                                      </p:to>
                                    </p:set>
                                    <p:animEffect transition="in" filter="wipe(up)">
                                      <p:cBhvr>
                                        <p:cTn id="21" dur="2000"/>
                                        <p:tgtEl>
                                          <p:spTgt spid="432135"/>
                                        </p:tgtEl>
                                      </p:cBhvr>
                                    </p:animEffect>
                                  </p:childTnLst>
                                </p:cTn>
                              </p:par>
                              <p:par>
                                <p:cTn id="22" presetID="22" presetClass="entr" presetSubtype="1" fill="hold" grpId="0" nodeType="withEffect">
                                  <p:stCondLst>
                                    <p:cond delay="48000"/>
                                  </p:stCondLst>
                                  <p:childTnLst>
                                    <p:set>
                                      <p:cBhvr>
                                        <p:cTn id="23" dur="1" fill="hold">
                                          <p:stCondLst>
                                            <p:cond delay="0"/>
                                          </p:stCondLst>
                                        </p:cTn>
                                        <p:tgtEl>
                                          <p:spTgt spid="432136"/>
                                        </p:tgtEl>
                                        <p:attrNameLst>
                                          <p:attrName>style.visibility</p:attrName>
                                        </p:attrNameLst>
                                      </p:cBhvr>
                                      <p:to>
                                        <p:strVal val="visible"/>
                                      </p:to>
                                    </p:set>
                                    <p:animEffect transition="in" filter="wipe(up)">
                                      <p:cBhvr>
                                        <p:cTn id="24" dur="2000"/>
                                        <p:tgtEl>
                                          <p:spTgt spid="4321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5"/>
                </p:tgtEl>
              </p:cMediaNode>
            </p:audio>
          </p:childTnLst>
        </p:cTn>
      </p:par>
    </p:tnLst>
    <p:bldLst>
      <p:bldP spid="432131" grpId="0"/>
      <p:bldP spid="432132" grpId="0"/>
      <p:bldP spid="432133" grpId="0"/>
      <p:bldP spid="432134" grpId="0"/>
      <p:bldP spid="432135" grpId="0"/>
      <p:bldP spid="4321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Chronic Carrier Status</a:t>
            </a:r>
          </a:p>
        </p:txBody>
      </p:sp>
      <p:sp>
        <p:nvSpPr>
          <p:cNvPr id="18435" name="Text Box 3"/>
          <p:cNvSpPr txBox="1">
            <a:spLocks noChangeArrowheads="1"/>
          </p:cNvSpPr>
          <p:nvPr/>
        </p:nvSpPr>
        <p:spPr bwMode="auto">
          <a:xfrm>
            <a:off x="593725" y="1898650"/>
            <a:ext cx="3257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75000"/>
              <a:buFont typeface="Monotype Sorts" pitchFamily="2" charset="2"/>
              <a:buChar char="u"/>
            </a:pPr>
            <a:r>
              <a:rPr lang="en-US" sz="3400">
                <a:latin typeface="Times New Roman" pitchFamily="18" charset="0"/>
              </a:rPr>
              <a:t> </a:t>
            </a:r>
            <a:r>
              <a:rPr lang="en-US" sz="3400"/>
              <a:t>No symptoms</a:t>
            </a:r>
          </a:p>
        </p:txBody>
      </p:sp>
      <p:sp>
        <p:nvSpPr>
          <p:cNvPr id="18436" name="Text Box 4"/>
          <p:cNvSpPr txBox="1">
            <a:spLocks noChangeArrowheads="1"/>
          </p:cNvSpPr>
          <p:nvPr/>
        </p:nvSpPr>
        <p:spPr bwMode="auto">
          <a:xfrm>
            <a:off x="609600" y="2970213"/>
            <a:ext cx="469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75000"/>
              <a:buFont typeface="Monotype Sorts" pitchFamily="2" charset="2"/>
              <a:buChar char="u"/>
            </a:pPr>
            <a:r>
              <a:rPr lang="en-US" sz="3400">
                <a:latin typeface="Times New Roman" pitchFamily="18" charset="0"/>
              </a:rPr>
              <a:t> </a:t>
            </a:r>
            <a:r>
              <a:rPr lang="en-US" sz="3400"/>
              <a:t>Is infectious to others</a:t>
            </a:r>
          </a:p>
        </p:txBody>
      </p:sp>
      <p:sp>
        <p:nvSpPr>
          <p:cNvPr id="18437" name="Text Box 5"/>
          <p:cNvSpPr txBox="1">
            <a:spLocks noChangeArrowheads="1"/>
          </p:cNvSpPr>
          <p:nvPr/>
        </p:nvSpPr>
        <p:spPr bwMode="auto">
          <a:xfrm>
            <a:off x="911225" y="4416425"/>
            <a:ext cx="38560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400"/>
              <a:t>Ex:  </a:t>
            </a:r>
            <a:r>
              <a:rPr lang="en-US" sz="3400" b="1">
                <a:solidFill>
                  <a:schemeClr val="accent2"/>
                </a:solidFill>
              </a:rPr>
              <a:t>Typhoid Mary</a:t>
            </a:r>
            <a:endParaRPr lang="en-US" sz="3400">
              <a:solidFill>
                <a:schemeClr val="accent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1" name="Rectangle 3"/>
          <p:cNvSpPr>
            <a:spLocks noGrp="1" noChangeArrowheads="1"/>
          </p:cNvSpPr>
          <p:nvPr>
            <p:ph type="body" idx="1"/>
          </p:nvPr>
        </p:nvSpPr>
        <p:spPr>
          <a:xfrm>
            <a:off x="381000" y="1412875"/>
            <a:ext cx="8534400" cy="863600"/>
          </a:xfrm>
        </p:spPr>
        <p:txBody>
          <a:bodyPr/>
          <a:lstStyle/>
          <a:p>
            <a:pPr eaLnBrk="1" hangingPunct="1">
              <a:lnSpc>
                <a:spcPct val="90000"/>
              </a:lnSpc>
              <a:buFontTx/>
              <a:buNone/>
            </a:pPr>
            <a:r>
              <a:rPr lang="en-US" b="1" smtClean="0">
                <a:solidFill>
                  <a:schemeClr val="accent2"/>
                </a:solidFill>
                <a:cs typeface="Times New Roman" pitchFamily="18" charset="0"/>
              </a:rPr>
              <a:t>Secular trend </a:t>
            </a:r>
            <a:r>
              <a:rPr lang="en-US" smtClean="0">
                <a:cs typeface="Times New Roman" pitchFamily="18" charset="0"/>
              </a:rPr>
              <a:t>-</a:t>
            </a:r>
            <a:r>
              <a:rPr lang="en-US" sz="2800" smtClean="0">
                <a:cs typeface="Times New Roman" pitchFamily="18" charset="0"/>
              </a:rPr>
              <a:t> </a:t>
            </a:r>
            <a:r>
              <a:rPr lang="en-US" sz="2400" smtClean="0">
                <a:cs typeface="Times New Roman" pitchFamily="18" charset="0"/>
              </a:rPr>
              <a:t>The </a:t>
            </a:r>
            <a:r>
              <a:rPr lang="en-US" sz="2400" smtClean="0">
                <a:solidFill>
                  <a:srgbClr val="FF3399"/>
                </a:solidFill>
                <a:cs typeface="Times New Roman" pitchFamily="18" charset="0"/>
              </a:rPr>
              <a:t>long term gradual change</a:t>
            </a:r>
            <a:r>
              <a:rPr lang="en-US" sz="2400" smtClean="0">
                <a:cs typeface="Times New Roman" pitchFamily="18" charset="0"/>
              </a:rPr>
              <a:t> in the occurrence (incidence) of disease </a:t>
            </a:r>
          </a:p>
          <a:p>
            <a:pPr eaLnBrk="1" hangingPunct="1">
              <a:lnSpc>
                <a:spcPct val="90000"/>
              </a:lnSpc>
              <a:buFontTx/>
              <a:buNone/>
            </a:pPr>
            <a:endParaRPr lang="en-US" sz="2400" smtClean="0"/>
          </a:p>
        </p:txBody>
      </p:sp>
      <p:sp>
        <p:nvSpPr>
          <p:cNvPr id="391173" name="Rectangle 5"/>
          <p:cNvSpPr>
            <a:spLocks noChangeArrowheads="1"/>
          </p:cNvSpPr>
          <p:nvPr/>
        </p:nvSpPr>
        <p:spPr bwMode="auto">
          <a:xfrm>
            <a:off x="685800" y="-26988"/>
            <a:ext cx="7772400" cy="1143001"/>
          </a:xfrm>
          <a:prstGeom prst="rect">
            <a:avLst/>
          </a:prstGeom>
          <a:noFill/>
          <a:ln w="9525">
            <a:noFill/>
            <a:miter lim="800000"/>
            <a:headEnd/>
            <a:tailEnd/>
          </a:ln>
          <a:effectLst/>
        </p:spPr>
        <p:txBody>
          <a:bodyPr anchor="ctr"/>
          <a:lstStyle/>
          <a:p>
            <a:pPr algn="ctr">
              <a:defRPr/>
            </a:pPr>
            <a:r>
              <a:rPr lang="en-US" sz="4400">
                <a:solidFill>
                  <a:srgbClr val="990000"/>
                </a:solidFill>
                <a:effectLst>
                  <a:outerShdw blurRad="38100" dist="38100" dir="2700000" algn="tl">
                    <a:srgbClr val="C0C0C0"/>
                  </a:outerShdw>
                </a:effectLst>
                <a:cs typeface="+mn-cs"/>
              </a:rPr>
              <a:t>Definitions</a:t>
            </a:r>
          </a:p>
        </p:txBody>
      </p:sp>
      <p:sp>
        <p:nvSpPr>
          <p:cNvPr id="391174" name="Rectangle 6"/>
          <p:cNvSpPr>
            <a:spLocks noChangeArrowheads="1"/>
          </p:cNvSpPr>
          <p:nvPr/>
        </p:nvSpPr>
        <p:spPr bwMode="auto">
          <a:xfrm>
            <a:off x="395288" y="2349500"/>
            <a:ext cx="85344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3200" b="1">
                <a:solidFill>
                  <a:schemeClr val="accent2"/>
                </a:solidFill>
                <a:cs typeface="Times New Roman" pitchFamily="18" charset="0"/>
              </a:rPr>
              <a:t>Cyclic changes</a:t>
            </a:r>
            <a:r>
              <a:rPr lang="en-US" sz="3200">
                <a:solidFill>
                  <a:schemeClr val="accent2"/>
                </a:solidFill>
                <a:cs typeface="Times New Roman" pitchFamily="18" charset="0"/>
              </a:rPr>
              <a:t> -</a:t>
            </a:r>
            <a:r>
              <a:rPr lang="en-US" sz="2800">
                <a:cs typeface="Times New Roman" pitchFamily="18" charset="0"/>
              </a:rPr>
              <a:t> </a:t>
            </a:r>
            <a:endParaRPr lang="en-US" sz="2000">
              <a:cs typeface="Times New Roman" pitchFamily="18" charset="0"/>
            </a:endParaRPr>
          </a:p>
          <a:p>
            <a:pPr marL="342900" indent="-342900">
              <a:lnSpc>
                <a:spcPct val="90000"/>
              </a:lnSpc>
              <a:spcBef>
                <a:spcPct val="20000"/>
              </a:spcBef>
            </a:pPr>
            <a:r>
              <a:rPr lang="en-US" sz="2000">
                <a:cs typeface="Times New Roman" pitchFamily="18" charset="0"/>
              </a:rPr>
              <a:t>	A.  </a:t>
            </a:r>
            <a:r>
              <a:rPr lang="en-US" sz="2000">
                <a:solidFill>
                  <a:srgbClr val="FF3399"/>
                </a:solidFill>
                <a:cs typeface="Times New Roman" pitchFamily="18" charset="0"/>
              </a:rPr>
              <a:t>Annual seasonal trend</a:t>
            </a:r>
            <a:r>
              <a:rPr lang="en-US" sz="2000">
                <a:cs typeface="Times New Roman" pitchFamily="18" charset="0"/>
              </a:rPr>
              <a:t> of disease occurrence (e.g., flu)</a:t>
            </a:r>
          </a:p>
          <a:p>
            <a:pPr marL="342900" indent="-342900">
              <a:lnSpc>
                <a:spcPct val="90000"/>
              </a:lnSpc>
              <a:spcBef>
                <a:spcPct val="20000"/>
              </a:spcBef>
            </a:pPr>
            <a:r>
              <a:rPr lang="en-US" sz="2000">
                <a:cs typeface="Times New Roman" pitchFamily="18" charset="0"/>
              </a:rPr>
              <a:t> 	B.  </a:t>
            </a:r>
            <a:r>
              <a:rPr lang="en-US" sz="2000">
                <a:solidFill>
                  <a:srgbClr val="FF3399"/>
                </a:solidFill>
                <a:cs typeface="Times New Roman" pitchFamily="18" charset="0"/>
              </a:rPr>
              <a:t>Secular cyclic trend </a:t>
            </a:r>
            <a:r>
              <a:rPr lang="en-US" sz="2000">
                <a:cs typeface="Times New Roman" pitchFamily="18" charset="0"/>
              </a:rPr>
              <a:t>of disease incidence &gt;1 year (e.g., measles) </a:t>
            </a:r>
            <a:endParaRPr lang="en-US" sz="2000"/>
          </a:p>
        </p:txBody>
      </p:sp>
      <p:sp>
        <p:nvSpPr>
          <p:cNvPr id="391175" name="Rectangle 7"/>
          <p:cNvSpPr>
            <a:spLocks noChangeArrowheads="1"/>
          </p:cNvSpPr>
          <p:nvPr/>
        </p:nvSpPr>
        <p:spPr bwMode="auto">
          <a:xfrm>
            <a:off x="395288" y="3644900"/>
            <a:ext cx="853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3200" b="1" dirty="0">
                <a:solidFill>
                  <a:schemeClr val="accent2"/>
                </a:solidFill>
              </a:rPr>
              <a:t>Host</a:t>
            </a:r>
            <a:r>
              <a:rPr lang="en-US" sz="2800" dirty="0"/>
              <a:t> </a:t>
            </a:r>
            <a:r>
              <a:rPr lang="en-US" sz="3200" dirty="0"/>
              <a:t>-</a:t>
            </a:r>
            <a:r>
              <a:rPr lang="en-US" sz="2800" dirty="0"/>
              <a:t> </a:t>
            </a:r>
            <a:r>
              <a:rPr lang="en-US" sz="2400" dirty="0">
                <a:solidFill>
                  <a:srgbClr val="FF3399"/>
                </a:solidFill>
              </a:rPr>
              <a:t>Person</a:t>
            </a:r>
            <a:r>
              <a:rPr lang="en-US" sz="2400" dirty="0"/>
              <a:t>/organism </a:t>
            </a:r>
            <a:r>
              <a:rPr lang="en-US" sz="2400" dirty="0">
                <a:solidFill>
                  <a:srgbClr val="FF3399"/>
                </a:solidFill>
              </a:rPr>
              <a:t>at risk for infection</a:t>
            </a:r>
            <a:r>
              <a:rPr lang="en-US" sz="2400" dirty="0"/>
              <a:t> / susceptible to the effect of </a:t>
            </a:r>
            <a:r>
              <a:rPr lang="en-US" sz="2400" dirty="0" smtClean="0"/>
              <a:t>agent/pathogen </a:t>
            </a:r>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034" fill="hold"/>
                                        <p:tgtEl>
                                          <p:spTgt spid="3"/>
                                        </p:tgtEl>
                                      </p:cBhvr>
                                    </p:cmd>
                                  </p:childTnLst>
                                </p:cTn>
                              </p:par>
                              <p:par>
                                <p:cTn id="7" presetID="10" presetClass="entr" presetSubtype="0" fill="hold" grpId="0" nodeType="withEffect">
                                  <p:stCondLst>
                                    <p:cond delay="3000"/>
                                  </p:stCondLst>
                                  <p:childTnLst>
                                    <p:set>
                                      <p:cBhvr>
                                        <p:cTn id="8" dur="1" fill="hold">
                                          <p:stCondLst>
                                            <p:cond delay="0"/>
                                          </p:stCondLst>
                                        </p:cTn>
                                        <p:tgtEl>
                                          <p:spTgt spid="391171">
                                            <p:txEl>
                                              <p:pRg st="0" end="0"/>
                                            </p:txEl>
                                          </p:spTgt>
                                        </p:tgtEl>
                                        <p:attrNameLst>
                                          <p:attrName>style.visibility</p:attrName>
                                        </p:attrNameLst>
                                      </p:cBhvr>
                                      <p:to>
                                        <p:strVal val="visible"/>
                                      </p:to>
                                    </p:set>
                                    <p:animEffect transition="in" filter="fade">
                                      <p:cBhvr>
                                        <p:cTn id="9" dur="2000"/>
                                        <p:tgtEl>
                                          <p:spTgt spid="391171">
                                            <p:txEl>
                                              <p:pRg st="0" end="0"/>
                                            </p:txEl>
                                          </p:spTgt>
                                        </p:tgtEl>
                                      </p:cBhvr>
                                    </p:animEffect>
                                  </p:childTnLst>
                                </p:cTn>
                              </p:par>
                              <p:par>
                                <p:cTn id="10" presetID="10" presetClass="entr" presetSubtype="0" fill="hold" grpId="0" nodeType="withEffect">
                                  <p:stCondLst>
                                    <p:cond delay="26000"/>
                                  </p:stCondLst>
                                  <p:childTnLst>
                                    <p:set>
                                      <p:cBhvr>
                                        <p:cTn id="11" dur="1" fill="hold">
                                          <p:stCondLst>
                                            <p:cond delay="0"/>
                                          </p:stCondLst>
                                        </p:cTn>
                                        <p:tgtEl>
                                          <p:spTgt spid="391174"/>
                                        </p:tgtEl>
                                        <p:attrNameLst>
                                          <p:attrName>style.visibility</p:attrName>
                                        </p:attrNameLst>
                                      </p:cBhvr>
                                      <p:to>
                                        <p:strVal val="visible"/>
                                      </p:to>
                                    </p:set>
                                    <p:animEffect transition="in" filter="fade">
                                      <p:cBhvr>
                                        <p:cTn id="12" dur="2000"/>
                                        <p:tgtEl>
                                          <p:spTgt spid="391174"/>
                                        </p:tgtEl>
                                      </p:cBhvr>
                                    </p:animEffect>
                                  </p:childTnLst>
                                </p:cTn>
                              </p:par>
                              <p:par>
                                <p:cTn id="13" presetID="10" presetClass="entr" presetSubtype="0" fill="hold" grpId="0" nodeType="withEffect">
                                  <p:stCondLst>
                                    <p:cond delay="44000"/>
                                  </p:stCondLst>
                                  <p:childTnLst>
                                    <p:set>
                                      <p:cBhvr>
                                        <p:cTn id="14" dur="1" fill="hold">
                                          <p:stCondLst>
                                            <p:cond delay="0"/>
                                          </p:stCondLst>
                                        </p:cTn>
                                        <p:tgtEl>
                                          <p:spTgt spid="391175"/>
                                        </p:tgtEl>
                                        <p:attrNameLst>
                                          <p:attrName>style.visibility</p:attrName>
                                        </p:attrNameLst>
                                      </p:cBhvr>
                                      <p:to>
                                        <p:strVal val="visible"/>
                                      </p:to>
                                    </p:set>
                                    <p:animEffect transition="in" filter="fade">
                                      <p:cBhvr>
                                        <p:cTn id="15" dur="2000"/>
                                        <p:tgtEl>
                                          <p:spTgt spid="39117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391171" grpId="0" build="p"/>
      <p:bldP spid="391174" grpId="0"/>
      <p:bldP spid="39117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1" name="Rectangle 3"/>
          <p:cNvSpPr>
            <a:spLocks noGrp="1" noChangeArrowheads="1"/>
          </p:cNvSpPr>
          <p:nvPr>
            <p:ph type="body" idx="1"/>
          </p:nvPr>
        </p:nvSpPr>
        <p:spPr>
          <a:xfrm>
            <a:off x="381000" y="1412875"/>
            <a:ext cx="8534400" cy="863600"/>
          </a:xfrm>
        </p:spPr>
        <p:txBody>
          <a:bodyPr/>
          <a:lstStyle/>
          <a:p>
            <a:pPr eaLnBrk="1" hangingPunct="1">
              <a:lnSpc>
                <a:spcPct val="90000"/>
              </a:lnSpc>
              <a:buFontTx/>
              <a:buNone/>
            </a:pPr>
            <a:r>
              <a:rPr lang="en-US" b="1" smtClean="0">
                <a:solidFill>
                  <a:schemeClr val="accent2"/>
                </a:solidFill>
                <a:cs typeface="Times New Roman" pitchFamily="18" charset="0"/>
              </a:rPr>
              <a:t>Secular trend </a:t>
            </a:r>
            <a:r>
              <a:rPr lang="en-US" smtClean="0">
                <a:cs typeface="Times New Roman" pitchFamily="18" charset="0"/>
              </a:rPr>
              <a:t>-</a:t>
            </a:r>
            <a:r>
              <a:rPr lang="en-US" sz="2800" smtClean="0">
                <a:cs typeface="Times New Roman" pitchFamily="18" charset="0"/>
              </a:rPr>
              <a:t> </a:t>
            </a:r>
            <a:r>
              <a:rPr lang="en-US" sz="2400" smtClean="0">
                <a:cs typeface="Times New Roman" pitchFamily="18" charset="0"/>
              </a:rPr>
              <a:t>The </a:t>
            </a:r>
            <a:r>
              <a:rPr lang="en-US" sz="2400" smtClean="0">
                <a:solidFill>
                  <a:srgbClr val="FF3399"/>
                </a:solidFill>
                <a:cs typeface="Times New Roman" pitchFamily="18" charset="0"/>
              </a:rPr>
              <a:t>long term gradual change</a:t>
            </a:r>
            <a:r>
              <a:rPr lang="en-US" sz="2400" smtClean="0">
                <a:cs typeface="Times New Roman" pitchFamily="18" charset="0"/>
              </a:rPr>
              <a:t> in the occurrence (incidence) of disease </a:t>
            </a:r>
          </a:p>
          <a:p>
            <a:pPr eaLnBrk="1" hangingPunct="1">
              <a:lnSpc>
                <a:spcPct val="90000"/>
              </a:lnSpc>
              <a:buFontTx/>
              <a:buNone/>
            </a:pPr>
            <a:endParaRPr lang="en-US" sz="2400" smtClean="0"/>
          </a:p>
        </p:txBody>
      </p:sp>
      <p:sp>
        <p:nvSpPr>
          <p:cNvPr id="391173" name="Rectangle 5"/>
          <p:cNvSpPr>
            <a:spLocks noChangeArrowheads="1"/>
          </p:cNvSpPr>
          <p:nvPr/>
        </p:nvSpPr>
        <p:spPr bwMode="auto">
          <a:xfrm>
            <a:off x="685800" y="-26988"/>
            <a:ext cx="7772400" cy="1143001"/>
          </a:xfrm>
          <a:prstGeom prst="rect">
            <a:avLst/>
          </a:prstGeom>
          <a:noFill/>
          <a:ln w="9525">
            <a:noFill/>
            <a:miter lim="800000"/>
            <a:headEnd/>
            <a:tailEnd/>
          </a:ln>
          <a:effectLst/>
        </p:spPr>
        <p:txBody>
          <a:bodyPr anchor="ctr"/>
          <a:lstStyle/>
          <a:p>
            <a:pPr algn="ctr">
              <a:defRPr/>
            </a:pPr>
            <a:r>
              <a:rPr lang="en-US" sz="4400">
                <a:solidFill>
                  <a:srgbClr val="990000"/>
                </a:solidFill>
                <a:effectLst>
                  <a:outerShdw blurRad="38100" dist="38100" dir="2700000" algn="tl">
                    <a:srgbClr val="C0C0C0"/>
                  </a:outerShdw>
                </a:effectLst>
                <a:cs typeface="+mn-cs"/>
              </a:rPr>
              <a:t>Definitions</a:t>
            </a:r>
          </a:p>
        </p:txBody>
      </p:sp>
      <p:sp>
        <p:nvSpPr>
          <p:cNvPr id="391174" name="Rectangle 6"/>
          <p:cNvSpPr>
            <a:spLocks noChangeArrowheads="1"/>
          </p:cNvSpPr>
          <p:nvPr/>
        </p:nvSpPr>
        <p:spPr bwMode="auto">
          <a:xfrm>
            <a:off x="395288" y="2349500"/>
            <a:ext cx="85344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3200" b="1">
                <a:solidFill>
                  <a:schemeClr val="accent2"/>
                </a:solidFill>
                <a:cs typeface="Times New Roman" pitchFamily="18" charset="0"/>
              </a:rPr>
              <a:t>Cyclic changes</a:t>
            </a:r>
            <a:r>
              <a:rPr lang="en-US" sz="3200">
                <a:solidFill>
                  <a:schemeClr val="accent2"/>
                </a:solidFill>
                <a:cs typeface="Times New Roman" pitchFamily="18" charset="0"/>
              </a:rPr>
              <a:t> -</a:t>
            </a:r>
            <a:r>
              <a:rPr lang="en-US" sz="2800">
                <a:cs typeface="Times New Roman" pitchFamily="18" charset="0"/>
              </a:rPr>
              <a:t> </a:t>
            </a:r>
            <a:endParaRPr lang="en-US" sz="2000">
              <a:cs typeface="Times New Roman" pitchFamily="18" charset="0"/>
            </a:endParaRPr>
          </a:p>
          <a:p>
            <a:pPr marL="342900" indent="-342900">
              <a:lnSpc>
                <a:spcPct val="90000"/>
              </a:lnSpc>
              <a:spcBef>
                <a:spcPct val="20000"/>
              </a:spcBef>
            </a:pPr>
            <a:r>
              <a:rPr lang="en-US" sz="2000">
                <a:cs typeface="Times New Roman" pitchFamily="18" charset="0"/>
              </a:rPr>
              <a:t>	A.  </a:t>
            </a:r>
            <a:r>
              <a:rPr lang="en-US" sz="2000">
                <a:solidFill>
                  <a:srgbClr val="FF3399"/>
                </a:solidFill>
                <a:cs typeface="Times New Roman" pitchFamily="18" charset="0"/>
              </a:rPr>
              <a:t>Annual seasonal trend</a:t>
            </a:r>
            <a:r>
              <a:rPr lang="en-US" sz="2000">
                <a:cs typeface="Times New Roman" pitchFamily="18" charset="0"/>
              </a:rPr>
              <a:t> of disease occurrence (e.g., flu)</a:t>
            </a:r>
          </a:p>
          <a:p>
            <a:pPr marL="342900" indent="-342900">
              <a:lnSpc>
                <a:spcPct val="90000"/>
              </a:lnSpc>
              <a:spcBef>
                <a:spcPct val="20000"/>
              </a:spcBef>
            </a:pPr>
            <a:r>
              <a:rPr lang="en-US" sz="2000">
                <a:cs typeface="Times New Roman" pitchFamily="18" charset="0"/>
              </a:rPr>
              <a:t> 	B.  </a:t>
            </a:r>
            <a:r>
              <a:rPr lang="en-US" sz="2000">
                <a:solidFill>
                  <a:srgbClr val="FF3399"/>
                </a:solidFill>
                <a:cs typeface="Times New Roman" pitchFamily="18" charset="0"/>
              </a:rPr>
              <a:t>Secular cyclic trend </a:t>
            </a:r>
            <a:r>
              <a:rPr lang="en-US" sz="2000">
                <a:cs typeface="Times New Roman" pitchFamily="18" charset="0"/>
              </a:rPr>
              <a:t>of disease incidence &gt;1 year (e.g., measles) </a:t>
            </a:r>
            <a:endParaRPr lang="en-US" sz="2000"/>
          </a:p>
        </p:txBody>
      </p:sp>
      <p:sp>
        <p:nvSpPr>
          <p:cNvPr id="391175" name="Rectangle 7"/>
          <p:cNvSpPr>
            <a:spLocks noChangeArrowheads="1"/>
          </p:cNvSpPr>
          <p:nvPr/>
        </p:nvSpPr>
        <p:spPr bwMode="auto">
          <a:xfrm>
            <a:off x="395288" y="3644900"/>
            <a:ext cx="853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3200" b="1" dirty="0">
                <a:solidFill>
                  <a:schemeClr val="accent2"/>
                </a:solidFill>
              </a:rPr>
              <a:t>Host</a:t>
            </a:r>
            <a:r>
              <a:rPr lang="en-US" sz="2800" dirty="0"/>
              <a:t> </a:t>
            </a:r>
            <a:r>
              <a:rPr lang="en-US" sz="3200" dirty="0"/>
              <a:t>-</a:t>
            </a:r>
            <a:r>
              <a:rPr lang="en-US" sz="2800" dirty="0"/>
              <a:t> </a:t>
            </a:r>
            <a:r>
              <a:rPr lang="en-US" sz="2400" dirty="0">
                <a:solidFill>
                  <a:srgbClr val="FF3399"/>
                </a:solidFill>
              </a:rPr>
              <a:t>Person</a:t>
            </a:r>
            <a:r>
              <a:rPr lang="en-US" sz="2400" dirty="0"/>
              <a:t>/organism </a:t>
            </a:r>
            <a:r>
              <a:rPr lang="en-US" sz="2400" dirty="0">
                <a:solidFill>
                  <a:srgbClr val="FF3399"/>
                </a:solidFill>
              </a:rPr>
              <a:t>at risk for infection</a:t>
            </a:r>
            <a:r>
              <a:rPr lang="en-US" sz="2400" dirty="0"/>
              <a:t> / susceptible to the effect of agent</a:t>
            </a:r>
          </a:p>
        </p:txBody>
      </p:sp>
      <p:sp>
        <p:nvSpPr>
          <p:cNvPr id="391176" name="Rectangle 8"/>
          <p:cNvSpPr>
            <a:spLocks noChangeArrowheads="1"/>
          </p:cNvSpPr>
          <p:nvPr/>
        </p:nvSpPr>
        <p:spPr bwMode="auto">
          <a:xfrm>
            <a:off x="395288" y="4581525"/>
            <a:ext cx="853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3200" b="1" dirty="0">
                <a:solidFill>
                  <a:schemeClr val="accent2"/>
                </a:solidFill>
              </a:rPr>
              <a:t>Pathogen</a:t>
            </a:r>
            <a:r>
              <a:rPr lang="en-US" sz="3200" dirty="0">
                <a:solidFill>
                  <a:schemeClr val="accent2"/>
                </a:solidFill>
              </a:rPr>
              <a:t> </a:t>
            </a:r>
            <a:r>
              <a:rPr lang="en-US" sz="3200" dirty="0"/>
              <a:t>-</a:t>
            </a:r>
            <a:r>
              <a:rPr lang="en-US" sz="2800" b="1" dirty="0"/>
              <a:t> </a:t>
            </a:r>
            <a:r>
              <a:rPr lang="en-US" sz="2400" dirty="0"/>
              <a:t>Infectious </a:t>
            </a:r>
            <a:r>
              <a:rPr lang="en-US" sz="2400" dirty="0">
                <a:solidFill>
                  <a:srgbClr val="FF3399"/>
                </a:solidFill>
              </a:rPr>
              <a:t>Agent</a:t>
            </a:r>
          </a:p>
        </p:txBody>
      </p:sp>
      <p:sp>
        <p:nvSpPr>
          <p:cNvPr id="391177" name="Rectangle 9"/>
          <p:cNvSpPr>
            <a:spLocks noChangeArrowheads="1"/>
          </p:cNvSpPr>
          <p:nvPr/>
        </p:nvSpPr>
        <p:spPr bwMode="auto">
          <a:xfrm>
            <a:off x="395288" y="5229225"/>
            <a:ext cx="85344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pPr>
            <a:r>
              <a:rPr lang="en-US" sz="3200" b="1">
                <a:solidFill>
                  <a:schemeClr val="accent2"/>
                </a:solidFill>
              </a:rPr>
              <a:t>Infective Dose</a:t>
            </a:r>
            <a:r>
              <a:rPr lang="en-US" sz="3200">
                <a:solidFill>
                  <a:schemeClr val="accent2"/>
                </a:solidFill>
              </a:rPr>
              <a:t> </a:t>
            </a:r>
            <a:r>
              <a:rPr lang="en-US" sz="3200"/>
              <a:t>-</a:t>
            </a:r>
            <a:r>
              <a:rPr lang="en-US" sz="2800"/>
              <a:t> </a:t>
            </a:r>
            <a:r>
              <a:rPr lang="en-US" sz="2400"/>
              <a:t>Dose needed to cause infection</a:t>
            </a:r>
          </a:p>
        </p:txBody>
      </p:sp>
      <p:sp>
        <p:nvSpPr>
          <p:cNvPr id="391178" name="Rectangle 10"/>
          <p:cNvSpPr>
            <a:spLocks noChangeArrowheads="1"/>
          </p:cNvSpPr>
          <p:nvPr/>
        </p:nvSpPr>
        <p:spPr bwMode="auto">
          <a:xfrm>
            <a:off x="395288" y="5851525"/>
            <a:ext cx="85344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90000"/>
              </a:lnSpc>
              <a:spcBef>
                <a:spcPct val="20000"/>
              </a:spcBef>
            </a:pPr>
            <a:r>
              <a:rPr lang="en-US" sz="3200" b="1">
                <a:solidFill>
                  <a:schemeClr val="accent2"/>
                </a:solidFill>
              </a:rPr>
              <a:t>Reservoir</a:t>
            </a:r>
            <a:r>
              <a:rPr lang="en-US" sz="3200"/>
              <a:t> -</a:t>
            </a:r>
            <a:r>
              <a:rPr lang="en-US" sz="2800"/>
              <a:t> </a:t>
            </a:r>
            <a:r>
              <a:rPr lang="en-US" sz="2400">
                <a:solidFill>
                  <a:srgbClr val="FF3399"/>
                </a:solidFill>
              </a:rPr>
              <a:t>Natural habitat for infectious agent</a:t>
            </a:r>
            <a:endParaRPr lang="en-US" sz="24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821206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4520"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91176"/>
                                        </p:tgtEl>
                                        <p:attrNameLst>
                                          <p:attrName>style.visibility</p:attrName>
                                        </p:attrNameLst>
                                      </p:cBhvr>
                                      <p:to>
                                        <p:strVal val="visible"/>
                                      </p:to>
                                    </p:set>
                                    <p:animEffect transition="in" filter="fade">
                                      <p:cBhvr>
                                        <p:cTn id="9" dur="2000"/>
                                        <p:tgtEl>
                                          <p:spTgt spid="391176"/>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391177"/>
                                        </p:tgtEl>
                                        <p:attrNameLst>
                                          <p:attrName>style.visibility</p:attrName>
                                        </p:attrNameLst>
                                      </p:cBhvr>
                                      <p:to>
                                        <p:strVal val="visible"/>
                                      </p:to>
                                    </p:set>
                                    <p:animEffect transition="in" filter="fade">
                                      <p:cBhvr>
                                        <p:cTn id="12" dur="2000"/>
                                        <p:tgtEl>
                                          <p:spTgt spid="391177"/>
                                        </p:tgtEl>
                                      </p:cBhvr>
                                    </p:animEffect>
                                  </p:childTnLst>
                                </p:cTn>
                              </p:par>
                              <p:par>
                                <p:cTn id="13" presetID="10" presetClass="entr" presetSubtype="0" fill="hold" grpId="0" nodeType="withEffect">
                                  <p:stCondLst>
                                    <p:cond delay="19000"/>
                                  </p:stCondLst>
                                  <p:childTnLst>
                                    <p:set>
                                      <p:cBhvr>
                                        <p:cTn id="14" dur="1" fill="hold">
                                          <p:stCondLst>
                                            <p:cond delay="0"/>
                                          </p:stCondLst>
                                        </p:cTn>
                                        <p:tgtEl>
                                          <p:spTgt spid="391178"/>
                                        </p:tgtEl>
                                        <p:attrNameLst>
                                          <p:attrName>style.visibility</p:attrName>
                                        </p:attrNameLst>
                                      </p:cBhvr>
                                      <p:to>
                                        <p:strVal val="visible"/>
                                      </p:to>
                                    </p:set>
                                    <p:animEffect transition="in" filter="fade">
                                      <p:cBhvr>
                                        <p:cTn id="15" dur="2000"/>
                                        <p:tgtEl>
                                          <p:spTgt spid="39117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391176" grpId="0"/>
      <p:bldP spid="391177" grpId="0"/>
      <p:bldP spid="39117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685800" y="127000"/>
            <a:ext cx="7772400" cy="854075"/>
          </a:xfrm>
        </p:spPr>
        <p:txBody>
          <a:bodyPr/>
          <a:lstStyle/>
          <a:p>
            <a:pPr eaLnBrk="1" hangingPunct="1">
              <a:defRPr/>
            </a:pPr>
            <a:r>
              <a:rPr lang="en-US" dirty="0" smtClean="0">
                <a:solidFill>
                  <a:srgbClr val="990033"/>
                </a:solidFill>
                <a:effectLst>
                  <a:outerShdw blurRad="38100" dist="38100" dir="2700000" algn="tl">
                    <a:srgbClr val="C0C0C0"/>
                  </a:outerShdw>
                </a:effectLst>
              </a:rPr>
              <a:t>Objectives</a:t>
            </a:r>
            <a:endParaRPr lang="en-US" sz="3200" dirty="0" smtClean="0">
              <a:solidFill>
                <a:srgbClr val="990033"/>
              </a:solidFill>
              <a:effectLst>
                <a:outerShdw blurRad="38100" dist="38100" dir="2700000" algn="tl">
                  <a:srgbClr val="C0C0C0"/>
                </a:outerShdw>
              </a:effectLst>
            </a:endParaRPr>
          </a:p>
        </p:txBody>
      </p:sp>
      <p:sp>
        <p:nvSpPr>
          <p:cNvPr id="3075" name="Rectangle 4"/>
          <p:cNvSpPr>
            <a:spLocks noChangeArrowheads="1"/>
          </p:cNvSpPr>
          <p:nvPr/>
        </p:nvSpPr>
        <p:spPr bwMode="auto">
          <a:xfrm>
            <a:off x="34925" y="1279525"/>
            <a:ext cx="46085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a:solidFill>
                  <a:srgbClr val="000066"/>
                </a:solidFill>
              </a:rPr>
              <a:t>You will be able to:</a:t>
            </a:r>
          </a:p>
        </p:txBody>
      </p:sp>
      <p:sp>
        <p:nvSpPr>
          <p:cNvPr id="3076" name="Rectangle 5"/>
          <p:cNvSpPr>
            <a:spLocks noChangeArrowheads="1"/>
          </p:cNvSpPr>
          <p:nvPr/>
        </p:nvSpPr>
        <p:spPr bwMode="auto">
          <a:xfrm>
            <a:off x="457200" y="1990725"/>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Clr>
                <a:srgbClr val="000066"/>
              </a:buClr>
              <a:buSzPct val="120000"/>
              <a:buFont typeface="Wingdings" pitchFamily="2" charset="2"/>
              <a:buChar char="§"/>
            </a:pPr>
            <a:r>
              <a:rPr lang="en-US" sz="2800" dirty="0"/>
              <a:t>Describe methods of infectious disease </a:t>
            </a:r>
            <a:r>
              <a:rPr lang="en-US" sz="2800" dirty="0">
                <a:solidFill>
                  <a:srgbClr val="00B0F0"/>
                </a:solidFill>
              </a:rPr>
              <a:t>transmission</a:t>
            </a:r>
          </a:p>
          <a:p>
            <a:pPr marL="342900" indent="-342900">
              <a:spcBef>
                <a:spcPct val="20000"/>
              </a:spcBef>
              <a:buClr>
                <a:srgbClr val="000066"/>
              </a:buClr>
              <a:buSzPct val="120000"/>
              <a:buFont typeface="Wingdings" pitchFamily="2" charset="2"/>
              <a:buChar char="§"/>
            </a:pPr>
            <a:r>
              <a:rPr lang="en-US" sz="2800" dirty="0"/>
              <a:t>Define </a:t>
            </a:r>
            <a:r>
              <a:rPr lang="en-US" sz="2800" dirty="0">
                <a:solidFill>
                  <a:srgbClr val="00B0F0"/>
                </a:solidFill>
              </a:rPr>
              <a:t>categories</a:t>
            </a:r>
            <a:r>
              <a:rPr lang="en-US" sz="2800" dirty="0"/>
              <a:t> of infectious disease agents</a:t>
            </a:r>
          </a:p>
          <a:p>
            <a:pPr marL="342900" indent="-342900">
              <a:spcBef>
                <a:spcPct val="20000"/>
              </a:spcBef>
              <a:buClr>
                <a:srgbClr val="000066"/>
              </a:buClr>
              <a:buSzPct val="120000"/>
              <a:buFont typeface="Wingdings" pitchFamily="2" charset="2"/>
              <a:buChar char="§"/>
            </a:pPr>
            <a:r>
              <a:rPr lang="en-US" sz="2800" dirty="0"/>
              <a:t>Identify </a:t>
            </a:r>
            <a:r>
              <a:rPr lang="en-US" sz="2800" dirty="0">
                <a:solidFill>
                  <a:srgbClr val="00B0F0"/>
                </a:solidFill>
              </a:rPr>
              <a:t>characteristics</a:t>
            </a:r>
            <a:r>
              <a:rPr lang="en-US" sz="2800" dirty="0"/>
              <a:t> of agents</a:t>
            </a:r>
          </a:p>
          <a:p>
            <a:pPr marL="342900" indent="-342900">
              <a:spcBef>
                <a:spcPct val="20000"/>
              </a:spcBef>
              <a:buClr>
                <a:srgbClr val="000066"/>
              </a:buClr>
              <a:buSzPct val="120000"/>
              <a:buFont typeface="Wingdings" pitchFamily="2" charset="2"/>
              <a:buChar char="§"/>
            </a:pPr>
            <a:r>
              <a:rPr lang="en-US" sz="2800" dirty="0"/>
              <a:t>Describe the steps in the </a:t>
            </a:r>
            <a:r>
              <a:rPr lang="en-US" sz="2800" dirty="0">
                <a:solidFill>
                  <a:srgbClr val="00B0F0"/>
                </a:solidFill>
              </a:rPr>
              <a:t>control</a:t>
            </a:r>
            <a:r>
              <a:rPr lang="en-US" sz="2800" dirty="0"/>
              <a:t> and </a:t>
            </a:r>
            <a:r>
              <a:rPr lang="en-US" sz="2800" dirty="0">
                <a:solidFill>
                  <a:srgbClr val="00B0F0"/>
                </a:solidFill>
              </a:rPr>
              <a:t>management</a:t>
            </a:r>
            <a:r>
              <a:rPr lang="en-US" sz="2800" dirty="0"/>
              <a:t> of an epidemic</a:t>
            </a:r>
          </a:p>
          <a:p>
            <a:pPr marL="342900" indent="-342900">
              <a:spcBef>
                <a:spcPct val="20000"/>
              </a:spcBef>
              <a:buClr>
                <a:srgbClr val="000066"/>
              </a:buClr>
              <a:buSzPct val="120000"/>
              <a:buFont typeface="Wingdings" pitchFamily="2" charset="2"/>
              <a:buChar char="§"/>
            </a:pPr>
            <a:r>
              <a:rPr lang="en-US" sz="2800" dirty="0"/>
              <a:t>Calculate </a:t>
            </a:r>
            <a:r>
              <a:rPr lang="en-US" sz="2800" dirty="0">
                <a:solidFill>
                  <a:srgbClr val="00B0F0"/>
                </a:solidFill>
              </a:rPr>
              <a:t>attack rates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38638" y="32129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idx="4294967295"/>
          </p:nvPr>
        </p:nvSpPr>
        <p:spPr>
          <a:xfrm>
            <a:off x="611188" y="-26988"/>
            <a:ext cx="7772400" cy="1143001"/>
          </a:xfrm>
        </p:spPr>
        <p:txBody>
          <a:bodyPr/>
          <a:lstStyle/>
          <a:p>
            <a:pPr eaLnBrk="1" hangingPunct="1">
              <a:defRPr/>
            </a:pPr>
            <a:r>
              <a:rPr lang="en-US" smtClean="0">
                <a:solidFill>
                  <a:srgbClr val="990000"/>
                </a:solidFill>
                <a:effectLst>
                  <a:outerShdw blurRad="38100" dist="38100" dir="2700000" algn="tl">
                    <a:srgbClr val="C0C0C0"/>
                  </a:outerShdw>
                </a:effectLst>
              </a:rPr>
              <a:t>Definitions</a:t>
            </a:r>
          </a:p>
        </p:txBody>
      </p:sp>
      <p:sp>
        <p:nvSpPr>
          <p:cNvPr id="394243" name="Text Box 3"/>
          <p:cNvSpPr txBox="1">
            <a:spLocks noChangeArrowheads="1"/>
          </p:cNvSpPr>
          <p:nvPr/>
        </p:nvSpPr>
        <p:spPr bwMode="auto">
          <a:xfrm>
            <a:off x="0" y="1450975"/>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400">
                <a:latin typeface="Times New Roman" pitchFamily="18" charset="0"/>
              </a:rPr>
              <a:t>    </a:t>
            </a:r>
            <a:r>
              <a:rPr lang="en-US" sz="3200" b="1">
                <a:solidFill>
                  <a:schemeClr val="accent2"/>
                </a:solidFill>
              </a:rPr>
              <a:t>Infectious agent</a:t>
            </a:r>
            <a:r>
              <a:rPr lang="en-US" sz="3400"/>
              <a:t> </a:t>
            </a:r>
            <a:r>
              <a:rPr lang="en-US" sz="2800"/>
              <a:t>-</a:t>
            </a:r>
            <a:r>
              <a:rPr lang="en-US" sz="3400"/>
              <a:t> </a:t>
            </a:r>
            <a:r>
              <a:rPr lang="en-US" sz="2400">
                <a:solidFill>
                  <a:srgbClr val="FF3399"/>
                </a:solidFill>
              </a:rPr>
              <a:t>pathogen</a:t>
            </a:r>
            <a:r>
              <a:rPr lang="en-US" sz="2400"/>
              <a:t> causing the disease</a:t>
            </a:r>
          </a:p>
        </p:txBody>
      </p:sp>
      <p:sp>
        <p:nvSpPr>
          <p:cNvPr id="394244" name="Text Box 4"/>
          <p:cNvSpPr txBox="1">
            <a:spLocks noChangeArrowheads="1"/>
          </p:cNvSpPr>
          <p:nvPr/>
        </p:nvSpPr>
        <p:spPr bwMode="auto">
          <a:xfrm>
            <a:off x="-3175" y="2205038"/>
            <a:ext cx="72009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400">
                <a:latin typeface="Times New Roman" pitchFamily="18" charset="0"/>
              </a:rPr>
              <a:t>    </a:t>
            </a:r>
            <a:r>
              <a:rPr lang="en-US" sz="3200" b="1">
                <a:solidFill>
                  <a:schemeClr val="accent2"/>
                </a:solidFill>
              </a:rPr>
              <a:t>Infection</a:t>
            </a:r>
            <a:r>
              <a:rPr lang="en-US" sz="3400">
                <a:solidFill>
                  <a:schemeClr val="accent2"/>
                </a:solidFill>
                <a:latin typeface="Times New Roman" pitchFamily="18" charset="0"/>
              </a:rPr>
              <a:t> </a:t>
            </a:r>
            <a:r>
              <a:rPr lang="en-US" sz="2800">
                <a:latin typeface="Times New Roman" pitchFamily="18" charset="0"/>
              </a:rPr>
              <a:t>-</a:t>
            </a:r>
            <a:r>
              <a:rPr lang="en-US" sz="3400">
                <a:latin typeface="Times New Roman" pitchFamily="18" charset="0"/>
              </a:rPr>
              <a:t> </a:t>
            </a:r>
            <a:r>
              <a:rPr lang="en-US" sz="2400">
                <a:solidFill>
                  <a:srgbClr val="FF3399"/>
                </a:solidFill>
              </a:rPr>
              <a:t>entry</a:t>
            </a:r>
            <a:r>
              <a:rPr lang="en-US" sz="2400"/>
              <a:t> and </a:t>
            </a:r>
            <a:r>
              <a:rPr lang="en-US" sz="2400">
                <a:solidFill>
                  <a:srgbClr val="FF3399"/>
                </a:solidFill>
              </a:rPr>
              <a:t>multiplication</a:t>
            </a:r>
            <a:r>
              <a:rPr lang="en-US" sz="2400"/>
              <a:t> of agent</a:t>
            </a:r>
          </a:p>
        </p:txBody>
      </p:sp>
      <p:sp>
        <p:nvSpPr>
          <p:cNvPr id="394245" name="Text Box 5"/>
          <p:cNvSpPr txBox="1">
            <a:spLocks noChangeArrowheads="1"/>
          </p:cNvSpPr>
          <p:nvPr/>
        </p:nvSpPr>
        <p:spPr bwMode="auto">
          <a:xfrm>
            <a:off x="0" y="2924175"/>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pPr>
            <a:r>
              <a:rPr lang="en-US" sz="3400">
                <a:latin typeface="Times New Roman" pitchFamily="18" charset="0"/>
              </a:rPr>
              <a:t>    </a:t>
            </a:r>
            <a:r>
              <a:rPr lang="en-US" sz="3200" b="1">
                <a:solidFill>
                  <a:schemeClr val="accent2"/>
                </a:solidFill>
              </a:rPr>
              <a:t>Disease</a:t>
            </a:r>
            <a:r>
              <a:rPr lang="en-US" sz="3600" b="1">
                <a:latin typeface="Times New Roman" pitchFamily="18" charset="0"/>
              </a:rPr>
              <a:t> </a:t>
            </a:r>
            <a:r>
              <a:rPr lang="en-US" sz="2800">
                <a:latin typeface="Times New Roman" pitchFamily="18" charset="0"/>
              </a:rPr>
              <a:t>-</a:t>
            </a:r>
            <a:r>
              <a:rPr lang="en-US" sz="3200" b="1">
                <a:latin typeface="Times New Roman" pitchFamily="18" charset="0"/>
              </a:rPr>
              <a:t> </a:t>
            </a:r>
            <a:r>
              <a:rPr lang="en-US" sz="2400">
                <a:latin typeface="Times New Roman" pitchFamily="18" charset="0"/>
              </a:rPr>
              <a:t>physical symptoms due to infection</a:t>
            </a:r>
          </a:p>
        </p:txBody>
      </p:sp>
      <p:sp>
        <p:nvSpPr>
          <p:cNvPr id="394247" name="Text Box 7"/>
          <p:cNvSpPr txBox="1">
            <a:spLocks noChangeArrowheads="1"/>
          </p:cNvSpPr>
          <p:nvPr/>
        </p:nvSpPr>
        <p:spPr bwMode="auto">
          <a:xfrm>
            <a:off x="107950" y="4868863"/>
            <a:ext cx="8496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tx1"/>
              </a:buClr>
              <a:buSzPct val="75000"/>
            </a:pPr>
            <a:r>
              <a:rPr lang="en-US" sz="3400">
                <a:latin typeface="Times New Roman" pitchFamily="18" charset="0"/>
              </a:rPr>
              <a:t>   </a:t>
            </a:r>
            <a:r>
              <a:rPr lang="en-US" sz="3200" b="1">
                <a:solidFill>
                  <a:schemeClr val="accent2"/>
                </a:solidFill>
              </a:rPr>
              <a:t>Source of infection</a:t>
            </a:r>
            <a:r>
              <a:rPr lang="en-US" sz="3600" b="1">
                <a:latin typeface="Times New Roman" pitchFamily="18" charset="0"/>
              </a:rPr>
              <a:t> </a:t>
            </a:r>
            <a:r>
              <a:rPr lang="en-US" sz="2800"/>
              <a:t>- </a:t>
            </a:r>
            <a:r>
              <a:rPr lang="en-US" sz="2400"/>
              <a:t>the person, animal or object</a:t>
            </a:r>
          </a:p>
          <a:p>
            <a:pPr>
              <a:buClr>
                <a:schemeClr val="tx1"/>
              </a:buClr>
              <a:buSzPct val="75000"/>
            </a:pPr>
            <a:r>
              <a:rPr lang="en-US" sz="2400"/>
              <a:t>    	from which the host acquires the agent</a:t>
            </a:r>
          </a:p>
        </p:txBody>
      </p:sp>
      <p:sp>
        <p:nvSpPr>
          <p:cNvPr id="394252" name="Text Box 12"/>
          <p:cNvSpPr txBox="1">
            <a:spLocks noChangeArrowheads="1"/>
          </p:cNvSpPr>
          <p:nvPr/>
        </p:nvSpPr>
        <p:spPr bwMode="auto">
          <a:xfrm>
            <a:off x="79375" y="3716338"/>
            <a:ext cx="87122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600" b="1" dirty="0">
                <a:solidFill>
                  <a:schemeClr val="accent2"/>
                </a:solidFill>
                <a:latin typeface="Times New Roman" pitchFamily="18" charset="0"/>
              </a:rPr>
              <a:t>   </a:t>
            </a:r>
            <a:r>
              <a:rPr lang="en-US" sz="3200" b="1" dirty="0">
                <a:solidFill>
                  <a:schemeClr val="accent2"/>
                </a:solidFill>
              </a:rPr>
              <a:t>Epidemic curve</a:t>
            </a:r>
            <a:r>
              <a:rPr lang="en-US" sz="3400" dirty="0">
                <a:latin typeface="Times New Roman" pitchFamily="18" charset="0"/>
              </a:rPr>
              <a:t> </a:t>
            </a:r>
            <a:r>
              <a:rPr lang="en-US" sz="2800" dirty="0"/>
              <a:t>-</a:t>
            </a:r>
            <a:r>
              <a:rPr lang="en-US" sz="2400" dirty="0"/>
              <a:t> graphic plotting of cases by time of		onset</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511" fill="hold"/>
                                        <p:tgtEl>
                                          <p:spTgt spid="6"/>
                                        </p:tgtEl>
                                      </p:cBhvr>
                                    </p:cmd>
                                  </p:childTnLst>
                                </p:cTn>
                              </p:par>
                              <p:par>
                                <p:cTn id="7" presetID="10" presetClass="entr" presetSubtype="0" fill="hold" grpId="0" nodeType="withEffect">
                                  <p:stCondLst>
                                    <p:cond delay="0"/>
                                  </p:stCondLst>
                                  <p:childTnLst>
                                    <p:set>
                                      <p:cBhvr>
                                        <p:cTn id="8" dur="1" fill="hold">
                                          <p:stCondLst>
                                            <p:cond delay="0"/>
                                          </p:stCondLst>
                                        </p:cTn>
                                        <p:tgtEl>
                                          <p:spTgt spid="394243"/>
                                        </p:tgtEl>
                                        <p:attrNameLst>
                                          <p:attrName>style.visibility</p:attrName>
                                        </p:attrNameLst>
                                      </p:cBhvr>
                                      <p:to>
                                        <p:strVal val="visible"/>
                                      </p:to>
                                    </p:set>
                                    <p:animEffect transition="in" filter="fade">
                                      <p:cBhvr>
                                        <p:cTn id="9" dur="3000"/>
                                        <p:tgtEl>
                                          <p:spTgt spid="394243"/>
                                        </p:tgtEl>
                                      </p:cBhvr>
                                    </p:animEffect>
                                  </p:childTnLst>
                                </p:cTn>
                              </p:par>
                              <p:par>
                                <p:cTn id="10" presetID="10" presetClass="entr" presetSubtype="0" fill="hold" grpId="0" nodeType="withEffect">
                                  <p:stCondLst>
                                    <p:cond delay="20000"/>
                                  </p:stCondLst>
                                  <p:childTnLst>
                                    <p:set>
                                      <p:cBhvr>
                                        <p:cTn id="11" dur="1" fill="hold">
                                          <p:stCondLst>
                                            <p:cond delay="0"/>
                                          </p:stCondLst>
                                        </p:cTn>
                                        <p:tgtEl>
                                          <p:spTgt spid="394244"/>
                                        </p:tgtEl>
                                        <p:attrNameLst>
                                          <p:attrName>style.visibility</p:attrName>
                                        </p:attrNameLst>
                                      </p:cBhvr>
                                      <p:to>
                                        <p:strVal val="visible"/>
                                      </p:to>
                                    </p:set>
                                    <p:animEffect transition="in" filter="fade">
                                      <p:cBhvr>
                                        <p:cTn id="12" dur="2000"/>
                                        <p:tgtEl>
                                          <p:spTgt spid="394244"/>
                                        </p:tgtEl>
                                      </p:cBhvr>
                                    </p:animEffect>
                                  </p:childTnLst>
                                </p:cTn>
                              </p:par>
                              <p:par>
                                <p:cTn id="13" presetID="10" presetClass="entr" presetSubtype="0" fill="hold" grpId="0" nodeType="withEffect">
                                  <p:stCondLst>
                                    <p:cond delay="26000"/>
                                  </p:stCondLst>
                                  <p:childTnLst>
                                    <p:set>
                                      <p:cBhvr>
                                        <p:cTn id="14" dur="1" fill="hold">
                                          <p:stCondLst>
                                            <p:cond delay="0"/>
                                          </p:stCondLst>
                                        </p:cTn>
                                        <p:tgtEl>
                                          <p:spTgt spid="394245"/>
                                        </p:tgtEl>
                                        <p:attrNameLst>
                                          <p:attrName>style.visibility</p:attrName>
                                        </p:attrNameLst>
                                      </p:cBhvr>
                                      <p:to>
                                        <p:strVal val="visible"/>
                                      </p:to>
                                    </p:set>
                                    <p:animEffect transition="in" filter="fade">
                                      <p:cBhvr>
                                        <p:cTn id="15" dur="2000"/>
                                        <p:tgtEl>
                                          <p:spTgt spid="394245"/>
                                        </p:tgtEl>
                                      </p:cBhvr>
                                    </p:animEffect>
                                  </p:childTnLst>
                                </p:cTn>
                              </p:par>
                              <p:par>
                                <p:cTn id="16" presetID="10" presetClass="entr" presetSubtype="0" fill="hold" nodeType="withEffect">
                                  <p:stCondLst>
                                    <p:cond delay="32000"/>
                                  </p:stCondLst>
                                  <p:childTnLst>
                                    <p:set>
                                      <p:cBhvr>
                                        <p:cTn id="17" dur="1" fill="hold">
                                          <p:stCondLst>
                                            <p:cond delay="0"/>
                                          </p:stCondLst>
                                        </p:cTn>
                                        <p:tgtEl>
                                          <p:spTgt spid="394252">
                                            <p:txEl>
                                              <p:pRg st="0" end="0"/>
                                            </p:txEl>
                                          </p:spTgt>
                                        </p:tgtEl>
                                        <p:attrNameLst>
                                          <p:attrName>style.visibility</p:attrName>
                                        </p:attrNameLst>
                                      </p:cBhvr>
                                      <p:to>
                                        <p:strVal val="visible"/>
                                      </p:to>
                                    </p:set>
                                    <p:animEffect transition="in" filter="fade">
                                      <p:cBhvr>
                                        <p:cTn id="18" dur="2000"/>
                                        <p:tgtEl>
                                          <p:spTgt spid="394252">
                                            <p:txEl>
                                              <p:pRg st="0" end="0"/>
                                            </p:txEl>
                                          </p:spTgt>
                                        </p:tgtEl>
                                      </p:cBhvr>
                                    </p:animEffect>
                                  </p:childTnLst>
                                </p:cTn>
                              </p:par>
                              <p:par>
                                <p:cTn id="19" presetID="10" presetClass="entr" presetSubtype="0" fill="hold" grpId="0" nodeType="withEffect">
                                  <p:stCondLst>
                                    <p:cond delay="38000"/>
                                  </p:stCondLst>
                                  <p:childTnLst>
                                    <p:set>
                                      <p:cBhvr>
                                        <p:cTn id="20" dur="1" fill="hold">
                                          <p:stCondLst>
                                            <p:cond delay="0"/>
                                          </p:stCondLst>
                                        </p:cTn>
                                        <p:tgtEl>
                                          <p:spTgt spid="394247"/>
                                        </p:tgtEl>
                                        <p:attrNameLst>
                                          <p:attrName>style.visibility</p:attrName>
                                        </p:attrNameLst>
                                      </p:cBhvr>
                                      <p:to>
                                        <p:strVal val="visible"/>
                                      </p:to>
                                    </p:set>
                                    <p:animEffect transition="in" filter="fade">
                                      <p:cBhvr>
                                        <p:cTn id="21" dur="2000"/>
                                        <p:tgtEl>
                                          <p:spTgt spid="39424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6"/>
                </p:tgtEl>
              </p:cMediaNode>
            </p:audio>
          </p:childTnLst>
        </p:cTn>
      </p:par>
    </p:tnLst>
    <p:bldLst>
      <p:bldP spid="394243" grpId="0"/>
      <p:bldP spid="394244" grpId="0"/>
      <p:bldP spid="394245" grpId="0"/>
      <p:bldP spid="3942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Definitions</a:t>
            </a:r>
          </a:p>
        </p:txBody>
      </p:sp>
      <p:sp>
        <p:nvSpPr>
          <p:cNvPr id="392195" name="Rectangle 3"/>
          <p:cNvSpPr>
            <a:spLocks noGrp="1" noChangeArrowheads="1"/>
          </p:cNvSpPr>
          <p:nvPr>
            <p:ph type="body" idx="1"/>
          </p:nvPr>
        </p:nvSpPr>
        <p:spPr>
          <a:xfrm>
            <a:off x="457200" y="1412875"/>
            <a:ext cx="8229600" cy="431800"/>
          </a:xfrm>
        </p:spPr>
        <p:txBody>
          <a:bodyPr/>
          <a:lstStyle/>
          <a:p>
            <a:pPr eaLnBrk="1" hangingPunct="1">
              <a:lnSpc>
                <a:spcPct val="80000"/>
              </a:lnSpc>
              <a:buFontTx/>
              <a:buNone/>
            </a:pPr>
            <a:r>
              <a:rPr lang="en-US" sz="2800" b="1" smtClean="0">
                <a:solidFill>
                  <a:schemeClr val="accent2"/>
                </a:solidFill>
              </a:rPr>
              <a:t>Viability</a:t>
            </a:r>
            <a:r>
              <a:rPr lang="en-US" sz="2800" smtClean="0">
                <a:solidFill>
                  <a:schemeClr val="accent2"/>
                </a:solidFill>
              </a:rPr>
              <a:t>:</a:t>
            </a:r>
            <a:r>
              <a:rPr lang="en-US" sz="2800" smtClean="0">
                <a:solidFill>
                  <a:srgbClr val="008080"/>
                </a:solidFill>
              </a:rPr>
              <a:t> </a:t>
            </a:r>
            <a:r>
              <a:rPr lang="en-US" sz="2400" smtClean="0"/>
              <a:t>Ability for agent to survive outside host</a:t>
            </a:r>
          </a:p>
        </p:txBody>
      </p:sp>
      <p:sp>
        <p:nvSpPr>
          <p:cNvPr id="392196" name="Rectangle 4"/>
          <p:cNvSpPr>
            <a:spLocks noChangeArrowheads="1"/>
          </p:cNvSpPr>
          <p:nvPr/>
        </p:nvSpPr>
        <p:spPr bwMode="auto">
          <a:xfrm>
            <a:off x="468313" y="1989138"/>
            <a:ext cx="82296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en-US" sz="2800" b="1">
                <a:solidFill>
                  <a:schemeClr val="accent2"/>
                </a:solidFill>
              </a:rPr>
              <a:t>Fomite</a:t>
            </a:r>
            <a:r>
              <a:rPr lang="en-US" sz="2800">
                <a:solidFill>
                  <a:schemeClr val="accent2"/>
                </a:solidFill>
              </a:rPr>
              <a:t>:</a:t>
            </a:r>
            <a:r>
              <a:rPr lang="en-US" sz="2800" b="1"/>
              <a:t> </a:t>
            </a:r>
            <a:r>
              <a:rPr lang="en-US" sz="2400"/>
              <a:t>Article that has been contaminated and can convey infection</a:t>
            </a:r>
          </a:p>
        </p:txBody>
      </p:sp>
      <p:sp>
        <p:nvSpPr>
          <p:cNvPr id="392197" name="Rectangle 5"/>
          <p:cNvSpPr>
            <a:spLocks noChangeArrowheads="1"/>
          </p:cNvSpPr>
          <p:nvPr/>
        </p:nvSpPr>
        <p:spPr bwMode="auto">
          <a:xfrm>
            <a:off x="468313" y="2854325"/>
            <a:ext cx="82804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en-US" sz="2800" b="1">
                <a:solidFill>
                  <a:schemeClr val="accent2"/>
                </a:solidFill>
              </a:rPr>
              <a:t>Vector</a:t>
            </a:r>
            <a:r>
              <a:rPr lang="en-US" sz="2800">
                <a:solidFill>
                  <a:schemeClr val="accent2"/>
                </a:solidFill>
              </a:rPr>
              <a:t>:</a:t>
            </a:r>
            <a:r>
              <a:rPr lang="en-US" sz="2800"/>
              <a:t> </a:t>
            </a:r>
            <a:r>
              <a:rPr lang="en-US" sz="2400"/>
              <a:t>A living thing (e.g. insect) which carries the agent to the host / transmits a disease</a:t>
            </a:r>
          </a:p>
          <a:p>
            <a:pPr marL="342900" indent="-342900">
              <a:lnSpc>
                <a:spcPct val="80000"/>
              </a:lnSpc>
              <a:spcBef>
                <a:spcPct val="20000"/>
              </a:spcBef>
            </a:pPr>
            <a:endParaRPr lang="en-US" sz="2400"/>
          </a:p>
        </p:txBody>
      </p:sp>
      <p:sp>
        <p:nvSpPr>
          <p:cNvPr id="392198" name="Rectangle 6"/>
          <p:cNvSpPr>
            <a:spLocks noChangeArrowheads="1"/>
          </p:cNvSpPr>
          <p:nvPr/>
        </p:nvSpPr>
        <p:spPr bwMode="auto">
          <a:xfrm>
            <a:off x="468313" y="37163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en-US" sz="2800" b="1" dirty="0">
                <a:solidFill>
                  <a:schemeClr val="accent2"/>
                </a:solidFill>
              </a:rPr>
              <a:t>Incubation Period</a:t>
            </a:r>
            <a:r>
              <a:rPr lang="en-US" sz="2800" dirty="0">
                <a:solidFill>
                  <a:schemeClr val="accent2"/>
                </a:solidFill>
              </a:rPr>
              <a:t>:</a:t>
            </a:r>
            <a:r>
              <a:rPr lang="en-US" sz="2800" dirty="0"/>
              <a:t> </a:t>
            </a:r>
            <a:r>
              <a:rPr lang="en-US" sz="2400" dirty="0"/>
              <a:t>Time between exposure and onset of symptoms</a:t>
            </a:r>
          </a:p>
        </p:txBody>
      </p:sp>
      <p:sp>
        <p:nvSpPr>
          <p:cNvPr id="392199" name="Rectangle 7"/>
          <p:cNvSpPr>
            <a:spLocks noChangeArrowheads="1"/>
          </p:cNvSpPr>
          <p:nvPr/>
        </p:nvSpPr>
        <p:spPr bwMode="auto">
          <a:xfrm>
            <a:off x="468313" y="4652963"/>
            <a:ext cx="822960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en-US" sz="2800" b="1" dirty="0">
                <a:solidFill>
                  <a:schemeClr val="accent2"/>
                </a:solidFill>
              </a:rPr>
              <a:t>Index Case</a:t>
            </a:r>
            <a:r>
              <a:rPr lang="en-US" sz="2800" dirty="0">
                <a:solidFill>
                  <a:schemeClr val="accent2"/>
                </a:solidFill>
              </a:rPr>
              <a:t>: </a:t>
            </a:r>
            <a:r>
              <a:rPr lang="en-US" sz="2400" dirty="0"/>
              <a:t>First case to be part of an epidemic</a:t>
            </a:r>
          </a:p>
          <a:p>
            <a:pPr marL="342900" indent="-342900">
              <a:lnSpc>
                <a:spcPct val="80000"/>
              </a:lnSpc>
              <a:spcBef>
                <a:spcPct val="20000"/>
              </a:spcBef>
            </a:pPr>
            <a:endParaRPr lang="en-US" sz="2400" dirty="0"/>
          </a:p>
        </p:txBody>
      </p:sp>
      <p:sp>
        <p:nvSpPr>
          <p:cNvPr id="392200" name="Rectangle 8"/>
          <p:cNvSpPr>
            <a:spLocks noChangeArrowheads="1"/>
          </p:cNvSpPr>
          <p:nvPr/>
        </p:nvSpPr>
        <p:spPr bwMode="auto">
          <a:xfrm>
            <a:off x="468313" y="5229225"/>
            <a:ext cx="82296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80000"/>
              </a:lnSpc>
              <a:spcBef>
                <a:spcPct val="20000"/>
              </a:spcBef>
            </a:pPr>
            <a:r>
              <a:rPr lang="en-US" sz="2800" b="1">
                <a:solidFill>
                  <a:schemeClr val="accent2"/>
                </a:solidFill>
              </a:rPr>
              <a:t>Herd Immunity</a:t>
            </a:r>
            <a:r>
              <a:rPr lang="en-US" sz="2800">
                <a:solidFill>
                  <a:schemeClr val="accent2"/>
                </a:solidFill>
              </a:rPr>
              <a:t>:</a:t>
            </a:r>
            <a:r>
              <a:rPr lang="en-US" sz="2800"/>
              <a:t> </a:t>
            </a:r>
            <a:r>
              <a:rPr lang="en-US" sz="2400"/>
              <a:t>Immunity of a group/population against an infectious disease when a large proportion of individuals are immune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1037"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392195">
                                            <p:txEl>
                                              <p:pRg st="0" end="0"/>
                                            </p:txEl>
                                          </p:spTgt>
                                        </p:tgtEl>
                                        <p:attrNameLst>
                                          <p:attrName>style.visibility</p:attrName>
                                        </p:attrNameLst>
                                      </p:cBhvr>
                                      <p:to>
                                        <p:strVal val="visible"/>
                                      </p:to>
                                    </p:set>
                                    <p:animEffect transition="in" filter="fade">
                                      <p:cBhvr>
                                        <p:cTn id="9" dur="3000"/>
                                        <p:tgtEl>
                                          <p:spTgt spid="392195">
                                            <p:txEl>
                                              <p:pRg st="0" end="0"/>
                                            </p:txEl>
                                          </p:spTgt>
                                        </p:tgtEl>
                                      </p:cBhvr>
                                    </p:animEffect>
                                  </p:childTnLst>
                                </p:cTn>
                              </p:par>
                              <p:par>
                                <p:cTn id="10" presetID="10" presetClass="entr" presetSubtype="0" fill="hold" grpId="0" nodeType="withEffect">
                                  <p:stCondLst>
                                    <p:cond delay="6000"/>
                                  </p:stCondLst>
                                  <p:childTnLst>
                                    <p:set>
                                      <p:cBhvr>
                                        <p:cTn id="11" dur="1" fill="hold">
                                          <p:stCondLst>
                                            <p:cond delay="0"/>
                                          </p:stCondLst>
                                        </p:cTn>
                                        <p:tgtEl>
                                          <p:spTgt spid="392196"/>
                                        </p:tgtEl>
                                        <p:attrNameLst>
                                          <p:attrName>style.visibility</p:attrName>
                                        </p:attrNameLst>
                                      </p:cBhvr>
                                      <p:to>
                                        <p:strVal val="visible"/>
                                      </p:to>
                                    </p:set>
                                    <p:animEffect transition="in" filter="fade">
                                      <p:cBhvr>
                                        <p:cTn id="12" dur="2000"/>
                                        <p:tgtEl>
                                          <p:spTgt spid="392196"/>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392197"/>
                                        </p:tgtEl>
                                        <p:attrNameLst>
                                          <p:attrName>style.visibility</p:attrName>
                                        </p:attrNameLst>
                                      </p:cBhvr>
                                      <p:to>
                                        <p:strVal val="visible"/>
                                      </p:to>
                                    </p:set>
                                    <p:animEffect transition="in" filter="fade">
                                      <p:cBhvr>
                                        <p:cTn id="15" dur="2000"/>
                                        <p:tgtEl>
                                          <p:spTgt spid="392197"/>
                                        </p:tgtEl>
                                      </p:cBhvr>
                                    </p:animEffect>
                                  </p:childTnLst>
                                </p:cTn>
                              </p:par>
                              <p:par>
                                <p:cTn id="16" presetID="10" presetClass="entr" presetSubtype="0" fill="hold" grpId="0" nodeType="withEffect">
                                  <p:stCondLst>
                                    <p:cond delay="26000"/>
                                  </p:stCondLst>
                                  <p:childTnLst>
                                    <p:set>
                                      <p:cBhvr>
                                        <p:cTn id="17" dur="1" fill="hold">
                                          <p:stCondLst>
                                            <p:cond delay="0"/>
                                          </p:stCondLst>
                                        </p:cTn>
                                        <p:tgtEl>
                                          <p:spTgt spid="392198"/>
                                        </p:tgtEl>
                                        <p:attrNameLst>
                                          <p:attrName>style.visibility</p:attrName>
                                        </p:attrNameLst>
                                      </p:cBhvr>
                                      <p:to>
                                        <p:strVal val="visible"/>
                                      </p:to>
                                    </p:set>
                                    <p:animEffect transition="in" filter="fade">
                                      <p:cBhvr>
                                        <p:cTn id="18" dur="2000"/>
                                        <p:tgtEl>
                                          <p:spTgt spid="392198"/>
                                        </p:tgtEl>
                                      </p:cBhvr>
                                    </p:animEffect>
                                  </p:childTnLst>
                                </p:cTn>
                              </p:par>
                              <p:par>
                                <p:cTn id="19" presetID="10" presetClass="entr" presetSubtype="0" fill="hold" grpId="0" nodeType="withEffect">
                                  <p:stCondLst>
                                    <p:cond delay="32000"/>
                                  </p:stCondLst>
                                  <p:childTnLst>
                                    <p:set>
                                      <p:cBhvr>
                                        <p:cTn id="20" dur="1" fill="hold">
                                          <p:stCondLst>
                                            <p:cond delay="0"/>
                                          </p:stCondLst>
                                        </p:cTn>
                                        <p:tgtEl>
                                          <p:spTgt spid="392199"/>
                                        </p:tgtEl>
                                        <p:attrNameLst>
                                          <p:attrName>style.visibility</p:attrName>
                                        </p:attrNameLst>
                                      </p:cBhvr>
                                      <p:to>
                                        <p:strVal val="visible"/>
                                      </p:to>
                                    </p:set>
                                    <p:animEffect transition="in" filter="fade">
                                      <p:cBhvr>
                                        <p:cTn id="21" dur="2000"/>
                                        <p:tgtEl>
                                          <p:spTgt spid="392199"/>
                                        </p:tgtEl>
                                      </p:cBhvr>
                                    </p:animEffect>
                                  </p:childTnLst>
                                </p:cTn>
                              </p:par>
                              <p:par>
                                <p:cTn id="22" presetID="10" presetClass="entr" presetSubtype="0" fill="hold" grpId="0" nodeType="withEffect">
                                  <p:stCondLst>
                                    <p:cond delay="37000"/>
                                  </p:stCondLst>
                                  <p:childTnLst>
                                    <p:set>
                                      <p:cBhvr>
                                        <p:cTn id="23" dur="1" fill="hold">
                                          <p:stCondLst>
                                            <p:cond delay="0"/>
                                          </p:stCondLst>
                                        </p:cTn>
                                        <p:tgtEl>
                                          <p:spTgt spid="392200"/>
                                        </p:tgtEl>
                                        <p:attrNameLst>
                                          <p:attrName>style.visibility</p:attrName>
                                        </p:attrNameLst>
                                      </p:cBhvr>
                                      <p:to>
                                        <p:strVal val="visible"/>
                                      </p:to>
                                    </p:set>
                                    <p:animEffect transition="in" filter="fade">
                                      <p:cBhvr>
                                        <p:cTn id="24" dur="2000"/>
                                        <p:tgtEl>
                                          <p:spTgt spid="3922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5" fill="hold" display="0">
                  <p:stCondLst>
                    <p:cond delay="indefinite"/>
                  </p:stCondLst>
                  <p:endCondLst>
                    <p:cond evt="onStopAudio" delay="0">
                      <p:tgtEl>
                        <p:sldTgt/>
                      </p:tgtEl>
                    </p:cond>
                  </p:endCondLst>
                </p:cTn>
                <p:tgtEl>
                  <p:spTgt spid="3"/>
                </p:tgtEl>
              </p:cMediaNode>
            </p:audio>
          </p:childTnLst>
        </p:cTn>
      </p:par>
    </p:tnLst>
    <p:bldLst>
      <p:bldP spid="392195" grpId="0" build="p"/>
      <p:bldP spid="392196" grpId="0"/>
      <p:bldP spid="392197" grpId="0"/>
      <p:bldP spid="392198" grpId="0"/>
      <p:bldP spid="392199" grpId="0"/>
      <p:bldP spid="3922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Incubation period</a:t>
            </a:r>
          </a:p>
        </p:txBody>
      </p:sp>
      <p:sp>
        <p:nvSpPr>
          <p:cNvPr id="434179" name="Text Box 3"/>
          <p:cNvSpPr txBox="1">
            <a:spLocks noChangeArrowheads="1"/>
          </p:cNvSpPr>
          <p:nvPr/>
        </p:nvSpPr>
        <p:spPr bwMode="auto">
          <a:xfrm>
            <a:off x="517525" y="1900238"/>
            <a:ext cx="794067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75000"/>
              <a:buFont typeface="Monotype Sorts" pitchFamily="2" charset="2"/>
              <a:buChar char="u"/>
            </a:pPr>
            <a:r>
              <a:rPr lang="en-US" sz="3400">
                <a:latin typeface="Times New Roman" pitchFamily="18" charset="0"/>
              </a:rPr>
              <a:t> </a:t>
            </a:r>
            <a:r>
              <a:rPr lang="en-US" sz="3400" b="1">
                <a:solidFill>
                  <a:schemeClr val="accent2"/>
                </a:solidFill>
                <a:latin typeface="Times New Roman" pitchFamily="18" charset="0"/>
              </a:rPr>
              <a:t>Time</a:t>
            </a:r>
            <a:r>
              <a:rPr lang="en-US" sz="3400">
                <a:latin typeface="Times New Roman" pitchFamily="18" charset="0"/>
              </a:rPr>
              <a:t> needed for infectious agent to reach    </a:t>
            </a:r>
          </a:p>
          <a:p>
            <a:pPr>
              <a:buClr>
                <a:srgbClr val="FF66CC"/>
              </a:buClr>
              <a:buSzPct val="75000"/>
              <a:buFont typeface="Monotype Sorts" pitchFamily="2" charset="2"/>
              <a:buNone/>
            </a:pPr>
            <a:r>
              <a:rPr lang="en-US" sz="3400">
                <a:latin typeface="Times New Roman" pitchFamily="18" charset="0"/>
              </a:rPr>
              <a:t>    critical mass for causing clinical disease</a:t>
            </a:r>
            <a:endParaRPr lang="en-US" sz="2400">
              <a:latin typeface="Times New Roman" pitchFamily="18" charset="0"/>
            </a:endParaRPr>
          </a:p>
        </p:txBody>
      </p:sp>
      <p:sp>
        <p:nvSpPr>
          <p:cNvPr id="434180" name="Text Box 4"/>
          <p:cNvSpPr txBox="1">
            <a:spLocks noChangeArrowheads="1"/>
          </p:cNvSpPr>
          <p:nvPr/>
        </p:nvSpPr>
        <p:spPr bwMode="auto">
          <a:xfrm>
            <a:off x="533400" y="3124200"/>
            <a:ext cx="7940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75000"/>
              <a:buFont typeface="Monotype Sorts" pitchFamily="2" charset="2"/>
              <a:buChar char="u"/>
            </a:pPr>
            <a:r>
              <a:rPr lang="en-US" sz="3400">
                <a:latin typeface="Times New Roman" pitchFamily="18" charset="0"/>
              </a:rPr>
              <a:t> Related to </a:t>
            </a:r>
            <a:r>
              <a:rPr lang="en-US" sz="3400" b="1">
                <a:solidFill>
                  <a:schemeClr val="accent2"/>
                </a:solidFill>
                <a:latin typeface="Times New Roman" pitchFamily="18" charset="0"/>
              </a:rPr>
              <a:t>dose</a:t>
            </a:r>
            <a:r>
              <a:rPr lang="en-US" sz="3400" b="1">
                <a:latin typeface="Times New Roman" pitchFamily="18" charset="0"/>
              </a:rPr>
              <a:t> of infectious agent</a:t>
            </a:r>
            <a:endParaRPr lang="en-US" sz="2400">
              <a:latin typeface="Times New Roman" pitchFamily="18" charset="0"/>
            </a:endParaRPr>
          </a:p>
        </p:txBody>
      </p:sp>
      <p:sp>
        <p:nvSpPr>
          <p:cNvPr id="434181" name="Text Box 5"/>
          <p:cNvSpPr txBox="1">
            <a:spLocks noChangeArrowheads="1"/>
          </p:cNvSpPr>
          <p:nvPr/>
        </p:nvSpPr>
        <p:spPr bwMode="auto">
          <a:xfrm>
            <a:off x="533400" y="3886200"/>
            <a:ext cx="79406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75000"/>
              <a:buFont typeface="Monotype Sorts" pitchFamily="2" charset="2"/>
              <a:buChar char="u"/>
            </a:pPr>
            <a:r>
              <a:rPr lang="en-US" sz="3400" dirty="0">
                <a:latin typeface="Times New Roman" pitchFamily="18" charset="0"/>
              </a:rPr>
              <a:t> Disease </a:t>
            </a:r>
            <a:r>
              <a:rPr lang="en-US" sz="3400" b="1" dirty="0">
                <a:solidFill>
                  <a:schemeClr val="accent2"/>
                </a:solidFill>
                <a:latin typeface="Times New Roman" pitchFamily="18" charset="0"/>
              </a:rPr>
              <a:t>transmission</a:t>
            </a:r>
            <a:r>
              <a:rPr lang="en-US" sz="3400" dirty="0">
                <a:latin typeface="Times New Roman" pitchFamily="18" charset="0"/>
              </a:rPr>
              <a:t> can occur</a:t>
            </a:r>
            <a:endParaRPr lang="en-US" sz="2400" dirty="0">
              <a:latin typeface="Times New Roman" pitchFamily="18" charset="0"/>
            </a:endParaRPr>
          </a:p>
        </p:txBody>
      </p:sp>
      <p:grpSp>
        <p:nvGrpSpPr>
          <p:cNvPr id="4" name="Group 3"/>
          <p:cNvGrpSpPr/>
          <p:nvPr/>
        </p:nvGrpSpPr>
        <p:grpSpPr>
          <a:xfrm>
            <a:off x="914400" y="4572000"/>
            <a:ext cx="7848600" cy="1127125"/>
            <a:chOff x="914400" y="4572000"/>
            <a:chExt cx="7848600" cy="1127125"/>
          </a:xfrm>
        </p:grpSpPr>
        <p:sp>
          <p:nvSpPr>
            <p:cNvPr id="434182" name="Text Box 6"/>
            <p:cNvSpPr txBox="1">
              <a:spLocks noChangeArrowheads="1"/>
            </p:cNvSpPr>
            <p:nvPr/>
          </p:nvSpPr>
          <p:spPr bwMode="auto">
            <a:xfrm>
              <a:off x="1279525" y="4572000"/>
              <a:ext cx="748347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None/>
              </a:pPr>
              <a:r>
                <a:rPr lang="en-US" sz="3400" dirty="0">
                  <a:solidFill>
                    <a:srgbClr val="FF3399"/>
                  </a:solidFill>
                  <a:latin typeface="Times New Roman" pitchFamily="18" charset="0"/>
                </a:rPr>
                <a:t>Quarantine</a:t>
              </a:r>
              <a:r>
                <a:rPr lang="en-US" sz="3400" dirty="0">
                  <a:latin typeface="Times New Roman" pitchFamily="18" charset="0"/>
                </a:rPr>
                <a:t> (isolation) during disease may</a:t>
              </a:r>
            </a:p>
            <a:p>
              <a:pPr>
                <a:buClr>
                  <a:srgbClr val="FF66CC"/>
                </a:buClr>
                <a:buSzPct val="75000"/>
                <a:buFont typeface="Monotype Sorts" pitchFamily="2" charset="2"/>
                <a:buNone/>
              </a:pPr>
              <a:r>
                <a:rPr lang="en-US" sz="3400" dirty="0">
                  <a:solidFill>
                    <a:srgbClr val="FF3399"/>
                  </a:solidFill>
                  <a:latin typeface="Times New Roman" pitchFamily="18" charset="0"/>
                </a:rPr>
                <a:t>not </a:t>
              </a:r>
              <a:r>
                <a:rPr lang="en-US" sz="3400" dirty="0">
                  <a:latin typeface="Times New Roman" pitchFamily="18" charset="0"/>
                </a:rPr>
                <a:t>be</a:t>
              </a:r>
              <a:r>
                <a:rPr lang="en-US" sz="3400" dirty="0">
                  <a:solidFill>
                    <a:srgbClr val="FF3399"/>
                  </a:solidFill>
                  <a:latin typeface="Times New Roman" pitchFamily="18" charset="0"/>
                </a:rPr>
                <a:t> effective</a:t>
              </a:r>
              <a:endParaRPr lang="en-US" sz="2400" dirty="0">
                <a:latin typeface="Times New Roman" pitchFamily="18" charset="0"/>
              </a:endParaRPr>
            </a:p>
          </p:txBody>
        </p:sp>
        <p:sp>
          <p:nvSpPr>
            <p:cNvPr id="434183" name="Line 7"/>
            <p:cNvSpPr>
              <a:spLocks noChangeShapeType="1"/>
            </p:cNvSpPr>
            <p:nvPr/>
          </p:nvSpPr>
          <p:spPr bwMode="auto">
            <a:xfrm>
              <a:off x="914400" y="4953000"/>
              <a:ext cx="381000" cy="0"/>
            </a:xfrm>
            <a:prstGeom prst="line">
              <a:avLst/>
            </a:prstGeom>
            <a:noFill/>
            <a:ln w="28575">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018" fill="hold"/>
                                        <p:tgtEl>
                                          <p:spTgt spid="2"/>
                                        </p:tgtEl>
                                      </p:cBhvr>
                                    </p:cmd>
                                  </p:childTnLst>
                                </p:cTn>
                              </p:par>
                              <p:par>
                                <p:cTn id="7" presetID="9" presetClass="entr" presetSubtype="0" fill="hold" grpId="0" nodeType="withEffect">
                                  <p:stCondLst>
                                    <p:cond delay="0"/>
                                  </p:stCondLst>
                                  <p:childTnLst>
                                    <p:set>
                                      <p:cBhvr>
                                        <p:cTn id="8" dur="1" fill="hold">
                                          <p:stCondLst>
                                            <p:cond delay="0"/>
                                          </p:stCondLst>
                                        </p:cTn>
                                        <p:tgtEl>
                                          <p:spTgt spid="434179"/>
                                        </p:tgtEl>
                                        <p:attrNameLst>
                                          <p:attrName>style.visibility</p:attrName>
                                        </p:attrNameLst>
                                      </p:cBhvr>
                                      <p:to>
                                        <p:strVal val="visible"/>
                                      </p:to>
                                    </p:set>
                                    <p:animEffect transition="in" filter="dissolve">
                                      <p:cBhvr>
                                        <p:cTn id="9" dur="3000"/>
                                        <p:tgtEl>
                                          <p:spTgt spid="434179"/>
                                        </p:tgtEl>
                                      </p:cBhvr>
                                    </p:animEffect>
                                  </p:childTnLst>
                                </p:cTn>
                              </p:par>
                              <p:par>
                                <p:cTn id="10" presetID="9" presetClass="entr" presetSubtype="0" fill="hold" grpId="0" nodeType="withEffect">
                                  <p:stCondLst>
                                    <p:cond delay="10000"/>
                                  </p:stCondLst>
                                  <p:childTnLst>
                                    <p:set>
                                      <p:cBhvr>
                                        <p:cTn id="11" dur="1" fill="hold">
                                          <p:stCondLst>
                                            <p:cond delay="0"/>
                                          </p:stCondLst>
                                        </p:cTn>
                                        <p:tgtEl>
                                          <p:spTgt spid="434180"/>
                                        </p:tgtEl>
                                        <p:attrNameLst>
                                          <p:attrName>style.visibility</p:attrName>
                                        </p:attrNameLst>
                                      </p:cBhvr>
                                      <p:to>
                                        <p:strVal val="visible"/>
                                      </p:to>
                                    </p:set>
                                    <p:animEffect transition="in" filter="dissolve">
                                      <p:cBhvr>
                                        <p:cTn id="12" dur="2000"/>
                                        <p:tgtEl>
                                          <p:spTgt spid="434180"/>
                                        </p:tgtEl>
                                      </p:cBhvr>
                                    </p:animEffect>
                                  </p:childTnLst>
                                </p:cTn>
                              </p:par>
                              <p:par>
                                <p:cTn id="13" presetID="9" presetClass="entr" presetSubtype="0" fill="hold" grpId="0" nodeType="withEffect">
                                  <p:stCondLst>
                                    <p:cond delay="14000"/>
                                  </p:stCondLst>
                                  <p:childTnLst>
                                    <p:set>
                                      <p:cBhvr>
                                        <p:cTn id="14" dur="1" fill="hold">
                                          <p:stCondLst>
                                            <p:cond delay="0"/>
                                          </p:stCondLst>
                                        </p:cTn>
                                        <p:tgtEl>
                                          <p:spTgt spid="434181"/>
                                        </p:tgtEl>
                                        <p:attrNameLst>
                                          <p:attrName>style.visibility</p:attrName>
                                        </p:attrNameLst>
                                      </p:cBhvr>
                                      <p:to>
                                        <p:strVal val="visible"/>
                                      </p:to>
                                    </p:set>
                                    <p:animEffect transition="in" filter="dissolve">
                                      <p:cBhvr>
                                        <p:cTn id="15" dur="2000"/>
                                        <p:tgtEl>
                                          <p:spTgt spid="434181"/>
                                        </p:tgtEl>
                                      </p:cBhvr>
                                    </p:animEffect>
                                  </p:childTnLst>
                                </p:cTn>
                              </p:par>
                              <p:par>
                                <p:cTn id="16" presetID="10" presetClass="entr" presetSubtype="0" fill="hold" nodeType="withEffect">
                                  <p:stCondLst>
                                    <p:cond delay="20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434179" grpId="0"/>
      <p:bldP spid="434180" grpId="0"/>
      <p:bldP spid="4341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idx="4294967295"/>
          </p:nvPr>
        </p:nvSpPr>
        <p:spPr>
          <a:xfrm>
            <a:off x="444500" y="292100"/>
            <a:ext cx="8591550" cy="647700"/>
          </a:xfrm>
        </p:spPr>
        <p:txBody>
          <a:bodyPr>
            <a:spAutoFit/>
          </a:bodyPr>
          <a:lstStyle/>
          <a:p>
            <a:pPr algn="l" eaLnBrk="1" hangingPunct="1">
              <a:defRPr/>
            </a:pPr>
            <a:r>
              <a:rPr lang="en-US" sz="3600" dirty="0" smtClean="0">
                <a:solidFill>
                  <a:srgbClr val="990000"/>
                </a:solidFill>
                <a:effectLst>
                  <a:outerShdw blurRad="38100" dist="38100" dir="2700000" algn="tl">
                    <a:srgbClr val="C0C0C0"/>
                  </a:outerShdw>
                </a:effectLst>
              </a:rPr>
              <a:t>1374 - Black Death in Venetian Republic</a:t>
            </a:r>
          </a:p>
        </p:txBody>
      </p:sp>
      <p:sp>
        <p:nvSpPr>
          <p:cNvPr id="35843" name="Text Box 3"/>
          <p:cNvSpPr txBox="1">
            <a:spLocks noChangeArrowheads="1"/>
          </p:cNvSpPr>
          <p:nvPr/>
        </p:nvSpPr>
        <p:spPr bwMode="auto">
          <a:xfrm>
            <a:off x="1206500" y="4057650"/>
            <a:ext cx="5905500" cy="523875"/>
          </a:xfrm>
          <a:prstGeom prst="rect">
            <a:avLst/>
          </a:prstGeom>
          <a:noFill/>
          <a:ln w="9525">
            <a:noFill/>
            <a:miter lim="800000"/>
            <a:headEnd/>
            <a:tailEnd/>
          </a:ln>
        </p:spPr>
        <p:txBody>
          <a:bodyPr>
            <a:spAutoFit/>
          </a:bodyPr>
          <a:lstStyle/>
          <a:p>
            <a:pPr eaLnBrk="0" hangingPunct="0">
              <a:buClr>
                <a:srgbClr val="990033"/>
              </a:buClr>
              <a:buSzPct val="75000"/>
              <a:buFont typeface="Arial" pitchFamily="34" charset="0"/>
              <a:buChar char="•"/>
              <a:defRPr/>
            </a:pPr>
            <a:r>
              <a:rPr lang="en-US" sz="2800" dirty="0">
                <a:latin typeface="+mn-lt"/>
                <a:cs typeface="+mn-cs"/>
              </a:rPr>
              <a:t> </a:t>
            </a:r>
            <a:r>
              <a:rPr lang="en-US" sz="2800" b="1" dirty="0" err="1">
                <a:latin typeface="+mn-lt"/>
                <a:cs typeface="+mn-cs"/>
              </a:rPr>
              <a:t>Trentini</a:t>
            </a:r>
            <a:r>
              <a:rPr lang="en-US" sz="2800" b="1" dirty="0">
                <a:latin typeface="+mn-lt"/>
                <a:cs typeface="+mn-cs"/>
              </a:rPr>
              <a:t> </a:t>
            </a:r>
            <a:r>
              <a:rPr lang="en-US" sz="2800" b="1" dirty="0" err="1">
                <a:latin typeface="+mn-lt"/>
                <a:cs typeface="+mn-cs"/>
              </a:rPr>
              <a:t>giorni</a:t>
            </a:r>
            <a:r>
              <a:rPr lang="en-US" sz="2800" b="1" dirty="0">
                <a:latin typeface="+mn-lt"/>
                <a:cs typeface="+mn-cs"/>
              </a:rPr>
              <a:t>	  </a:t>
            </a:r>
            <a:r>
              <a:rPr lang="en-US" sz="2800" b="1" dirty="0">
                <a:solidFill>
                  <a:srgbClr val="008080"/>
                </a:solidFill>
                <a:latin typeface="+mn-lt"/>
                <a:cs typeface="+mn-cs"/>
              </a:rPr>
              <a:t>- 30 days </a:t>
            </a:r>
            <a:r>
              <a:rPr lang="en-US" sz="2400" dirty="0">
                <a:latin typeface="+mn-lt"/>
                <a:cs typeface="+mn-cs"/>
              </a:rPr>
              <a:t> </a:t>
            </a:r>
            <a:endParaRPr lang="en-US" sz="2400" b="1" dirty="0">
              <a:latin typeface="+mn-lt"/>
              <a:cs typeface="+mn-cs"/>
            </a:endParaRPr>
          </a:p>
        </p:txBody>
      </p:sp>
      <p:sp>
        <p:nvSpPr>
          <p:cNvPr id="35844" name="Text Box 4"/>
          <p:cNvSpPr txBox="1">
            <a:spLocks noChangeArrowheads="1"/>
          </p:cNvSpPr>
          <p:nvPr/>
        </p:nvSpPr>
        <p:spPr bwMode="auto">
          <a:xfrm>
            <a:off x="1209675" y="4508500"/>
            <a:ext cx="4811713" cy="523875"/>
          </a:xfrm>
          <a:prstGeom prst="rect">
            <a:avLst/>
          </a:prstGeom>
          <a:noFill/>
          <a:ln w="9525">
            <a:noFill/>
            <a:miter lim="800000"/>
            <a:headEnd/>
            <a:tailEnd/>
          </a:ln>
        </p:spPr>
        <p:txBody>
          <a:bodyPr wrap="none">
            <a:spAutoFit/>
          </a:bodyPr>
          <a:lstStyle/>
          <a:p>
            <a:pPr eaLnBrk="0" hangingPunct="0">
              <a:buClr>
                <a:srgbClr val="990033"/>
              </a:buClr>
              <a:buSzPct val="75000"/>
              <a:buFont typeface="Arial" pitchFamily="34" charset="0"/>
              <a:buChar char="•"/>
              <a:defRPr/>
            </a:pPr>
            <a:r>
              <a:rPr lang="en-US" sz="2800" dirty="0">
                <a:latin typeface="+mn-lt"/>
                <a:cs typeface="+mn-cs"/>
              </a:rPr>
              <a:t> </a:t>
            </a:r>
            <a:r>
              <a:rPr lang="en-US" sz="2800" b="1" dirty="0" err="1">
                <a:solidFill>
                  <a:srgbClr val="FF3399"/>
                </a:solidFill>
                <a:latin typeface="+mn-lt"/>
                <a:cs typeface="+mn-cs"/>
              </a:rPr>
              <a:t>Quarante</a:t>
            </a:r>
            <a:r>
              <a:rPr lang="en-US" sz="2800" b="1" dirty="0">
                <a:latin typeface="+mn-lt"/>
                <a:cs typeface="+mn-cs"/>
              </a:rPr>
              <a:t> </a:t>
            </a:r>
            <a:r>
              <a:rPr lang="en-US" sz="2800" b="1" dirty="0" err="1">
                <a:latin typeface="+mn-lt"/>
                <a:cs typeface="+mn-cs"/>
              </a:rPr>
              <a:t>giorni</a:t>
            </a:r>
            <a:r>
              <a:rPr lang="en-US" sz="2800" b="1" dirty="0">
                <a:latin typeface="+mn-lt"/>
                <a:cs typeface="+mn-cs"/>
              </a:rPr>
              <a:t> </a:t>
            </a:r>
            <a:r>
              <a:rPr lang="en-US" sz="2800" b="1" dirty="0">
                <a:solidFill>
                  <a:srgbClr val="008080"/>
                </a:solidFill>
                <a:latin typeface="+mn-lt"/>
                <a:cs typeface="+mn-cs"/>
              </a:rPr>
              <a:t>- 40 days</a:t>
            </a:r>
            <a:endParaRPr lang="en-US" sz="2800" dirty="0">
              <a:solidFill>
                <a:srgbClr val="008080"/>
              </a:solidFill>
              <a:latin typeface="+mn-lt"/>
              <a:cs typeface="+mn-cs"/>
            </a:endParaRPr>
          </a:p>
        </p:txBody>
      </p:sp>
      <p:sp>
        <p:nvSpPr>
          <p:cNvPr id="7" name="Text Box 3"/>
          <p:cNvSpPr txBox="1">
            <a:spLocks noChangeArrowheads="1"/>
          </p:cNvSpPr>
          <p:nvPr/>
        </p:nvSpPr>
        <p:spPr bwMode="auto">
          <a:xfrm>
            <a:off x="755650" y="1085850"/>
            <a:ext cx="7632700" cy="1262063"/>
          </a:xfrm>
          <a:prstGeom prst="rect">
            <a:avLst/>
          </a:prstGeom>
          <a:noFill/>
          <a:ln w="9525">
            <a:noFill/>
            <a:miter lim="800000"/>
            <a:headEnd/>
            <a:tailEnd/>
          </a:ln>
        </p:spPr>
        <p:txBody>
          <a:bodyPr>
            <a:spAutoFit/>
          </a:bodyPr>
          <a:lstStyle/>
          <a:p>
            <a:pPr eaLnBrk="0" hangingPunct="0">
              <a:buClr>
                <a:srgbClr val="990033"/>
              </a:buClr>
              <a:buSzPct val="75000"/>
              <a:buFont typeface="Monotype Sorts" pitchFamily="2" charset="2"/>
              <a:buChar char="u"/>
              <a:defRPr/>
            </a:pPr>
            <a:r>
              <a:rPr lang="en-US" sz="2800" dirty="0">
                <a:latin typeface="+mn-lt"/>
                <a:cs typeface="Calibri" pitchFamily="34" charset="0"/>
              </a:rPr>
              <a:t> Appointed 3 officials to: </a:t>
            </a:r>
          </a:p>
          <a:p>
            <a:pPr lvl="1" eaLnBrk="0" hangingPunct="0">
              <a:buClr>
                <a:srgbClr val="990033"/>
              </a:buClr>
              <a:buSzPct val="75000"/>
              <a:buFont typeface="Arial" pitchFamily="34" charset="0"/>
              <a:buChar char="•"/>
              <a:defRPr/>
            </a:pPr>
            <a:r>
              <a:rPr lang="en-US" sz="2400" dirty="0">
                <a:latin typeface="+mn-lt"/>
                <a:cs typeface="Calibri" pitchFamily="34" charset="0"/>
              </a:rPr>
              <a:t> Inspect all ships entering the port </a:t>
            </a:r>
          </a:p>
          <a:p>
            <a:pPr lvl="1" eaLnBrk="0" hangingPunct="0">
              <a:buClr>
                <a:srgbClr val="990033"/>
              </a:buClr>
              <a:buSzPct val="75000"/>
              <a:buFont typeface="Arial" pitchFamily="34" charset="0"/>
              <a:buChar char="•"/>
              <a:defRPr/>
            </a:pPr>
            <a:r>
              <a:rPr lang="en-US" sz="2400" dirty="0">
                <a:latin typeface="+mn-lt"/>
                <a:cs typeface="Calibri" pitchFamily="34" charset="0"/>
              </a:rPr>
              <a:t> Exclude all ships with sick people onboard</a:t>
            </a:r>
            <a:endParaRPr lang="en-US" sz="2400" b="1" dirty="0">
              <a:solidFill>
                <a:srgbClr val="008080"/>
              </a:solidFill>
              <a:latin typeface="+mn-lt"/>
              <a:cs typeface="Calibri" pitchFamily="34" charset="0"/>
            </a:endParaRPr>
          </a:p>
        </p:txBody>
      </p:sp>
      <p:sp>
        <p:nvSpPr>
          <p:cNvPr id="8" name="Rectangle 2"/>
          <p:cNvSpPr txBox="1">
            <a:spLocks noChangeArrowheads="1"/>
          </p:cNvSpPr>
          <p:nvPr/>
        </p:nvSpPr>
        <p:spPr bwMode="auto">
          <a:xfrm>
            <a:off x="444500" y="2927350"/>
            <a:ext cx="8015288" cy="646113"/>
          </a:xfrm>
          <a:prstGeom prst="rect">
            <a:avLst/>
          </a:prstGeom>
          <a:noFill/>
          <a:ln w="9525">
            <a:noFill/>
            <a:miter lim="800000"/>
            <a:headEnd/>
            <a:tailEnd/>
          </a:ln>
        </p:spPr>
        <p:txBody>
          <a:bodyPr anchor="ctr">
            <a:spAutoFit/>
          </a:bodyPr>
          <a:lstStyle/>
          <a:p>
            <a:pPr>
              <a:defRPr/>
            </a:pPr>
            <a:r>
              <a:rPr lang="en-US" sz="3600" kern="0" dirty="0">
                <a:solidFill>
                  <a:srgbClr val="990000"/>
                </a:solidFill>
                <a:effectLst>
                  <a:outerShdw blurRad="38100" dist="38100" dir="2700000" algn="tl">
                    <a:srgbClr val="C0C0C0"/>
                  </a:outerShdw>
                </a:effectLst>
                <a:latin typeface="+mj-lt"/>
                <a:ea typeface="+mj-ea"/>
                <a:cs typeface="+mj-cs"/>
              </a:rPr>
              <a:t>1377 - Black Death in Ragusa (Italy)</a:t>
            </a:r>
          </a:p>
        </p:txBody>
      </p:sp>
      <p:sp>
        <p:nvSpPr>
          <p:cNvPr id="9" name="Text Box 3"/>
          <p:cNvSpPr txBox="1">
            <a:spLocks noChangeArrowheads="1"/>
          </p:cNvSpPr>
          <p:nvPr/>
        </p:nvSpPr>
        <p:spPr bwMode="auto">
          <a:xfrm>
            <a:off x="755650" y="3625850"/>
            <a:ext cx="6480175" cy="523875"/>
          </a:xfrm>
          <a:prstGeom prst="rect">
            <a:avLst/>
          </a:prstGeom>
          <a:noFill/>
          <a:ln w="9525">
            <a:noFill/>
            <a:miter lim="800000"/>
            <a:headEnd/>
            <a:tailEnd/>
          </a:ln>
        </p:spPr>
        <p:txBody>
          <a:bodyPr>
            <a:spAutoFit/>
          </a:bodyPr>
          <a:lstStyle/>
          <a:p>
            <a:pPr eaLnBrk="0" hangingPunct="0">
              <a:buClr>
                <a:srgbClr val="990033"/>
              </a:buClr>
              <a:buSzPct val="75000"/>
              <a:buFont typeface="Monotype Sorts" pitchFamily="2" charset="2"/>
              <a:buChar char="u"/>
              <a:defRPr/>
            </a:pPr>
            <a:r>
              <a:rPr lang="en-US" sz="2800" dirty="0">
                <a:latin typeface="+mn-lt"/>
                <a:cs typeface="+mn-cs"/>
              </a:rPr>
              <a:t> Travelers detained in isolated area:</a:t>
            </a:r>
            <a:r>
              <a:rPr lang="en-US" sz="2800" dirty="0">
                <a:solidFill>
                  <a:srgbClr val="008080"/>
                </a:solidFill>
                <a:latin typeface="+mn-lt"/>
                <a:cs typeface="+mn-cs"/>
              </a:rPr>
              <a:t> </a:t>
            </a:r>
            <a:r>
              <a:rPr lang="en-US" sz="2400" dirty="0">
                <a:latin typeface="+mn-lt"/>
                <a:cs typeface="+mn-cs"/>
              </a:rPr>
              <a: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0511" fill="hold"/>
                                        <p:tgtEl>
                                          <p:spTgt spid="4"/>
                                        </p:tgtEl>
                                      </p:cBhvr>
                                    </p:cmd>
                                  </p:childTnLst>
                                </p:cTn>
                              </p:par>
                              <p:par>
                                <p:cTn id="7" presetID="22" presetClass="entr" presetSubtype="1" fill="hold" grpId="0" nodeType="withEffect">
                                  <p:stCondLst>
                                    <p:cond delay="13000"/>
                                  </p:stCondLst>
                                  <p:childTnLst>
                                    <p:set>
                                      <p:cBhvr>
                                        <p:cTn id="8" dur="1" fill="hold">
                                          <p:stCondLst>
                                            <p:cond delay="0"/>
                                          </p:stCondLst>
                                        </p:cTn>
                                        <p:tgtEl>
                                          <p:spTgt spid="7"/>
                                        </p:tgtEl>
                                        <p:attrNameLst>
                                          <p:attrName>style.visibility</p:attrName>
                                        </p:attrNameLst>
                                      </p:cBhvr>
                                      <p:to>
                                        <p:strVal val="visible"/>
                                      </p:to>
                                    </p:set>
                                    <p:animEffect transition="in" filter="wipe(up)">
                                      <p:cBhvr>
                                        <p:cTn id="9" dur="2000"/>
                                        <p:tgtEl>
                                          <p:spTgt spid="7"/>
                                        </p:tgtEl>
                                      </p:cBhvr>
                                    </p:animEffect>
                                  </p:childTnLst>
                                </p:cTn>
                              </p:par>
                              <p:par>
                                <p:cTn id="10" presetID="22" presetClass="entr" presetSubtype="1" fill="hold" grpId="0" nodeType="withEffect">
                                  <p:stCondLst>
                                    <p:cond delay="2200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par>
                                <p:cTn id="13" presetID="22" presetClass="entr" presetSubtype="1" fill="hold" grpId="0" nodeType="withEffect">
                                  <p:stCondLst>
                                    <p:cond delay="3000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2000"/>
                                        <p:tgtEl>
                                          <p:spTgt spid="9"/>
                                        </p:tgtEl>
                                      </p:cBhvr>
                                    </p:animEffect>
                                  </p:childTnLst>
                                </p:cTn>
                              </p:par>
                              <p:par>
                                <p:cTn id="16" presetID="22" presetClass="entr" presetSubtype="1" fill="hold" grpId="0" nodeType="withEffect">
                                  <p:stCondLst>
                                    <p:cond delay="32000"/>
                                  </p:stCondLst>
                                  <p:childTnLst>
                                    <p:set>
                                      <p:cBhvr>
                                        <p:cTn id="17" dur="1" fill="hold">
                                          <p:stCondLst>
                                            <p:cond delay="0"/>
                                          </p:stCondLst>
                                        </p:cTn>
                                        <p:tgtEl>
                                          <p:spTgt spid="35843"/>
                                        </p:tgtEl>
                                        <p:attrNameLst>
                                          <p:attrName>style.visibility</p:attrName>
                                        </p:attrNameLst>
                                      </p:cBhvr>
                                      <p:to>
                                        <p:strVal val="visible"/>
                                      </p:to>
                                    </p:set>
                                    <p:animEffect transition="in" filter="wipe(up)">
                                      <p:cBhvr>
                                        <p:cTn id="18" dur="2000"/>
                                        <p:tgtEl>
                                          <p:spTgt spid="35843"/>
                                        </p:tgtEl>
                                      </p:cBhvr>
                                    </p:animEffect>
                                  </p:childTnLst>
                                </p:cTn>
                              </p:par>
                              <p:par>
                                <p:cTn id="19" presetID="22" presetClass="entr" presetSubtype="1" fill="hold" grpId="0" nodeType="withEffect">
                                  <p:stCondLst>
                                    <p:cond delay="38000"/>
                                  </p:stCondLst>
                                  <p:childTnLst>
                                    <p:set>
                                      <p:cBhvr>
                                        <p:cTn id="20" dur="1" fill="hold">
                                          <p:stCondLst>
                                            <p:cond delay="0"/>
                                          </p:stCondLst>
                                        </p:cTn>
                                        <p:tgtEl>
                                          <p:spTgt spid="35844"/>
                                        </p:tgtEl>
                                        <p:attrNameLst>
                                          <p:attrName>style.visibility</p:attrName>
                                        </p:attrNameLst>
                                      </p:cBhvr>
                                      <p:to>
                                        <p:strVal val="visible"/>
                                      </p:to>
                                    </p:set>
                                    <p:animEffect transition="in" filter="wipe(up)">
                                      <p:cBhvr>
                                        <p:cTn id="21" dur="20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4"/>
                </p:tgtEl>
              </p:cMediaNode>
            </p:audio>
          </p:childTnLst>
        </p:cTn>
      </p:par>
    </p:tnLst>
    <p:bldLst>
      <p:bldP spid="35843" grpId="0"/>
      <p:bldP spid="35844"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Rectangle 2"/>
          <p:cNvSpPr>
            <a:spLocks noGrp="1" noChangeArrowheads="1"/>
          </p:cNvSpPr>
          <p:nvPr>
            <p:ph type="title" idx="4294967295"/>
          </p:nvPr>
        </p:nvSpPr>
        <p:spPr>
          <a:xfrm>
            <a:off x="228600" y="107950"/>
            <a:ext cx="8915400" cy="1016000"/>
          </a:xfrm>
        </p:spPr>
        <p:txBody>
          <a:bodyPr>
            <a:spAutoFit/>
          </a:bodyPr>
          <a:lstStyle/>
          <a:p>
            <a:pPr eaLnBrk="1" hangingPunct="1">
              <a:defRPr/>
            </a:pPr>
            <a:r>
              <a:rPr lang="en-US" sz="3600" dirty="0" smtClean="0">
                <a:solidFill>
                  <a:srgbClr val="990000"/>
                </a:solidFill>
                <a:effectLst>
                  <a:outerShdw blurRad="38100" dist="38100" dir="2700000" algn="tl">
                    <a:srgbClr val="C0C0C0"/>
                  </a:outerShdw>
                </a:effectLst>
              </a:rPr>
              <a:t>Three critical variables</a:t>
            </a:r>
            <a:r>
              <a:rPr lang="en-US" sz="2400" dirty="0" smtClean="0">
                <a:solidFill>
                  <a:srgbClr val="990000"/>
                </a:solidFill>
                <a:effectLst>
                  <a:outerShdw blurRad="38100" dist="38100" dir="2700000" algn="tl">
                    <a:srgbClr val="C0C0C0"/>
                  </a:outerShdw>
                </a:effectLst>
              </a:rPr>
              <a:t/>
            </a:r>
            <a:br>
              <a:rPr lang="en-US" sz="2400" dirty="0" smtClean="0">
                <a:solidFill>
                  <a:srgbClr val="990000"/>
                </a:solidFill>
                <a:effectLst>
                  <a:outerShdw blurRad="38100" dist="38100" dir="2700000" algn="tl">
                    <a:srgbClr val="C0C0C0"/>
                  </a:outerShdw>
                </a:effectLst>
              </a:rPr>
            </a:br>
            <a:r>
              <a:rPr lang="en-US" sz="2400" dirty="0" smtClean="0">
                <a:solidFill>
                  <a:srgbClr val="990000"/>
                </a:solidFill>
                <a:effectLst>
                  <a:outerShdw blurRad="38100" dist="38100" dir="2700000" algn="tl">
                    <a:srgbClr val="C0C0C0"/>
                  </a:outerShdw>
                </a:effectLst>
              </a:rPr>
              <a:t>in investigating an outbreak or epidemic</a:t>
            </a:r>
            <a:endParaRPr lang="en-US" sz="3600" dirty="0" smtClean="0">
              <a:solidFill>
                <a:srgbClr val="990000"/>
              </a:solidFill>
              <a:effectLst>
                <a:outerShdw blurRad="38100" dist="38100" dir="2700000" algn="tl">
                  <a:srgbClr val="C0C0C0"/>
                </a:outerShdw>
              </a:effectLst>
            </a:endParaRPr>
          </a:p>
        </p:txBody>
      </p:sp>
      <p:sp>
        <p:nvSpPr>
          <p:cNvPr id="24579" name="TextBox 4"/>
          <p:cNvSpPr txBox="1">
            <a:spLocks noChangeArrowheads="1"/>
          </p:cNvSpPr>
          <p:nvPr/>
        </p:nvSpPr>
        <p:spPr bwMode="auto">
          <a:xfrm>
            <a:off x="1042988" y="1989138"/>
            <a:ext cx="55768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 typeface="Arial" charset="0"/>
              <a:buAutoNum type="arabicPeriod"/>
            </a:pPr>
            <a:r>
              <a:rPr lang="en-US" sz="2400">
                <a:solidFill>
                  <a:srgbClr val="CC0066"/>
                </a:solidFill>
              </a:rPr>
              <a:t>When</a:t>
            </a:r>
            <a:r>
              <a:rPr lang="en-US" sz="2400"/>
              <a:t> did the </a:t>
            </a:r>
            <a:r>
              <a:rPr lang="en-US" sz="2400" b="1" u="sng">
                <a:solidFill>
                  <a:srgbClr val="CC0066"/>
                </a:solidFill>
              </a:rPr>
              <a:t>exposure</a:t>
            </a:r>
            <a:r>
              <a:rPr lang="en-US" sz="2400"/>
              <a:t> take place?</a:t>
            </a:r>
          </a:p>
        </p:txBody>
      </p:sp>
      <p:sp>
        <p:nvSpPr>
          <p:cNvPr id="24580" name="TextBox 5"/>
          <p:cNvSpPr txBox="1">
            <a:spLocks noChangeArrowheads="1"/>
          </p:cNvSpPr>
          <p:nvPr/>
        </p:nvSpPr>
        <p:spPr bwMode="auto">
          <a:xfrm>
            <a:off x="1042988" y="2535238"/>
            <a:ext cx="4752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 typeface="Arial" charset="0"/>
              <a:buAutoNum type="arabicPeriod" startAt="2"/>
            </a:pPr>
            <a:r>
              <a:rPr lang="en-US" sz="2400">
                <a:solidFill>
                  <a:srgbClr val="CC0066"/>
                </a:solidFill>
              </a:rPr>
              <a:t>When</a:t>
            </a:r>
            <a:r>
              <a:rPr lang="en-US" sz="2400"/>
              <a:t> did the </a:t>
            </a:r>
            <a:r>
              <a:rPr lang="en-US" sz="2400" b="1" u="sng">
                <a:solidFill>
                  <a:srgbClr val="CC0066"/>
                </a:solidFill>
              </a:rPr>
              <a:t>disease</a:t>
            </a:r>
            <a:r>
              <a:rPr lang="en-US" sz="2400" b="1">
                <a:solidFill>
                  <a:srgbClr val="CC0066"/>
                </a:solidFill>
              </a:rPr>
              <a:t> </a:t>
            </a:r>
            <a:r>
              <a:rPr lang="en-US" sz="2400"/>
              <a:t>begin?</a:t>
            </a:r>
          </a:p>
        </p:txBody>
      </p:sp>
      <p:sp>
        <p:nvSpPr>
          <p:cNvPr id="24581" name="TextBox 6"/>
          <p:cNvSpPr txBox="1">
            <a:spLocks noChangeArrowheads="1"/>
          </p:cNvSpPr>
          <p:nvPr/>
        </p:nvSpPr>
        <p:spPr bwMode="auto">
          <a:xfrm>
            <a:off x="1042988" y="3068638"/>
            <a:ext cx="7346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 typeface="Arial" charset="0"/>
              <a:buAutoNum type="arabicPeriod" startAt="3"/>
            </a:pPr>
            <a:r>
              <a:rPr lang="en-US" sz="2400">
                <a:solidFill>
                  <a:srgbClr val="CC0066"/>
                </a:solidFill>
              </a:rPr>
              <a:t>What</a:t>
            </a:r>
            <a:r>
              <a:rPr lang="en-US" sz="2400"/>
              <a:t> was the </a:t>
            </a:r>
            <a:r>
              <a:rPr lang="en-US" sz="2400" b="1" u="sng">
                <a:solidFill>
                  <a:srgbClr val="CC0066"/>
                </a:solidFill>
              </a:rPr>
              <a:t>incubation period </a:t>
            </a:r>
            <a:r>
              <a:rPr lang="en-US" sz="2400"/>
              <a:t>of the disease?</a:t>
            </a:r>
          </a:p>
        </p:txBody>
      </p:sp>
      <p:sp>
        <p:nvSpPr>
          <p:cNvPr id="24582" name="TextBox 7"/>
          <p:cNvSpPr txBox="1">
            <a:spLocks noChangeArrowheads="1"/>
          </p:cNvSpPr>
          <p:nvPr/>
        </p:nvSpPr>
        <p:spPr bwMode="auto">
          <a:xfrm>
            <a:off x="1042988" y="3903663"/>
            <a:ext cx="77803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t>If we know any two of these, we can calculate the third, </a:t>
            </a:r>
          </a:p>
          <a:p>
            <a:r>
              <a:rPr lang="en-US" sz="2400"/>
              <a:t>and construct an </a:t>
            </a:r>
            <a:r>
              <a:rPr lang="en-US" sz="2400" b="1" u="sng">
                <a:solidFill>
                  <a:srgbClr val="3333CC"/>
                </a:solidFill>
              </a:rPr>
              <a:t>epidemic curve </a:t>
            </a:r>
            <a:r>
              <a:rPr lang="en-US" sz="2400"/>
              <a:t>(</a:t>
            </a:r>
            <a:r>
              <a:rPr lang="en-US" sz="2400" b="1" u="sng">
                <a:solidFill>
                  <a:srgbClr val="3333CC"/>
                </a:solidFill>
              </a:rPr>
              <a:t>attack curve</a:t>
            </a:r>
            <a:r>
              <a:rPr lang="en-US" sz="2400"/>
              <a: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idx="4294967295"/>
          </p:nvPr>
        </p:nvSpPr>
        <p:spPr>
          <a:xfrm>
            <a:off x="533400" y="261938"/>
            <a:ext cx="8305800" cy="1079500"/>
          </a:xfrm>
        </p:spPr>
        <p:txBody>
          <a:bodyPr>
            <a:spAutoFit/>
          </a:bodyPr>
          <a:lstStyle/>
          <a:p>
            <a:pPr eaLnBrk="1" hangingPunct="1">
              <a:defRPr/>
            </a:pPr>
            <a:r>
              <a:rPr lang="en-US" sz="3200" dirty="0" smtClean="0">
                <a:solidFill>
                  <a:srgbClr val="990000"/>
                </a:solidFill>
                <a:effectLst>
                  <a:outerShdw blurRad="38100" dist="38100" dir="2700000" algn="tl">
                    <a:srgbClr val="C0C0C0"/>
                  </a:outerShdw>
                </a:effectLst>
              </a:rPr>
              <a:t>Number of cases plotted against time and against the logarithm of time</a:t>
            </a:r>
            <a:endParaRPr lang="en-US" sz="3200" dirty="0" smtClean="0">
              <a:effectLst>
                <a:outerShdw blurRad="38100" dist="38100" dir="2700000" algn="tl">
                  <a:srgbClr val="C0C0C0"/>
                </a:outerShdw>
              </a:effectLst>
            </a:endParaRPr>
          </a:p>
        </p:txBody>
      </p:sp>
      <p:grpSp>
        <p:nvGrpSpPr>
          <p:cNvPr id="25603" name="Group 3"/>
          <p:cNvGrpSpPr>
            <a:grpSpLocks/>
          </p:cNvGrpSpPr>
          <p:nvPr/>
        </p:nvGrpSpPr>
        <p:grpSpPr bwMode="auto">
          <a:xfrm>
            <a:off x="414338" y="2286000"/>
            <a:ext cx="3471862" cy="3314700"/>
            <a:chOff x="261" y="1440"/>
            <a:chExt cx="2187" cy="2088"/>
          </a:xfrm>
        </p:grpSpPr>
        <p:grpSp>
          <p:nvGrpSpPr>
            <p:cNvPr id="25615" name="Group 4"/>
            <p:cNvGrpSpPr>
              <a:grpSpLocks/>
            </p:cNvGrpSpPr>
            <p:nvPr/>
          </p:nvGrpSpPr>
          <p:grpSpPr bwMode="auto">
            <a:xfrm>
              <a:off x="672" y="1440"/>
              <a:ext cx="1776" cy="1728"/>
              <a:chOff x="1200" y="1440"/>
              <a:chExt cx="1776" cy="1728"/>
            </a:xfrm>
          </p:grpSpPr>
          <p:sp>
            <p:nvSpPr>
              <p:cNvPr id="25618" name="Freeform 5"/>
              <p:cNvSpPr>
                <a:spLocks/>
              </p:cNvSpPr>
              <p:nvPr/>
            </p:nvSpPr>
            <p:spPr bwMode="auto">
              <a:xfrm>
                <a:off x="1200" y="1760"/>
                <a:ext cx="1680" cy="1408"/>
              </a:xfrm>
              <a:custGeom>
                <a:avLst/>
                <a:gdLst>
                  <a:gd name="T0" fmla="*/ 0 w 1680"/>
                  <a:gd name="T1" fmla="*/ 1408 h 1408"/>
                  <a:gd name="T2" fmla="*/ 240 w 1680"/>
                  <a:gd name="T3" fmla="*/ 1312 h 1408"/>
                  <a:gd name="T4" fmla="*/ 384 w 1680"/>
                  <a:gd name="T5" fmla="*/ 1024 h 1408"/>
                  <a:gd name="T6" fmla="*/ 576 w 1680"/>
                  <a:gd name="T7" fmla="*/ 208 h 1408"/>
                  <a:gd name="T8" fmla="*/ 960 w 1680"/>
                  <a:gd name="T9" fmla="*/ 112 h 1408"/>
                  <a:gd name="T10" fmla="*/ 1152 w 1680"/>
                  <a:gd name="T11" fmla="*/ 880 h 1408"/>
                  <a:gd name="T12" fmla="*/ 1680 w 1680"/>
                  <a:gd name="T13" fmla="*/ 1360 h 1408"/>
                  <a:gd name="T14" fmla="*/ 0 60000 65536"/>
                  <a:gd name="T15" fmla="*/ 0 60000 65536"/>
                  <a:gd name="T16" fmla="*/ 0 60000 65536"/>
                  <a:gd name="T17" fmla="*/ 0 60000 65536"/>
                  <a:gd name="T18" fmla="*/ 0 60000 65536"/>
                  <a:gd name="T19" fmla="*/ 0 60000 65536"/>
                  <a:gd name="T20" fmla="*/ 0 60000 65536"/>
                  <a:gd name="T21" fmla="*/ 0 w 1680"/>
                  <a:gd name="T22" fmla="*/ 0 h 1408"/>
                  <a:gd name="T23" fmla="*/ 1680 w 1680"/>
                  <a:gd name="T24" fmla="*/ 1408 h 14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80" h="1408">
                    <a:moveTo>
                      <a:pt x="0" y="1408"/>
                    </a:moveTo>
                    <a:cubicBezTo>
                      <a:pt x="88" y="1392"/>
                      <a:pt x="176" y="1376"/>
                      <a:pt x="240" y="1312"/>
                    </a:cubicBezTo>
                    <a:cubicBezTo>
                      <a:pt x="304" y="1248"/>
                      <a:pt x="328" y="1208"/>
                      <a:pt x="384" y="1024"/>
                    </a:cubicBezTo>
                    <a:cubicBezTo>
                      <a:pt x="440" y="840"/>
                      <a:pt x="480" y="360"/>
                      <a:pt x="576" y="208"/>
                    </a:cubicBezTo>
                    <a:cubicBezTo>
                      <a:pt x="672" y="56"/>
                      <a:pt x="864" y="0"/>
                      <a:pt x="960" y="112"/>
                    </a:cubicBezTo>
                    <a:cubicBezTo>
                      <a:pt x="1056" y="224"/>
                      <a:pt x="1032" y="672"/>
                      <a:pt x="1152" y="880"/>
                    </a:cubicBezTo>
                    <a:cubicBezTo>
                      <a:pt x="1272" y="1088"/>
                      <a:pt x="1476" y="1224"/>
                      <a:pt x="1680" y="1360"/>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9" name="Line 6"/>
              <p:cNvSpPr>
                <a:spLocks noChangeShapeType="1"/>
              </p:cNvSpPr>
              <p:nvPr/>
            </p:nvSpPr>
            <p:spPr bwMode="auto">
              <a:xfrm flipV="1">
                <a:off x="1200" y="1440"/>
                <a:ext cx="0" cy="172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20" name="Line 7"/>
              <p:cNvSpPr>
                <a:spLocks noChangeShapeType="1"/>
              </p:cNvSpPr>
              <p:nvPr/>
            </p:nvSpPr>
            <p:spPr bwMode="auto">
              <a:xfrm>
                <a:off x="1200" y="3168"/>
                <a:ext cx="1776"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25616" name="Text Box 8"/>
            <p:cNvSpPr txBox="1">
              <a:spLocks noChangeArrowheads="1"/>
            </p:cNvSpPr>
            <p:nvPr/>
          </p:nvSpPr>
          <p:spPr bwMode="auto">
            <a:xfrm rot="-5383721">
              <a:off x="-283" y="2208"/>
              <a:ext cx="1357"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Number of cases</a:t>
              </a:r>
            </a:p>
          </p:txBody>
        </p:sp>
        <p:sp>
          <p:nvSpPr>
            <p:cNvPr id="25617" name="Text Box 9"/>
            <p:cNvSpPr txBox="1">
              <a:spLocks noChangeArrowheads="1"/>
            </p:cNvSpPr>
            <p:nvPr/>
          </p:nvSpPr>
          <p:spPr bwMode="auto">
            <a:xfrm>
              <a:off x="1288" y="3257"/>
              <a:ext cx="50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Time</a:t>
              </a:r>
            </a:p>
          </p:txBody>
        </p:sp>
      </p:grpSp>
      <p:grpSp>
        <p:nvGrpSpPr>
          <p:cNvPr id="25604" name="Group 10"/>
          <p:cNvGrpSpPr>
            <a:grpSpLocks/>
          </p:cNvGrpSpPr>
          <p:nvPr/>
        </p:nvGrpSpPr>
        <p:grpSpPr bwMode="auto">
          <a:xfrm>
            <a:off x="5257800" y="2286000"/>
            <a:ext cx="3276600" cy="2743200"/>
            <a:chOff x="3312" y="1440"/>
            <a:chExt cx="2064" cy="1728"/>
          </a:xfrm>
        </p:grpSpPr>
        <p:sp>
          <p:nvSpPr>
            <p:cNvPr id="25613" name="Line 11"/>
            <p:cNvSpPr>
              <a:spLocks noChangeShapeType="1"/>
            </p:cNvSpPr>
            <p:nvPr/>
          </p:nvSpPr>
          <p:spPr bwMode="auto">
            <a:xfrm flipV="1">
              <a:off x="3312" y="1440"/>
              <a:ext cx="0" cy="172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614" name="Line 12"/>
            <p:cNvSpPr>
              <a:spLocks noChangeShapeType="1"/>
            </p:cNvSpPr>
            <p:nvPr/>
          </p:nvSpPr>
          <p:spPr bwMode="auto">
            <a:xfrm>
              <a:off x="3312" y="3168"/>
              <a:ext cx="206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25605" name="Group 13"/>
          <p:cNvGrpSpPr>
            <a:grpSpLocks/>
          </p:cNvGrpSpPr>
          <p:nvPr/>
        </p:nvGrpSpPr>
        <p:grpSpPr bwMode="auto">
          <a:xfrm>
            <a:off x="4648200" y="2647950"/>
            <a:ext cx="3687763" cy="2970213"/>
            <a:chOff x="2909" y="1655"/>
            <a:chExt cx="2323" cy="1871"/>
          </a:xfrm>
        </p:grpSpPr>
        <p:sp>
          <p:nvSpPr>
            <p:cNvPr id="25608" name="Text Box 14"/>
            <p:cNvSpPr txBox="1">
              <a:spLocks noChangeArrowheads="1"/>
            </p:cNvSpPr>
            <p:nvPr/>
          </p:nvSpPr>
          <p:spPr bwMode="auto">
            <a:xfrm rot="-5383721">
              <a:off x="2365" y="2199"/>
              <a:ext cx="1357"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Number of cases</a:t>
              </a:r>
            </a:p>
          </p:txBody>
        </p:sp>
        <p:sp>
          <p:nvSpPr>
            <p:cNvPr id="25609" name="Text Box 15"/>
            <p:cNvSpPr txBox="1">
              <a:spLocks noChangeArrowheads="1"/>
            </p:cNvSpPr>
            <p:nvPr/>
          </p:nvSpPr>
          <p:spPr bwMode="auto">
            <a:xfrm>
              <a:off x="3852" y="3257"/>
              <a:ext cx="977"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Log of time</a:t>
              </a:r>
            </a:p>
          </p:txBody>
        </p:sp>
        <p:grpSp>
          <p:nvGrpSpPr>
            <p:cNvPr id="25610" name="Group 16"/>
            <p:cNvGrpSpPr>
              <a:grpSpLocks/>
            </p:cNvGrpSpPr>
            <p:nvPr/>
          </p:nvGrpSpPr>
          <p:grpSpPr bwMode="auto">
            <a:xfrm>
              <a:off x="3312" y="1767"/>
              <a:ext cx="1920" cy="1401"/>
              <a:chOff x="3312" y="1767"/>
              <a:chExt cx="1920" cy="1401"/>
            </a:xfrm>
          </p:grpSpPr>
          <p:sp>
            <p:nvSpPr>
              <p:cNvPr id="25611" name="Freeform 17"/>
              <p:cNvSpPr>
                <a:spLocks/>
              </p:cNvSpPr>
              <p:nvPr/>
            </p:nvSpPr>
            <p:spPr bwMode="auto">
              <a:xfrm>
                <a:off x="3312" y="1768"/>
                <a:ext cx="1008" cy="1400"/>
              </a:xfrm>
              <a:custGeom>
                <a:avLst/>
                <a:gdLst>
                  <a:gd name="T0" fmla="*/ 0 w 1008"/>
                  <a:gd name="T1" fmla="*/ 1400 h 1400"/>
                  <a:gd name="T2" fmla="*/ 144 w 1008"/>
                  <a:gd name="T3" fmla="*/ 1256 h 1400"/>
                  <a:gd name="T4" fmla="*/ 336 w 1008"/>
                  <a:gd name="T5" fmla="*/ 920 h 1400"/>
                  <a:gd name="T6" fmla="*/ 720 w 1008"/>
                  <a:gd name="T7" fmla="*/ 152 h 1400"/>
                  <a:gd name="T8" fmla="*/ 1008 w 1008"/>
                  <a:gd name="T9" fmla="*/ 8 h 1400"/>
                  <a:gd name="T10" fmla="*/ 0 60000 65536"/>
                  <a:gd name="T11" fmla="*/ 0 60000 65536"/>
                  <a:gd name="T12" fmla="*/ 0 60000 65536"/>
                  <a:gd name="T13" fmla="*/ 0 60000 65536"/>
                  <a:gd name="T14" fmla="*/ 0 60000 65536"/>
                  <a:gd name="T15" fmla="*/ 0 w 1008"/>
                  <a:gd name="T16" fmla="*/ 0 h 1400"/>
                  <a:gd name="T17" fmla="*/ 1008 w 1008"/>
                  <a:gd name="T18" fmla="*/ 1400 h 1400"/>
                </a:gdLst>
                <a:ahLst/>
                <a:cxnLst>
                  <a:cxn ang="T10">
                    <a:pos x="T0" y="T1"/>
                  </a:cxn>
                  <a:cxn ang="T11">
                    <a:pos x="T2" y="T3"/>
                  </a:cxn>
                  <a:cxn ang="T12">
                    <a:pos x="T4" y="T5"/>
                  </a:cxn>
                  <a:cxn ang="T13">
                    <a:pos x="T6" y="T7"/>
                  </a:cxn>
                  <a:cxn ang="T14">
                    <a:pos x="T8" y="T9"/>
                  </a:cxn>
                </a:cxnLst>
                <a:rect l="T15" t="T16" r="T17" b="T18"/>
                <a:pathLst>
                  <a:path w="1008" h="1400">
                    <a:moveTo>
                      <a:pt x="0" y="1400"/>
                    </a:moveTo>
                    <a:cubicBezTo>
                      <a:pt x="44" y="1368"/>
                      <a:pt x="88" y="1336"/>
                      <a:pt x="144" y="1256"/>
                    </a:cubicBezTo>
                    <a:cubicBezTo>
                      <a:pt x="200" y="1176"/>
                      <a:pt x="240" y="1104"/>
                      <a:pt x="336" y="920"/>
                    </a:cubicBezTo>
                    <a:cubicBezTo>
                      <a:pt x="432" y="736"/>
                      <a:pt x="608" y="304"/>
                      <a:pt x="720" y="152"/>
                    </a:cubicBezTo>
                    <a:cubicBezTo>
                      <a:pt x="832" y="0"/>
                      <a:pt x="920" y="4"/>
                      <a:pt x="1008" y="8"/>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5612" name="Freeform 18"/>
              <p:cNvSpPr>
                <a:spLocks/>
              </p:cNvSpPr>
              <p:nvPr/>
            </p:nvSpPr>
            <p:spPr bwMode="auto">
              <a:xfrm flipH="1">
                <a:off x="4224" y="1767"/>
                <a:ext cx="1008" cy="1400"/>
              </a:xfrm>
              <a:custGeom>
                <a:avLst/>
                <a:gdLst>
                  <a:gd name="T0" fmla="*/ 0 w 1008"/>
                  <a:gd name="T1" fmla="*/ 1400 h 1400"/>
                  <a:gd name="T2" fmla="*/ 144 w 1008"/>
                  <a:gd name="T3" fmla="*/ 1256 h 1400"/>
                  <a:gd name="T4" fmla="*/ 336 w 1008"/>
                  <a:gd name="T5" fmla="*/ 920 h 1400"/>
                  <a:gd name="T6" fmla="*/ 720 w 1008"/>
                  <a:gd name="T7" fmla="*/ 152 h 1400"/>
                  <a:gd name="T8" fmla="*/ 1008 w 1008"/>
                  <a:gd name="T9" fmla="*/ 8 h 1400"/>
                  <a:gd name="T10" fmla="*/ 0 60000 65536"/>
                  <a:gd name="T11" fmla="*/ 0 60000 65536"/>
                  <a:gd name="T12" fmla="*/ 0 60000 65536"/>
                  <a:gd name="T13" fmla="*/ 0 60000 65536"/>
                  <a:gd name="T14" fmla="*/ 0 60000 65536"/>
                  <a:gd name="T15" fmla="*/ 0 w 1008"/>
                  <a:gd name="T16" fmla="*/ 0 h 1400"/>
                  <a:gd name="T17" fmla="*/ 1008 w 1008"/>
                  <a:gd name="T18" fmla="*/ 1400 h 1400"/>
                </a:gdLst>
                <a:ahLst/>
                <a:cxnLst>
                  <a:cxn ang="T10">
                    <a:pos x="T0" y="T1"/>
                  </a:cxn>
                  <a:cxn ang="T11">
                    <a:pos x="T2" y="T3"/>
                  </a:cxn>
                  <a:cxn ang="T12">
                    <a:pos x="T4" y="T5"/>
                  </a:cxn>
                  <a:cxn ang="T13">
                    <a:pos x="T6" y="T7"/>
                  </a:cxn>
                  <a:cxn ang="T14">
                    <a:pos x="T8" y="T9"/>
                  </a:cxn>
                </a:cxnLst>
                <a:rect l="T15" t="T16" r="T17" b="T18"/>
                <a:pathLst>
                  <a:path w="1008" h="1400">
                    <a:moveTo>
                      <a:pt x="0" y="1400"/>
                    </a:moveTo>
                    <a:cubicBezTo>
                      <a:pt x="44" y="1368"/>
                      <a:pt x="88" y="1336"/>
                      <a:pt x="144" y="1256"/>
                    </a:cubicBezTo>
                    <a:cubicBezTo>
                      <a:pt x="200" y="1176"/>
                      <a:pt x="240" y="1104"/>
                      <a:pt x="336" y="920"/>
                    </a:cubicBezTo>
                    <a:cubicBezTo>
                      <a:pt x="432" y="736"/>
                      <a:pt x="608" y="304"/>
                      <a:pt x="720" y="152"/>
                    </a:cubicBezTo>
                    <a:cubicBezTo>
                      <a:pt x="832" y="0"/>
                      <a:pt x="920" y="4"/>
                      <a:pt x="1008" y="8"/>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21" name="Rectangle 2"/>
          <p:cNvSpPr txBox="1">
            <a:spLocks noChangeArrowheads="1"/>
          </p:cNvSpPr>
          <p:nvPr/>
        </p:nvSpPr>
        <p:spPr bwMode="auto">
          <a:xfrm>
            <a:off x="539750" y="1341438"/>
            <a:ext cx="8305800" cy="460375"/>
          </a:xfrm>
          <a:prstGeom prst="rect">
            <a:avLst/>
          </a:prstGeom>
          <a:noFill/>
          <a:ln w="9525">
            <a:noFill/>
            <a:miter lim="800000"/>
            <a:headEnd/>
            <a:tailEnd/>
          </a:ln>
          <a:effectLst/>
        </p:spPr>
        <p:txBody>
          <a:bodyPr anchor="ctr">
            <a:spAutoFit/>
          </a:bodyPr>
          <a:lstStyle/>
          <a:p>
            <a:pPr algn="ctr">
              <a:defRPr/>
            </a:pPr>
            <a:r>
              <a:rPr lang="en-US" sz="2400" kern="0" dirty="0">
                <a:solidFill>
                  <a:srgbClr val="3333CC"/>
                </a:solidFill>
                <a:effectLst>
                  <a:outerShdw blurRad="38100" dist="38100" dir="2700000" algn="tl">
                    <a:srgbClr val="C0C0C0"/>
                  </a:outerShdw>
                </a:effectLst>
                <a:latin typeface="+mj-lt"/>
                <a:ea typeface="+mj-ea"/>
                <a:cs typeface="+mj-cs"/>
              </a:rPr>
              <a:t>(The distribution of the times of onset of the disease)</a:t>
            </a:r>
          </a:p>
        </p:txBody>
      </p:sp>
      <p:sp>
        <p:nvSpPr>
          <p:cNvPr id="25607" name="TextBox 21"/>
          <p:cNvSpPr txBox="1">
            <a:spLocks noChangeArrowheads="1"/>
          </p:cNvSpPr>
          <p:nvPr/>
        </p:nvSpPr>
        <p:spPr bwMode="auto">
          <a:xfrm>
            <a:off x="1235075" y="5589588"/>
            <a:ext cx="26146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n-US" sz="1600"/>
              <a:t>From exposure to disease </a:t>
            </a:r>
          </a:p>
          <a:p>
            <a:pPr algn="ctr"/>
            <a:r>
              <a:rPr lang="en-US" sz="1600"/>
              <a:t>onset in each individual</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idx="4294967295"/>
          </p:nvPr>
        </p:nvSpPr>
        <p:spPr>
          <a:xfrm>
            <a:off x="0" y="-26988"/>
            <a:ext cx="9144000" cy="1143001"/>
          </a:xfrm>
        </p:spPr>
        <p:txBody>
          <a:bodyPr/>
          <a:lstStyle/>
          <a:p>
            <a:pPr eaLnBrk="1" hangingPunct="1">
              <a:defRPr/>
            </a:pPr>
            <a:r>
              <a:rPr lang="en-US" b="1" smtClean="0">
                <a:solidFill>
                  <a:srgbClr val="990000"/>
                </a:solidFill>
              </a:rPr>
              <a:t> </a:t>
            </a:r>
            <a:r>
              <a:rPr lang="en-US" sz="4000" smtClean="0">
                <a:solidFill>
                  <a:srgbClr val="990000"/>
                </a:solidFill>
                <a:effectLst>
                  <a:outerShdw blurRad="38100" dist="38100" dir="2700000" algn="tl">
                    <a:srgbClr val="C0C0C0"/>
                  </a:outerShdw>
                </a:effectLst>
              </a:rPr>
              <a:t>Incubation Periods - Food Poisoning</a:t>
            </a:r>
          </a:p>
        </p:txBody>
      </p:sp>
      <p:sp>
        <p:nvSpPr>
          <p:cNvPr id="26627" name="Text Box 3"/>
          <p:cNvSpPr txBox="1">
            <a:spLocks noChangeArrowheads="1"/>
          </p:cNvSpPr>
          <p:nvPr/>
        </p:nvSpPr>
        <p:spPr bwMode="auto">
          <a:xfrm>
            <a:off x="933450" y="1630363"/>
            <a:ext cx="61483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400" b="1">
                <a:latin typeface="Times New Roman" pitchFamily="18" charset="0"/>
              </a:rPr>
              <a:t>Staphylococcus aureus	1-6 hrs</a:t>
            </a:r>
            <a:r>
              <a:rPr lang="en-US" sz="3400">
                <a:latin typeface="Times New Roman" pitchFamily="18" charset="0"/>
              </a:rPr>
              <a:t>.</a:t>
            </a:r>
          </a:p>
        </p:txBody>
      </p:sp>
      <p:sp>
        <p:nvSpPr>
          <p:cNvPr id="26628" name="Text Box 4"/>
          <p:cNvSpPr txBox="1">
            <a:spLocks noChangeArrowheads="1"/>
          </p:cNvSpPr>
          <p:nvPr/>
        </p:nvSpPr>
        <p:spPr bwMode="auto">
          <a:xfrm>
            <a:off x="944563" y="2468563"/>
            <a:ext cx="65801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400" b="1">
                <a:latin typeface="Times New Roman" pitchFamily="18" charset="0"/>
              </a:rPr>
              <a:t>Salmonella enteriditis	10-24 hrs.</a:t>
            </a:r>
            <a:endParaRPr lang="en-US" sz="3400">
              <a:latin typeface="Times New Roman" pitchFamily="18" charset="0"/>
            </a:endParaRPr>
          </a:p>
        </p:txBody>
      </p:sp>
      <p:sp>
        <p:nvSpPr>
          <p:cNvPr id="26629" name="Text Box 5"/>
          <p:cNvSpPr txBox="1">
            <a:spLocks noChangeArrowheads="1"/>
          </p:cNvSpPr>
          <p:nvPr/>
        </p:nvSpPr>
        <p:spPr bwMode="auto">
          <a:xfrm>
            <a:off x="944563" y="3306763"/>
            <a:ext cx="62801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400" b="1">
                <a:latin typeface="Times New Roman" pitchFamily="18" charset="0"/>
              </a:rPr>
              <a:t>Escherichia coli		1-3 days</a:t>
            </a:r>
            <a:endParaRPr lang="en-US" sz="3400">
              <a:latin typeface="Times New Roman" pitchFamily="18" charset="0"/>
            </a:endParaRPr>
          </a:p>
        </p:txBody>
      </p:sp>
      <p:sp>
        <p:nvSpPr>
          <p:cNvPr id="26630" name="Text Box 6"/>
          <p:cNvSpPr txBox="1">
            <a:spLocks noChangeArrowheads="1"/>
          </p:cNvSpPr>
          <p:nvPr/>
        </p:nvSpPr>
        <p:spPr bwMode="auto">
          <a:xfrm>
            <a:off x="944563" y="4164013"/>
            <a:ext cx="63706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b="1">
                <a:latin typeface="Times New Roman" pitchFamily="18" charset="0"/>
              </a:rPr>
              <a:t>Classic botulism		12-36 hrs</a:t>
            </a:r>
            <a:endParaRPr lang="en-US" sz="2400">
              <a:latin typeface="Times New Roman" pitchFamily="18" charset="0"/>
            </a:endParaRPr>
          </a:p>
        </p:txBody>
      </p:sp>
      <p:sp>
        <p:nvSpPr>
          <p:cNvPr id="26631" name="Text Box 7"/>
          <p:cNvSpPr txBox="1">
            <a:spLocks noChangeArrowheads="1"/>
          </p:cNvSpPr>
          <p:nvPr/>
        </p:nvSpPr>
        <p:spPr bwMode="auto">
          <a:xfrm>
            <a:off x="944563" y="5013325"/>
            <a:ext cx="62912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b="1">
                <a:latin typeface="Times New Roman" pitchFamily="18" charset="0"/>
              </a:rPr>
              <a:t>Cholera				2-3 days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idx="4294967295"/>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Infectious Agent</a:t>
            </a:r>
            <a:r>
              <a:rPr lang="en-US" smtClean="0">
                <a:solidFill>
                  <a:srgbClr val="990033"/>
                </a:solidFill>
              </a:rPr>
              <a:t> (Pathogen)</a:t>
            </a:r>
          </a:p>
        </p:txBody>
      </p:sp>
      <p:grpSp>
        <p:nvGrpSpPr>
          <p:cNvPr id="2" name="Group 22"/>
          <p:cNvGrpSpPr>
            <a:grpSpLocks/>
          </p:cNvGrpSpPr>
          <p:nvPr/>
        </p:nvGrpSpPr>
        <p:grpSpPr bwMode="auto">
          <a:xfrm>
            <a:off x="41275" y="1268413"/>
            <a:ext cx="8958263" cy="1333500"/>
            <a:chOff x="26" y="890"/>
            <a:chExt cx="5643" cy="840"/>
          </a:xfrm>
        </p:grpSpPr>
        <p:grpSp>
          <p:nvGrpSpPr>
            <p:cNvPr id="27666" name="Group 14"/>
            <p:cNvGrpSpPr>
              <a:grpSpLocks/>
            </p:cNvGrpSpPr>
            <p:nvPr/>
          </p:nvGrpSpPr>
          <p:grpSpPr bwMode="auto">
            <a:xfrm>
              <a:off x="26" y="890"/>
              <a:ext cx="5643" cy="610"/>
              <a:chOff x="26" y="1109"/>
              <a:chExt cx="5643" cy="610"/>
            </a:xfrm>
          </p:grpSpPr>
          <p:sp>
            <p:nvSpPr>
              <p:cNvPr id="27668" name="Text Box 3"/>
              <p:cNvSpPr txBox="1">
                <a:spLocks noChangeArrowheads="1"/>
              </p:cNvSpPr>
              <p:nvPr/>
            </p:nvSpPr>
            <p:spPr bwMode="auto">
              <a:xfrm>
                <a:off x="26" y="1248"/>
                <a:ext cx="1837"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b="1">
                    <a:solidFill>
                      <a:srgbClr val="FF3399"/>
                    </a:solidFill>
                  </a:rPr>
                  <a:t>Infectivity ‘rate’:</a:t>
                </a:r>
                <a:endParaRPr lang="en-US" sz="2800">
                  <a:solidFill>
                    <a:srgbClr val="FF3399"/>
                  </a:solidFill>
                </a:endParaRPr>
              </a:p>
            </p:txBody>
          </p:sp>
          <p:grpSp>
            <p:nvGrpSpPr>
              <p:cNvPr id="27669" name="Group 13"/>
              <p:cNvGrpSpPr>
                <a:grpSpLocks/>
              </p:cNvGrpSpPr>
              <p:nvPr/>
            </p:nvGrpSpPr>
            <p:grpSpPr bwMode="auto">
              <a:xfrm>
                <a:off x="1791" y="1109"/>
                <a:ext cx="3878" cy="610"/>
                <a:chOff x="1791" y="1156"/>
                <a:chExt cx="3878" cy="610"/>
              </a:xfrm>
            </p:grpSpPr>
            <p:sp>
              <p:nvSpPr>
                <p:cNvPr id="27670" name="Text Box 4"/>
                <p:cNvSpPr txBox="1">
                  <a:spLocks noChangeArrowheads="1"/>
                </p:cNvSpPr>
                <p:nvPr/>
              </p:nvSpPr>
              <p:spPr bwMode="auto">
                <a:xfrm>
                  <a:off x="1791" y="1156"/>
                  <a:ext cx="3878"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lnSpc>
                      <a:spcPct val="120000"/>
                    </a:lnSpc>
                  </a:pPr>
                  <a:r>
                    <a:rPr lang="en-US" sz="2400" b="1"/>
                    <a:t># of persons with new antibody response</a:t>
                  </a:r>
                </a:p>
                <a:p>
                  <a:pPr algn="ctr">
                    <a:lnSpc>
                      <a:spcPct val="120000"/>
                    </a:lnSpc>
                  </a:pPr>
                  <a:r>
                    <a:rPr lang="en-US" sz="2400" b="1"/>
                    <a:t>Total # of persons ‘at risk’</a:t>
                  </a:r>
                  <a:endParaRPr lang="en-US" sz="2400"/>
                </a:p>
              </p:txBody>
            </p:sp>
            <p:sp>
              <p:nvSpPr>
                <p:cNvPr id="27671" name="Line 12"/>
                <p:cNvSpPr>
                  <a:spLocks noChangeShapeType="1"/>
                </p:cNvSpPr>
                <p:nvPr/>
              </p:nvSpPr>
              <p:spPr bwMode="auto">
                <a:xfrm>
                  <a:off x="1837" y="1482"/>
                  <a:ext cx="381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sp>
          <p:nvSpPr>
            <p:cNvPr id="27667" name="Text Box 20"/>
            <p:cNvSpPr txBox="1">
              <a:spLocks noChangeArrowheads="1"/>
            </p:cNvSpPr>
            <p:nvPr/>
          </p:nvSpPr>
          <p:spPr bwMode="auto">
            <a:xfrm>
              <a:off x="567" y="1480"/>
              <a:ext cx="449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CC0066"/>
                </a:buClr>
                <a:buFont typeface="Wingdings" pitchFamily="2" charset="2"/>
                <a:buChar char="§"/>
              </a:pPr>
              <a:r>
                <a:rPr lang="en-US" sz="2000">
                  <a:solidFill>
                    <a:srgbClr val="3333CC"/>
                  </a:solidFill>
                </a:rPr>
                <a:t> Capacity of agent to enter and multiply in a susceptible host </a:t>
              </a:r>
            </a:p>
          </p:txBody>
        </p:sp>
      </p:grpSp>
      <p:grpSp>
        <p:nvGrpSpPr>
          <p:cNvPr id="5" name="Group 25"/>
          <p:cNvGrpSpPr>
            <a:grpSpLocks/>
          </p:cNvGrpSpPr>
          <p:nvPr/>
        </p:nvGrpSpPr>
        <p:grpSpPr bwMode="auto">
          <a:xfrm>
            <a:off x="41275" y="2892425"/>
            <a:ext cx="7219950" cy="1303338"/>
            <a:chOff x="26" y="1822"/>
            <a:chExt cx="4548" cy="821"/>
          </a:xfrm>
        </p:grpSpPr>
        <p:grpSp>
          <p:nvGrpSpPr>
            <p:cNvPr id="27660" name="Group 17"/>
            <p:cNvGrpSpPr>
              <a:grpSpLocks/>
            </p:cNvGrpSpPr>
            <p:nvPr/>
          </p:nvGrpSpPr>
          <p:grpSpPr bwMode="auto">
            <a:xfrm>
              <a:off x="26" y="1822"/>
              <a:ext cx="4548" cy="610"/>
              <a:chOff x="26" y="1949"/>
              <a:chExt cx="4548" cy="610"/>
            </a:xfrm>
          </p:grpSpPr>
          <p:sp>
            <p:nvSpPr>
              <p:cNvPr id="27662" name="Text Box 5"/>
              <p:cNvSpPr txBox="1">
                <a:spLocks noChangeArrowheads="1"/>
              </p:cNvSpPr>
              <p:nvPr/>
            </p:nvSpPr>
            <p:spPr bwMode="auto">
              <a:xfrm>
                <a:off x="26" y="2078"/>
                <a:ext cx="166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b="1">
                    <a:solidFill>
                      <a:srgbClr val="FF3399"/>
                    </a:solidFill>
                  </a:rPr>
                  <a:t>Pathogenicity:</a:t>
                </a:r>
                <a:endParaRPr lang="en-US" sz="2800"/>
              </a:p>
            </p:txBody>
          </p:sp>
          <p:grpSp>
            <p:nvGrpSpPr>
              <p:cNvPr id="27663" name="Group 16"/>
              <p:cNvGrpSpPr>
                <a:grpSpLocks/>
              </p:cNvGrpSpPr>
              <p:nvPr/>
            </p:nvGrpSpPr>
            <p:grpSpPr bwMode="auto">
              <a:xfrm>
                <a:off x="1632" y="1949"/>
                <a:ext cx="2942" cy="610"/>
                <a:chOff x="1616" y="1990"/>
                <a:chExt cx="2942" cy="610"/>
              </a:xfrm>
            </p:grpSpPr>
            <p:sp>
              <p:nvSpPr>
                <p:cNvPr id="27664" name="Text Box 6"/>
                <p:cNvSpPr txBox="1">
                  <a:spLocks noChangeArrowheads="1"/>
                </p:cNvSpPr>
                <p:nvPr/>
              </p:nvSpPr>
              <p:spPr bwMode="auto">
                <a:xfrm>
                  <a:off x="1616" y="1990"/>
                  <a:ext cx="2942"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lnSpc>
                      <a:spcPct val="120000"/>
                    </a:lnSpc>
                  </a:pPr>
                  <a:r>
                    <a:rPr lang="en-US" sz="2400" b="1"/>
                    <a:t># of cases with clinical disease</a:t>
                  </a:r>
                </a:p>
                <a:p>
                  <a:pPr algn="ctr">
                    <a:lnSpc>
                      <a:spcPct val="120000"/>
                    </a:lnSpc>
                  </a:pPr>
                  <a:r>
                    <a:rPr lang="en-US" sz="2400" b="1"/>
                    <a:t>Total # infected</a:t>
                  </a:r>
                </a:p>
              </p:txBody>
            </p:sp>
            <p:sp>
              <p:nvSpPr>
                <p:cNvPr id="27665" name="Line 15"/>
                <p:cNvSpPr>
                  <a:spLocks noChangeShapeType="1"/>
                </p:cNvSpPr>
                <p:nvPr/>
              </p:nvSpPr>
              <p:spPr bwMode="auto">
                <a:xfrm>
                  <a:off x="1685" y="2312"/>
                  <a:ext cx="285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sp>
          <p:nvSpPr>
            <p:cNvPr id="27661" name="Text Box 21"/>
            <p:cNvSpPr txBox="1">
              <a:spLocks noChangeArrowheads="1"/>
            </p:cNvSpPr>
            <p:nvPr/>
          </p:nvSpPr>
          <p:spPr bwMode="auto">
            <a:xfrm>
              <a:off x="567" y="2393"/>
              <a:ext cx="388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CC0066"/>
                </a:buClr>
                <a:buFont typeface="Wingdings" pitchFamily="2" charset="2"/>
                <a:buChar char="§"/>
              </a:pPr>
              <a:r>
                <a:rPr lang="en-US" sz="2000">
                  <a:solidFill>
                    <a:srgbClr val="3333CC"/>
                  </a:solidFill>
                </a:rPr>
                <a:t> Capacity of agent to cause disease in infected host </a:t>
              </a:r>
            </a:p>
          </p:txBody>
        </p:sp>
      </p:grpSp>
      <p:grpSp>
        <p:nvGrpSpPr>
          <p:cNvPr id="8" name="Group 26"/>
          <p:cNvGrpSpPr>
            <a:grpSpLocks/>
          </p:cNvGrpSpPr>
          <p:nvPr/>
        </p:nvGrpSpPr>
        <p:grpSpPr bwMode="auto">
          <a:xfrm>
            <a:off x="74613" y="4402138"/>
            <a:ext cx="7969250" cy="1403350"/>
            <a:chOff x="47" y="2773"/>
            <a:chExt cx="5020" cy="884"/>
          </a:xfrm>
        </p:grpSpPr>
        <p:grpSp>
          <p:nvGrpSpPr>
            <p:cNvPr id="27654" name="Group 19"/>
            <p:cNvGrpSpPr>
              <a:grpSpLocks/>
            </p:cNvGrpSpPr>
            <p:nvPr/>
          </p:nvGrpSpPr>
          <p:grpSpPr bwMode="auto">
            <a:xfrm>
              <a:off x="47" y="2773"/>
              <a:ext cx="5020" cy="657"/>
              <a:chOff x="47" y="2769"/>
              <a:chExt cx="5020" cy="657"/>
            </a:xfrm>
          </p:grpSpPr>
          <p:grpSp>
            <p:nvGrpSpPr>
              <p:cNvPr id="27656" name="Group 11"/>
              <p:cNvGrpSpPr>
                <a:grpSpLocks/>
              </p:cNvGrpSpPr>
              <p:nvPr/>
            </p:nvGrpSpPr>
            <p:grpSpPr bwMode="auto">
              <a:xfrm>
                <a:off x="47" y="2769"/>
                <a:ext cx="5020" cy="657"/>
                <a:chOff x="47" y="2769"/>
                <a:chExt cx="5020" cy="657"/>
              </a:xfrm>
            </p:grpSpPr>
            <p:sp>
              <p:nvSpPr>
                <p:cNvPr id="27658" name="Text Box 7"/>
                <p:cNvSpPr txBox="1">
                  <a:spLocks noChangeArrowheads="1"/>
                </p:cNvSpPr>
                <p:nvPr/>
              </p:nvSpPr>
              <p:spPr bwMode="auto">
                <a:xfrm>
                  <a:off x="47" y="2932"/>
                  <a:ext cx="12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b="1">
                      <a:solidFill>
                        <a:srgbClr val="FF3399"/>
                      </a:solidFill>
                    </a:rPr>
                    <a:t>Virulence:</a:t>
                  </a:r>
                  <a:endParaRPr lang="en-US" sz="2800"/>
                </a:p>
              </p:txBody>
            </p:sp>
            <p:sp>
              <p:nvSpPr>
                <p:cNvPr id="27659" name="Text Box 8"/>
                <p:cNvSpPr txBox="1">
                  <a:spLocks noChangeArrowheads="1"/>
                </p:cNvSpPr>
                <p:nvPr/>
              </p:nvSpPr>
              <p:spPr bwMode="auto">
                <a:xfrm>
                  <a:off x="1344" y="2769"/>
                  <a:ext cx="3723" cy="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nSpc>
                      <a:spcPct val="120000"/>
                    </a:lnSpc>
                  </a:pPr>
                  <a:r>
                    <a:rPr lang="en-US" sz="2800" dirty="0">
                      <a:latin typeface="Times New Roman" pitchFamily="18" charset="0"/>
                    </a:rPr>
                    <a:t>    </a:t>
                  </a:r>
                  <a:r>
                    <a:rPr lang="en-US" sz="2400" b="1" dirty="0"/>
                    <a:t># of severe or fatal cases of </a:t>
                  </a:r>
                  <a:r>
                    <a:rPr lang="en-US" sz="2400" b="1" dirty="0" smtClean="0"/>
                    <a:t>disease</a:t>
                  </a:r>
                  <a:endParaRPr lang="en-US" sz="2400" b="1" dirty="0"/>
                </a:p>
                <a:p>
                  <a:pPr>
                    <a:lnSpc>
                      <a:spcPct val="120000"/>
                    </a:lnSpc>
                  </a:pPr>
                  <a:r>
                    <a:rPr lang="en-US" sz="2400" b="1" dirty="0"/>
                    <a:t>Total # of persons with clinical disease</a:t>
                  </a:r>
                  <a:endParaRPr lang="en-US" sz="2400" dirty="0"/>
                </a:p>
              </p:txBody>
            </p:sp>
          </p:grpSp>
          <p:sp>
            <p:nvSpPr>
              <p:cNvPr id="27657" name="Line 18"/>
              <p:cNvSpPr>
                <a:spLocks noChangeShapeType="1"/>
              </p:cNvSpPr>
              <p:nvPr/>
            </p:nvSpPr>
            <p:spPr bwMode="auto">
              <a:xfrm>
                <a:off x="1383" y="3129"/>
                <a:ext cx="358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sp>
          <p:nvSpPr>
            <p:cNvPr id="27655" name="Text Box 24"/>
            <p:cNvSpPr txBox="1">
              <a:spLocks noChangeArrowheads="1"/>
            </p:cNvSpPr>
            <p:nvPr/>
          </p:nvSpPr>
          <p:spPr bwMode="auto">
            <a:xfrm>
              <a:off x="567" y="3407"/>
              <a:ext cx="201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CC0066"/>
                </a:buClr>
                <a:buFont typeface="Wingdings" pitchFamily="2" charset="2"/>
                <a:buChar char="§"/>
              </a:pPr>
              <a:r>
                <a:rPr lang="en-US" sz="2000">
                  <a:solidFill>
                    <a:srgbClr val="3333CC"/>
                  </a:solidFill>
                </a:rPr>
                <a:t> The severity of a disease</a:t>
              </a:r>
            </a:p>
          </p:txBody>
        </p:sp>
      </p:gr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9025" fill="hold"/>
                                        <p:tgtEl>
                                          <p:spTgt spid="3"/>
                                        </p:tgtEl>
                                      </p:cBhvr>
                                    </p:cmd>
                                  </p:childTnLst>
                                </p:cTn>
                              </p:par>
                              <p:par>
                                <p:cTn id="7" presetID="22" presetClass="entr" presetSubtype="8" fill="hold" nodeType="withEffect">
                                  <p:stCondLst>
                                    <p:cond delay="400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2000"/>
                                        <p:tgtEl>
                                          <p:spTgt spid="2"/>
                                        </p:tgtEl>
                                      </p:cBhvr>
                                    </p:animEffect>
                                  </p:childTnLst>
                                </p:cTn>
                              </p:par>
                              <p:par>
                                <p:cTn id="10" presetID="22" presetClass="entr" presetSubtype="8" fill="hold" nodeType="withEffect">
                                  <p:stCondLst>
                                    <p:cond delay="8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ntr" presetSubtype="8" fill="hold" nodeType="withEffect">
                                  <p:stCondLst>
                                    <p:cond delay="1800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0" y="-26988"/>
            <a:ext cx="9144000" cy="1143001"/>
          </a:xfrm>
        </p:spPr>
        <p:txBody>
          <a:bodyPr/>
          <a:lstStyle/>
          <a:p>
            <a:pPr eaLnBrk="1" hangingPunct="1">
              <a:defRPr/>
            </a:pPr>
            <a:r>
              <a:rPr lang="en-US" smtClean="0">
                <a:solidFill>
                  <a:srgbClr val="990033"/>
                </a:solidFill>
                <a:effectLst>
                  <a:outerShdw blurRad="38100" dist="38100" dir="2700000" algn="tl">
                    <a:srgbClr val="C0C0C0"/>
                  </a:outerShdw>
                </a:effectLst>
              </a:rPr>
              <a:t>Characteristics of Agent (pathogen)</a:t>
            </a:r>
          </a:p>
        </p:txBody>
      </p:sp>
      <p:sp>
        <p:nvSpPr>
          <p:cNvPr id="399363" name="Rectangle 3"/>
          <p:cNvSpPr>
            <a:spLocks noGrp="1" noChangeArrowheads="1"/>
          </p:cNvSpPr>
          <p:nvPr>
            <p:ph type="body" idx="1"/>
          </p:nvPr>
        </p:nvSpPr>
        <p:spPr>
          <a:xfrm>
            <a:off x="395288" y="1341438"/>
            <a:ext cx="8291512" cy="5294312"/>
          </a:xfrm>
        </p:spPr>
        <p:txBody>
          <a:bodyPr/>
          <a:lstStyle/>
          <a:p>
            <a:pPr eaLnBrk="1" hangingPunct="1">
              <a:buClr>
                <a:srgbClr val="990033"/>
              </a:buClr>
              <a:buSzPct val="120000"/>
              <a:buFont typeface="Wingdings" pitchFamily="2" charset="2"/>
              <a:buChar char="§"/>
            </a:pPr>
            <a:r>
              <a:rPr lang="en-US" b="1" dirty="0" smtClean="0">
                <a:solidFill>
                  <a:schemeClr val="accent2"/>
                </a:solidFill>
              </a:rPr>
              <a:t>Resistance (Viability)</a:t>
            </a:r>
          </a:p>
          <a:p>
            <a:pPr lvl="1" eaLnBrk="1" hangingPunct="1">
              <a:buClr>
                <a:schemeClr val="accent2"/>
              </a:buClr>
              <a:buSzPct val="125000"/>
              <a:buFontTx/>
              <a:buChar char="•"/>
            </a:pPr>
            <a:r>
              <a:rPr lang="en-US" dirty="0" smtClean="0"/>
              <a:t>Ability of the agent to </a:t>
            </a:r>
            <a:r>
              <a:rPr lang="en-US" b="1" dirty="0" smtClean="0"/>
              <a:t>survive</a:t>
            </a:r>
            <a:r>
              <a:rPr lang="en-US" dirty="0" smtClean="0"/>
              <a:t> adverse environments</a:t>
            </a:r>
            <a:endParaRPr lang="en-US" b="1" dirty="0" smtClean="0">
              <a:solidFill>
                <a:schemeClr val="accent2"/>
              </a:solidFill>
            </a:endParaRPr>
          </a:p>
          <a:p>
            <a:pPr eaLnBrk="1" hangingPunct="1">
              <a:buClr>
                <a:srgbClr val="990033"/>
              </a:buClr>
              <a:buSzPct val="120000"/>
              <a:buFont typeface="Wingdings" pitchFamily="2" charset="2"/>
              <a:buChar char="§"/>
            </a:pPr>
            <a:r>
              <a:rPr lang="en-US" b="1" dirty="0" err="1" smtClean="0">
                <a:solidFill>
                  <a:schemeClr val="accent2"/>
                </a:solidFill>
              </a:rPr>
              <a:t>Toxigenicity</a:t>
            </a:r>
            <a:r>
              <a:rPr lang="en-US" dirty="0" smtClean="0"/>
              <a:t> </a:t>
            </a:r>
          </a:p>
          <a:p>
            <a:pPr lvl="1" eaLnBrk="1" hangingPunct="1">
              <a:buClr>
                <a:schemeClr val="accent2"/>
              </a:buClr>
              <a:buSzPct val="125000"/>
              <a:buFontTx/>
              <a:buChar char="•"/>
            </a:pPr>
            <a:r>
              <a:rPr lang="en-US" dirty="0" err="1" smtClean="0"/>
              <a:t>Capasity</a:t>
            </a:r>
            <a:r>
              <a:rPr lang="en-US" dirty="0" smtClean="0"/>
              <a:t> of agent to produce </a:t>
            </a:r>
            <a:r>
              <a:rPr lang="en-US" b="1" dirty="0" smtClean="0"/>
              <a:t>toxins</a:t>
            </a:r>
            <a:r>
              <a:rPr lang="en-US" dirty="0" smtClean="0"/>
              <a:t> (botulism,</a:t>
            </a:r>
          </a:p>
          <a:p>
            <a:pPr lvl="2" eaLnBrk="1" hangingPunct="1">
              <a:buClr>
                <a:schemeClr val="accent2"/>
              </a:buClr>
              <a:buSzPct val="125000"/>
              <a:buFontTx/>
              <a:buNone/>
            </a:pPr>
            <a:r>
              <a:rPr lang="en-US" dirty="0" smtClean="0"/>
              <a:t>	enterotoxin)</a:t>
            </a:r>
            <a:endParaRPr lang="en-US" b="1" dirty="0" smtClean="0">
              <a:solidFill>
                <a:schemeClr val="accent2"/>
              </a:solidFill>
            </a:endParaRPr>
          </a:p>
          <a:p>
            <a:pPr eaLnBrk="1" hangingPunct="1">
              <a:buClr>
                <a:srgbClr val="990033"/>
              </a:buClr>
              <a:buSzPct val="120000"/>
              <a:buFont typeface="Wingdings" pitchFamily="2" charset="2"/>
              <a:buChar char="§"/>
            </a:pPr>
            <a:r>
              <a:rPr lang="en-US" b="1" dirty="0" smtClean="0">
                <a:solidFill>
                  <a:schemeClr val="accent2"/>
                </a:solidFill>
              </a:rPr>
              <a:t>Antigenicity</a:t>
            </a:r>
            <a:endParaRPr lang="en-US" dirty="0" smtClean="0"/>
          </a:p>
          <a:p>
            <a:pPr lvl="1" eaLnBrk="1" hangingPunct="1">
              <a:buClr>
                <a:schemeClr val="accent2"/>
              </a:buClr>
              <a:buSzPct val="125000"/>
              <a:buFontTx/>
              <a:buChar char="•"/>
            </a:pPr>
            <a:r>
              <a:rPr lang="en-US" dirty="0" smtClean="0"/>
              <a:t>Agents ability to cause </a:t>
            </a:r>
            <a:r>
              <a:rPr lang="en-US" b="1" dirty="0" smtClean="0"/>
              <a:t>antibody production</a:t>
            </a:r>
            <a:r>
              <a:rPr lang="en-US" dirty="0" smtClean="0"/>
              <a:t> in the host</a:t>
            </a:r>
            <a:endParaRPr lang="en-US" b="1" dirty="0" smtClean="0">
              <a:solidFill>
                <a:schemeClr val="accent2"/>
              </a:solidFill>
            </a:endParaRPr>
          </a:p>
          <a:p>
            <a:pPr eaLnBrk="1" hangingPunct="1">
              <a:buClr>
                <a:schemeClr val="accent2"/>
              </a:buClr>
              <a:buSzPct val="120000"/>
              <a:buFontTx/>
              <a:buNone/>
            </a:pPr>
            <a:endParaRPr lang="en-US" b="1" dirty="0" smtClean="0">
              <a:solidFill>
                <a:schemeClr val="accent2"/>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3003" fill="hold"/>
                                        <p:tgtEl>
                                          <p:spTgt spid="2"/>
                                        </p:tgtEl>
                                      </p:cBhvr>
                                    </p:cmd>
                                  </p:childTnLst>
                                </p:cTn>
                              </p:par>
                              <p:par>
                                <p:cTn id="7" presetID="22" presetClass="entr" presetSubtype="8" fill="hold" grpId="0" nodeType="withEffect">
                                  <p:stCondLst>
                                    <p:cond delay="4000"/>
                                  </p:stCondLst>
                                  <p:childTnLst>
                                    <p:set>
                                      <p:cBhvr>
                                        <p:cTn id="8" dur="1" fill="hold">
                                          <p:stCondLst>
                                            <p:cond delay="0"/>
                                          </p:stCondLst>
                                        </p:cTn>
                                        <p:tgtEl>
                                          <p:spTgt spid="399363">
                                            <p:txEl>
                                              <p:pRg st="0" end="0"/>
                                            </p:txEl>
                                          </p:spTgt>
                                        </p:tgtEl>
                                        <p:attrNameLst>
                                          <p:attrName>style.visibility</p:attrName>
                                        </p:attrNameLst>
                                      </p:cBhvr>
                                      <p:to>
                                        <p:strVal val="visible"/>
                                      </p:to>
                                    </p:set>
                                    <p:animEffect transition="in" filter="wipe(left)">
                                      <p:cBhvr>
                                        <p:cTn id="9" dur="2000"/>
                                        <p:tgtEl>
                                          <p:spTgt spid="399363">
                                            <p:txEl>
                                              <p:pRg st="0" end="0"/>
                                            </p:txEl>
                                          </p:spTgt>
                                        </p:tgtEl>
                                      </p:cBhvr>
                                    </p:animEffect>
                                  </p:childTnLst>
                                </p:cTn>
                              </p:par>
                              <p:par>
                                <p:cTn id="10" presetID="22" presetClass="entr" presetSubtype="8" fill="hold" grpId="0" nodeType="withEffect">
                                  <p:stCondLst>
                                    <p:cond delay="4000"/>
                                  </p:stCondLst>
                                  <p:childTnLst>
                                    <p:set>
                                      <p:cBhvr>
                                        <p:cTn id="11" dur="1" fill="hold">
                                          <p:stCondLst>
                                            <p:cond delay="0"/>
                                          </p:stCondLst>
                                        </p:cTn>
                                        <p:tgtEl>
                                          <p:spTgt spid="399363">
                                            <p:txEl>
                                              <p:pRg st="1" end="1"/>
                                            </p:txEl>
                                          </p:spTgt>
                                        </p:tgtEl>
                                        <p:attrNameLst>
                                          <p:attrName>style.visibility</p:attrName>
                                        </p:attrNameLst>
                                      </p:cBhvr>
                                      <p:to>
                                        <p:strVal val="visible"/>
                                      </p:to>
                                    </p:set>
                                    <p:animEffect transition="in" filter="wipe(left)">
                                      <p:cBhvr>
                                        <p:cTn id="12" dur="2000"/>
                                        <p:tgtEl>
                                          <p:spTgt spid="399363">
                                            <p:txEl>
                                              <p:pRg st="1" end="1"/>
                                            </p:txEl>
                                          </p:spTgt>
                                        </p:tgtEl>
                                      </p:cBhvr>
                                    </p:animEffect>
                                  </p:childTnLst>
                                </p:cTn>
                              </p:par>
                              <p:par>
                                <p:cTn id="13" presetID="22" presetClass="entr" presetSubtype="8" fill="hold" grpId="0" nodeType="withEffect">
                                  <p:stCondLst>
                                    <p:cond delay="20000"/>
                                  </p:stCondLst>
                                  <p:childTnLst>
                                    <p:set>
                                      <p:cBhvr>
                                        <p:cTn id="14" dur="1" fill="hold">
                                          <p:stCondLst>
                                            <p:cond delay="0"/>
                                          </p:stCondLst>
                                        </p:cTn>
                                        <p:tgtEl>
                                          <p:spTgt spid="399363">
                                            <p:txEl>
                                              <p:pRg st="2" end="2"/>
                                            </p:txEl>
                                          </p:spTgt>
                                        </p:tgtEl>
                                        <p:attrNameLst>
                                          <p:attrName>style.visibility</p:attrName>
                                        </p:attrNameLst>
                                      </p:cBhvr>
                                      <p:to>
                                        <p:strVal val="visible"/>
                                      </p:to>
                                    </p:set>
                                    <p:animEffect transition="in" filter="wipe(left)">
                                      <p:cBhvr>
                                        <p:cTn id="15" dur="2000"/>
                                        <p:tgtEl>
                                          <p:spTgt spid="399363">
                                            <p:txEl>
                                              <p:pRg st="2" end="2"/>
                                            </p:txEl>
                                          </p:spTgt>
                                        </p:tgtEl>
                                      </p:cBhvr>
                                    </p:animEffect>
                                  </p:childTnLst>
                                </p:cTn>
                              </p:par>
                              <p:par>
                                <p:cTn id="16" presetID="22" presetClass="entr" presetSubtype="8" fill="hold" grpId="0" nodeType="withEffect">
                                  <p:stCondLst>
                                    <p:cond delay="20000"/>
                                  </p:stCondLst>
                                  <p:childTnLst>
                                    <p:set>
                                      <p:cBhvr>
                                        <p:cTn id="17" dur="1" fill="hold">
                                          <p:stCondLst>
                                            <p:cond delay="0"/>
                                          </p:stCondLst>
                                        </p:cTn>
                                        <p:tgtEl>
                                          <p:spTgt spid="399363">
                                            <p:txEl>
                                              <p:pRg st="3" end="3"/>
                                            </p:txEl>
                                          </p:spTgt>
                                        </p:tgtEl>
                                        <p:attrNameLst>
                                          <p:attrName>style.visibility</p:attrName>
                                        </p:attrNameLst>
                                      </p:cBhvr>
                                      <p:to>
                                        <p:strVal val="visible"/>
                                      </p:to>
                                    </p:set>
                                    <p:animEffect transition="in" filter="wipe(left)">
                                      <p:cBhvr>
                                        <p:cTn id="18" dur="2000"/>
                                        <p:tgtEl>
                                          <p:spTgt spid="399363">
                                            <p:txEl>
                                              <p:pRg st="3" end="3"/>
                                            </p:txEl>
                                          </p:spTgt>
                                        </p:tgtEl>
                                      </p:cBhvr>
                                    </p:animEffect>
                                  </p:childTnLst>
                                </p:cTn>
                              </p:par>
                              <p:par>
                                <p:cTn id="19" presetID="22" presetClass="entr" presetSubtype="8" fill="hold" grpId="0" nodeType="withEffect">
                                  <p:stCondLst>
                                    <p:cond delay="20000"/>
                                  </p:stCondLst>
                                  <p:childTnLst>
                                    <p:set>
                                      <p:cBhvr>
                                        <p:cTn id="20" dur="1" fill="hold">
                                          <p:stCondLst>
                                            <p:cond delay="0"/>
                                          </p:stCondLst>
                                        </p:cTn>
                                        <p:tgtEl>
                                          <p:spTgt spid="399363">
                                            <p:txEl>
                                              <p:pRg st="4" end="4"/>
                                            </p:txEl>
                                          </p:spTgt>
                                        </p:tgtEl>
                                        <p:attrNameLst>
                                          <p:attrName>style.visibility</p:attrName>
                                        </p:attrNameLst>
                                      </p:cBhvr>
                                      <p:to>
                                        <p:strVal val="visible"/>
                                      </p:to>
                                    </p:set>
                                    <p:animEffect transition="in" filter="wipe(left)">
                                      <p:cBhvr>
                                        <p:cTn id="21" dur="2000"/>
                                        <p:tgtEl>
                                          <p:spTgt spid="399363">
                                            <p:txEl>
                                              <p:pRg st="4" end="4"/>
                                            </p:txEl>
                                          </p:spTgt>
                                        </p:tgtEl>
                                      </p:cBhvr>
                                    </p:animEffect>
                                  </p:childTnLst>
                                </p:cTn>
                              </p:par>
                              <p:par>
                                <p:cTn id="22" presetID="22" presetClass="entr" presetSubtype="8" fill="hold" grpId="0" nodeType="withEffect">
                                  <p:stCondLst>
                                    <p:cond delay="30000"/>
                                  </p:stCondLst>
                                  <p:childTnLst>
                                    <p:set>
                                      <p:cBhvr>
                                        <p:cTn id="23" dur="1" fill="hold">
                                          <p:stCondLst>
                                            <p:cond delay="0"/>
                                          </p:stCondLst>
                                        </p:cTn>
                                        <p:tgtEl>
                                          <p:spTgt spid="399363">
                                            <p:txEl>
                                              <p:pRg st="5" end="5"/>
                                            </p:txEl>
                                          </p:spTgt>
                                        </p:tgtEl>
                                        <p:attrNameLst>
                                          <p:attrName>style.visibility</p:attrName>
                                        </p:attrNameLst>
                                      </p:cBhvr>
                                      <p:to>
                                        <p:strVal val="visible"/>
                                      </p:to>
                                    </p:set>
                                    <p:animEffect transition="in" filter="wipe(left)">
                                      <p:cBhvr>
                                        <p:cTn id="24" dur="2000"/>
                                        <p:tgtEl>
                                          <p:spTgt spid="399363">
                                            <p:txEl>
                                              <p:pRg st="5" end="5"/>
                                            </p:txEl>
                                          </p:spTgt>
                                        </p:tgtEl>
                                      </p:cBhvr>
                                    </p:animEffect>
                                  </p:childTnLst>
                                </p:cTn>
                              </p:par>
                              <p:par>
                                <p:cTn id="25" presetID="22" presetClass="entr" presetSubtype="8" fill="hold" grpId="0" nodeType="withEffect">
                                  <p:stCondLst>
                                    <p:cond delay="30000"/>
                                  </p:stCondLst>
                                  <p:childTnLst>
                                    <p:set>
                                      <p:cBhvr>
                                        <p:cTn id="26" dur="1" fill="hold">
                                          <p:stCondLst>
                                            <p:cond delay="0"/>
                                          </p:stCondLst>
                                        </p:cTn>
                                        <p:tgtEl>
                                          <p:spTgt spid="399363">
                                            <p:txEl>
                                              <p:pRg st="6" end="6"/>
                                            </p:txEl>
                                          </p:spTgt>
                                        </p:tgtEl>
                                        <p:attrNameLst>
                                          <p:attrName>style.visibility</p:attrName>
                                        </p:attrNameLst>
                                      </p:cBhvr>
                                      <p:to>
                                        <p:strVal val="visible"/>
                                      </p:to>
                                    </p:set>
                                    <p:animEffect transition="in" filter="wipe(left)">
                                      <p:cBhvr>
                                        <p:cTn id="27" dur="2000"/>
                                        <p:tgtEl>
                                          <p:spTgt spid="399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2"/>
                </p:tgtEl>
              </p:cMediaNode>
            </p:audio>
          </p:childTnLst>
        </p:cTn>
      </p:par>
    </p:tnLst>
    <p:bldLst>
      <p:bldP spid="39936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idx="4294967295"/>
          </p:nvPr>
        </p:nvSpPr>
        <p:spPr>
          <a:xfrm>
            <a:off x="209550" y="-26988"/>
            <a:ext cx="8610600" cy="1143001"/>
          </a:xfrm>
        </p:spPr>
        <p:txBody>
          <a:bodyPr/>
          <a:lstStyle/>
          <a:p>
            <a:pPr eaLnBrk="1" hangingPunct="1">
              <a:defRPr/>
            </a:pPr>
            <a:r>
              <a:rPr lang="en-US" smtClean="0">
                <a:solidFill>
                  <a:srgbClr val="990033"/>
                </a:solidFill>
                <a:effectLst>
                  <a:outerShdw blurRad="38100" dist="38100" dir="2700000" algn="tl">
                    <a:srgbClr val="C0C0C0"/>
                  </a:outerShdw>
                </a:effectLst>
              </a:rPr>
              <a:t>Host</a:t>
            </a:r>
            <a:endParaRPr lang="en-US" smtClean="0">
              <a:solidFill>
                <a:srgbClr val="990033"/>
              </a:solidFill>
            </a:endParaRPr>
          </a:p>
        </p:txBody>
      </p:sp>
      <p:grpSp>
        <p:nvGrpSpPr>
          <p:cNvPr id="2" name="Group 13"/>
          <p:cNvGrpSpPr>
            <a:grpSpLocks/>
          </p:cNvGrpSpPr>
          <p:nvPr/>
        </p:nvGrpSpPr>
        <p:grpSpPr bwMode="auto">
          <a:xfrm>
            <a:off x="1566863" y="1844675"/>
            <a:ext cx="6873875" cy="1735138"/>
            <a:chOff x="987" y="1162"/>
            <a:chExt cx="4330" cy="1093"/>
          </a:xfrm>
        </p:grpSpPr>
        <p:sp>
          <p:nvSpPr>
            <p:cNvPr id="29705" name="Text Box 3"/>
            <p:cNvSpPr txBox="1">
              <a:spLocks noChangeArrowheads="1"/>
            </p:cNvSpPr>
            <p:nvPr/>
          </p:nvSpPr>
          <p:spPr bwMode="auto">
            <a:xfrm>
              <a:off x="987" y="1162"/>
              <a:ext cx="170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150000"/>
                <a:buFontTx/>
                <a:buChar char="•"/>
              </a:pPr>
              <a:r>
                <a:rPr lang="en-US" sz="3200" b="1" dirty="0">
                  <a:latin typeface="Times New Roman" pitchFamily="18" charset="0"/>
                </a:rPr>
                <a:t> </a:t>
              </a:r>
              <a:r>
                <a:rPr lang="en-US" sz="3200" dirty="0"/>
                <a:t>Port of entry</a:t>
              </a:r>
            </a:p>
          </p:txBody>
        </p:sp>
        <p:sp>
          <p:nvSpPr>
            <p:cNvPr id="29706" name="Text Box 4"/>
            <p:cNvSpPr txBox="1">
              <a:spLocks noChangeArrowheads="1"/>
            </p:cNvSpPr>
            <p:nvPr/>
          </p:nvSpPr>
          <p:spPr bwMode="auto">
            <a:xfrm>
              <a:off x="997" y="1532"/>
              <a:ext cx="4320"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150000"/>
                <a:buFontTx/>
                <a:buChar char="•"/>
              </a:pPr>
              <a:r>
                <a:rPr lang="en-US" sz="3400" b="1">
                  <a:latin typeface="Times New Roman" pitchFamily="18" charset="0"/>
                </a:rPr>
                <a:t> </a:t>
              </a:r>
              <a:r>
                <a:rPr lang="en-US" sz="3200"/>
                <a:t>Personal characteristics</a:t>
              </a:r>
            </a:p>
          </p:txBody>
        </p:sp>
        <p:sp>
          <p:nvSpPr>
            <p:cNvPr id="29707" name="Text Box 5"/>
            <p:cNvSpPr txBox="1">
              <a:spLocks noChangeArrowheads="1"/>
            </p:cNvSpPr>
            <p:nvPr/>
          </p:nvSpPr>
          <p:spPr bwMode="auto">
            <a:xfrm>
              <a:off x="997" y="1871"/>
              <a:ext cx="393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150000"/>
                <a:buFontTx/>
                <a:buChar char="•"/>
              </a:pPr>
              <a:r>
                <a:rPr lang="en-US" sz="3400" b="1">
                  <a:latin typeface="Times New Roman" pitchFamily="18" charset="0"/>
                </a:rPr>
                <a:t> </a:t>
              </a:r>
              <a:r>
                <a:rPr lang="en-US" sz="3200"/>
                <a:t>Virulence of Agent</a:t>
              </a:r>
            </a:p>
          </p:txBody>
        </p:sp>
      </p:grpSp>
      <p:grpSp>
        <p:nvGrpSpPr>
          <p:cNvPr id="3" name="Group 12"/>
          <p:cNvGrpSpPr>
            <a:grpSpLocks/>
          </p:cNvGrpSpPr>
          <p:nvPr/>
        </p:nvGrpSpPr>
        <p:grpSpPr bwMode="auto">
          <a:xfrm>
            <a:off x="1582738" y="3503613"/>
            <a:ext cx="8534400" cy="2554287"/>
            <a:chOff x="997" y="2207"/>
            <a:chExt cx="5376" cy="1609"/>
          </a:xfrm>
        </p:grpSpPr>
        <p:sp>
          <p:nvSpPr>
            <p:cNvPr id="29703" name="Text Box 6"/>
            <p:cNvSpPr txBox="1">
              <a:spLocks noChangeArrowheads="1"/>
            </p:cNvSpPr>
            <p:nvPr/>
          </p:nvSpPr>
          <p:spPr bwMode="auto">
            <a:xfrm>
              <a:off x="997" y="2207"/>
              <a:ext cx="537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150000"/>
                <a:buFontTx/>
                <a:buChar char="•"/>
              </a:pPr>
              <a:r>
                <a:rPr lang="en-US" sz="3400" b="1">
                  <a:latin typeface="Times New Roman" pitchFamily="18" charset="0"/>
                </a:rPr>
                <a:t> </a:t>
              </a:r>
              <a:r>
                <a:rPr lang="en-US" sz="3200"/>
                <a:t>Host immunity</a:t>
              </a:r>
            </a:p>
          </p:txBody>
        </p:sp>
        <p:sp>
          <p:nvSpPr>
            <p:cNvPr id="29704" name="Text Box 7"/>
            <p:cNvSpPr txBox="1">
              <a:spLocks noChangeArrowheads="1"/>
            </p:cNvSpPr>
            <p:nvPr/>
          </p:nvSpPr>
          <p:spPr bwMode="auto">
            <a:xfrm>
              <a:off x="1588" y="2568"/>
              <a:ext cx="3365"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eaLnBrk="0" hangingPunct="0">
                <a:defRPr sz="3000">
                  <a:solidFill>
                    <a:schemeClr val="tx1"/>
                  </a:solidFill>
                  <a:latin typeface="Arial" charset="0"/>
                  <a:cs typeface="Arial" charset="0"/>
                </a:defRPr>
              </a:lvl5pPr>
              <a:lvl6pPr eaLnBrk="0" fontAlgn="base" hangingPunct="0">
                <a:spcBef>
                  <a:spcPct val="0"/>
                </a:spcBef>
                <a:spcAft>
                  <a:spcPct val="0"/>
                </a:spcAft>
                <a:defRPr sz="3000">
                  <a:solidFill>
                    <a:schemeClr val="tx1"/>
                  </a:solidFill>
                  <a:latin typeface="Arial" charset="0"/>
                  <a:cs typeface="Arial" charset="0"/>
                </a:defRPr>
              </a:lvl6pPr>
              <a:lvl7pPr eaLnBrk="0" fontAlgn="base" hangingPunct="0">
                <a:spcBef>
                  <a:spcPct val="0"/>
                </a:spcBef>
                <a:spcAft>
                  <a:spcPct val="0"/>
                </a:spcAft>
                <a:defRPr sz="3000">
                  <a:solidFill>
                    <a:schemeClr val="tx1"/>
                  </a:solidFill>
                  <a:latin typeface="Arial" charset="0"/>
                  <a:cs typeface="Arial" charset="0"/>
                </a:defRPr>
              </a:lvl7pPr>
              <a:lvl8pPr eaLnBrk="0" fontAlgn="base" hangingPunct="0">
                <a:spcBef>
                  <a:spcPct val="0"/>
                </a:spcBef>
                <a:spcAft>
                  <a:spcPct val="0"/>
                </a:spcAft>
                <a:defRPr sz="3000">
                  <a:solidFill>
                    <a:schemeClr val="tx1"/>
                  </a:solidFill>
                  <a:latin typeface="Arial" charset="0"/>
                  <a:cs typeface="Arial" charset="0"/>
                </a:defRPr>
              </a:lvl8pPr>
              <a:lvl9pPr eaLnBrk="0" fontAlgn="base" hangingPunct="0">
                <a:spcBef>
                  <a:spcPct val="0"/>
                </a:spcBef>
                <a:spcAft>
                  <a:spcPct val="0"/>
                </a:spcAft>
                <a:defRPr sz="3000">
                  <a:solidFill>
                    <a:schemeClr val="tx1"/>
                  </a:solidFill>
                  <a:latin typeface="Arial" charset="0"/>
                  <a:cs typeface="Arial" charset="0"/>
                </a:defRPr>
              </a:lvl9pPr>
            </a:lstStyle>
            <a:p>
              <a:pPr>
                <a:buFontTx/>
                <a:buChar char="•"/>
              </a:pPr>
              <a:r>
                <a:rPr lang="en-US" sz="3400">
                  <a:latin typeface="Times New Roman" pitchFamily="18" charset="0"/>
                </a:rPr>
                <a:t> </a:t>
              </a:r>
              <a:r>
                <a:rPr lang="en-US" sz="2800"/>
                <a:t>Active</a:t>
              </a:r>
              <a:r>
                <a:rPr lang="en-US" sz="3400">
                  <a:latin typeface="Times New Roman" pitchFamily="18" charset="0"/>
                </a:rPr>
                <a:t>	</a:t>
              </a:r>
              <a:r>
                <a:rPr lang="en-US" sz="2800">
                  <a:solidFill>
                    <a:schemeClr val="accent2"/>
                  </a:solidFill>
                </a:rPr>
                <a:t>- previous infection</a:t>
              </a:r>
            </a:p>
            <a:p>
              <a:r>
                <a:rPr lang="en-US" sz="2800">
                  <a:solidFill>
                    <a:schemeClr val="accent2"/>
                  </a:solidFill>
                </a:rPr>
                <a:t>		- immunization</a:t>
              </a:r>
            </a:p>
            <a:p>
              <a:pPr>
                <a:buClr>
                  <a:schemeClr val="tx1"/>
                </a:buClr>
                <a:buSzPct val="125000"/>
                <a:buFontTx/>
                <a:buChar char="•"/>
              </a:pPr>
              <a:r>
                <a:rPr lang="en-US" sz="2800">
                  <a:solidFill>
                    <a:schemeClr val="accent2"/>
                  </a:solidFill>
                </a:rPr>
                <a:t> </a:t>
              </a:r>
              <a:r>
                <a:rPr lang="en-US" sz="2800"/>
                <a:t>Passive</a:t>
              </a:r>
              <a:r>
                <a:rPr lang="en-US" sz="2800">
                  <a:solidFill>
                    <a:schemeClr val="accent2"/>
                  </a:solidFill>
                </a:rPr>
                <a:t>	- maternal antibodies</a:t>
              </a:r>
            </a:p>
            <a:p>
              <a:pPr lvl="4">
                <a:buClr>
                  <a:schemeClr val="tx1"/>
                </a:buClr>
                <a:buSzPct val="125000"/>
              </a:pPr>
              <a:r>
                <a:rPr lang="en-US" sz="2800">
                  <a:solidFill>
                    <a:schemeClr val="accent2"/>
                  </a:solidFill>
                </a:rPr>
                <a:t>- immunoglobulin</a:t>
              </a:r>
              <a:r>
                <a:rPr lang="en-US" sz="3400">
                  <a:latin typeface="Times New Roman" pitchFamily="18" charset="0"/>
                </a:rPr>
                <a:t>	</a:t>
              </a:r>
            </a:p>
          </p:txBody>
        </p:sp>
      </p:grpSp>
      <p:sp>
        <p:nvSpPr>
          <p:cNvPr id="29701" name="Rectangle 9"/>
          <p:cNvSpPr>
            <a:spLocks noChangeArrowheads="1"/>
          </p:cNvSpPr>
          <p:nvPr/>
        </p:nvSpPr>
        <p:spPr bwMode="auto">
          <a:xfrm>
            <a:off x="395288" y="836613"/>
            <a:ext cx="867568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200">
                <a:solidFill>
                  <a:srgbClr val="008080"/>
                </a:solidFill>
              </a:rPr>
              <a:t>Outcome of exposure to agent dependent on:</a:t>
            </a:r>
          </a:p>
        </p:txBody>
      </p:sp>
      <p:sp>
        <p:nvSpPr>
          <p:cNvPr id="405515" name="Text Box 11"/>
          <p:cNvSpPr txBox="1">
            <a:spLocks noChangeArrowheads="1"/>
          </p:cNvSpPr>
          <p:nvPr/>
        </p:nvSpPr>
        <p:spPr bwMode="auto">
          <a:xfrm>
            <a:off x="1560513" y="6089650"/>
            <a:ext cx="36782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SzPct val="150000"/>
              <a:buFontTx/>
              <a:buChar char="•"/>
            </a:pPr>
            <a:r>
              <a:rPr lang="en-US" sz="3200" b="1">
                <a:latin typeface="Times New Roman" pitchFamily="18" charset="0"/>
              </a:rPr>
              <a:t> </a:t>
            </a:r>
            <a:r>
              <a:rPr lang="en-US" sz="3200"/>
              <a:t>Birth cohort effect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7043" fill="hold"/>
                                        <p:tgtEl>
                                          <p:spTgt spid="4"/>
                                        </p:tgtEl>
                                      </p:cBhvr>
                                    </p:cmd>
                                  </p:childTnLst>
                                </p:cTn>
                              </p:par>
                              <p:par>
                                <p:cTn id="7" presetID="9" presetClass="entr" presetSubtype="0" fill="hold" nodeType="withEffect">
                                  <p:stCondLst>
                                    <p:cond delay="600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2000"/>
                                        <p:tgtEl>
                                          <p:spTgt spid="2"/>
                                        </p:tgtEl>
                                      </p:cBhvr>
                                    </p:animEffect>
                                  </p:childTnLst>
                                </p:cTn>
                              </p:par>
                              <p:par>
                                <p:cTn id="10" presetID="9" presetClass="entr" presetSubtype="0" fill="hold" nodeType="withEffect">
                                  <p:stCondLst>
                                    <p:cond delay="1000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2000"/>
                                        <p:tgtEl>
                                          <p:spTgt spid="3"/>
                                        </p:tgtEl>
                                      </p:cBhvr>
                                    </p:animEffect>
                                  </p:childTnLst>
                                </p:cTn>
                              </p:par>
                              <p:par>
                                <p:cTn id="13" presetID="9" presetClass="entr" presetSubtype="0" fill="hold" grpId="0" nodeType="withEffect">
                                  <p:stCondLst>
                                    <p:cond delay="14000"/>
                                  </p:stCondLst>
                                  <p:childTnLst>
                                    <p:set>
                                      <p:cBhvr>
                                        <p:cTn id="14" dur="1" fill="hold">
                                          <p:stCondLst>
                                            <p:cond delay="0"/>
                                          </p:stCondLst>
                                        </p:cTn>
                                        <p:tgtEl>
                                          <p:spTgt spid="405515"/>
                                        </p:tgtEl>
                                        <p:attrNameLst>
                                          <p:attrName>style.visibility</p:attrName>
                                        </p:attrNameLst>
                                      </p:cBhvr>
                                      <p:to>
                                        <p:strVal val="visible"/>
                                      </p:to>
                                    </p:set>
                                    <p:animEffect transition="in" filter="dissolve">
                                      <p:cBhvr>
                                        <p:cTn id="15" dur="2000"/>
                                        <p:tgtEl>
                                          <p:spTgt spid="4055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4055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2"/>
          <p:cNvSpPr>
            <a:spLocks noGrp="1" noChangeArrowheads="1"/>
          </p:cNvSpPr>
          <p:nvPr>
            <p:ph type="title"/>
          </p:nvPr>
        </p:nvSpPr>
        <p:spPr>
          <a:xfrm>
            <a:off x="609600" y="-17463"/>
            <a:ext cx="8229600" cy="1143001"/>
          </a:xfrm>
        </p:spPr>
        <p:txBody>
          <a:bodyPr/>
          <a:lstStyle/>
          <a:p>
            <a:pPr eaLnBrk="1" hangingPunct="1">
              <a:defRPr/>
            </a:pPr>
            <a:r>
              <a:rPr lang="en-US" sz="4000" dirty="0" smtClean="0">
                <a:solidFill>
                  <a:srgbClr val="990033"/>
                </a:solidFill>
                <a:effectLst>
                  <a:outerShdw blurRad="38100" dist="38100" dir="2700000" algn="tl">
                    <a:srgbClr val="C0C0C0"/>
                  </a:outerShdw>
                </a:effectLst>
                <a:latin typeface="Tahoma" charset="0"/>
              </a:rPr>
              <a:t>Why do we investigate outbreaks?</a:t>
            </a:r>
          </a:p>
        </p:txBody>
      </p:sp>
      <p:sp>
        <p:nvSpPr>
          <p:cNvPr id="389123" name="Rectangle 3"/>
          <p:cNvSpPr>
            <a:spLocks noGrp="1" noChangeArrowheads="1"/>
          </p:cNvSpPr>
          <p:nvPr>
            <p:ph type="body" idx="1"/>
          </p:nvPr>
        </p:nvSpPr>
        <p:spPr>
          <a:xfrm>
            <a:off x="685800" y="1700213"/>
            <a:ext cx="8153400" cy="4114800"/>
          </a:xfrm>
        </p:spPr>
        <p:txBody>
          <a:bodyPr/>
          <a:lstStyle/>
          <a:p>
            <a:pPr eaLnBrk="1" hangingPunct="1">
              <a:buClr>
                <a:srgbClr val="990033"/>
              </a:buClr>
              <a:buFont typeface="Wingdings" pitchFamily="2" charset="2"/>
              <a:buChar char="§"/>
            </a:pPr>
            <a:r>
              <a:rPr lang="en-US" dirty="0" smtClean="0">
                <a:solidFill>
                  <a:srgbClr val="CC0066"/>
                </a:solidFill>
                <a:latin typeface="Tahoma" charset="0"/>
              </a:rPr>
              <a:t>Identify</a:t>
            </a:r>
            <a:r>
              <a:rPr lang="en-US" dirty="0" smtClean="0">
                <a:latin typeface="Tahoma" charset="0"/>
              </a:rPr>
              <a:t> populations </a:t>
            </a:r>
            <a:r>
              <a:rPr lang="en-US" dirty="0" smtClean="0">
                <a:solidFill>
                  <a:srgbClr val="3333CC"/>
                </a:solidFill>
                <a:latin typeface="Tahoma" charset="0"/>
              </a:rPr>
              <a:t>at risk</a:t>
            </a:r>
          </a:p>
          <a:p>
            <a:pPr eaLnBrk="1" hangingPunct="1">
              <a:buClr>
                <a:srgbClr val="990033"/>
              </a:buClr>
              <a:buFont typeface="Wingdings" pitchFamily="2" charset="2"/>
              <a:buChar char="§"/>
            </a:pPr>
            <a:r>
              <a:rPr lang="en-US" dirty="0" smtClean="0">
                <a:solidFill>
                  <a:srgbClr val="CC0066"/>
                </a:solidFill>
                <a:latin typeface="Tahoma" charset="0"/>
              </a:rPr>
              <a:t>Prevent</a:t>
            </a:r>
            <a:r>
              <a:rPr lang="en-US" dirty="0" smtClean="0">
                <a:latin typeface="Tahoma" charset="0"/>
              </a:rPr>
              <a:t> further disease </a:t>
            </a:r>
            <a:r>
              <a:rPr lang="en-US" dirty="0" smtClean="0">
                <a:solidFill>
                  <a:srgbClr val="3333CC"/>
                </a:solidFill>
                <a:latin typeface="Tahoma" charset="0"/>
              </a:rPr>
              <a:t>transmission</a:t>
            </a:r>
            <a:endParaRPr lang="en-US" dirty="0" smtClean="0">
              <a:solidFill>
                <a:srgbClr val="CC0066"/>
              </a:solidFill>
              <a:latin typeface="Tahoma" charset="0"/>
            </a:endParaRPr>
          </a:p>
          <a:p>
            <a:pPr eaLnBrk="1" hangingPunct="1">
              <a:buClr>
                <a:srgbClr val="990033"/>
              </a:buClr>
              <a:buFont typeface="Wingdings" pitchFamily="2" charset="2"/>
              <a:buChar char="§"/>
            </a:pPr>
            <a:r>
              <a:rPr lang="en-US" dirty="0" smtClean="0">
                <a:latin typeface="Tahoma" charset="0"/>
              </a:rPr>
              <a:t>Prevent future </a:t>
            </a:r>
            <a:r>
              <a:rPr lang="en-US" dirty="0" smtClean="0">
                <a:solidFill>
                  <a:srgbClr val="3333CC"/>
                </a:solidFill>
                <a:latin typeface="Tahoma" charset="0"/>
              </a:rPr>
              <a:t>outbreaks</a:t>
            </a:r>
          </a:p>
          <a:p>
            <a:pPr eaLnBrk="1" hangingPunct="1">
              <a:buClr>
                <a:srgbClr val="990033"/>
              </a:buClr>
              <a:buFont typeface="Wingdings" pitchFamily="2" charset="2"/>
              <a:buChar char="§"/>
            </a:pPr>
            <a:r>
              <a:rPr lang="en-US" dirty="0" smtClean="0">
                <a:solidFill>
                  <a:srgbClr val="CC0066"/>
                </a:solidFill>
                <a:latin typeface="Tahoma" charset="0"/>
              </a:rPr>
              <a:t>Evaluate</a:t>
            </a:r>
            <a:r>
              <a:rPr lang="en-US" dirty="0" smtClean="0">
                <a:latin typeface="Tahoma" charset="0"/>
              </a:rPr>
              <a:t> control </a:t>
            </a:r>
            <a:r>
              <a:rPr lang="en-US" dirty="0" smtClean="0">
                <a:solidFill>
                  <a:srgbClr val="3333CC"/>
                </a:solidFill>
                <a:latin typeface="Tahoma" charset="0"/>
              </a:rPr>
              <a:t>programs</a:t>
            </a:r>
          </a:p>
          <a:p>
            <a:pPr eaLnBrk="1" hangingPunct="1">
              <a:buClr>
                <a:srgbClr val="990033"/>
              </a:buClr>
              <a:buFont typeface="Wingdings" pitchFamily="2" charset="2"/>
              <a:buChar char="§"/>
            </a:pPr>
            <a:r>
              <a:rPr lang="en-US" dirty="0" smtClean="0">
                <a:solidFill>
                  <a:srgbClr val="CC0066"/>
                </a:solidFill>
                <a:latin typeface="Tahoma" charset="0"/>
              </a:rPr>
              <a:t>Characterize</a:t>
            </a:r>
            <a:r>
              <a:rPr lang="en-US" dirty="0" smtClean="0">
                <a:latin typeface="Tahoma" charset="0"/>
              </a:rPr>
              <a:t> modes of </a:t>
            </a:r>
            <a:r>
              <a:rPr lang="en-US" dirty="0" smtClean="0">
                <a:solidFill>
                  <a:srgbClr val="3333CC"/>
                </a:solidFill>
                <a:latin typeface="Tahoma" charset="0"/>
              </a:rPr>
              <a:t>transmission</a:t>
            </a:r>
          </a:p>
          <a:p>
            <a:pPr eaLnBrk="1" hangingPunct="1">
              <a:buClr>
                <a:srgbClr val="990033"/>
              </a:buClr>
              <a:buFont typeface="Wingdings" pitchFamily="2" charset="2"/>
              <a:buChar char="§"/>
            </a:pPr>
            <a:r>
              <a:rPr lang="en-US" dirty="0" smtClean="0">
                <a:solidFill>
                  <a:srgbClr val="CC0066"/>
                </a:solidFill>
                <a:latin typeface="Tahoma" charset="0"/>
              </a:rPr>
              <a:t>Learn</a:t>
            </a:r>
            <a:r>
              <a:rPr lang="en-US" dirty="0" smtClean="0">
                <a:latin typeface="Tahoma" charset="0"/>
              </a:rPr>
              <a:t> more about a </a:t>
            </a:r>
            <a:r>
              <a:rPr lang="en-US" dirty="0" smtClean="0">
                <a:solidFill>
                  <a:srgbClr val="3333CC"/>
                </a:solidFill>
                <a:latin typeface="Tahoma" charset="0"/>
              </a:rPr>
              <a:t>disease</a:t>
            </a:r>
          </a:p>
          <a:p>
            <a:pPr eaLnBrk="1" hangingPunct="1">
              <a:buClr>
                <a:srgbClr val="990033"/>
              </a:buClr>
              <a:buFont typeface="Wingdings" pitchFamily="2" charset="2"/>
              <a:buChar char="§"/>
            </a:pPr>
            <a:r>
              <a:rPr lang="en-US" dirty="0" smtClean="0">
                <a:solidFill>
                  <a:srgbClr val="CC0066"/>
                </a:solidFill>
                <a:latin typeface="Tahoma" charset="0"/>
              </a:rPr>
              <a:t>Train</a:t>
            </a:r>
            <a:r>
              <a:rPr lang="en-US" dirty="0" smtClean="0">
                <a:latin typeface="Tahoma" charset="0"/>
              </a:rPr>
              <a:t> public health </a:t>
            </a:r>
            <a:r>
              <a:rPr lang="en-US" dirty="0" smtClean="0">
                <a:solidFill>
                  <a:srgbClr val="3333CC"/>
                </a:solidFill>
                <a:latin typeface="Tahoma" charset="0"/>
              </a:rPr>
              <a:t>staff</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3545" fill="hold"/>
                                        <p:tgtEl>
                                          <p:spTgt spid="2"/>
                                        </p:tgtEl>
                                      </p:cBhvr>
                                    </p:cmd>
                                  </p:childTnLst>
                                </p:cTn>
                              </p:par>
                              <p:par>
                                <p:cTn id="7" presetID="10" presetClass="entr" presetSubtype="0" fill="hold" grpId="0" nodeType="withEffect">
                                  <p:stCondLst>
                                    <p:cond delay="10000"/>
                                  </p:stCondLst>
                                  <p:childTnLst>
                                    <p:set>
                                      <p:cBhvr>
                                        <p:cTn id="8" dur="1" fill="hold">
                                          <p:stCondLst>
                                            <p:cond delay="0"/>
                                          </p:stCondLst>
                                        </p:cTn>
                                        <p:tgtEl>
                                          <p:spTgt spid="389123">
                                            <p:txEl>
                                              <p:pRg st="0" end="0"/>
                                            </p:txEl>
                                          </p:spTgt>
                                        </p:tgtEl>
                                        <p:attrNameLst>
                                          <p:attrName>style.visibility</p:attrName>
                                        </p:attrNameLst>
                                      </p:cBhvr>
                                      <p:to>
                                        <p:strVal val="visible"/>
                                      </p:to>
                                    </p:set>
                                    <p:animEffect transition="in" filter="fade">
                                      <p:cBhvr>
                                        <p:cTn id="9" dur="2000"/>
                                        <p:tgtEl>
                                          <p:spTgt spid="389123">
                                            <p:txEl>
                                              <p:pRg st="0" end="0"/>
                                            </p:txEl>
                                          </p:spTgt>
                                        </p:tgtEl>
                                      </p:cBhvr>
                                    </p:animEffect>
                                  </p:childTnLst>
                                </p:cTn>
                              </p:par>
                              <p:par>
                                <p:cTn id="10" presetID="10" presetClass="entr" presetSubtype="0" fill="hold" grpId="0" nodeType="withEffect">
                                  <p:stCondLst>
                                    <p:cond delay="14000"/>
                                  </p:stCondLst>
                                  <p:childTnLst>
                                    <p:set>
                                      <p:cBhvr>
                                        <p:cTn id="11" dur="1" fill="hold">
                                          <p:stCondLst>
                                            <p:cond delay="0"/>
                                          </p:stCondLst>
                                        </p:cTn>
                                        <p:tgtEl>
                                          <p:spTgt spid="389123">
                                            <p:txEl>
                                              <p:pRg st="1" end="1"/>
                                            </p:txEl>
                                          </p:spTgt>
                                        </p:tgtEl>
                                        <p:attrNameLst>
                                          <p:attrName>style.visibility</p:attrName>
                                        </p:attrNameLst>
                                      </p:cBhvr>
                                      <p:to>
                                        <p:strVal val="visible"/>
                                      </p:to>
                                    </p:set>
                                    <p:animEffect transition="in" filter="fade">
                                      <p:cBhvr>
                                        <p:cTn id="12" dur="2000"/>
                                        <p:tgtEl>
                                          <p:spTgt spid="389123">
                                            <p:txEl>
                                              <p:pRg st="1" end="1"/>
                                            </p:txEl>
                                          </p:spTgt>
                                        </p:tgtEl>
                                      </p:cBhvr>
                                    </p:animEffect>
                                  </p:childTnLst>
                                </p:cTn>
                              </p:par>
                              <p:par>
                                <p:cTn id="13" presetID="10" presetClass="entr" presetSubtype="0" fill="hold" grpId="0" nodeType="withEffect">
                                  <p:stCondLst>
                                    <p:cond delay="18000"/>
                                  </p:stCondLst>
                                  <p:childTnLst>
                                    <p:set>
                                      <p:cBhvr>
                                        <p:cTn id="14" dur="1" fill="hold">
                                          <p:stCondLst>
                                            <p:cond delay="0"/>
                                          </p:stCondLst>
                                        </p:cTn>
                                        <p:tgtEl>
                                          <p:spTgt spid="389123">
                                            <p:txEl>
                                              <p:pRg st="2" end="2"/>
                                            </p:txEl>
                                          </p:spTgt>
                                        </p:tgtEl>
                                        <p:attrNameLst>
                                          <p:attrName>style.visibility</p:attrName>
                                        </p:attrNameLst>
                                      </p:cBhvr>
                                      <p:to>
                                        <p:strVal val="visible"/>
                                      </p:to>
                                    </p:set>
                                    <p:animEffect transition="in" filter="fade">
                                      <p:cBhvr>
                                        <p:cTn id="15" dur="2000"/>
                                        <p:tgtEl>
                                          <p:spTgt spid="389123">
                                            <p:txEl>
                                              <p:pRg st="2" end="2"/>
                                            </p:txEl>
                                          </p:spTgt>
                                        </p:tgtEl>
                                      </p:cBhvr>
                                    </p:animEffect>
                                  </p:childTnLst>
                                </p:cTn>
                              </p:par>
                              <p:par>
                                <p:cTn id="16" presetID="10" presetClass="entr" presetSubtype="0" fill="hold" grpId="0" nodeType="withEffect">
                                  <p:stCondLst>
                                    <p:cond delay="22000"/>
                                  </p:stCondLst>
                                  <p:childTnLst>
                                    <p:set>
                                      <p:cBhvr>
                                        <p:cTn id="17" dur="1" fill="hold">
                                          <p:stCondLst>
                                            <p:cond delay="0"/>
                                          </p:stCondLst>
                                        </p:cTn>
                                        <p:tgtEl>
                                          <p:spTgt spid="389123">
                                            <p:txEl>
                                              <p:pRg st="3" end="3"/>
                                            </p:txEl>
                                          </p:spTgt>
                                        </p:tgtEl>
                                        <p:attrNameLst>
                                          <p:attrName>style.visibility</p:attrName>
                                        </p:attrNameLst>
                                      </p:cBhvr>
                                      <p:to>
                                        <p:strVal val="visible"/>
                                      </p:to>
                                    </p:set>
                                    <p:animEffect transition="in" filter="fade">
                                      <p:cBhvr>
                                        <p:cTn id="18" dur="2000"/>
                                        <p:tgtEl>
                                          <p:spTgt spid="389123">
                                            <p:txEl>
                                              <p:pRg st="3" end="3"/>
                                            </p:txEl>
                                          </p:spTgt>
                                        </p:tgtEl>
                                      </p:cBhvr>
                                    </p:animEffect>
                                  </p:childTnLst>
                                </p:cTn>
                              </p:par>
                              <p:par>
                                <p:cTn id="19" presetID="10" presetClass="entr" presetSubtype="0" fill="hold" grpId="0" nodeType="withEffect">
                                  <p:stCondLst>
                                    <p:cond delay="28000"/>
                                  </p:stCondLst>
                                  <p:childTnLst>
                                    <p:set>
                                      <p:cBhvr>
                                        <p:cTn id="20" dur="1" fill="hold">
                                          <p:stCondLst>
                                            <p:cond delay="0"/>
                                          </p:stCondLst>
                                        </p:cTn>
                                        <p:tgtEl>
                                          <p:spTgt spid="389123">
                                            <p:txEl>
                                              <p:pRg st="4" end="4"/>
                                            </p:txEl>
                                          </p:spTgt>
                                        </p:tgtEl>
                                        <p:attrNameLst>
                                          <p:attrName>style.visibility</p:attrName>
                                        </p:attrNameLst>
                                      </p:cBhvr>
                                      <p:to>
                                        <p:strVal val="visible"/>
                                      </p:to>
                                    </p:set>
                                    <p:animEffect transition="in" filter="fade">
                                      <p:cBhvr>
                                        <p:cTn id="21" dur="2000"/>
                                        <p:tgtEl>
                                          <p:spTgt spid="389123">
                                            <p:txEl>
                                              <p:pRg st="4" end="4"/>
                                            </p:txEl>
                                          </p:spTgt>
                                        </p:tgtEl>
                                      </p:cBhvr>
                                    </p:animEffect>
                                  </p:childTnLst>
                                </p:cTn>
                              </p:par>
                              <p:par>
                                <p:cTn id="22" presetID="10" presetClass="entr" presetSubtype="0" fill="hold" grpId="0" nodeType="withEffect">
                                  <p:stCondLst>
                                    <p:cond delay="32000"/>
                                  </p:stCondLst>
                                  <p:childTnLst>
                                    <p:set>
                                      <p:cBhvr>
                                        <p:cTn id="23" dur="1" fill="hold">
                                          <p:stCondLst>
                                            <p:cond delay="0"/>
                                          </p:stCondLst>
                                        </p:cTn>
                                        <p:tgtEl>
                                          <p:spTgt spid="389123">
                                            <p:txEl>
                                              <p:pRg st="5" end="5"/>
                                            </p:txEl>
                                          </p:spTgt>
                                        </p:tgtEl>
                                        <p:attrNameLst>
                                          <p:attrName>style.visibility</p:attrName>
                                        </p:attrNameLst>
                                      </p:cBhvr>
                                      <p:to>
                                        <p:strVal val="visible"/>
                                      </p:to>
                                    </p:set>
                                    <p:animEffect transition="in" filter="fade">
                                      <p:cBhvr>
                                        <p:cTn id="24" dur="2000"/>
                                        <p:tgtEl>
                                          <p:spTgt spid="389123">
                                            <p:txEl>
                                              <p:pRg st="5" end="5"/>
                                            </p:txEl>
                                          </p:spTgt>
                                        </p:tgtEl>
                                      </p:cBhvr>
                                    </p:animEffect>
                                  </p:childTnLst>
                                </p:cTn>
                              </p:par>
                              <p:par>
                                <p:cTn id="25" presetID="10" presetClass="entr" presetSubtype="0" fill="hold" grpId="0" nodeType="withEffect">
                                  <p:stCondLst>
                                    <p:cond delay="46000"/>
                                  </p:stCondLst>
                                  <p:childTnLst>
                                    <p:set>
                                      <p:cBhvr>
                                        <p:cTn id="26" dur="1" fill="hold">
                                          <p:stCondLst>
                                            <p:cond delay="0"/>
                                          </p:stCondLst>
                                        </p:cTn>
                                        <p:tgtEl>
                                          <p:spTgt spid="389123">
                                            <p:txEl>
                                              <p:pRg st="6" end="6"/>
                                            </p:txEl>
                                          </p:spTgt>
                                        </p:tgtEl>
                                        <p:attrNameLst>
                                          <p:attrName>style.visibility</p:attrName>
                                        </p:attrNameLst>
                                      </p:cBhvr>
                                      <p:to>
                                        <p:strVal val="visible"/>
                                      </p:to>
                                    </p:set>
                                    <p:animEffect transition="in" filter="fade">
                                      <p:cBhvr>
                                        <p:cTn id="27" dur="2000"/>
                                        <p:tgtEl>
                                          <p:spTgt spid="38912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2"/>
                </p:tgtEl>
              </p:cMediaNode>
            </p:audio>
          </p:childTnLst>
        </p:cTn>
      </p:par>
    </p:tnLst>
    <p:bldLst>
      <p:bldP spid="38912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p:cNvSpPr>
            <a:spLocks noGrp="1" noChangeArrowheads="1"/>
          </p:cNvSpPr>
          <p:nvPr>
            <p:ph type="title"/>
          </p:nvPr>
        </p:nvSpPr>
        <p:spPr>
          <a:xfrm>
            <a:off x="838200" y="152400"/>
            <a:ext cx="7696200" cy="1143000"/>
          </a:xfrm>
        </p:spPr>
        <p:txBody>
          <a:bodyPr/>
          <a:lstStyle/>
          <a:p>
            <a:pPr eaLnBrk="1" hangingPunct="1">
              <a:defRPr/>
            </a:pPr>
            <a:r>
              <a:rPr lang="en-US" sz="3600" smtClean="0">
                <a:solidFill>
                  <a:srgbClr val="990000"/>
                </a:solidFill>
                <a:effectLst>
                  <a:outerShdw blurRad="38100" dist="38100" dir="2700000" algn="tl">
                    <a:srgbClr val="C0C0C0"/>
                  </a:outerShdw>
                </a:effectLst>
              </a:rPr>
              <a:t>Death rates from tuberculosis by age group for selected years</a:t>
            </a:r>
            <a:r>
              <a:rPr lang="en-US" sz="2800" smtClean="0"/>
              <a:t> </a:t>
            </a:r>
          </a:p>
        </p:txBody>
      </p:sp>
      <p:graphicFrame>
        <p:nvGraphicFramePr>
          <p:cNvPr id="2" name="Object 3"/>
          <p:cNvGraphicFramePr>
            <a:graphicFrameLocks noGrp="1" noChangeAspect="1"/>
          </p:cNvGraphicFramePr>
          <p:nvPr>
            <p:ph type="chart" idx="1"/>
            <p:extLst>
              <p:ext uri="{D42A27DB-BD31-4B8C-83A1-F6EECF244321}">
                <p14:modId xmlns:p14="http://schemas.microsoft.com/office/powerpoint/2010/main" val="3987138246"/>
              </p:ext>
            </p:extLst>
          </p:nvPr>
        </p:nvGraphicFramePr>
        <p:xfrm>
          <a:off x="1423988" y="1879600"/>
          <a:ext cx="5456237" cy="4527550"/>
        </p:xfrm>
        <a:graphic>
          <a:graphicData uri="http://schemas.openxmlformats.org/drawingml/2006/chart">
            <c:chart xmlns:c="http://schemas.openxmlformats.org/drawingml/2006/chart" xmlns:r="http://schemas.openxmlformats.org/officeDocument/2006/relationships" r:id="rId5"/>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5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a:xfrm>
            <a:off x="533400" y="-26988"/>
            <a:ext cx="7999413" cy="1143001"/>
          </a:xfrm>
        </p:spPr>
        <p:txBody>
          <a:bodyPr/>
          <a:lstStyle/>
          <a:p>
            <a:pPr eaLnBrk="1" hangingPunct="1">
              <a:defRPr/>
            </a:pPr>
            <a:r>
              <a:rPr lang="en-US" smtClean="0">
                <a:solidFill>
                  <a:srgbClr val="990033"/>
                </a:solidFill>
                <a:effectLst>
                  <a:outerShdw blurRad="38100" dist="38100" dir="2700000" algn="tl">
                    <a:srgbClr val="C0C0C0"/>
                  </a:outerShdw>
                </a:effectLst>
              </a:rPr>
              <a:t>Transmission</a:t>
            </a:r>
            <a:r>
              <a:rPr lang="en-US" smtClean="0">
                <a:solidFill>
                  <a:srgbClr val="990033"/>
                </a:solidFill>
              </a:rPr>
              <a:t> - dependent on</a:t>
            </a:r>
          </a:p>
        </p:txBody>
      </p:sp>
      <p:sp>
        <p:nvSpPr>
          <p:cNvPr id="43011" name="Text Box 3"/>
          <p:cNvSpPr txBox="1">
            <a:spLocks noChangeArrowheads="1"/>
          </p:cNvSpPr>
          <p:nvPr/>
        </p:nvSpPr>
        <p:spPr bwMode="auto">
          <a:xfrm>
            <a:off x="762000" y="1412875"/>
            <a:ext cx="30003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buFontTx/>
              <a:buChar char="•"/>
            </a:pPr>
            <a:r>
              <a:rPr lang="en-US" sz="3400" b="1">
                <a:latin typeface="Times New Roman" pitchFamily="18" charset="0"/>
              </a:rPr>
              <a:t> </a:t>
            </a:r>
            <a:r>
              <a:rPr lang="en-US" sz="3200" b="1">
                <a:solidFill>
                  <a:schemeClr val="accent2"/>
                </a:solidFill>
              </a:rPr>
              <a:t>Environment</a:t>
            </a:r>
            <a:endParaRPr lang="en-US" sz="3200">
              <a:solidFill>
                <a:srgbClr val="008080"/>
              </a:solidFill>
            </a:endParaRPr>
          </a:p>
        </p:txBody>
      </p:sp>
      <p:sp>
        <p:nvSpPr>
          <p:cNvPr id="403460" name="Text Box 4"/>
          <p:cNvSpPr txBox="1">
            <a:spLocks noChangeArrowheads="1"/>
          </p:cNvSpPr>
          <p:nvPr/>
        </p:nvSpPr>
        <p:spPr bwMode="auto">
          <a:xfrm>
            <a:off x="762000" y="2314575"/>
            <a:ext cx="46450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buFontTx/>
              <a:buChar char="•"/>
            </a:pPr>
            <a:r>
              <a:rPr lang="en-US" sz="3400" b="1">
                <a:latin typeface="Times New Roman" pitchFamily="18" charset="0"/>
              </a:rPr>
              <a:t> </a:t>
            </a:r>
            <a:r>
              <a:rPr lang="en-US" sz="3200" b="1">
                <a:solidFill>
                  <a:schemeClr val="accent2"/>
                </a:solidFill>
              </a:rPr>
              <a:t>Agent characteristics</a:t>
            </a:r>
            <a:endParaRPr lang="en-US" sz="2800">
              <a:solidFill>
                <a:srgbClr val="008080"/>
              </a:solidFill>
            </a:endParaRPr>
          </a:p>
        </p:txBody>
      </p:sp>
      <p:sp>
        <p:nvSpPr>
          <p:cNvPr id="403461" name="Text Box 5"/>
          <p:cNvSpPr txBox="1">
            <a:spLocks noChangeArrowheads="1"/>
          </p:cNvSpPr>
          <p:nvPr/>
        </p:nvSpPr>
        <p:spPr bwMode="auto">
          <a:xfrm>
            <a:off x="762000" y="3284538"/>
            <a:ext cx="3389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buFontTx/>
              <a:buChar char="•"/>
            </a:pPr>
            <a:r>
              <a:rPr lang="en-US" sz="3400">
                <a:latin typeface="Times New Roman" pitchFamily="18" charset="0"/>
              </a:rPr>
              <a:t> </a:t>
            </a:r>
            <a:r>
              <a:rPr lang="en-US" sz="3200" b="1">
                <a:solidFill>
                  <a:schemeClr val="accent2"/>
                </a:solidFill>
              </a:rPr>
              <a:t>Herd immunity</a:t>
            </a:r>
            <a:endParaRPr lang="en-US" sz="3200">
              <a:solidFill>
                <a:schemeClr val="accent2"/>
              </a:solidFill>
            </a:endParaRPr>
          </a:p>
        </p:txBody>
      </p:sp>
      <p:sp>
        <p:nvSpPr>
          <p:cNvPr id="31750" name="Text Box 6"/>
          <p:cNvSpPr txBox="1">
            <a:spLocks noChangeArrowheads="1"/>
          </p:cNvSpPr>
          <p:nvPr/>
        </p:nvSpPr>
        <p:spPr bwMode="auto">
          <a:xfrm>
            <a:off x="685800" y="3962400"/>
            <a:ext cx="1098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400">
                <a:latin typeface="Times New Roman" pitchFamily="18" charset="0"/>
              </a:rPr>
              <a:t>	</a:t>
            </a:r>
          </a:p>
          <a:p>
            <a:r>
              <a:rPr lang="en-US" sz="3400">
                <a:latin typeface="Times New Roman" pitchFamily="18" charset="0"/>
              </a:rPr>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3514" fill="hold"/>
                                        <p:tgtEl>
                                          <p:spTgt spid="2"/>
                                        </p:tgtEl>
                                      </p:cBhvr>
                                    </p:cmd>
                                  </p:childTnLst>
                                </p:cTn>
                              </p:par>
                              <p:par>
                                <p:cTn id="7" presetID="22" presetClass="entr" presetSubtype="8" fill="hold" grpId="0" nodeType="withEffect">
                                  <p:stCondLst>
                                    <p:cond delay="4000"/>
                                  </p:stCondLst>
                                  <p:childTnLst>
                                    <p:set>
                                      <p:cBhvr>
                                        <p:cTn id="8" dur="1" fill="hold">
                                          <p:stCondLst>
                                            <p:cond delay="0"/>
                                          </p:stCondLst>
                                        </p:cTn>
                                        <p:tgtEl>
                                          <p:spTgt spid="43011"/>
                                        </p:tgtEl>
                                        <p:attrNameLst>
                                          <p:attrName>style.visibility</p:attrName>
                                        </p:attrNameLst>
                                      </p:cBhvr>
                                      <p:to>
                                        <p:strVal val="visible"/>
                                      </p:to>
                                    </p:set>
                                    <p:animEffect transition="in" filter="wipe(left)">
                                      <p:cBhvr>
                                        <p:cTn id="9" dur="2000"/>
                                        <p:tgtEl>
                                          <p:spTgt spid="43011"/>
                                        </p:tgtEl>
                                      </p:cBhvr>
                                    </p:animEffect>
                                  </p:childTnLst>
                                </p:cTn>
                              </p:par>
                              <p:par>
                                <p:cTn id="10" presetID="22" presetClass="entr" presetSubtype="8" fill="hold" grpId="0" nodeType="withEffect">
                                  <p:stCondLst>
                                    <p:cond delay="6000"/>
                                  </p:stCondLst>
                                  <p:childTnLst>
                                    <p:set>
                                      <p:cBhvr>
                                        <p:cTn id="11" dur="1" fill="hold">
                                          <p:stCondLst>
                                            <p:cond delay="0"/>
                                          </p:stCondLst>
                                        </p:cTn>
                                        <p:tgtEl>
                                          <p:spTgt spid="403460"/>
                                        </p:tgtEl>
                                        <p:attrNameLst>
                                          <p:attrName>style.visibility</p:attrName>
                                        </p:attrNameLst>
                                      </p:cBhvr>
                                      <p:to>
                                        <p:strVal val="visible"/>
                                      </p:to>
                                    </p:set>
                                    <p:animEffect transition="in" filter="wipe(left)">
                                      <p:cBhvr>
                                        <p:cTn id="12" dur="2000"/>
                                        <p:tgtEl>
                                          <p:spTgt spid="403460"/>
                                        </p:tgtEl>
                                      </p:cBhvr>
                                    </p:animEffect>
                                  </p:childTnLst>
                                </p:cTn>
                              </p:par>
                              <p:par>
                                <p:cTn id="13" presetID="22" presetClass="entr" presetSubtype="8" fill="hold" grpId="0" nodeType="withEffect">
                                  <p:stCondLst>
                                    <p:cond delay="8000"/>
                                  </p:stCondLst>
                                  <p:childTnLst>
                                    <p:set>
                                      <p:cBhvr>
                                        <p:cTn id="14" dur="1" fill="hold">
                                          <p:stCondLst>
                                            <p:cond delay="0"/>
                                          </p:stCondLst>
                                        </p:cTn>
                                        <p:tgtEl>
                                          <p:spTgt spid="403461"/>
                                        </p:tgtEl>
                                        <p:attrNameLst>
                                          <p:attrName>style.visibility</p:attrName>
                                        </p:attrNameLst>
                                      </p:cBhvr>
                                      <p:to>
                                        <p:strVal val="visible"/>
                                      </p:to>
                                    </p:set>
                                    <p:animEffect transition="in" filter="wipe(left)">
                                      <p:cBhvr>
                                        <p:cTn id="15" dur="2000"/>
                                        <p:tgtEl>
                                          <p:spTgt spid="40346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43011" grpId="0"/>
      <p:bldP spid="403460" grpId="0"/>
      <p:bldP spid="4034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Grp="1" noChangeArrowheads="1"/>
          </p:cNvSpPr>
          <p:nvPr>
            <p:ph type="title" idx="4294967295"/>
          </p:nvPr>
        </p:nvSpPr>
        <p:spPr>
          <a:xfrm>
            <a:off x="533400" y="0"/>
            <a:ext cx="7999413" cy="1143000"/>
          </a:xfrm>
        </p:spPr>
        <p:txBody>
          <a:bodyPr/>
          <a:lstStyle/>
          <a:p>
            <a:pPr eaLnBrk="1" hangingPunct="1">
              <a:defRPr/>
            </a:pPr>
            <a:r>
              <a:rPr lang="en-US" dirty="0" smtClean="0">
                <a:solidFill>
                  <a:srgbClr val="990033"/>
                </a:solidFill>
                <a:effectLst>
                  <a:outerShdw blurRad="38100" dist="38100" dir="2700000" algn="tl">
                    <a:srgbClr val="C0C0C0"/>
                  </a:outerShdw>
                </a:effectLst>
              </a:rPr>
              <a:t>Transmission</a:t>
            </a:r>
            <a:r>
              <a:rPr lang="en-US" dirty="0" smtClean="0">
                <a:solidFill>
                  <a:srgbClr val="990033"/>
                </a:solidFill>
              </a:rPr>
              <a:t> - dependent on</a:t>
            </a:r>
          </a:p>
        </p:txBody>
      </p:sp>
      <p:sp>
        <p:nvSpPr>
          <p:cNvPr id="44035" name="Text Box 3"/>
          <p:cNvSpPr txBox="1">
            <a:spLocks noChangeArrowheads="1"/>
          </p:cNvSpPr>
          <p:nvPr/>
        </p:nvSpPr>
        <p:spPr bwMode="auto">
          <a:xfrm>
            <a:off x="762000" y="1917700"/>
            <a:ext cx="5649913"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3333CC"/>
              </a:buClr>
              <a:buSzPct val="150000"/>
              <a:buFontTx/>
              <a:buChar char="•"/>
            </a:pPr>
            <a:r>
              <a:rPr lang="en-US" sz="3400" b="1">
                <a:latin typeface="Times New Roman" pitchFamily="18" charset="0"/>
              </a:rPr>
              <a:t> </a:t>
            </a:r>
            <a:r>
              <a:rPr lang="en-US" sz="3200"/>
              <a:t>General sanitation</a:t>
            </a:r>
            <a:endParaRPr lang="en-US" sz="2800"/>
          </a:p>
          <a:p>
            <a:pPr lvl="1">
              <a:buClr>
                <a:schemeClr val="accent2"/>
              </a:buClr>
              <a:buSzPct val="125000"/>
            </a:pPr>
            <a:r>
              <a:rPr lang="nb-NO" sz="2800"/>
              <a:t>	- </a:t>
            </a:r>
            <a:r>
              <a:rPr lang="nb-NO" sz="2800">
                <a:solidFill>
                  <a:srgbClr val="008080"/>
                </a:solidFill>
              </a:rPr>
              <a:t>Typhoid fever, hepatitis, TB</a:t>
            </a:r>
            <a:endParaRPr lang="en-US" sz="3200">
              <a:solidFill>
                <a:srgbClr val="008080"/>
              </a:solidFill>
            </a:endParaRPr>
          </a:p>
        </p:txBody>
      </p:sp>
      <p:sp>
        <p:nvSpPr>
          <p:cNvPr id="446468" name="Text Box 4"/>
          <p:cNvSpPr txBox="1">
            <a:spLocks noChangeArrowheads="1"/>
          </p:cNvSpPr>
          <p:nvPr/>
        </p:nvSpPr>
        <p:spPr bwMode="auto">
          <a:xfrm>
            <a:off x="762000" y="2968625"/>
            <a:ext cx="3000375"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3333CC"/>
              </a:buClr>
              <a:buSzPct val="150000"/>
              <a:buFontTx/>
              <a:buChar char="•"/>
            </a:pPr>
            <a:r>
              <a:rPr lang="en-US" sz="3400" b="1">
                <a:latin typeface="Times New Roman" pitchFamily="18" charset="0"/>
              </a:rPr>
              <a:t> </a:t>
            </a:r>
            <a:r>
              <a:rPr lang="en-US" sz="3200"/>
              <a:t>Crowdedness</a:t>
            </a:r>
            <a:endParaRPr lang="en-US" sz="2800"/>
          </a:p>
          <a:p>
            <a:pPr lvl="1">
              <a:buClr>
                <a:schemeClr val="accent2"/>
              </a:buClr>
              <a:buSzPct val="125000"/>
            </a:pPr>
            <a:r>
              <a:rPr lang="en-US" sz="2800">
                <a:solidFill>
                  <a:srgbClr val="008080"/>
                </a:solidFill>
              </a:rPr>
              <a:t>	</a:t>
            </a:r>
            <a:r>
              <a:rPr lang="en-US" sz="2800">
                <a:solidFill>
                  <a:schemeClr val="accent2"/>
                </a:solidFill>
              </a:rPr>
              <a:t>- </a:t>
            </a:r>
            <a:r>
              <a:rPr lang="en-US" sz="2800">
                <a:solidFill>
                  <a:schemeClr val="hlink"/>
                </a:solidFill>
              </a:rPr>
              <a:t>TB</a:t>
            </a:r>
          </a:p>
        </p:txBody>
      </p:sp>
      <p:sp>
        <p:nvSpPr>
          <p:cNvPr id="446469" name="Text Box 5"/>
          <p:cNvSpPr txBox="1">
            <a:spLocks noChangeArrowheads="1"/>
          </p:cNvSpPr>
          <p:nvPr/>
        </p:nvSpPr>
        <p:spPr bwMode="auto">
          <a:xfrm>
            <a:off x="762000" y="4005263"/>
            <a:ext cx="76708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3333CC"/>
              </a:buClr>
              <a:buSzPct val="150000"/>
              <a:buFontTx/>
              <a:buChar char="•"/>
            </a:pPr>
            <a:r>
              <a:rPr lang="en-US" sz="3400">
                <a:latin typeface="Times New Roman" pitchFamily="18" charset="0"/>
              </a:rPr>
              <a:t> </a:t>
            </a:r>
            <a:r>
              <a:rPr lang="en-US" sz="3200"/>
              <a:t>Environment may influence all stages in</a:t>
            </a:r>
          </a:p>
          <a:p>
            <a:pPr>
              <a:buClr>
                <a:srgbClr val="FF3399"/>
              </a:buClr>
              <a:buSzPct val="150000"/>
            </a:pPr>
            <a:r>
              <a:rPr lang="en-US" sz="3200"/>
              <a:t>   chain of infection</a:t>
            </a:r>
          </a:p>
          <a:p>
            <a:pPr>
              <a:buClr>
                <a:srgbClr val="FF3399"/>
              </a:buClr>
              <a:buSzPct val="150000"/>
            </a:pPr>
            <a:r>
              <a:rPr lang="en-US" sz="2800">
                <a:solidFill>
                  <a:schemeClr val="accent2"/>
                </a:solidFill>
              </a:rPr>
              <a:t>	- </a:t>
            </a:r>
            <a:r>
              <a:rPr lang="en-US" sz="2800">
                <a:solidFill>
                  <a:schemeClr val="hlink"/>
                </a:solidFill>
              </a:rPr>
              <a:t>Nosocomial infections – resistant strains</a:t>
            </a:r>
          </a:p>
          <a:p>
            <a:pPr>
              <a:buClr>
                <a:srgbClr val="FF3399"/>
              </a:buClr>
              <a:buSzPct val="150000"/>
            </a:pPr>
            <a:r>
              <a:rPr lang="en-US" sz="2800">
                <a:solidFill>
                  <a:schemeClr val="hlink"/>
                </a:solidFill>
              </a:rPr>
              <a:t>	</a:t>
            </a:r>
            <a:r>
              <a:rPr lang="en-US" sz="2800">
                <a:solidFill>
                  <a:schemeClr val="accent2"/>
                </a:solidFill>
              </a:rPr>
              <a:t>-</a:t>
            </a:r>
            <a:r>
              <a:rPr lang="en-US" sz="2800">
                <a:solidFill>
                  <a:schemeClr val="hlink"/>
                </a:solidFill>
              </a:rPr>
              <a:t> Host – lifestyle, eating habits, exercise</a:t>
            </a:r>
          </a:p>
          <a:p>
            <a:pPr>
              <a:buClr>
                <a:srgbClr val="FF3399"/>
              </a:buClr>
              <a:buSzPct val="150000"/>
            </a:pPr>
            <a:r>
              <a:rPr lang="en-US" sz="2800">
                <a:solidFill>
                  <a:schemeClr val="hlink"/>
                </a:solidFill>
              </a:rPr>
              <a:t>	</a:t>
            </a:r>
            <a:r>
              <a:rPr lang="en-US" sz="2800">
                <a:solidFill>
                  <a:schemeClr val="accent2"/>
                </a:solidFill>
              </a:rPr>
              <a:t>-</a:t>
            </a:r>
            <a:r>
              <a:rPr lang="en-US" sz="2800">
                <a:solidFill>
                  <a:schemeClr val="hlink"/>
                </a:solidFill>
              </a:rPr>
              <a:t> Transmission itself</a:t>
            </a:r>
            <a:endParaRPr lang="en-US" sz="2800">
              <a:solidFill>
                <a:schemeClr val="accent2"/>
              </a:solidFill>
            </a:endParaRPr>
          </a:p>
        </p:txBody>
      </p:sp>
      <p:sp>
        <p:nvSpPr>
          <p:cNvPr id="446471" name="Text Box 7"/>
          <p:cNvSpPr txBox="1">
            <a:spLocks noChangeArrowheads="1"/>
          </p:cNvSpPr>
          <p:nvPr/>
        </p:nvSpPr>
        <p:spPr bwMode="auto">
          <a:xfrm>
            <a:off x="755650" y="1152525"/>
            <a:ext cx="3322638" cy="762000"/>
          </a:xfrm>
          <a:prstGeom prst="rect">
            <a:avLst/>
          </a:prstGeom>
          <a:solidFill>
            <a:srgbClr val="FFFF00"/>
          </a:solidFill>
          <a:ln w="9525">
            <a:noFill/>
            <a:miter lim="800000"/>
            <a:headEnd/>
            <a:tailEnd/>
          </a:ln>
          <a:effectLst/>
        </p:spPr>
        <p:txBody>
          <a:bodyPr wrap="none">
            <a:spAutoFit/>
          </a:bodyPr>
          <a:lstStyle/>
          <a:p>
            <a:pPr eaLnBrk="0" hangingPunct="0">
              <a:buClr>
                <a:srgbClr val="FF3399"/>
              </a:buClr>
              <a:buSzPct val="150000"/>
              <a:defRPr/>
            </a:pPr>
            <a:r>
              <a:rPr lang="en-US" sz="4400" dirty="0">
                <a:solidFill>
                  <a:srgbClr val="3333CC"/>
                </a:solidFill>
                <a:effectLst>
                  <a:outerShdw blurRad="38100" dist="38100" dir="2700000" algn="tl">
                    <a:srgbClr val="C0C0C0"/>
                  </a:outerShdw>
                </a:effectLst>
                <a:cs typeface="+mn-cs"/>
              </a:rPr>
              <a:t>Environment</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3"/>
                                        </p:tgtEl>
                                      </p:cBhvr>
                                    </p:cmd>
                                  </p:childTnLst>
                                </p:cTn>
                              </p:par>
                              <p:par>
                                <p:cTn id="7" presetID="10" presetClass="entr" presetSubtype="0" fill="hold" grpId="0" nodeType="withEffect">
                                  <p:stCondLst>
                                    <p:cond delay="14000"/>
                                  </p:stCondLst>
                                  <p:childTnLst>
                                    <p:set>
                                      <p:cBhvr>
                                        <p:cTn id="8" dur="1" fill="hold">
                                          <p:stCondLst>
                                            <p:cond delay="0"/>
                                          </p:stCondLst>
                                        </p:cTn>
                                        <p:tgtEl>
                                          <p:spTgt spid="44035"/>
                                        </p:tgtEl>
                                        <p:attrNameLst>
                                          <p:attrName>style.visibility</p:attrName>
                                        </p:attrNameLst>
                                      </p:cBhvr>
                                      <p:to>
                                        <p:strVal val="visible"/>
                                      </p:to>
                                    </p:set>
                                    <p:animEffect transition="in" filter="fade">
                                      <p:cBhvr>
                                        <p:cTn id="9" dur="2000"/>
                                        <p:tgtEl>
                                          <p:spTgt spid="44035"/>
                                        </p:tgtEl>
                                      </p:cBhvr>
                                    </p:animEffect>
                                  </p:childTnLst>
                                </p:cTn>
                              </p:par>
                              <p:par>
                                <p:cTn id="10" presetID="10" presetClass="entr" presetSubtype="0" fill="hold" grpId="0" nodeType="withEffect">
                                  <p:stCondLst>
                                    <p:cond delay="16000"/>
                                  </p:stCondLst>
                                  <p:childTnLst>
                                    <p:set>
                                      <p:cBhvr>
                                        <p:cTn id="11" dur="1" fill="hold">
                                          <p:stCondLst>
                                            <p:cond delay="0"/>
                                          </p:stCondLst>
                                        </p:cTn>
                                        <p:tgtEl>
                                          <p:spTgt spid="446468"/>
                                        </p:tgtEl>
                                        <p:attrNameLst>
                                          <p:attrName>style.visibility</p:attrName>
                                        </p:attrNameLst>
                                      </p:cBhvr>
                                      <p:to>
                                        <p:strVal val="visible"/>
                                      </p:to>
                                    </p:set>
                                    <p:animEffect transition="in" filter="fade">
                                      <p:cBhvr>
                                        <p:cTn id="12" dur="2000"/>
                                        <p:tgtEl>
                                          <p:spTgt spid="446468"/>
                                        </p:tgtEl>
                                      </p:cBhvr>
                                    </p:animEffect>
                                  </p:childTnLst>
                                </p:cTn>
                              </p:par>
                              <p:par>
                                <p:cTn id="13" presetID="10" presetClass="entr" presetSubtype="0" fill="hold" grpId="0" nodeType="withEffect">
                                  <p:stCondLst>
                                    <p:cond delay="30000"/>
                                  </p:stCondLst>
                                  <p:childTnLst>
                                    <p:set>
                                      <p:cBhvr>
                                        <p:cTn id="14" dur="1" fill="hold">
                                          <p:stCondLst>
                                            <p:cond delay="0"/>
                                          </p:stCondLst>
                                        </p:cTn>
                                        <p:tgtEl>
                                          <p:spTgt spid="446469"/>
                                        </p:tgtEl>
                                        <p:attrNameLst>
                                          <p:attrName>style.visibility</p:attrName>
                                        </p:attrNameLst>
                                      </p:cBhvr>
                                      <p:to>
                                        <p:strVal val="visible"/>
                                      </p:to>
                                    </p:set>
                                    <p:animEffect transition="in" filter="fade">
                                      <p:cBhvr>
                                        <p:cTn id="15" dur="2000"/>
                                        <p:tgtEl>
                                          <p:spTgt spid="44646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3"/>
                </p:tgtEl>
              </p:cMediaNode>
            </p:audio>
          </p:childTnLst>
        </p:cTn>
      </p:par>
    </p:tnLst>
    <p:bldLst>
      <p:bldP spid="44035" grpId="0"/>
      <p:bldP spid="446468" grpId="0"/>
      <p:bldP spid="44646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0" y="228600"/>
            <a:ext cx="9144000" cy="1143000"/>
          </a:xfrm>
        </p:spPr>
        <p:txBody>
          <a:bodyPr/>
          <a:lstStyle/>
          <a:p>
            <a:pPr eaLnBrk="1" hangingPunct="1"/>
            <a:r>
              <a:rPr lang="en-US" sz="3200" smtClean="0">
                <a:solidFill>
                  <a:srgbClr val="990000"/>
                </a:solidFill>
              </a:rPr>
              <a:t>Mean annual death rate from scarlet fever in children under 15 years of age, England and Wales</a:t>
            </a:r>
          </a:p>
        </p:txBody>
      </p:sp>
      <p:graphicFrame>
        <p:nvGraphicFramePr>
          <p:cNvPr id="33795" name="Object 3"/>
          <p:cNvGraphicFramePr>
            <a:graphicFrameLocks noGrp="1" noChangeAspect="1"/>
          </p:cNvGraphicFramePr>
          <p:nvPr>
            <p:ph type="chart" idx="1"/>
          </p:nvPr>
        </p:nvGraphicFramePr>
        <p:xfrm>
          <a:off x="457200" y="1600200"/>
          <a:ext cx="8228013" cy="4525963"/>
        </p:xfrm>
        <a:graphic>
          <a:graphicData uri="http://schemas.openxmlformats.org/presentationml/2006/ole">
            <mc:AlternateContent xmlns:mc="http://schemas.openxmlformats.org/markup-compatibility/2006">
              <mc:Choice xmlns:v="urn:schemas-microsoft-com:vml" Requires="v">
                <p:oleObj spid="_x0000_s33921" name="Chart" r:id="rId6" imgW="7772336" imgH="4114736" progId="MSGraph.Chart.8">
                  <p:embed followColorScheme="full"/>
                </p:oleObj>
              </mc:Choice>
              <mc:Fallback>
                <p:oleObj name="Chart" r:id="rId6" imgW="7772336" imgH="4114736"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600200"/>
                        <a:ext cx="82280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6" name="Text Box 4"/>
          <p:cNvSpPr txBox="1">
            <a:spLocks noChangeArrowheads="1"/>
          </p:cNvSpPr>
          <p:nvPr/>
        </p:nvSpPr>
        <p:spPr bwMode="auto">
          <a:xfrm>
            <a:off x="2551113" y="4403725"/>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endParaRPr lang="en-US" sz="1000">
              <a:latin typeface="Times New Roman" pitchFamily="18" charset="0"/>
            </a:endParaRPr>
          </a:p>
        </p:txBody>
      </p:sp>
      <p:grpSp>
        <p:nvGrpSpPr>
          <p:cNvPr id="2" name="Group 10"/>
          <p:cNvGrpSpPr>
            <a:grpSpLocks/>
          </p:cNvGrpSpPr>
          <p:nvPr/>
        </p:nvGrpSpPr>
        <p:grpSpPr bwMode="auto">
          <a:xfrm>
            <a:off x="2443163" y="3581400"/>
            <a:ext cx="1327150" cy="1241425"/>
            <a:chOff x="2443163" y="3581400"/>
            <a:chExt cx="1327150" cy="1241425"/>
          </a:xfrm>
        </p:grpSpPr>
        <p:sp>
          <p:nvSpPr>
            <p:cNvPr id="33804" name="Rectangle 5"/>
            <p:cNvSpPr>
              <a:spLocks noChangeArrowheads="1"/>
            </p:cNvSpPr>
            <p:nvPr/>
          </p:nvSpPr>
          <p:spPr bwMode="auto">
            <a:xfrm>
              <a:off x="2443163" y="4241800"/>
              <a:ext cx="13271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en-US" sz="1600">
                  <a:latin typeface="Times New Roman" pitchFamily="18" charset="0"/>
                </a:rPr>
                <a:t>Streptococcus</a:t>
              </a:r>
            </a:p>
            <a:p>
              <a:pPr algn="ctr" eaLnBrk="0" hangingPunct="0"/>
              <a:r>
                <a:rPr lang="en-US" sz="1600">
                  <a:latin typeface="Times New Roman" pitchFamily="18" charset="0"/>
                </a:rPr>
                <a:t>identified</a:t>
              </a:r>
              <a:endParaRPr lang="en-US" sz="1400">
                <a:latin typeface="Times New Roman" pitchFamily="18" charset="0"/>
              </a:endParaRPr>
            </a:p>
          </p:txBody>
        </p:sp>
        <p:sp>
          <p:nvSpPr>
            <p:cNvPr id="33805" name="Line 6"/>
            <p:cNvSpPr>
              <a:spLocks noChangeShapeType="1"/>
            </p:cNvSpPr>
            <p:nvPr/>
          </p:nvSpPr>
          <p:spPr bwMode="auto">
            <a:xfrm flipV="1">
              <a:off x="3352800" y="35814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1"/>
          <p:cNvGrpSpPr>
            <a:grpSpLocks/>
          </p:cNvGrpSpPr>
          <p:nvPr/>
        </p:nvGrpSpPr>
        <p:grpSpPr bwMode="auto">
          <a:xfrm>
            <a:off x="6248400" y="4851400"/>
            <a:ext cx="1271588" cy="482600"/>
            <a:chOff x="6248400" y="4851400"/>
            <a:chExt cx="1271588" cy="482600"/>
          </a:xfrm>
        </p:grpSpPr>
        <p:sp>
          <p:nvSpPr>
            <p:cNvPr id="33802" name="Rectangle 7"/>
            <p:cNvSpPr>
              <a:spLocks noChangeArrowheads="1"/>
            </p:cNvSpPr>
            <p:nvPr/>
          </p:nvSpPr>
          <p:spPr bwMode="auto">
            <a:xfrm>
              <a:off x="6248400" y="4851400"/>
              <a:ext cx="1271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600">
                  <a:latin typeface="Times New Roman" pitchFamily="18" charset="0"/>
                </a:rPr>
                <a:t>sulfonamides</a:t>
              </a:r>
              <a:endParaRPr lang="en-US" sz="1400">
                <a:latin typeface="Times New Roman" pitchFamily="18" charset="0"/>
              </a:endParaRPr>
            </a:p>
          </p:txBody>
        </p:sp>
        <p:sp>
          <p:nvSpPr>
            <p:cNvPr id="33803" name="Line 8"/>
            <p:cNvSpPr>
              <a:spLocks noChangeShapeType="1"/>
            </p:cNvSpPr>
            <p:nvPr/>
          </p:nvSpPr>
          <p:spPr bwMode="auto">
            <a:xfrm>
              <a:off x="7086600" y="51054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2"/>
          <p:cNvGrpSpPr>
            <a:grpSpLocks/>
          </p:cNvGrpSpPr>
          <p:nvPr/>
        </p:nvGrpSpPr>
        <p:grpSpPr bwMode="auto">
          <a:xfrm>
            <a:off x="7315200" y="4622800"/>
            <a:ext cx="955675" cy="711200"/>
            <a:chOff x="7315200" y="4622800"/>
            <a:chExt cx="955675" cy="711200"/>
          </a:xfrm>
        </p:grpSpPr>
        <p:sp>
          <p:nvSpPr>
            <p:cNvPr id="33800" name="Rectangle 9"/>
            <p:cNvSpPr>
              <a:spLocks noChangeArrowheads="1"/>
            </p:cNvSpPr>
            <p:nvPr/>
          </p:nvSpPr>
          <p:spPr bwMode="auto">
            <a:xfrm>
              <a:off x="7315200" y="4622800"/>
              <a:ext cx="9556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1600">
                  <a:latin typeface="Times New Roman" pitchFamily="18" charset="0"/>
                </a:rPr>
                <a:t>penicillin</a:t>
              </a:r>
            </a:p>
          </p:txBody>
        </p:sp>
        <p:sp>
          <p:nvSpPr>
            <p:cNvPr id="33801" name="Line 10"/>
            <p:cNvSpPr>
              <a:spLocks noChangeShapeType="1"/>
            </p:cNvSpPr>
            <p:nvPr/>
          </p:nvSpPr>
          <p:spPr bwMode="auto">
            <a:xfrm>
              <a:off x="7772400" y="4876800"/>
              <a:ext cx="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0542" fill="hold"/>
                                        <p:tgtEl>
                                          <p:spTgt spid="5"/>
                                        </p:tgtEl>
                                      </p:cBhvr>
                                    </p:cmd>
                                  </p:childTnLst>
                                </p:cTn>
                              </p:par>
                              <p:par>
                                <p:cTn id="7" presetID="10" presetClass="entr" presetSubtype="0" fill="hold" nodeType="withEffect">
                                  <p:stCondLst>
                                    <p:cond delay="48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ntr" presetSubtype="0" fill="hold" nodeType="withEffect">
                                  <p:stCondLst>
                                    <p:cond delay="50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nodeType="withEffect">
                                  <p:stCondLst>
                                    <p:cond delay="50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9388" y="228600"/>
            <a:ext cx="8785225" cy="1143000"/>
          </a:xfrm>
        </p:spPr>
        <p:txBody>
          <a:bodyPr/>
          <a:lstStyle/>
          <a:p>
            <a:pPr eaLnBrk="1" hangingPunct="1"/>
            <a:r>
              <a:rPr lang="en-US" sz="3200" smtClean="0">
                <a:solidFill>
                  <a:srgbClr val="990000"/>
                </a:solidFill>
              </a:rPr>
              <a:t>Mean annual death rate from whooping cough in children under 15 years of age, England and Wales</a:t>
            </a:r>
          </a:p>
        </p:txBody>
      </p:sp>
      <p:graphicFrame>
        <p:nvGraphicFramePr>
          <p:cNvPr id="34819" name="Object 4"/>
          <p:cNvGraphicFramePr>
            <a:graphicFrameLocks noChangeAspect="1"/>
          </p:cNvGraphicFramePr>
          <p:nvPr/>
        </p:nvGraphicFramePr>
        <p:xfrm>
          <a:off x="250825" y="1768475"/>
          <a:ext cx="8208963" cy="4570413"/>
        </p:xfrm>
        <a:graphic>
          <a:graphicData uri="http://schemas.openxmlformats.org/presentationml/2006/ole">
            <mc:AlternateContent xmlns:mc="http://schemas.openxmlformats.org/markup-compatibility/2006">
              <mc:Choice xmlns:v="urn:schemas-microsoft-com:vml" Requires="v">
                <p:oleObj spid="_x0000_s34944" name="Chart" r:id="rId6" imgW="7772336" imgH="4114736" progId="MSGraph.Chart.8">
                  <p:embed followColorScheme="full"/>
                </p:oleObj>
              </mc:Choice>
              <mc:Fallback>
                <p:oleObj name="Chart" r:id="rId6" imgW="7772336" imgH="4114736" progId="MSGraph.Chart.8">
                  <p:embed followColorScheme="full"/>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0825" y="1768475"/>
                        <a:ext cx="8208963" cy="457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0" name="Text Box 5"/>
          <p:cNvSpPr txBox="1">
            <a:spLocks noChangeArrowheads="1"/>
          </p:cNvSpPr>
          <p:nvPr/>
        </p:nvSpPr>
        <p:spPr bwMode="auto">
          <a:xfrm>
            <a:off x="2551113" y="4403725"/>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endParaRPr lang="en-US" sz="1000">
              <a:latin typeface="Times New Roman" pitchFamily="18" charset="0"/>
            </a:endParaRPr>
          </a:p>
        </p:txBody>
      </p:sp>
      <p:sp>
        <p:nvSpPr>
          <p:cNvPr id="34821" name="Text Box 6"/>
          <p:cNvSpPr txBox="1">
            <a:spLocks noChangeArrowheads="1"/>
          </p:cNvSpPr>
          <p:nvPr/>
        </p:nvSpPr>
        <p:spPr bwMode="auto">
          <a:xfrm>
            <a:off x="441325" y="6437313"/>
            <a:ext cx="184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endParaRPr lang="en-US" sz="1200">
              <a:latin typeface="Times New Roman" pitchFamily="18" charset="0"/>
            </a:endParaRPr>
          </a:p>
        </p:txBody>
      </p:sp>
      <p:grpSp>
        <p:nvGrpSpPr>
          <p:cNvPr id="2" name="Group 12"/>
          <p:cNvGrpSpPr>
            <a:grpSpLocks/>
          </p:cNvGrpSpPr>
          <p:nvPr/>
        </p:nvGrpSpPr>
        <p:grpSpPr bwMode="auto">
          <a:xfrm>
            <a:off x="4114800" y="3733800"/>
            <a:ext cx="1016000" cy="822325"/>
            <a:chOff x="4114800" y="3733800"/>
            <a:chExt cx="1016000" cy="822325"/>
          </a:xfrm>
        </p:grpSpPr>
        <p:sp>
          <p:nvSpPr>
            <p:cNvPr id="34829" name="Text Box 7"/>
            <p:cNvSpPr txBox="1">
              <a:spLocks noChangeArrowheads="1"/>
            </p:cNvSpPr>
            <p:nvPr/>
          </p:nvSpPr>
          <p:spPr bwMode="auto">
            <a:xfrm>
              <a:off x="4114800" y="4038600"/>
              <a:ext cx="101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n-US" sz="1400" u="sng">
                  <a:latin typeface="Times New Roman" pitchFamily="18" charset="0"/>
                </a:rPr>
                <a:t>B. pertussis</a:t>
              </a:r>
              <a:endParaRPr lang="en-US" sz="1400">
                <a:latin typeface="Times New Roman" pitchFamily="18" charset="0"/>
              </a:endParaRPr>
            </a:p>
            <a:p>
              <a:pPr algn="ctr"/>
              <a:r>
                <a:rPr lang="en-US" sz="1400">
                  <a:latin typeface="Times New Roman" pitchFamily="18" charset="0"/>
                </a:rPr>
                <a:t>identified</a:t>
              </a:r>
              <a:endParaRPr lang="en-US" sz="1400" u="sng">
                <a:latin typeface="Times New Roman" pitchFamily="18" charset="0"/>
              </a:endParaRPr>
            </a:p>
          </p:txBody>
        </p:sp>
        <p:sp>
          <p:nvSpPr>
            <p:cNvPr id="34830" name="Line 8"/>
            <p:cNvSpPr>
              <a:spLocks noChangeShapeType="1"/>
            </p:cNvSpPr>
            <p:nvPr/>
          </p:nvSpPr>
          <p:spPr bwMode="auto">
            <a:xfrm flipV="1">
              <a:off x="4800600" y="3733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13"/>
          <p:cNvGrpSpPr>
            <a:grpSpLocks/>
          </p:cNvGrpSpPr>
          <p:nvPr/>
        </p:nvGrpSpPr>
        <p:grpSpPr bwMode="auto">
          <a:xfrm>
            <a:off x="6156325" y="4506913"/>
            <a:ext cx="728663" cy="446087"/>
            <a:chOff x="6156325" y="4506913"/>
            <a:chExt cx="728663" cy="446087"/>
          </a:xfrm>
        </p:grpSpPr>
        <p:sp>
          <p:nvSpPr>
            <p:cNvPr id="34827" name="Text Box 9"/>
            <p:cNvSpPr txBox="1">
              <a:spLocks noChangeArrowheads="1"/>
            </p:cNvSpPr>
            <p:nvPr/>
          </p:nvSpPr>
          <p:spPr bwMode="auto">
            <a:xfrm>
              <a:off x="6156325" y="4506913"/>
              <a:ext cx="728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400">
                  <a:latin typeface="Times New Roman" pitchFamily="18" charset="0"/>
                </a:rPr>
                <a:t>vaccine</a:t>
              </a:r>
            </a:p>
          </p:txBody>
        </p:sp>
        <p:sp>
          <p:nvSpPr>
            <p:cNvPr id="34828" name="Line 10"/>
            <p:cNvSpPr>
              <a:spLocks noChangeShapeType="1"/>
            </p:cNvSpPr>
            <p:nvPr/>
          </p:nvSpPr>
          <p:spPr bwMode="auto">
            <a:xfrm>
              <a:off x="6629400" y="4724400"/>
              <a:ext cx="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 name="Group 14"/>
          <p:cNvGrpSpPr>
            <a:grpSpLocks/>
          </p:cNvGrpSpPr>
          <p:nvPr/>
        </p:nvGrpSpPr>
        <p:grpSpPr bwMode="auto">
          <a:xfrm>
            <a:off x="6842125" y="4278313"/>
            <a:ext cx="925513" cy="827087"/>
            <a:chOff x="6842125" y="4278313"/>
            <a:chExt cx="925513" cy="827087"/>
          </a:xfrm>
        </p:grpSpPr>
        <p:sp>
          <p:nvSpPr>
            <p:cNvPr id="34825" name="Text Box 11"/>
            <p:cNvSpPr txBox="1">
              <a:spLocks noChangeArrowheads="1"/>
            </p:cNvSpPr>
            <p:nvPr/>
          </p:nvSpPr>
          <p:spPr bwMode="auto">
            <a:xfrm>
              <a:off x="6842125" y="4278313"/>
              <a:ext cx="925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400">
                  <a:latin typeface="Times New Roman" pitchFamily="18" charset="0"/>
                </a:rPr>
                <a:t>antibiotics</a:t>
              </a:r>
            </a:p>
          </p:txBody>
        </p:sp>
        <p:sp>
          <p:nvSpPr>
            <p:cNvPr id="34826" name="Line 12"/>
            <p:cNvSpPr>
              <a:spLocks noChangeShapeType="1"/>
            </p:cNvSpPr>
            <p:nvPr/>
          </p:nvSpPr>
          <p:spPr bwMode="auto">
            <a:xfrm>
              <a:off x="7315200" y="45720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6"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1517" fill="hold"/>
                                        <p:tgtEl>
                                          <p:spTgt spid="6"/>
                                        </p:tgtEl>
                                      </p:cBhvr>
                                    </p:cmd>
                                  </p:childTnLst>
                                </p:cTn>
                              </p:par>
                              <p:par>
                                <p:cTn id="7" presetID="10" presetClass="entr" presetSubtype="0" fill="hold" nodeType="withEffect">
                                  <p:stCondLst>
                                    <p:cond delay="400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par>
                                <p:cTn id="10" presetID="10" presetClass="entr" presetSubtype="0" fill="hold" nodeType="withEffect">
                                  <p:stCondLst>
                                    <p:cond delay="44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par>
                                <p:cTn id="13" presetID="10" presetClass="entr" presetSubtype="0" fill="hold" nodeType="withEffect">
                                  <p:stCondLst>
                                    <p:cond delay="44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762000" y="1905000"/>
            <a:ext cx="2921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pPr>
            <a:r>
              <a:rPr lang="en-US" sz="3400" b="1">
                <a:latin typeface="Times New Roman" pitchFamily="18" charset="0"/>
              </a:rPr>
              <a:t> </a:t>
            </a:r>
            <a:endParaRPr lang="en-US" sz="3200">
              <a:latin typeface="Times New Roman" pitchFamily="18" charset="0"/>
            </a:endParaRPr>
          </a:p>
        </p:txBody>
      </p:sp>
      <p:sp>
        <p:nvSpPr>
          <p:cNvPr id="45059" name="Text Box 3"/>
          <p:cNvSpPr txBox="1">
            <a:spLocks noChangeArrowheads="1"/>
          </p:cNvSpPr>
          <p:nvPr/>
        </p:nvSpPr>
        <p:spPr bwMode="auto">
          <a:xfrm>
            <a:off x="685800" y="1935163"/>
            <a:ext cx="6654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3333CC"/>
              </a:buClr>
              <a:buSzPct val="150000"/>
              <a:buFontTx/>
              <a:buChar char="•"/>
            </a:pPr>
            <a:r>
              <a:rPr lang="en-US" sz="3200" b="1"/>
              <a:t> </a:t>
            </a:r>
            <a:r>
              <a:rPr lang="en-US" sz="3200"/>
              <a:t>Only infects on contact –</a:t>
            </a:r>
            <a:r>
              <a:rPr lang="en-US" sz="3200" b="1"/>
              <a:t> </a:t>
            </a:r>
          </a:p>
          <a:p>
            <a:pPr>
              <a:buClr>
                <a:srgbClr val="FF3399"/>
              </a:buClr>
              <a:buSzPct val="150000"/>
            </a:pPr>
            <a:r>
              <a:rPr lang="en-US" sz="3200"/>
              <a:t>		</a:t>
            </a:r>
            <a:r>
              <a:rPr lang="en-US" sz="3200">
                <a:solidFill>
                  <a:srgbClr val="008080"/>
                </a:solidFill>
              </a:rPr>
              <a:t>Impetigo (Stafylococcus</a:t>
            </a:r>
            <a:r>
              <a:rPr lang="en-US" sz="3200" b="1">
                <a:solidFill>
                  <a:srgbClr val="008080"/>
                </a:solidFill>
              </a:rPr>
              <a:t>)</a:t>
            </a:r>
            <a:endParaRPr lang="en-US" sz="3200">
              <a:solidFill>
                <a:srgbClr val="008080"/>
              </a:solidFill>
            </a:endParaRPr>
          </a:p>
        </p:txBody>
      </p:sp>
      <p:sp>
        <p:nvSpPr>
          <p:cNvPr id="35844" name="Text Box 4"/>
          <p:cNvSpPr txBox="1">
            <a:spLocks noChangeArrowheads="1"/>
          </p:cNvSpPr>
          <p:nvPr/>
        </p:nvSpPr>
        <p:spPr bwMode="auto">
          <a:xfrm>
            <a:off x="762000" y="3505200"/>
            <a:ext cx="33893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pPr>
            <a:r>
              <a:rPr lang="en-US" sz="3400">
                <a:latin typeface="Times New Roman" pitchFamily="18" charset="0"/>
              </a:rPr>
              <a:t> </a:t>
            </a:r>
          </a:p>
        </p:txBody>
      </p:sp>
      <p:sp>
        <p:nvSpPr>
          <p:cNvPr id="449542" name="Rectangle 6"/>
          <p:cNvSpPr>
            <a:spLocks noChangeArrowheads="1"/>
          </p:cNvSpPr>
          <p:nvPr/>
        </p:nvSpPr>
        <p:spPr bwMode="auto">
          <a:xfrm>
            <a:off x="282575" y="-9525"/>
            <a:ext cx="8610600" cy="1143000"/>
          </a:xfrm>
          <a:prstGeom prst="rect">
            <a:avLst/>
          </a:prstGeom>
          <a:noFill/>
          <a:ln w="9525">
            <a:noFill/>
            <a:miter lim="800000"/>
            <a:headEnd/>
            <a:tailEnd/>
          </a:ln>
          <a:effectLst/>
        </p:spPr>
        <p:txBody>
          <a:bodyPr anchor="ctr"/>
          <a:lstStyle/>
          <a:p>
            <a:pPr algn="ctr">
              <a:defRPr/>
            </a:pPr>
            <a:r>
              <a:rPr lang="en-US" sz="4400" dirty="0">
                <a:solidFill>
                  <a:srgbClr val="990000"/>
                </a:solidFill>
                <a:effectLst>
                  <a:outerShdw blurRad="38100" dist="38100" dir="2700000" algn="tl">
                    <a:srgbClr val="C0C0C0"/>
                  </a:outerShdw>
                </a:effectLst>
                <a:cs typeface="+mn-cs"/>
              </a:rPr>
              <a:t>Transmission – dependent on</a:t>
            </a:r>
            <a:endParaRPr lang="en-US" sz="4400" dirty="0">
              <a:solidFill>
                <a:schemeClr val="accent2"/>
              </a:solidFill>
              <a:effectLst>
                <a:outerShdw blurRad="38100" dist="38100" dir="2700000" algn="tl">
                  <a:srgbClr val="C0C0C0"/>
                </a:outerShdw>
              </a:effectLst>
              <a:cs typeface="+mn-cs"/>
            </a:endParaRPr>
          </a:p>
        </p:txBody>
      </p:sp>
      <p:sp>
        <p:nvSpPr>
          <p:cNvPr id="6" name="Rectangle 6"/>
          <p:cNvSpPr>
            <a:spLocks noChangeArrowheads="1"/>
          </p:cNvSpPr>
          <p:nvPr/>
        </p:nvSpPr>
        <p:spPr bwMode="auto">
          <a:xfrm>
            <a:off x="611188" y="1147763"/>
            <a:ext cx="5616575" cy="768350"/>
          </a:xfrm>
          <a:prstGeom prst="rect">
            <a:avLst/>
          </a:prstGeom>
          <a:solidFill>
            <a:srgbClr val="FFFF00"/>
          </a:solidFill>
          <a:ln w="9525">
            <a:noFill/>
            <a:miter lim="800000"/>
            <a:headEnd/>
            <a:tailEnd/>
          </a:ln>
          <a:effectLst/>
        </p:spPr>
        <p:txBody>
          <a:bodyPr anchor="ctr">
            <a:spAutoFit/>
          </a:bodyPr>
          <a:lstStyle/>
          <a:p>
            <a:pPr algn="ctr">
              <a:defRPr/>
            </a:pPr>
            <a:r>
              <a:rPr lang="en-US" sz="4400" dirty="0">
                <a:solidFill>
                  <a:schemeClr val="accent2"/>
                </a:solidFill>
                <a:effectLst>
                  <a:outerShdw blurRad="38100" dist="38100" dir="2700000" algn="tl">
                    <a:srgbClr val="C0C0C0"/>
                  </a:outerShdw>
                </a:effectLst>
                <a:cs typeface="+mn-cs"/>
              </a:rPr>
              <a:t>Agent characteristics</a:t>
            </a:r>
          </a:p>
        </p:txBody>
      </p:sp>
      <p:sp>
        <p:nvSpPr>
          <p:cNvPr id="7" name="Text Box 3"/>
          <p:cNvSpPr txBox="1">
            <a:spLocks noChangeArrowheads="1"/>
          </p:cNvSpPr>
          <p:nvPr/>
        </p:nvSpPr>
        <p:spPr bwMode="auto">
          <a:xfrm>
            <a:off x="684213" y="3068638"/>
            <a:ext cx="740619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3333CC"/>
              </a:buClr>
              <a:buSzPct val="150000"/>
              <a:buFontTx/>
              <a:buChar char="•"/>
            </a:pPr>
            <a:r>
              <a:rPr lang="en-US" sz="3200" b="1" dirty="0"/>
              <a:t> </a:t>
            </a:r>
            <a:r>
              <a:rPr lang="en-US" sz="3200" dirty="0"/>
              <a:t>Airborne infection - </a:t>
            </a:r>
            <a:r>
              <a:rPr lang="en-US" sz="3200" dirty="0">
                <a:solidFill>
                  <a:srgbClr val="008080"/>
                </a:solidFill>
              </a:rPr>
              <a:t>Valley fever</a:t>
            </a:r>
          </a:p>
          <a:p>
            <a:pPr>
              <a:buClr>
                <a:srgbClr val="FF3399"/>
              </a:buClr>
              <a:buSzPct val="150000"/>
            </a:pPr>
            <a:r>
              <a:rPr lang="en-US" sz="3200" b="1" dirty="0">
                <a:solidFill>
                  <a:srgbClr val="008080"/>
                </a:solidFill>
              </a:rPr>
              <a:t>		</a:t>
            </a:r>
            <a:r>
              <a:rPr lang="en-US" sz="3200" dirty="0" smtClean="0">
                <a:solidFill>
                  <a:srgbClr val="008080"/>
                </a:solidFill>
              </a:rPr>
              <a:t>(</a:t>
            </a:r>
            <a:r>
              <a:rPr lang="en-US" sz="3200" dirty="0" err="1" smtClean="0">
                <a:solidFill>
                  <a:srgbClr val="008080"/>
                </a:solidFill>
              </a:rPr>
              <a:t>coccidioidomycosis</a:t>
            </a:r>
            <a:r>
              <a:rPr lang="en-US" sz="3200" dirty="0" smtClean="0">
                <a:solidFill>
                  <a:srgbClr val="008080"/>
                </a:solidFill>
              </a:rPr>
              <a:t> - fungus</a:t>
            </a:r>
            <a:r>
              <a:rPr lang="en-US" sz="3200" dirty="0">
                <a:solidFill>
                  <a:srgbClr val="008080"/>
                </a:solidFill>
              </a:rPr>
              <a:t>)</a:t>
            </a:r>
          </a:p>
        </p:txBody>
      </p:sp>
      <p:sp>
        <p:nvSpPr>
          <p:cNvPr id="8" name="Text Box 3"/>
          <p:cNvSpPr txBox="1">
            <a:spLocks noChangeArrowheads="1"/>
          </p:cNvSpPr>
          <p:nvPr/>
        </p:nvSpPr>
        <p:spPr bwMode="auto">
          <a:xfrm>
            <a:off x="684213" y="4868863"/>
            <a:ext cx="79581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3333CC"/>
              </a:buClr>
              <a:buSzPct val="150000"/>
              <a:buFontTx/>
              <a:buChar char="•"/>
            </a:pPr>
            <a:r>
              <a:rPr lang="en-US" sz="3200" b="1"/>
              <a:t> </a:t>
            </a:r>
            <a:r>
              <a:rPr lang="en-US" sz="3200"/>
              <a:t>Vector transmission - </a:t>
            </a:r>
            <a:r>
              <a:rPr lang="en-US" sz="3200">
                <a:solidFill>
                  <a:srgbClr val="008080"/>
                </a:solidFill>
              </a:rPr>
              <a:t>malaria (mosquito)</a:t>
            </a:r>
          </a:p>
        </p:txBody>
      </p:sp>
      <p:sp>
        <p:nvSpPr>
          <p:cNvPr id="9" name="Text Box 3"/>
          <p:cNvSpPr txBox="1">
            <a:spLocks noChangeArrowheads="1"/>
          </p:cNvSpPr>
          <p:nvPr/>
        </p:nvSpPr>
        <p:spPr bwMode="auto">
          <a:xfrm>
            <a:off x="684213" y="4211638"/>
            <a:ext cx="57054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3333CC"/>
              </a:buClr>
              <a:buSzPct val="150000"/>
              <a:buFontTx/>
              <a:buChar char="•"/>
            </a:pPr>
            <a:r>
              <a:rPr lang="en-US" sz="3200" b="1"/>
              <a:t> </a:t>
            </a:r>
            <a:r>
              <a:rPr lang="en-US" sz="3200"/>
              <a:t>Droplet infection – </a:t>
            </a:r>
            <a:r>
              <a:rPr lang="en-US" sz="3200">
                <a:solidFill>
                  <a:srgbClr val="008080"/>
                </a:solidFill>
              </a:rPr>
              <a:t>influenza</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5526" fill="hold"/>
                                        <p:tgtEl>
                                          <p:spTgt spid="2"/>
                                        </p:tgtEl>
                                      </p:cBhvr>
                                    </p:cmd>
                                  </p:childTnLst>
                                </p:cTn>
                              </p:par>
                              <p:par>
                                <p:cTn id="7" presetID="10" presetClass="entr" presetSubtype="0" fill="hold" grpId="0" nodeType="withEffect">
                                  <p:stCondLst>
                                    <p:cond delay="10000"/>
                                  </p:stCondLst>
                                  <p:childTnLst>
                                    <p:set>
                                      <p:cBhvr>
                                        <p:cTn id="8" dur="1" fill="hold">
                                          <p:stCondLst>
                                            <p:cond delay="0"/>
                                          </p:stCondLst>
                                        </p:cTn>
                                        <p:tgtEl>
                                          <p:spTgt spid="45059"/>
                                        </p:tgtEl>
                                        <p:attrNameLst>
                                          <p:attrName>style.visibility</p:attrName>
                                        </p:attrNameLst>
                                      </p:cBhvr>
                                      <p:to>
                                        <p:strVal val="visible"/>
                                      </p:to>
                                    </p:set>
                                    <p:animEffect transition="in" filter="fade">
                                      <p:cBhvr>
                                        <p:cTn id="9" dur="2000"/>
                                        <p:tgtEl>
                                          <p:spTgt spid="45059"/>
                                        </p:tgtEl>
                                      </p:cBhvr>
                                    </p:animEffect>
                                  </p:childTnLst>
                                </p:cTn>
                              </p:par>
                              <p:par>
                                <p:cTn id="10" presetID="10" presetClass="entr" presetSubtype="0" fill="hold" grpId="0" nodeType="withEffect">
                                  <p:stCondLst>
                                    <p:cond delay="16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24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10" presetClass="entr" presetSubtype="0" fill="hold" nodeType="withEffect">
                                  <p:stCondLst>
                                    <p:cond delay="2800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45059" grpId="0"/>
      <p:bldP spid="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762000" y="1905000"/>
            <a:ext cx="2921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pPr>
            <a:r>
              <a:rPr lang="en-US" sz="3400" b="1">
                <a:latin typeface="Times New Roman" pitchFamily="18" charset="0"/>
              </a:rPr>
              <a:t> </a:t>
            </a:r>
            <a:endParaRPr lang="en-US" sz="3200">
              <a:latin typeface="Times New Roman" pitchFamily="18" charset="0"/>
            </a:endParaRPr>
          </a:p>
        </p:txBody>
      </p:sp>
      <p:sp>
        <p:nvSpPr>
          <p:cNvPr id="36867" name="Text Box 3"/>
          <p:cNvSpPr txBox="1">
            <a:spLocks noChangeArrowheads="1"/>
          </p:cNvSpPr>
          <p:nvPr/>
        </p:nvSpPr>
        <p:spPr bwMode="auto">
          <a:xfrm>
            <a:off x="685800" y="2743200"/>
            <a:ext cx="2921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pPr>
            <a:r>
              <a:rPr lang="en-US" sz="3400" b="1">
                <a:latin typeface="Times New Roman" pitchFamily="18" charset="0"/>
              </a:rPr>
              <a:t> </a:t>
            </a:r>
            <a:endParaRPr lang="en-US" sz="3400">
              <a:latin typeface="Times New Roman" pitchFamily="18" charset="0"/>
            </a:endParaRPr>
          </a:p>
        </p:txBody>
      </p:sp>
      <p:sp>
        <p:nvSpPr>
          <p:cNvPr id="46084" name="Text Box 4"/>
          <p:cNvSpPr txBox="1">
            <a:spLocks noChangeArrowheads="1"/>
          </p:cNvSpPr>
          <p:nvPr/>
        </p:nvSpPr>
        <p:spPr bwMode="auto">
          <a:xfrm>
            <a:off x="762000" y="1916113"/>
            <a:ext cx="755491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3399"/>
              </a:buClr>
              <a:buSzPct val="150000"/>
            </a:pPr>
            <a:r>
              <a:rPr lang="en-US" sz="3400">
                <a:latin typeface="Times New Roman" pitchFamily="18" charset="0"/>
              </a:rPr>
              <a:t>The concept of </a:t>
            </a:r>
            <a:r>
              <a:rPr lang="en-US" sz="3400">
                <a:solidFill>
                  <a:srgbClr val="FF3399"/>
                </a:solidFill>
                <a:latin typeface="Times New Roman" pitchFamily="18" charset="0"/>
              </a:rPr>
              <a:t>the overall immunity</a:t>
            </a:r>
            <a:r>
              <a:rPr lang="en-US" sz="3400">
                <a:latin typeface="Times New Roman" pitchFamily="18" charset="0"/>
              </a:rPr>
              <a:t> for a given disease in a population.  The higher the herd immunity, the less likely an epidemic will be.</a:t>
            </a:r>
          </a:p>
        </p:txBody>
      </p:sp>
      <p:sp>
        <p:nvSpPr>
          <p:cNvPr id="36869" name="Text Box 5"/>
          <p:cNvSpPr txBox="1">
            <a:spLocks noChangeArrowheads="1"/>
          </p:cNvSpPr>
          <p:nvPr/>
        </p:nvSpPr>
        <p:spPr bwMode="auto">
          <a:xfrm>
            <a:off x="685800" y="3962400"/>
            <a:ext cx="1098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400">
                <a:latin typeface="Times New Roman" pitchFamily="18" charset="0"/>
              </a:rPr>
              <a:t>	</a:t>
            </a:r>
          </a:p>
          <a:p>
            <a:r>
              <a:rPr lang="en-US" sz="3400">
                <a:latin typeface="Times New Roman" pitchFamily="18" charset="0"/>
              </a:rPr>
              <a:t>	</a:t>
            </a:r>
          </a:p>
        </p:txBody>
      </p:sp>
      <p:sp>
        <p:nvSpPr>
          <p:cNvPr id="475142" name="Rectangle 6"/>
          <p:cNvSpPr>
            <a:spLocks noChangeArrowheads="1"/>
          </p:cNvSpPr>
          <p:nvPr/>
        </p:nvSpPr>
        <p:spPr bwMode="auto">
          <a:xfrm>
            <a:off x="468313" y="-9525"/>
            <a:ext cx="8142287" cy="1143000"/>
          </a:xfrm>
          <a:prstGeom prst="rect">
            <a:avLst/>
          </a:prstGeom>
          <a:noFill/>
          <a:ln w="9525">
            <a:noFill/>
            <a:miter lim="800000"/>
            <a:headEnd/>
            <a:tailEnd/>
          </a:ln>
          <a:effectLst/>
        </p:spPr>
        <p:txBody>
          <a:bodyPr anchor="ctr"/>
          <a:lstStyle/>
          <a:p>
            <a:pPr algn="ctr">
              <a:defRPr/>
            </a:pPr>
            <a:r>
              <a:rPr lang="en-US" sz="4400" dirty="0">
                <a:solidFill>
                  <a:srgbClr val="990000"/>
                </a:solidFill>
                <a:effectLst>
                  <a:outerShdw blurRad="38100" dist="38100" dir="2700000" algn="tl">
                    <a:srgbClr val="C0C0C0"/>
                  </a:outerShdw>
                </a:effectLst>
                <a:cs typeface="+mn-cs"/>
              </a:rPr>
              <a:t>Transmission – dependent on</a:t>
            </a:r>
            <a:endParaRPr lang="en-US" sz="4400" dirty="0">
              <a:solidFill>
                <a:schemeClr val="accent2"/>
              </a:solidFill>
              <a:effectLst>
                <a:outerShdw blurRad="38100" dist="38100" dir="2700000" algn="tl">
                  <a:srgbClr val="C0C0C0"/>
                </a:outerShdw>
              </a:effectLst>
              <a:cs typeface="+mn-cs"/>
            </a:endParaRPr>
          </a:p>
        </p:txBody>
      </p:sp>
      <p:sp>
        <p:nvSpPr>
          <p:cNvPr id="7" name="Rectangle 6"/>
          <p:cNvSpPr>
            <a:spLocks noChangeArrowheads="1"/>
          </p:cNvSpPr>
          <p:nvPr/>
        </p:nvSpPr>
        <p:spPr bwMode="auto">
          <a:xfrm>
            <a:off x="684213" y="1143000"/>
            <a:ext cx="3975100" cy="769938"/>
          </a:xfrm>
          <a:prstGeom prst="rect">
            <a:avLst/>
          </a:prstGeom>
          <a:solidFill>
            <a:srgbClr val="FFFF00"/>
          </a:solidFill>
          <a:ln w="9525">
            <a:noFill/>
            <a:miter lim="800000"/>
            <a:headEnd/>
            <a:tailEnd/>
          </a:ln>
          <a:effectLst/>
        </p:spPr>
        <p:txBody>
          <a:bodyPr anchor="ctr">
            <a:spAutoFit/>
          </a:bodyPr>
          <a:lstStyle/>
          <a:p>
            <a:pPr algn="ctr">
              <a:defRPr/>
            </a:pPr>
            <a:r>
              <a:rPr lang="en-US" sz="4400" dirty="0">
                <a:solidFill>
                  <a:schemeClr val="accent2"/>
                </a:solidFill>
                <a:effectLst>
                  <a:outerShdw blurRad="38100" dist="38100" dir="2700000" algn="tl">
                    <a:srgbClr val="C0C0C0"/>
                  </a:outerShdw>
                </a:effectLst>
                <a:cs typeface="+mn-cs"/>
              </a:rPr>
              <a:t>Herd immunity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3529" fill="hold"/>
                                        <p:tgtEl>
                                          <p:spTgt spid="2"/>
                                        </p:tgtEl>
                                      </p:cBhvr>
                                    </p:cmd>
                                  </p:childTnLst>
                                </p:cTn>
                              </p:par>
                              <p:par>
                                <p:cTn id="7" presetID="10" presetClass="entr" presetSubtype="0" fill="hold" grpId="0" nodeType="withEffect">
                                  <p:stCondLst>
                                    <p:cond delay="4000"/>
                                  </p:stCondLst>
                                  <p:childTnLst>
                                    <p:set>
                                      <p:cBhvr>
                                        <p:cTn id="8" dur="1" fill="hold">
                                          <p:stCondLst>
                                            <p:cond delay="0"/>
                                          </p:stCondLst>
                                        </p:cTn>
                                        <p:tgtEl>
                                          <p:spTgt spid="46084"/>
                                        </p:tgtEl>
                                        <p:attrNameLst>
                                          <p:attrName>style.visibility</p:attrName>
                                        </p:attrNameLst>
                                      </p:cBhvr>
                                      <p:to>
                                        <p:strVal val="visible"/>
                                      </p:to>
                                    </p:set>
                                    <p:animEffect transition="in" filter="fade">
                                      <p:cBhvr>
                                        <p:cTn id="9" dur="3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4608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447800"/>
            <a:ext cx="9193213" cy="5064125"/>
            <a:chOff x="192" y="986"/>
            <a:chExt cx="5459" cy="3190"/>
          </a:xfrm>
        </p:grpSpPr>
        <p:graphicFrame>
          <p:nvGraphicFramePr>
            <p:cNvPr id="37892" name="Object 3"/>
            <p:cNvGraphicFramePr>
              <a:graphicFrameLocks noChangeAspect="1"/>
            </p:cNvGraphicFramePr>
            <p:nvPr>
              <p:extLst>
                <p:ext uri="{D42A27DB-BD31-4B8C-83A1-F6EECF244321}">
                  <p14:modId xmlns:p14="http://schemas.microsoft.com/office/powerpoint/2010/main" val="3116216986"/>
                </p:ext>
              </p:extLst>
            </p:nvPr>
          </p:nvGraphicFramePr>
          <p:xfrm>
            <a:off x="192" y="1675"/>
            <a:ext cx="2544" cy="1349"/>
          </p:xfrm>
          <a:graphic>
            <a:graphicData uri="http://schemas.openxmlformats.org/presentationml/2006/ole">
              <mc:AlternateContent xmlns:mc="http://schemas.openxmlformats.org/markup-compatibility/2006">
                <mc:Choice xmlns:v="urn:schemas-microsoft-com:vml" Requires="v">
                  <p:oleObj spid="_x0000_s38133" name="Document" r:id="rId6" imgW="1538714" imgH="813400" progId="Word.Document.8">
                    <p:embed/>
                  </p:oleObj>
                </mc:Choice>
                <mc:Fallback>
                  <p:oleObj name="Document" r:id="rId6" imgW="1538714" imgH="813400" progId="Word.Document.8">
                    <p:embed/>
                    <p:pic>
                      <p:nvPicPr>
                        <p:cNvPr id="0" name="Object 3"/>
                        <p:cNvPicPr>
                          <a:picLocks noChangeAspect="1" noChangeArrowheads="1"/>
                        </p:cNvPicPr>
                        <p:nvPr/>
                      </p:nvPicPr>
                      <p:blipFill>
                        <a:blip r:embed="rId7"/>
                        <a:srcRect/>
                        <a:stretch>
                          <a:fillRect/>
                        </a:stretch>
                      </p:blipFill>
                      <p:spPr bwMode="auto">
                        <a:xfrm>
                          <a:off x="192" y="1675"/>
                          <a:ext cx="2544" cy="1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7893" name="Object 4"/>
            <p:cNvGraphicFramePr>
              <a:graphicFrameLocks noChangeAspect="1"/>
            </p:cNvGraphicFramePr>
            <p:nvPr/>
          </p:nvGraphicFramePr>
          <p:xfrm>
            <a:off x="3024" y="1679"/>
            <a:ext cx="2598" cy="1345"/>
          </p:xfrm>
          <a:graphic>
            <a:graphicData uri="http://schemas.openxmlformats.org/presentationml/2006/ole">
              <mc:AlternateContent xmlns:mc="http://schemas.openxmlformats.org/markup-compatibility/2006">
                <mc:Choice xmlns:v="urn:schemas-microsoft-com:vml" Requires="v">
                  <p:oleObj spid="_x0000_s38134" name="Document" r:id="rId8" imgW="1543812" imgH="800100" progId="Word.Document.8">
                    <p:embed/>
                  </p:oleObj>
                </mc:Choice>
                <mc:Fallback>
                  <p:oleObj name="Document" r:id="rId8" imgW="1543812" imgH="800100" progId="Word.Document.8">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24" y="1679"/>
                          <a:ext cx="2598" cy="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4" name="Text Box 5"/>
            <p:cNvSpPr txBox="1">
              <a:spLocks noChangeArrowheads="1"/>
            </p:cNvSpPr>
            <p:nvPr/>
          </p:nvSpPr>
          <p:spPr bwMode="auto">
            <a:xfrm>
              <a:off x="326" y="1002"/>
              <a:ext cx="229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b="1">
                  <a:latin typeface="Times New Roman" pitchFamily="18" charset="0"/>
                </a:rPr>
                <a:t>50 percent susceptibility</a:t>
              </a:r>
            </a:p>
            <a:p>
              <a:r>
                <a:rPr lang="en-US" sz="2800" b="1">
                  <a:solidFill>
                    <a:srgbClr val="FF3399"/>
                  </a:solidFill>
                  <a:latin typeface="Times New Roman" pitchFamily="18" charset="0"/>
                </a:rPr>
                <a:t>(50 percent immune</a:t>
              </a:r>
              <a:r>
                <a:rPr lang="en-US" sz="2400" b="1">
                  <a:solidFill>
                    <a:srgbClr val="FF3399"/>
                  </a:solidFill>
                  <a:latin typeface="Times New Roman" pitchFamily="18" charset="0"/>
                </a:rPr>
                <a:t>)</a:t>
              </a:r>
            </a:p>
          </p:txBody>
        </p:sp>
        <p:sp>
          <p:nvSpPr>
            <p:cNvPr id="37895" name="Text Box 6"/>
            <p:cNvSpPr txBox="1">
              <a:spLocks noChangeArrowheads="1"/>
            </p:cNvSpPr>
            <p:nvPr/>
          </p:nvSpPr>
          <p:spPr bwMode="auto">
            <a:xfrm>
              <a:off x="3360" y="986"/>
              <a:ext cx="2291"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b="1">
                  <a:latin typeface="Times New Roman" pitchFamily="18" charset="0"/>
                </a:rPr>
                <a:t>25 percent susceptibility</a:t>
              </a:r>
            </a:p>
            <a:p>
              <a:r>
                <a:rPr lang="en-US" sz="2800" b="1">
                  <a:solidFill>
                    <a:srgbClr val="FF3399"/>
                  </a:solidFill>
                  <a:latin typeface="Times New Roman" pitchFamily="18" charset="0"/>
                </a:rPr>
                <a:t>(75 percent immune)</a:t>
              </a:r>
            </a:p>
          </p:txBody>
        </p:sp>
        <p:grpSp>
          <p:nvGrpSpPr>
            <p:cNvPr id="37896" name="Group 7"/>
            <p:cNvGrpSpPr>
              <a:grpSpLocks/>
            </p:cNvGrpSpPr>
            <p:nvPr/>
          </p:nvGrpSpPr>
          <p:grpSpPr bwMode="auto">
            <a:xfrm>
              <a:off x="1440" y="3194"/>
              <a:ext cx="3374" cy="982"/>
              <a:chOff x="1728" y="3146"/>
              <a:chExt cx="3374" cy="982"/>
            </a:xfrm>
          </p:grpSpPr>
          <p:sp>
            <p:nvSpPr>
              <p:cNvPr id="37897" name="Rectangle 8"/>
              <p:cNvSpPr>
                <a:spLocks noChangeArrowheads="1"/>
              </p:cNvSpPr>
              <p:nvPr/>
            </p:nvSpPr>
            <p:spPr bwMode="auto">
              <a:xfrm>
                <a:off x="1728" y="3168"/>
                <a:ext cx="192" cy="192"/>
              </a:xfrm>
              <a:prstGeom prst="rect">
                <a:avLst/>
              </a:prstGeom>
              <a:solidFill>
                <a:schemeClr val="tx1"/>
              </a:solidFill>
              <a:ln w="9525">
                <a:solidFill>
                  <a:schemeClr val="tx1"/>
                </a:solidFill>
                <a:miter lim="800000"/>
                <a:headEnd/>
                <a:tailEnd/>
              </a:ln>
            </p:spPr>
            <p:txBody>
              <a:bodyPr wrap="none" anchor="ctr"/>
              <a:lstStyle/>
              <a:p>
                <a:pPr eaLnBrk="0" hangingPunct="0">
                  <a:buFontTx/>
                  <a:buChar char="•"/>
                </a:pPr>
                <a:endParaRPr lang="en-US"/>
              </a:p>
            </p:txBody>
          </p:sp>
          <p:grpSp>
            <p:nvGrpSpPr>
              <p:cNvPr id="37898" name="Group 9"/>
              <p:cNvGrpSpPr>
                <a:grpSpLocks/>
              </p:cNvGrpSpPr>
              <p:nvPr/>
            </p:nvGrpSpPr>
            <p:grpSpPr bwMode="auto">
              <a:xfrm>
                <a:off x="1728" y="3146"/>
                <a:ext cx="3374" cy="982"/>
                <a:chOff x="1728" y="3146"/>
                <a:chExt cx="3374" cy="982"/>
              </a:xfrm>
            </p:grpSpPr>
            <p:sp>
              <p:nvSpPr>
                <p:cNvPr id="37899" name="Oval 10"/>
                <p:cNvSpPr>
                  <a:spLocks noChangeArrowheads="1"/>
                </p:cNvSpPr>
                <p:nvPr/>
              </p:nvSpPr>
              <p:spPr bwMode="auto">
                <a:xfrm>
                  <a:off x="1728" y="3888"/>
                  <a:ext cx="192" cy="192"/>
                </a:xfrm>
                <a:prstGeom prst="ellipse">
                  <a:avLst/>
                </a:prstGeom>
                <a:solidFill>
                  <a:schemeClr val="bg1"/>
                </a:solidFill>
                <a:ln w="9525">
                  <a:solidFill>
                    <a:schemeClr val="tx1"/>
                  </a:solidFill>
                  <a:round/>
                  <a:headEnd/>
                  <a:tailEnd/>
                </a:ln>
              </p:spPr>
              <p:txBody>
                <a:bodyPr wrap="none" anchor="ctr"/>
                <a:lstStyle/>
                <a:p>
                  <a:pPr eaLnBrk="0" hangingPunct="0">
                    <a:buFontTx/>
                    <a:buChar char="•"/>
                  </a:pPr>
                  <a:endParaRPr lang="en-US"/>
                </a:p>
              </p:txBody>
            </p:sp>
            <p:sp>
              <p:nvSpPr>
                <p:cNvPr id="37900" name="Oval 11"/>
                <p:cNvSpPr>
                  <a:spLocks noChangeArrowheads="1"/>
                </p:cNvSpPr>
                <p:nvPr/>
              </p:nvSpPr>
              <p:spPr bwMode="auto">
                <a:xfrm>
                  <a:off x="1728" y="3552"/>
                  <a:ext cx="192" cy="192"/>
                </a:xfrm>
                <a:prstGeom prst="ellipse">
                  <a:avLst/>
                </a:prstGeom>
                <a:solidFill>
                  <a:schemeClr val="tx1"/>
                </a:solidFill>
                <a:ln w="9525">
                  <a:solidFill>
                    <a:schemeClr val="tx1"/>
                  </a:solidFill>
                  <a:round/>
                  <a:headEnd/>
                  <a:tailEnd/>
                </a:ln>
              </p:spPr>
              <p:txBody>
                <a:bodyPr wrap="none" anchor="ctr"/>
                <a:lstStyle/>
                <a:p>
                  <a:pPr eaLnBrk="0" hangingPunct="0">
                    <a:buFontTx/>
                    <a:buChar char="•"/>
                  </a:pPr>
                  <a:endParaRPr lang="en-US"/>
                </a:p>
              </p:txBody>
            </p:sp>
            <p:sp>
              <p:nvSpPr>
                <p:cNvPr id="37901" name="Oval 12"/>
                <p:cNvSpPr>
                  <a:spLocks noChangeArrowheads="1"/>
                </p:cNvSpPr>
                <p:nvPr/>
              </p:nvSpPr>
              <p:spPr bwMode="auto">
                <a:xfrm>
                  <a:off x="1728" y="3168"/>
                  <a:ext cx="192" cy="192"/>
                </a:xfrm>
                <a:prstGeom prst="ellipse">
                  <a:avLst/>
                </a:prstGeom>
                <a:solidFill>
                  <a:schemeClr val="bg1"/>
                </a:solidFill>
                <a:ln w="9525">
                  <a:solidFill>
                    <a:schemeClr val="tx1"/>
                  </a:solidFill>
                  <a:round/>
                  <a:headEnd/>
                  <a:tailEnd/>
                </a:ln>
              </p:spPr>
              <p:txBody>
                <a:bodyPr wrap="none" anchor="ctr"/>
                <a:lstStyle/>
                <a:p>
                  <a:pPr eaLnBrk="0" hangingPunct="0">
                    <a:buFontTx/>
                    <a:buChar char="•"/>
                  </a:pPr>
                  <a:endParaRPr lang="en-US"/>
                </a:p>
              </p:txBody>
            </p:sp>
            <p:sp>
              <p:nvSpPr>
                <p:cNvPr id="37902" name="Text Box 13"/>
                <p:cNvSpPr txBox="1">
                  <a:spLocks noChangeArrowheads="1"/>
                </p:cNvSpPr>
                <p:nvPr/>
              </p:nvSpPr>
              <p:spPr bwMode="auto">
                <a:xfrm>
                  <a:off x="2054" y="3146"/>
                  <a:ext cx="229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latin typeface="Times New Roman" pitchFamily="18" charset="0"/>
                    </a:rPr>
                    <a:t>= Original diseased individual</a:t>
                  </a:r>
                </a:p>
              </p:txBody>
            </p:sp>
            <p:sp>
              <p:nvSpPr>
                <p:cNvPr id="37903" name="Text Box 14"/>
                <p:cNvSpPr txBox="1">
                  <a:spLocks noChangeArrowheads="1"/>
                </p:cNvSpPr>
                <p:nvPr/>
              </p:nvSpPr>
              <p:spPr bwMode="auto">
                <a:xfrm>
                  <a:off x="2064" y="3456"/>
                  <a:ext cx="19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latin typeface="Times New Roman" pitchFamily="18" charset="0"/>
                    </a:rPr>
                    <a:t>= Susceptible individuals</a:t>
                  </a:r>
                </a:p>
              </p:txBody>
            </p:sp>
            <p:sp>
              <p:nvSpPr>
                <p:cNvPr id="37904" name="Text Box 15"/>
                <p:cNvSpPr txBox="1">
                  <a:spLocks noChangeArrowheads="1"/>
                </p:cNvSpPr>
                <p:nvPr/>
              </p:nvSpPr>
              <p:spPr bwMode="auto">
                <a:xfrm>
                  <a:off x="2064" y="3840"/>
                  <a:ext cx="303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latin typeface="Times New Roman" pitchFamily="18" charset="0"/>
                    </a:rPr>
                    <a:t>= Non-susceptible (immune) individuals</a:t>
                  </a:r>
                </a:p>
              </p:txBody>
            </p:sp>
          </p:grpSp>
        </p:grpSp>
      </p:grpSp>
      <p:sp>
        <p:nvSpPr>
          <p:cNvPr id="438288" name="Rectangle 16"/>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Herd immunity</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2"/>
          <p:cNvSpPr>
            <a:spLocks noGrp="1" noChangeArrowheads="1"/>
          </p:cNvSpPr>
          <p:nvPr>
            <p:ph type="title" idx="4294967295"/>
          </p:nvPr>
        </p:nvSpPr>
        <p:spPr/>
        <p:txBody>
          <a:bodyPr/>
          <a:lstStyle/>
          <a:p>
            <a:pPr eaLnBrk="1" hangingPunct="1">
              <a:defRPr/>
            </a:pPr>
            <a:r>
              <a:rPr lang="en-US" smtClean="0">
                <a:solidFill>
                  <a:srgbClr val="990000"/>
                </a:solidFill>
                <a:effectLst>
                  <a:outerShdw blurRad="38100" dist="38100" dir="2700000" algn="tl">
                    <a:srgbClr val="C0C0C0"/>
                  </a:outerShdw>
                </a:effectLst>
              </a:rPr>
              <a:t>Measures of effect</a:t>
            </a:r>
          </a:p>
        </p:txBody>
      </p:sp>
      <p:grpSp>
        <p:nvGrpSpPr>
          <p:cNvPr id="2" name="Group 15"/>
          <p:cNvGrpSpPr>
            <a:grpSpLocks/>
          </p:cNvGrpSpPr>
          <p:nvPr/>
        </p:nvGrpSpPr>
        <p:grpSpPr bwMode="auto">
          <a:xfrm>
            <a:off x="457200" y="1682750"/>
            <a:ext cx="6346825" cy="968375"/>
            <a:chOff x="288" y="1060"/>
            <a:chExt cx="3998" cy="610"/>
          </a:xfrm>
        </p:grpSpPr>
        <p:sp>
          <p:nvSpPr>
            <p:cNvPr id="38926" name="Text Box 3"/>
            <p:cNvSpPr txBox="1">
              <a:spLocks noChangeArrowheads="1"/>
            </p:cNvSpPr>
            <p:nvPr/>
          </p:nvSpPr>
          <p:spPr bwMode="auto">
            <a:xfrm>
              <a:off x="288" y="1199"/>
              <a:ext cx="157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a:solidFill>
                    <a:srgbClr val="FF3399"/>
                  </a:solidFill>
                </a:rPr>
                <a:t>Attack ‘rate’ =</a:t>
              </a:r>
              <a:endParaRPr lang="en-US"/>
            </a:p>
          </p:txBody>
        </p:sp>
        <p:grpSp>
          <p:nvGrpSpPr>
            <p:cNvPr id="38927" name="Group 12"/>
            <p:cNvGrpSpPr>
              <a:grpSpLocks/>
            </p:cNvGrpSpPr>
            <p:nvPr/>
          </p:nvGrpSpPr>
          <p:grpSpPr bwMode="auto">
            <a:xfrm>
              <a:off x="1960" y="1060"/>
              <a:ext cx="2326" cy="610"/>
              <a:chOff x="2014" y="1065"/>
              <a:chExt cx="2326" cy="610"/>
            </a:xfrm>
          </p:grpSpPr>
          <p:sp>
            <p:nvSpPr>
              <p:cNvPr id="38928" name="Text Box 4"/>
              <p:cNvSpPr txBox="1">
                <a:spLocks noChangeArrowheads="1"/>
              </p:cNvSpPr>
              <p:nvPr/>
            </p:nvSpPr>
            <p:spPr bwMode="auto">
              <a:xfrm>
                <a:off x="2014" y="1065"/>
                <a:ext cx="2326"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lnSpc>
                    <a:spcPct val="120000"/>
                  </a:lnSpc>
                </a:pPr>
                <a:r>
                  <a:rPr lang="en-US" sz="2400"/>
                  <a:t># of new cases of disease</a:t>
                </a:r>
              </a:p>
              <a:p>
                <a:pPr algn="ctr">
                  <a:lnSpc>
                    <a:spcPct val="120000"/>
                  </a:lnSpc>
                </a:pPr>
                <a:r>
                  <a:rPr lang="en-US" sz="2400"/>
                  <a:t>Total # ‘at risk’</a:t>
                </a:r>
                <a:endParaRPr lang="en-US" sz="2400" u="sng"/>
              </a:p>
            </p:txBody>
          </p:sp>
          <p:sp>
            <p:nvSpPr>
              <p:cNvPr id="38929" name="Line 9"/>
              <p:cNvSpPr>
                <a:spLocks noChangeShapeType="1"/>
              </p:cNvSpPr>
              <p:nvPr/>
            </p:nvSpPr>
            <p:spPr bwMode="auto">
              <a:xfrm>
                <a:off x="2018" y="1389"/>
                <a:ext cx="231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grpSp>
        <p:nvGrpSpPr>
          <p:cNvPr id="4" name="Group 16"/>
          <p:cNvGrpSpPr>
            <a:grpSpLocks/>
          </p:cNvGrpSpPr>
          <p:nvPr/>
        </p:nvGrpSpPr>
        <p:grpSpPr bwMode="auto">
          <a:xfrm>
            <a:off x="468313" y="3098800"/>
            <a:ext cx="7454900" cy="1052513"/>
            <a:chOff x="295" y="1952"/>
            <a:chExt cx="4696" cy="663"/>
          </a:xfrm>
        </p:grpSpPr>
        <p:sp>
          <p:nvSpPr>
            <p:cNvPr id="38922" name="Text Box 5"/>
            <p:cNvSpPr txBox="1">
              <a:spLocks noChangeArrowheads="1"/>
            </p:cNvSpPr>
            <p:nvPr/>
          </p:nvSpPr>
          <p:spPr bwMode="auto">
            <a:xfrm>
              <a:off x="295" y="2149"/>
              <a:ext cx="229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a:solidFill>
                    <a:srgbClr val="FF3399"/>
                  </a:solidFill>
                </a:rPr>
                <a:t>Case fatality ‘rate’ =</a:t>
              </a:r>
              <a:r>
                <a:rPr lang="en-US"/>
                <a:t> </a:t>
              </a:r>
            </a:p>
          </p:txBody>
        </p:sp>
        <p:grpSp>
          <p:nvGrpSpPr>
            <p:cNvPr id="38923" name="Group 13"/>
            <p:cNvGrpSpPr>
              <a:grpSpLocks/>
            </p:cNvGrpSpPr>
            <p:nvPr/>
          </p:nvGrpSpPr>
          <p:grpSpPr bwMode="auto">
            <a:xfrm>
              <a:off x="2516" y="1952"/>
              <a:ext cx="2475" cy="663"/>
              <a:chOff x="2452" y="1976"/>
              <a:chExt cx="2475" cy="663"/>
            </a:xfrm>
          </p:grpSpPr>
          <p:sp>
            <p:nvSpPr>
              <p:cNvPr id="38924" name="Text Box 6"/>
              <p:cNvSpPr txBox="1">
                <a:spLocks noChangeArrowheads="1"/>
              </p:cNvSpPr>
              <p:nvPr/>
            </p:nvSpPr>
            <p:spPr bwMode="auto">
              <a:xfrm>
                <a:off x="2452" y="1976"/>
                <a:ext cx="2475"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nSpc>
                    <a:spcPct val="120000"/>
                  </a:lnSpc>
                </a:pPr>
                <a:r>
                  <a:rPr lang="en-US" sz="2800"/>
                  <a:t>     </a:t>
                </a:r>
                <a:r>
                  <a:rPr lang="en-US" sz="2400"/>
                  <a:t># who die of disease</a:t>
                </a:r>
              </a:p>
              <a:p>
                <a:pPr>
                  <a:lnSpc>
                    <a:spcPct val="120000"/>
                  </a:lnSpc>
                </a:pPr>
                <a:r>
                  <a:rPr lang="en-US" sz="2400"/>
                  <a:t>Total # with </a:t>
                </a:r>
                <a:r>
                  <a:rPr lang="en-US" sz="2400">
                    <a:solidFill>
                      <a:schemeClr val="accent2"/>
                    </a:solidFill>
                  </a:rPr>
                  <a:t>clinical</a:t>
                </a:r>
                <a:r>
                  <a:rPr lang="en-US" sz="2400"/>
                  <a:t> disease</a:t>
                </a:r>
                <a:endParaRPr lang="en-US" sz="2400" u="sng"/>
              </a:p>
            </p:txBody>
          </p:sp>
          <p:sp>
            <p:nvSpPr>
              <p:cNvPr id="38925" name="Line 10"/>
              <p:cNvSpPr>
                <a:spLocks noChangeShapeType="1"/>
              </p:cNvSpPr>
              <p:nvPr/>
            </p:nvSpPr>
            <p:spPr bwMode="auto">
              <a:xfrm>
                <a:off x="2517" y="2341"/>
                <a:ext cx="2359"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grpSp>
        <p:nvGrpSpPr>
          <p:cNvPr id="6" name="Group 17"/>
          <p:cNvGrpSpPr>
            <a:grpSpLocks/>
          </p:cNvGrpSpPr>
          <p:nvPr/>
        </p:nvGrpSpPr>
        <p:grpSpPr bwMode="auto">
          <a:xfrm>
            <a:off x="533400" y="4652963"/>
            <a:ext cx="7796213" cy="979487"/>
            <a:chOff x="336" y="2920"/>
            <a:chExt cx="4911" cy="617"/>
          </a:xfrm>
        </p:grpSpPr>
        <p:sp>
          <p:nvSpPr>
            <p:cNvPr id="38918" name="Text Box 7"/>
            <p:cNvSpPr txBox="1">
              <a:spLocks noChangeArrowheads="1"/>
            </p:cNvSpPr>
            <p:nvPr/>
          </p:nvSpPr>
          <p:spPr bwMode="auto">
            <a:xfrm>
              <a:off x="336" y="3109"/>
              <a:ext cx="2002"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a:solidFill>
                    <a:srgbClr val="FF3399"/>
                  </a:solidFill>
                </a:rPr>
                <a:t>Rate ratio (RR) =</a:t>
              </a:r>
              <a:r>
                <a:rPr lang="en-US"/>
                <a:t> </a:t>
              </a:r>
            </a:p>
          </p:txBody>
        </p:sp>
        <p:grpSp>
          <p:nvGrpSpPr>
            <p:cNvPr id="38919" name="Group 14"/>
            <p:cNvGrpSpPr>
              <a:grpSpLocks/>
            </p:cNvGrpSpPr>
            <p:nvPr/>
          </p:nvGrpSpPr>
          <p:grpSpPr bwMode="auto">
            <a:xfrm>
              <a:off x="2301" y="2920"/>
              <a:ext cx="2946" cy="617"/>
              <a:chOff x="2452" y="2936"/>
              <a:chExt cx="2946" cy="617"/>
            </a:xfrm>
          </p:grpSpPr>
          <p:sp>
            <p:nvSpPr>
              <p:cNvPr id="38920" name="Text Box 8"/>
              <p:cNvSpPr txBox="1">
                <a:spLocks noChangeArrowheads="1"/>
              </p:cNvSpPr>
              <p:nvPr/>
            </p:nvSpPr>
            <p:spPr bwMode="auto">
              <a:xfrm>
                <a:off x="2452" y="2936"/>
                <a:ext cx="2946" cy="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lnSpc>
                    <a:spcPct val="120000"/>
                  </a:lnSpc>
                </a:pPr>
                <a:r>
                  <a:rPr lang="en-US" sz="2400"/>
                  <a:t>Attack ‘rate’ among exposed</a:t>
                </a:r>
                <a:endParaRPr lang="en-US" sz="2400" u="sng"/>
              </a:p>
              <a:p>
                <a:pPr algn="ctr">
                  <a:lnSpc>
                    <a:spcPct val="120000"/>
                  </a:lnSpc>
                </a:pPr>
                <a:r>
                  <a:rPr lang="en-US" sz="2400"/>
                  <a:t>Attack ‘rate’ among non-exposed</a:t>
                </a:r>
                <a:endParaRPr lang="en-US" sz="2400" u="sng"/>
              </a:p>
            </p:txBody>
          </p:sp>
          <p:sp>
            <p:nvSpPr>
              <p:cNvPr id="38921" name="Line 11"/>
              <p:cNvSpPr>
                <a:spLocks noChangeShapeType="1"/>
              </p:cNvSpPr>
              <p:nvPr/>
            </p:nvSpPr>
            <p:spPr bwMode="auto">
              <a:xfrm>
                <a:off x="2472" y="3294"/>
                <a:ext cx="2857"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grpSp>
      </p:gr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532" fill="hold"/>
                                        <p:tgtEl>
                                          <p:spTgt spid="7"/>
                                        </p:tgtEl>
                                      </p:cBhvr>
                                    </p:cmd>
                                  </p:childTnLst>
                                </p:cTn>
                              </p:par>
                              <p:par>
                                <p:cTn id="7" presetID="22" presetClass="entr" presetSubtype="8" fill="hold" nodeType="withEffect">
                                  <p:stCondLst>
                                    <p:cond delay="800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2000"/>
                                        <p:tgtEl>
                                          <p:spTgt spid="2"/>
                                        </p:tgtEl>
                                      </p:cBhvr>
                                    </p:animEffect>
                                  </p:childTnLst>
                                </p:cTn>
                              </p:par>
                              <p:par>
                                <p:cTn id="10" presetID="22" presetClass="entr" presetSubtype="8" fill="hold" nodeType="withEffect">
                                  <p:stCondLst>
                                    <p:cond delay="10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2000"/>
                                        <p:tgtEl>
                                          <p:spTgt spid="4"/>
                                        </p:tgtEl>
                                      </p:cBhvr>
                                    </p:animEffect>
                                  </p:childTnLst>
                                </p:cTn>
                              </p:par>
                              <p:par>
                                <p:cTn id="13" presetID="22" presetClass="entr" presetSubtype="8" fill="hold" nodeType="withEffect">
                                  <p:stCondLst>
                                    <p:cond delay="12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idx="4294967295"/>
          </p:nvPr>
        </p:nvSpPr>
        <p:spPr/>
        <p:txBody>
          <a:bodyPr/>
          <a:lstStyle/>
          <a:p>
            <a:pPr eaLnBrk="1" hangingPunct="1">
              <a:defRPr/>
            </a:pPr>
            <a:r>
              <a:rPr lang="en-US" smtClean="0">
                <a:solidFill>
                  <a:srgbClr val="990000"/>
                </a:solidFill>
                <a:effectLst>
                  <a:outerShdw blurRad="38100" dist="38100" dir="2700000" algn="tl">
                    <a:srgbClr val="C0C0C0"/>
                  </a:outerShdw>
                </a:effectLst>
              </a:rPr>
              <a:t>Transmission</a:t>
            </a:r>
          </a:p>
        </p:txBody>
      </p:sp>
      <p:sp>
        <p:nvSpPr>
          <p:cNvPr id="39939" name="Text Box 3"/>
          <p:cNvSpPr txBox="1">
            <a:spLocks noChangeArrowheads="1"/>
          </p:cNvSpPr>
          <p:nvPr/>
        </p:nvSpPr>
        <p:spPr bwMode="auto">
          <a:xfrm>
            <a:off x="323850" y="1739900"/>
            <a:ext cx="79597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400">
                <a:solidFill>
                  <a:srgbClr val="FF3399"/>
                </a:solidFill>
              </a:rPr>
              <a:t>1.  DIRECT (SERIAL)</a:t>
            </a:r>
            <a:r>
              <a:rPr lang="en-US" sz="3400"/>
              <a:t> - person to person</a:t>
            </a:r>
          </a:p>
        </p:txBody>
      </p:sp>
      <p:sp>
        <p:nvSpPr>
          <p:cNvPr id="39940" name="Text Box 4"/>
          <p:cNvSpPr txBox="1">
            <a:spLocks noChangeArrowheads="1"/>
          </p:cNvSpPr>
          <p:nvPr/>
        </p:nvSpPr>
        <p:spPr bwMode="auto">
          <a:xfrm>
            <a:off x="996950" y="2319338"/>
            <a:ext cx="5303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solidFill>
                  <a:schemeClr val="accent2"/>
                </a:solidFill>
              </a:rPr>
              <a:t>a.  Contact</a:t>
            </a:r>
            <a:r>
              <a:rPr lang="en-US" sz="2800"/>
              <a:t> - HIV, Hepatitis, STD</a:t>
            </a:r>
          </a:p>
        </p:txBody>
      </p:sp>
      <p:sp>
        <p:nvSpPr>
          <p:cNvPr id="39941" name="Text Box 5"/>
          <p:cNvSpPr txBox="1">
            <a:spLocks noChangeArrowheads="1"/>
          </p:cNvSpPr>
          <p:nvPr/>
        </p:nvSpPr>
        <p:spPr bwMode="auto">
          <a:xfrm>
            <a:off x="1006475" y="2809875"/>
            <a:ext cx="60864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solidFill>
                  <a:schemeClr val="accent2"/>
                </a:solidFill>
              </a:rPr>
              <a:t>b.  Airborne</a:t>
            </a:r>
            <a:r>
              <a:rPr lang="en-US" sz="2800"/>
              <a:t> - </a:t>
            </a:r>
            <a:r>
              <a:rPr lang="en-US" sz="2800">
                <a:solidFill>
                  <a:srgbClr val="008080"/>
                </a:solidFill>
              </a:rPr>
              <a:t>droplets</a:t>
            </a:r>
            <a:r>
              <a:rPr lang="en-US" sz="2800"/>
              <a:t> (diphtheria, flu)</a:t>
            </a:r>
          </a:p>
        </p:txBody>
      </p:sp>
      <p:sp>
        <p:nvSpPr>
          <p:cNvPr id="477190" name="Text Box 6"/>
          <p:cNvSpPr txBox="1">
            <a:spLocks noChangeArrowheads="1"/>
          </p:cNvSpPr>
          <p:nvPr/>
        </p:nvSpPr>
        <p:spPr bwMode="auto">
          <a:xfrm>
            <a:off x="323850" y="3716338"/>
            <a:ext cx="28225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400">
                <a:solidFill>
                  <a:srgbClr val="FF3399"/>
                </a:solidFill>
              </a:rPr>
              <a:t>2.  INDIRECT</a:t>
            </a:r>
          </a:p>
        </p:txBody>
      </p:sp>
      <p:sp>
        <p:nvSpPr>
          <p:cNvPr id="477191" name="Text Box 7"/>
          <p:cNvSpPr txBox="1">
            <a:spLocks noChangeArrowheads="1"/>
          </p:cNvSpPr>
          <p:nvPr/>
        </p:nvSpPr>
        <p:spPr bwMode="auto">
          <a:xfrm>
            <a:off x="990600" y="4278313"/>
            <a:ext cx="7808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solidFill>
                  <a:schemeClr val="accent2"/>
                </a:solidFill>
              </a:rPr>
              <a:t>a.  Vehicle-borne</a:t>
            </a:r>
            <a:r>
              <a:rPr lang="en-US" sz="2800"/>
              <a:t> - </a:t>
            </a:r>
            <a:r>
              <a:rPr lang="en-US" sz="2800">
                <a:solidFill>
                  <a:srgbClr val="008080"/>
                </a:solidFill>
              </a:rPr>
              <a:t>fomite</a:t>
            </a:r>
            <a:r>
              <a:rPr lang="en-US" sz="2800"/>
              <a:t> (poliomyelitis, cholera)</a:t>
            </a:r>
          </a:p>
        </p:txBody>
      </p:sp>
      <p:sp>
        <p:nvSpPr>
          <p:cNvPr id="477192" name="Text Box 8"/>
          <p:cNvSpPr txBox="1">
            <a:spLocks noChangeArrowheads="1"/>
          </p:cNvSpPr>
          <p:nvPr/>
        </p:nvSpPr>
        <p:spPr bwMode="auto">
          <a:xfrm>
            <a:off x="990600" y="4768850"/>
            <a:ext cx="80248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solidFill>
                  <a:schemeClr val="accent2"/>
                </a:solidFill>
              </a:rPr>
              <a:t>b.  Vector-borne</a:t>
            </a:r>
            <a:r>
              <a:rPr lang="en-US" sz="2800"/>
              <a:t> - malaria, yellow fever (flavivirus)</a:t>
            </a:r>
          </a:p>
        </p:txBody>
      </p:sp>
      <p:sp>
        <p:nvSpPr>
          <p:cNvPr id="477193" name="Text Box 9"/>
          <p:cNvSpPr txBox="1">
            <a:spLocks noChangeArrowheads="1"/>
          </p:cNvSpPr>
          <p:nvPr/>
        </p:nvSpPr>
        <p:spPr bwMode="auto">
          <a:xfrm>
            <a:off x="990600" y="5257800"/>
            <a:ext cx="74533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FontTx/>
              <a:buAutoNum type="alphaLcPeriod" startAt="3"/>
            </a:pPr>
            <a:r>
              <a:rPr lang="en-US" sz="2800">
                <a:solidFill>
                  <a:schemeClr val="accent2"/>
                </a:solidFill>
              </a:rPr>
              <a:t>Airborne</a:t>
            </a:r>
            <a:r>
              <a:rPr lang="en-US" sz="2800"/>
              <a:t> - Valley fever (</a:t>
            </a:r>
            <a:r>
              <a:rPr lang="en-US" sz="2800">
                <a:solidFill>
                  <a:srgbClr val="008080"/>
                </a:solidFill>
              </a:rPr>
              <a:t>common-source or </a:t>
            </a:r>
          </a:p>
          <a:p>
            <a:r>
              <a:rPr lang="en-US" sz="2800">
                <a:solidFill>
                  <a:srgbClr val="008080"/>
                </a:solidFill>
              </a:rPr>
              <a:t>			   propagative epidemic</a:t>
            </a:r>
            <a:r>
              <a:rPr lang="en-US" sz="2800"/>
              <a: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040" fill="hold"/>
                                        <p:tgtEl>
                                          <p:spTgt spid="4"/>
                                        </p:tgtEl>
                                      </p:cBhvr>
                                    </p:cmd>
                                  </p:childTnLst>
                                </p:cTn>
                              </p:par>
                              <p:par>
                                <p:cTn id="7" presetID="10" presetClass="entr" presetSubtype="0" fill="hold" grpId="0" nodeType="withEffect">
                                  <p:stCondLst>
                                    <p:cond delay="8000"/>
                                  </p:stCondLst>
                                  <p:childTnLst>
                                    <p:set>
                                      <p:cBhvr>
                                        <p:cTn id="8" dur="1" fill="hold">
                                          <p:stCondLst>
                                            <p:cond delay="0"/>
                                          </p:stCondLst>
                                        </p:cTn>
                                        <p:tgtEl>
                                          <p:spTgt spid="477190"/>
                                        </p:tgtEl>
                                        <p:attrNameLst>
                                          <p:attrName>style.visibility</p:attrName>
                                        </p:attrNameLst>
                                      </p:cBhvr>
                                      <p:to>
                                        <p:strVal val="visible"/>
                                      </p:to>
                                    </p:set>
                                    <p:animEffect transition="in" filter="fade">
                                      <p:cBhvr>
                                        <p:cTn id="9" dur="2000"/>
                                        <p:tgtEl>
                                          <p:spTgt spid="477190"/>
                                        </p:tgtEl>
                                      </p:cBhvr>
                                    </p:animEffect>
                                  </p:childTnLst>
                                </p:cTn>
                              </p:par>
                              <p:par>
                                <p:cTn id="10" presetID="10" presetClass="entr" presetSubtype="0" fill="hold" grpId="0" nodeType="withEffect">
                                  <p:stCondLst>
                                    <p:cond delay="30000"/>
                                  </p:stCondLst>
                                  <p:childTnLst>
                                    <p:set>
                                      <p:cBhvr>
                                        <p:cTn id="11" dur="1" fill="hold">
                                          <p:stCondLst>
                                            <p:cond delay="0"/>
                                          </p:stCondLst>
                                        </p:cTn>
                                        <p:tgtEl>
                                          <p:spTgt spid="477191"/>
                                        </p:tgtEl>
                                        <p:attrNameLst>
                                          <p:attrName>style.visibility</p:attrName>
                                        </p:attrNameLst>
                                      </p:cBhvr>
                                      <p:to>
                                        <p:strVal val="visible"/>
                                      </p:to>
                                    </p:set>
                                    <p:animEffect transition="in" filter="fade">
                                      <p:cBhvr>
                                        <p:cTn id="12" dur="2000"/>
                                        <p:tgtEl>
                                          <p:spTgt spid="477191"/>
                                        </p:tgtEl>
                                      </p:cBhvr>
                                    </p:animEffect>
                                  </p:childTnLst>
                                </p:cTn>
                              </p:par>
                              <p:par>
                                <p:cTn id="13" presetID="10" presetClass="entr" presetSubtype="0" fill="hold" grpId="0" nodeType="withEffect">
                                  <p:stCondLst>
                                    <p:cond delay="40000"/>
                                  </p:stCondLst>
                                  <p:childTnLst>
                                    <p:set>
                                      <p:cBhvr>
                                        <p:cTn id="14" dur="1" fill="hold">
                                          <p:stCondLst>
                                            <p:cond delay="0"/>
                                          </p:stCondLst>
                                        </p:cTn>
                                        <p:tgtEl>
                                          <p:spTgt spid="477192"/>
                                        </p:tgtEl>
                                        <p:attrNameLst>
                                          <p:attrName>style.visibility</p:attrName>
                                        </p:attrNameLst>
                                      </p:cBhvr>
                                      <p:to>
                                        <p:strVal val="visible"/>
                                      </p:to>
                                    </p:set>
                                    <p:animEffect transition="in" filter="fade">
                                      <p:cBhvr>
                                        <p:cTn id="15" dur="2000"/>
                                        <p:tgtEl>
                                          <p:spTgt spid="477192"/>
                                        </p:tgtEl>
                                      </p:cBhvr>
                                    </p:animEffect>
                                  </p:childTnLst>
                                </p:cTn>
                              </p:par>
                              <p:par>
                                <p:cTn id="16" presetID="10" presetClass="entr" presetSubtype="0" fill="hold" grpId="0" nodeType="withEffect">
                                  <p:stCondLst>
                                    <p:cond delay="44000"/>
                                  </p:stCondLst>
                                  <p:childTnLst>
                                    <p:set>
                                      <p:cBhvr>
                                        <p:cTn id="17" dur="1" fill="hold">
                                          <p:stCondLst>
                                            <p:cond delay="0"/>
                                          </p:stCondLst>
                                        </p:cTn>
                                        <p:tgtEl>
                                          <p:spTgt spid="477193"/>
                                        </p:tgtEl>
                                        <p:attrNameLst>
                                          <p:attrName>style.visibility</p:attrName>
                                        </p:attrNameLst>
                                      </p:cBhvr>
                                      <p:to>
                                        <p:strVal val="visible"/>
                                      </p:to>
                                    </p:set>
                                    <p:animEffect transition="in" filter="fade">
                                      <p:cBhvr>
                                        <p:cTn id="18" dur="2000"/>
                                        <p:tgtEl>
                                          <p:spTgt spid="47719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4"/>
                </p:tgtEl>
              </p:cMediaNode>
            </p:audio>
          </p:childTnLst>
        </p:cTn>
      </p:par>
    </p:tnLst>
    <p:bldLst>
      <p:bldP spid="477190" grpId="0"/>
      <p:bldP spid="477191" grpId="0"/>
      <p:bldP spid="477192" grpId="0"/>
      <p:bldP spid="47719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Grp="1" noChangeAspect="1"/>
          </p:cNvGraphicFramePr>
          <p:nvPr>
            <p:ph type="chart" idx="1"/>
          </p:nvPr>
        </p:nvGraphicFramePr>
        <p:xfrm>
          <a:off x="685800" y="1600200"/>
          <a:ext cx="7770813" cy="4953000"/>
        </p:xfrm>
        <a:graphic>
          <a:graphicData uri="http://schemas.openxmlformats.org/presentationml/2006/ole">
            <mc:AlternateContent xmlns:mc="http://schemas.openxmlformats.org/markup-compatibility/2006">
              <mc:Choice xmlns:v="urn:schemas-microsoft-com:vml" Requires="v">
                <p:oleObj spid="_x0000_s5237" name="Chart" r:id="rId6" imgW="7772336" imgH="4114736" progId="MSGraph.Chart.8">
                  <p:embed followColorScheme="full"/>
                </p:oleObj>
              </mc:Choice>
              <mc:Fallback>
                <p:oleObj name="Chart" r:id="rId6" imgW="7772336" imgH="4114736" progId="MSGraph.Chart.8">
                  <p:embed followColorScheme="full"/>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1600200"/>
                        <a:ext cx="777081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3" name="Text Box 3"/>
          <p:cNvSpPr txBox="1">
            <a:spLocks noChangeArrowheads="1"/>
          </p:cNvSpPr>
          <p:nvPr/>
        </p:nvSpPr>
        <p:spPr bwMode="auto">
          <a:xfrm>
            <a:off x="441325" y="392113"/>
            <a:ext cx="76485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n-US" sz="2800" dirty="0">
                <a:solidFill>
                  <a:srgbClr val="990000"/>
                </a:solidFill>
              </a:rPr>
              <a:t>Mortality rates from all causes, and from </a:t>
            </a:r>
          </a:p>
          <a:p>
            <a:pPr algn="ctr"/>
            <a:r>
              <a:rPr lang="en-US" sz="2800" dirty="0">
                <a:solidFill>
                  <a:srgbClr val="990000"/>
                </a:solidFill>
              </a:rPr>
              <a:t>noninfectious and infectious diseases in the US</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139952" y="321297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p:cNvSpPr>
            <a:spLocks noGrp="1" noChangeArrowheads="1"/>
          </p:cNvSpPr>
          <p:nvPr>
            <p:ph type="title" idx="4294967295"/>
          </p:nvPr>
        </p:nvSpPr>
        <p:spPr>
          <a:xfrm>
            <a:off x="457200" y="274638"/>
            <a:ext cx="8362950" cy="1143000"/>
          </a:xfrm>
        </p:spPr>
        <p:txBody>
          <a:bodyPr/>
          <a:lstStyle/>
          <a:p>
            <a:pPr eaLnBrk="1" hangingPunct="1">
              <a:defRPr/>
            </a:pPr>
            <a:r>
              <a:rPr lang="en-US" smtClean="0">
                <a:solidFill>
                  <a:srgbClr val="990000"/>
                </a:solidFill>
                <a:effectLst>
                  <a:outerShdw blurRad="38100" dist="38100" dir="2700000" algn="tl">
                    <a:srgbClr val="C0C0C0"/>
                  </a:outerShdw>
                </a:effectLst>
              </a:rPr>
              <a:t>Classification by mode of escape from host/reservoir</a:t>
            </a:r>
          </a:p>
        </p:txBody>
      </p:sp>
      <p:sp>
        <p:nvSpPr>
          <p:cNvPr id="40963" name="Text Box 3"/>
          <p:cNvSpPr txBox="1">
            <a:spLocks noChangeArrowheads="1"/>
          </p:cNvSpPr>
          <p:nvPr/>
        </p:nvSpPr>
        <p:spPr bwMode="auto">
          <a:xfrm>
            <a:off x="593725" y="1920875"/>
            <a:ext cx="77692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Char char="u"/>
            </a:pPr>
            <a:r>
              <a:rPr lang="en-US" sz="3200"/>
              <a:t> </a:t>
            </a:r>
            <a:r>
              <a:rPr lang="en-US" sz="3200">
                <a:solidFill>
                  <a:schemeClr val="accent2"/>
                </a:solidFill>
              </a:rPr>
              <a:t>Respiratory diseases</a:t>
            </a:r>
            <a:r>
              <a:rPr lang="en-US" sz="3200"/>
              <a:t> -influenza, TB, etc</a:t>
            </a:r>
          </a:p>
        </p:txBody>
      </p:sp>
      <p:sp>
        <p:nvSpPr>
          <p:cNvPr id="40964" name="Text Box 4"/>
          <p:cNvSpPr txBox="1">
            <a:spLocks noChangeArrowheads="1"/>
          </p:cNvSpPr>
          <p:nvPr/>
        </p:nvSpPr>
        <p:spPr bwMode="auto">
          <a:xfrm>
            <a:off x="609600" y="2565400"/>
            <a:ext cx="831056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Char char="u"/>
            </a:pPr>
            <a:r>
              <a:rPr lang="en-US" sz="3200"/>
              <a:t> </a:t>
            </a:r>
            <a:r>
              <a:rPr lang="en-US" sz="3200">
                <a:solidFill>
                  <a:schemeClr val="accent2"/>
                </a:solidFill>
              </a:rPr>
              <a:t>Alvine discharge diseases</a:t>
            </a:r>
            <a:r>
              <a:rPr lang="en-US" sz="3200"/>
              <a:t> - blood, semen, </a:t>
            </a:r>
          </a:p>
          <a:p>
            <a:pPr>
              <a:buClr>
                <a:srgbClr val="FF66CC"/>
              </a:buClr>
              <a:buSzPct val="75000"/>
              <a:buFont typeface="Monotype Sorts" pitchFamily="2" charset="2"/>
              <a:buNone/>
            </a:pPr>
            <a:r>
              <a:rPr lang="en-US" sz="3200"/>
              <a:t>						(HIV)</a:t>
            </a:r>
          </a:p>
        </p:txBody>
      </p:sp>
      <p:sp>
        <p:nvSpPr>
          <p:cNvPr id="40965" name="Text Box 5"/>
          <p:cNvSpPr txBox="1">
            <a:spLocks noChangeArrowheads="1"/>
          </p:cNvSpPr>
          <p:nvPr/>
        </p:nvSpPr>
        <p:spPr bwMode="auto">
          <a:xfrm>
            <a:off x="604838" y="3716338"/>
            <a:ext cx="77454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Char char="u"/>
            </a:pPr>
            <a:r>
              <a:rPr lang="en-US" sz="3200"/>
              <a:t> </a:t>
            </a:r>
            <a:r>
              <a:rPr lang="en-US" sz="3200">
                <a:solidFill>
                  <a:schemeClr val="accent2"/>
                </a:solidFill>
              </a:rPr>
              <a:t>Vector-borne diseases</a:t>
            </a:r>
            <a:r>
              <a:rPr lang="en-US" sz="3200"/>
              <a:t> - mosquitos, etc.</a:t>
            </a:r>
          </a:p>
        </p:txBody>
      </p:sp>
      <p:sp>
        <p:nvSpPr>
          <p:cNvPr id="40966" name="Text Box 6"/>
          <p:cNvSpPr txBox="1">
            <a:spLocks noChangeArrowheads="1"/>
          </p:cNvSpPr>
          <p:nvPr/>
        </p:nvSpPr>
        <p:spPr bwMode="auto">
          <a:xfrm>
            <a:off x="609600" y="4365625"/>
            <a:ext cx="7950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FF66CC"/>
              </a:buClr>
              <a:buSzPct val="75000"/>
              <a:buFont typeface="Monotype Sorts" pitchFamily="2" charset="2"/>
              <a:buChar char="u"/>
            </a:pPr>
            <a:r>
              <a:rPr lang="en-US" sz="3200"/>
              <a:t> </a:t>
            </a:r>
            <a:r>
              <a:rPr lang="en-US" sz="3200">
                <a:solidFill>
                  <a:schemeClr val="accent2"/>
                </a:solidFill>
              </a:rPr>
              <a:t>Open lesion diseases</a:t>
            </a:r>
            <a:r>
              <a:rPr lang="en-US" sz="3200"/>
              <a:t> - STD, carbuncles,</a:t>
            </a:r>
          </a:p>
          <a:p>
            <a:pPr>
              <a:buClr>
                <a:srgbClr val="FF66CC"/>
              </a:buClr>
              <a:buSzPct val="75000"/>
              <a:buFont typeface="Monotype Sorts" pitchFamily="2" charset="2"/>
              <a:buNone/>
            </a:pPr>
            <a:r>
              <a:rPr lang="en-US" sz="3200"/>
              <a:t>					 HIV</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ChangeArrowheads="1"/>
          </p:cNvSpPr>
          <p:nvPr>
            <p:ph type="title"/>
          </p:nvPr>
        </p:nvSpPr>
        <p:spPr>
          <a:xfrm>
            <a:off x="685800" y="-26988"/>
            <a:ext cx="7772400" cy="1143001"/>
          </a:xfrm>
        </p:spPr>
        <p:txBody>
          <a:bodyPr/>
          <a:lstStyle/>
          <a:p>
            <a:pPr eaLnBrk="1" hangingPunct="1">
              <a:defRPr/>
            </a:pPr>
            <a:r>
              <a:rPr lang="en-US" dirty="0" smtClean="0">
                <a:solidFill>
                  <a:srgbClr val="990033"/>
                </a:solidFill>
                <a:effectLst>
                  <a:outerShdw blurRad="38100" dist="38100" dir="2700000" algn="tl">
                    <a:srgbClr val="C0C0C0"/>
                  </a:outerShdw>
                </a:effectLst>
              </a:rPr>
              <a:t>The Epidemic (Attack) Curve</a:t>
            </a:r>
          </a:p>
        </p:txBody>
      </p:sp>
      <p:sp>
        <p:nvSpPr>
          <p:cNvPr id="41987" name="Rectangle 3"/>
          <p:cNvSpPr>
            <a:spLocks noGrp="1" noChangeArrowheads="1"/>
          </p:cNvSpPr>
          <p:nvPr>
            <p:ph type="body" idx="1"/>
          </p:nvPr>
        </p:nvSpPr>
        <p:spPr>
          <a:xfrm>
            <a:off x="468313" y="2346325"/>
            <a:ext cx="8218487" cy="3317875"/>
          </a:xfrm>
        </p:spPr>
        <p:txBody>
          <a:bodyPr>
            <a:spAutoFit/>
          </a:bodyPr>
          <a:lstStyle/>
          <a:p>
            <a:pPr eaLnBrk="1" hangingPunct="1">
              <a:lnSpc>
                <a:spcPct val="90000"/>
              </a:lnSpc>
              <a:buClr>
                <a:srgbClr val="990033"/>
              </a:buClr>
              <a:buSzPct val="120000"/>
              <a:buFont typeface="Wingdings" pitchFamily="2" charset="2"/>
              <a:buChar char="§"/>
            </a:pPr>
            <a:r>
              <a:rPr lang="en-US" smtClean="0"/>
              <a:t>An epidemic curve can provide information on the following characteristics of an outbreak:</a:t>
            </a:r>
          </a:p>
          <a:p>
            <a:pPr lvl="1" eaLnBrk="1" hangingPunct="1">
              <a:lnSpc>
                <a:spcPct val="90000"/>
              </a:lnSpc>
            </a:pPr>
            <a:r>
              <a:rPr lang="en-US" smtClean="0">
                <a:solidFill>
                  <a:schemeClr val="accent2"/>
                </a:solidFill>
              </a:rPr>
              <a:t>Time trend</a:t>
            </a:r>
          </a:p>
          <a:p>
            <a:pPr lvl="1" eaLnBrk="1" hangingPunct="1">
              <a:lnSpc>
                <a:spcPct val="90000"/>
              </a:lnSpc>
            </a:pPr>
            <a:r>
              <a:rPr lang="en-US" smtClean="0">
                <a:solidFill>
                  <a:schemeClr val="accent2"/>
                </a:solidFill>
              </a:rPr>
              <a:t>Magnitude</a:t>
            </a:r>
          </a:p>
          <a:p>
            <a:pPr lvl="1" eaLnBrk="1" hangingPunct="1">
              <a:lnSpc>
                <a:spcPct val="90000"/>
              </a:lnSpc>
            </a:pPr>
            <a:r>
              <a:rPr lang="en-US" smtClean="0">
                <a:solidFill>
                  <a:schemeClr val="accent2"/>
                </a:solidFill>
              </a:rPr>
              <a:t>Exposure and/or disease incubation period</a:t>
            </a:r>
          </a:p>
          <a:p>
            <a:pPr lvl="1" eaLnBrk="1" hangingPunct="1">
              <a:lnSpc>
                <a:spcPct val="90000"/>
              </a:lnSpc>
            </a:pPr>
            <a:r>
              <a:rPr lang="en-US" smtClean="0">
                <a:solidFill>
                  <a:schemeClr val="accent2"/>
                </a:solidFill>
              </a:rPr>
              <a:t>Outbreak pattern of spread</a:t>
            </a:r>
            <a:endParaRPr lang="en-US" smtClean="0"/>
          </a:p>
        </p:txBody>
      </p:sp>
      <p:sp>
        <p:nvSpPr>
          <p:cNvPr id="41988" name="Rectangle 5"/>
          <p:cNvSpPr>
            <a:spLocks noChangeArrowheads="1"/>
          </p:cNvSpPr>
          <p:nvPr/>
        </p:nvSpPr>
        <p:spPr bwMode="auto">
          <a:xfrm>
            <a:off x="684213" y="1196975"/>
            <a:ext cx="77724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600">
                <a:solidFill>
                  <a:srgbClr val="008080"/>
                </a:solidFill>
              </a:rPr>
              <a:t>How Can it Help in an Outbreak?</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p:cNvSpPr>
            <a:spLocks noGrp="1" noChangeArrowheads="1"/>
          </p:cNvSpPr>
          <p:nvPr>
            <p:ph type="title"/>
          </p:nvPr>
        </p:nvSpPr>
        <p:spPr>
          <a:xfrm>
            <a:off x="685800" y="-26988"/>
            <a:ext cx="7772400" cy="1143001"/>
          </a:xfrm>
        </p:spPr>
        <p:txBody>
          <a:bodyPr/>
          <a:lstStyle/>
          <a:p>
            <a:pPr eaLnBrk="1" hangingPunct="1">
              <a:defRPr/>
            </a:pPr>
            <a:r>
              <a:rPr lang="en-US" smtClean="0">
                <a:solidFill>
                  <a:srgbClr val="990033"/>
                </a:solidFill>
                <a:effectLst>
                  <a:outerShdw blurRad="38100" dist="38100" dir="2700000" algn="tl">
                    <a:srgbClr val="C0C0C0"/>
                  </a:outerShdw>
                </a:effectLst>
              </a:rPr>
              <a:t>Outbreak Pattern of Spread</a:t>
            </a:r>
          </a:p>
        </p:txBody>
      </p:sp>
      <p:sp>
        <p:nvSpPr>
          <p:cNvPr id="43011" name="Rectangle 3"/>
          <p:cNvSpPr>
            <a:spLocks noGrp="1" noChangeArrowheads="1"/>
          </p:cNvSpPr>
          <p:nvPr>
            <p:ph type="body" idx="1"/>
          </p:nvPr>
        </p:nvSpPr>
        <p:spPr/>
        <p:txBody>
          <a:bodyPr/>
          <a:lstStyle/>
          <a:p>
            <a:pPr eaLnBrk="1" hangingPunct="1">
              <a:buClr>
                <a:srgbClr val="990033"/>
              </a:buClr>
              <a:buSzPct val="120000"/>
              <a:buFont typeface="Wingdings" pitchFamily="2" charset="2"/>
              <a:buChar char="§"/>
            </a:pPr>
            <a:r>
              <a:rPr lang="en-US" smtClean="0"/>
              <a:t>The overall shape of the epidemic curve can reveal the type of outbreak</a:t>
            </a:r>
          </a:p>
          <a:p>
            <a:pPr lvl="1" eaLnBrk="1" hangingPunct="1"/>
            <a:r>
              <a:rPr lang="en-US" smtClean="0">
                <a:solidFill>
                  <a:schemeClr val="accent2"/>
                </a:solidFill>
              </a:rPr>
              <a:t>Common source</a:t>
            </a:r>
          </a:p>
          <a:p>
            <a:pPr lvl="1" eaLnBrk="1" hangingPunct="1"/>
            <a:r>
              <a:rPr lang="en-US" smtClean="0">
                <a:solidFill>
                  <a:schemeClr val="accent2"/>
                </a:solidFill>
              </a:rPr>
              <a:t>Point source</a:t>
            </a:r>
          </a:p>
          <a:p>
            <a:pPr lvl="1" eaLnBrk="1" hangingPunct="1"/>
            <a:r>
              <a:rPr lang="en-US" smtClean="0">
                <a:solidFill>
                  <a:schemeClr val="accent2"/>
                </a:solidFill>
              </a:rPr>
              <a:t>Propagated, progressive</a:t>
            </a:r>
          </a:p>
          <a:p>
            <a:pPr lvl="1" eaLnBrk="1" hangingPunct="1">
              <a:buFontTx/>
              <a:buNone/>
            </a:pPr>
            <a:endParaRPr lang="en-US"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ChangeArrowheads="1"/>
          </p:cNvSpPr>
          <p:nvPr>
            <p:ph type="title" idx="4294967295"/>
          </p:nvPr>
        </p:nvSpPr>
        <p:spPr>
          <a:xfrm>
            <a:off x="179388" y="7938"/>
            <a:ext cx="8785225" cy="1143000"/>
          </a:xfrm>
        </p:spPr>
        <p:txBody>
          <a:bodyPr/>
          <a:lstStyle/>
          <a:p>
            <a:pPr eaLnBrk="1" hangingPunct="1">
              <a:defRPr/>
            </a:pPr>
            <a:r>
              <a:rPr lang="en-US" sz="4000" dirty="0" smtClean="0">
                <a:solidFill>
                  <a:srgbClr val="990000"/>
                </a:solidFill>
                <a:effectLst>
                  <a:outerShdw blurRad="38100" dist="38100" dir="2700000" algn="tl">
                    <a:srgbClr val="C0C0C0"/>
                  </a:outerShdw>
                </a:effectLst>
              </a:rPr>
              <a:t>Number of cases plotted against time </a:t>
            </a:r>
          </a:p>
        </p:txBody>
      </p:sp>
      <p:grpSp>
        <p:nvGrpSpPr>
          <p:cNvPr id="44035" name="Group 3"/>
          <p:cNvGrpSpPr>
            <a:grpSpLocks/>
          </p:cNvGrpSpPr>
          <p:nvPr/>
        </p:nvGrpSpPr>
        <p:grpSpPr bwMode="auto">
          <a:xfrm>
            <a:off x="2590800" y="2286000"/>
            <a:ext cx="3276600" cy="2743200"/>
            <a:chOff x="3312" y="1440"/>
            <a:chExt cx="2064" cy="1728"/>
          </a:xfrm>
        </p:grpSpPr>
        <p:sp>
          <p:nvSpPr>
            <p:cNvPr id="44047" name="Line 4"/>
            <p:cNvSpPr>
              <a:spLocks noChangeShapeType="1"/>
            </p:cNvSpPr>
            <p:nvPr/>
          </p:nvSpPr>
          <p:spPr bwMode="auto">
            <a:xfrm flipV="1">
              <a:off x="3312" y="1440"/>
              <a:ext cx="0" cy="1728"/>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4048" name="Line 5"/>
            <p:cNvSpPr>
              <a:spLocks noChangeShapeType="1"/>
            </p:cNvSpPr>
            <p:nvPr/>
          </p:nvSpPr>
          <p:spPr bwMode="auto">
            <a:xfrm>
              <a:off x="3312" y="3168"/>
              <a:ext cx="2064" cy="0"/>
            </a:xfrm>
            <a:prstGeom prst="line">
              <a:avLst/>
            </a:prstGeom>
            <a:noFill/>
            <a:ln w="222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44036" name="Group 6"/>
          <p:cNvGrpSpPr>
            <a:grpSpLocks/>
          </p:cNvGrpSpPr>
          <p:nvPr/>
        </p:nvGrpSpPr>
        <p:grpSpPr bwMode="auto">
          <a:xfrm>
            <a:off x="2057400" y="2516188"/>
            <a:ext cx="4202113" cy="2970212"/>
            <a:chOff x="2909" y="1655"/>
            <a:chExt cx="2647" cy="1871"/>
          </a:xfrm>
        </p:grpSpPr>
        <p:sp>
          <p:nvSpPr>
            <p:cNvPr id="44042" name="Text Box 7"/>
            <p:cNvSpPr txBox="1">
              <a:spLocks noChangeArrowheads="1"/>
            </p:cNvSpPr>
            <p:nvPr/>
          </p:nvSpPr>
          <p:spPr bwMode="auto">
            <a:xfrm rot="-5383721">
              <a:off x="2365" y="2199"/>
              <a:ext cx="1357"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Number of cases</a:t>
              </a:r>
            </a:p>
          </p:txBody>
        </p:sp>
        <p:sp>
          <p:nvSpPr>
            <p:cNvPr id="44043" name="Text Box 8"/>
            <p:cNvSpPr txBox="1">
              <a:spLocks noChangeArrowheads="1"/>
            </p:cNvSpPr>
            <p:nvPr/>
          </p:nvSpPr>
          <p:spPr bwMode="auto">
            <a:xfrm>
              <a:off x="3852" y="3257"/>
              <a:ext cx="1704"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Time to disease onset</a:t>
              </a:r>
            </a:p>
          </p:txBody>
        </p:sp>
        <p:grpSp>
          <p:nvGrpSpPr>
            <p:cNvPr id="44044" name="Group 9"/>
            <p:cNvGrpSpPr>
              <a:grpSpLocks/>
            </p:cNvGrpSpPr>
            <p:nvPr/>
          </p:nvGrpSpPr>
          <p:grpSpPr bwMode="auto">
            <a:xfrm>
              <a:off x="3312" y="1767"/>
              <a:ext cx="1920" cy="1401"/>
              <a:chOff x="3312" y="1767"/>
              <a:chExt cx="1920" cy="1401"/>
            </a:xfrm>
          </p:grpSpPr>
          <p:sp>
            <p:nvSpPr>
              <p:cNvPr id="44045" name="Freeform 10"/>
              <p:cNvSpPr>
                <a:spLocks/>
              </p:cNvSpPr>
              <p:nvPr/>
            </p:nvSpPr>
            <p:spPr bwMode="auto">
              <a:xfrm>
                <a:off x="3312" y="1768"/>
                <a:ext cx="1008" cy="1400"/>
              </a:xfrm>
              <a:custGeom>
                <a:avLst/>
                <a:gdLst>
                  <a:gd name="T0" fmla="*/ 0 w 1008"/>
                  <a:gd name="T1" fmla="*/ 1400 h 1400"/>
                  <a:gd name="T2" fmla="*/ 144 w 1008"/>
                  <a:gd name="T3" fmla="*/ 1256 h 1400"/>
                  <a:gd name="T4" fmla="*/ 336 w 1008"/>
                  <a:gd name="T5" fmla="*/ 920 h 1400"/>
                  <a:gd name="T6" fmla="*/ 720 w 1008"/>
                  <a:gd name="T7" fmla="*/ 152 h 1400"/>
                  <a:gd name="T8" fmla="*/ 1008 w 1008"/>
                  <a:gd name="T9" fmla="*/ 8 h 1400"/>
                  <a:gd name="T10" fmla="*/ 0 60000 65536"/>
                  <a:gd name="T11" fmla="*/ 0 60000 65536"/>
                  <a:gd name="T12" fmla="*/ 0 60000 65536"/>
                  <a:gd name="T13" fmla="*/ 0 60000 65536"/>
                  <a:gd name="T14" fmla="*/ 0 60000 65536"/>
                  <a:gd name="T15" fmla="*/ 0 w 1008"/>
                  <a:gd name="T16" fmla="*/ 0 h 1400"/>
                  <a:gd name="T17" fmla="*/ 1008 w 1008"/>
                  <a:gd name="T18" fmla="*/ 1400 h 1400"/>
                </a:gdLst>
                <a:ahLst/>
                <a:cxnLst>
                  <a:cxn ang="T10">
                    <a:pos x="T0" y="T1"/>
                  </a:cxn>
                  <a:cxn ang="T11">
                    <a:pos x="T2" y="T3"/>
                  </a:cxn>
                  <a:cxn ang="T12">
                    <a:pos x="T4" y="T5"/>
                  </a:cxn>
                  <a:cxn ang="T13">
                    <a:pos x="T6" y="T7"/>
                  </a:cxn>
                  <a:cxn ang="T14">
                    <a:pos x="T8" y="T9"/>
                  </a:cxn>
                </a:cxnLst>
                <a:rect l="T15" t="T16" r="T17" b="T18"/>
                <a:pathLst>
                  <a:path w="1008" h="1400">
                    <a:moveTo>
                      <a:pt x="0" y="1400"/>
                    </a:moveTo>
                    <a:cubicBezTo>
                      <a:pt x="44" y="1368"/>
                      <a:pt x="88" y="1336"/>
                      <a:pt x="144" y="1256"/>
                    </a:cubicBezTo>
                    <a:cubicBezTo>
                      <a:pt x="200" y="1176"/>
                      <a:pt x="240" y="1104"/>
                      <a:pt x="336" y="920"/>
                    </a:cubicBezTo>
                    <a:cubicBezTo>
                      <a:pt x="432" y="736"/>
                      <a:pt x="608" y="304"/>
                      <a:pt x="720" y="152"/>
                    </a:cubicBezTo>
                    <a:cubicBezTo>
                      <a:pt x="832" y="0"/>
                      <a:pt x="920" y="4"/>
                      <a:pt x="1008" y="8"/>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046" name="Freeform 11"/>
              <p:cNvSpPr>
                <a:spLocks/>
              </p:cNvSpPr>
              <p:nvPr/>
            </p:nvSpPr>
            <p:spPr bwMode="auto">
              <a:xfrm flipH="1">
                <a:off x="4224" y="1767"/>
                <a:ext cx="1008" cy="1400"/>
              </a:xfrm>
              <a:custGeom>
                <a:avLst/>
                <a:gdLst>
                  <a:gd name="T0" fmla="*/ 0 w 1008"/>
                  <a:gd name="T1" fmla="*/ 1400 h 1400"/>
                  <a:gd name="T2" fmla="*/ 144 w 1008"/>
                  <a:gd name="T3" fmla="*/ 1256 h 1400"/>
                  <a:gd name="T4" fmla="*/ 336 w 1008"/>
                  <a:gd name="T5" fmla="*/ 920 h 1400"/>
                  <a:gd name="T6" fmla="*/ 720 w 1008"/>
                  <a:gd name="T7" fmla="*/ 152 h 1400"/>
                  <a:gd name="T8" fmla="*/ 1008 w 1008"/>
                  <a:gd name="T9" fmla="*/ 8 h 1400"/>
                  <a:gd name="T10" fmla="*/ 0 60000 65536"/>
                  <a:gd name="T11" fmla="*/ 0 60000 65536"/>
                  <a:gd name="T12" fmla="*/ 0 60000 65536"/>
                  <a:gd name="T13" fmla="*/ 0 60000 65536"/>
                  <a:gd name="T14" fmla="*/ 0 60000 65536"/>
                  <a:gd name="T15" fmla="*/ 0 w 1008"/>
                  <a:gd name="T16" fmla="*/ 0 h 1400"/>
                  <a:gd name="T17" fmla="*/ 1008 w 1008"/>
                  <a:gd name="T18" fmla="*/ 1400 h 1400"/>
                </a:gdLst>
                <a:ahLst/>
                <a:cxnLst>
                  <a:cxn ang="T10">
                    <a:pos x="T0" y="T1"/>
                  </a:cxn>
                  <a:cxn ang="T11">
                    <a:pos x="T2" y="T3"/>
                  </a:cxn>
                  <a:cxn ang="T12">
                    <a:pos x="T4" y="T5"/>
                  </a:cxn>
                  <a:cxn ang="T13">
                    <a:pos x="T6" y="T7"/>
                  </a:cxn>
                  <a:cxn ang="T14">
                    <a:pos x="T8" y="T9"/>
                  </a:cxn>
                </a:cxnLst>
                <a:rect l="T15" t="T16" r="T17" b="T18"/>
                <a:pathLst>
                  <a:path w="1008" h="1400">
                    <a:moveTo>
                      <a:pt x="0" y="1400"/>
                    </a:moveTo>
                    <a:cubicBezTo>
                      <a:pt x="44" y="1368"/>
                      <a:pt x="88" y="1336"/>
                      <a:pt x="144" y="1256"/>
                    </a:cubicBezTo>
                    <a:cubicBezTo>
                      <a:pt x="200" y="1176"/>
                      <a:pt x="240" y="1104"/>
                      <a:pt x="336" y="920"/>
                    </a:cubicBezTo>
                    <a:cubicBezTo>
                      <a:pt x="432" y="736"/>
                      <a:pt x="608" y="304"/>
                      <a:pt x="720" y="152"/>
                    </a:cubicBezTo>
                    <a:cubicBezTo>
                      <a:pt x="832" y="0"/>
                      <a:pt x="920" y="4"/>
                      <a:pt x="1008" y="8"/>
                    </a:cubicBezTo>
                  </a:path>
                </a:pathLst>
              </a:custGeom>
              <a:noFill/>
              <a:ln w="222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sp>
        <p:nvSpPr>
          <p:cNvPr id="44037" name="Line 12"/>
          <p:cNvSpPr>
            <a:spLocks noChangeShapeType="1"/>
          </p:cNvSpPr>
          <p:nvPr/>
        </p:nvSpPr>
        <p:spPr bwMode="auto">
          <a:xfrm>
            <a:off x="2590800" y="2743200"/>
            <a:ext cx="1600200" cy="0"/>
          </a:xfrm>
          <a:prstGeom prst="line">
            <a:avLst/>
          </a:prstGeom>
          <a:noFill/>
          <a:ln w="9525">
            <a:solidFill>
              <a:schemeClr val="tx1"/>
            </a:solidFill>
            <a:round/>
            <a:headEnd type="triangle" w="lg" len="lg"/>
            <a:tailEnd type="triangle" w="lg" len="lg"/>
          </a:ln>
          <a:extLst>
            <a:ext uri="{909E8E84-426E-40DD-AFC4-6F175D3DCCD1}">
              <a14:hiddenFill xmlns:a14="http://schemas.microsoft.com/office/drawing/2010/main">
                <a:noFill/>
              </a14:hiddenFill>
            </a:ext>
          </a:extLst>
        </p:spPr>
        <p:txBody>
          <a:bodyPr wrap="none" anchor="ctr"/>
          <a:lstStyle/>
          <a:p>
            <a:endParaRPr lang="en-US"/>
          </a:p>
        </p:txBody>
      </p:sp>
      <p:sp>
        <p:nvSpPr>
          <p:cNvPr id="44038" name="Text Box 13"/>
          <p:cNvSpPr txBox="1">
            <a:spLocks noChangeArrowheads="1"/>
          </p:cNvSpPr>
          <p:nvPr/>
        </p:nvSpPr>
        <p:spPr bwMode="auto">
          <a:xfrm>
            <a:off x="2879725" y="1919288"/>
            <a:ext cx="20923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solidFill>
                  <a:srgbClr val="CC0066"/>
                </a:solidFill>
                <a:latin typeface="Times New Roman" pitchFamily="18" charset="0"/>
              </a:rPr>
              <a:t>Median incubation</a:t>
            </a:r>
          </a:p>
          <a:p>
            <a:r>
              <a:rPr lang="en-US" sz="2000">
                <a:solidFill>
                  <a:srgbClr val="CC0066"/>
                </a:solidFill>
                <a:latin typeface="Times New Roman" pitchFamily="18" charset="0"/>
              </a:rPr>
              <a:t>period</a:t>
            </a:r>
            <a:endParaRPr lang="en-US" sz="2000">
              <a:latin typeface="Times New Roman" pitchFamily="18" charset="0"/>
            </a:endParaRPr>
          </a:p>
        </p:txBody>
      </p:sp>
      <p:sp>
        <p:nvSpPr>
          <p:cNvPr id="44039" name="Text Box 14"/>
          <p:cNvSpPr txBox="1">
            <a:spLocks noChangeArrowheads="1"/>
          </p:cNvSpPr>
          <p:nvPr/>
        </p:nvSpPr>
        <p:spPr bwMode="auto">
          <a:xfrm>
            <a:off x="365125" y="5680075"/>
            <a:ext cx="3316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solidFill>
                  <a:srgbClr val="CC0066"/>
                </a:solidFill>
                <a:latin typeface="Times New Roman" pitchFamily="18" charset="0"/>
              </a:rPr>
              <a:t>Type of epidemic?</a:t>
            </a:r>
          </a:p>
          <a:p>
            <a:r>
              <a:rPr lang="en-US" sz="2400" b="1">
                <a:solidFill>
                  <a:schemeClr val="accent2"/>
                </a:solidFill>
                <a:latin typeface="Times New Roman" pitchFamily="18" charset="0"/>
              </a:rPr>
              <a:t>Which infectious agent?</a:t>
            </a:r>
            <a:endParaRPr lang="en-US" sz="2400" b="1">
              <a:solidFill>
                <a:srgbClr val="CC0066"/>
              </a:solidFill>
              <a:latin typeface="Times New Roman" pitchFamily="18" charset="0"/>
            </a:endParaRPr>
          </a:p>
        </p:txBody>
      </p:sp>
      <p:sp>
        <p:nvSpPr>
          <p:cNvPr id="44040" name="Text Box 15"/>
          <p:cNvSpPr txBox="1">
            <a:spLocks noChangeArrowheads="1"/>
          </p:cNvSpPr>
          <p:nvPr/>
        </p:nvSpPr>
        <p:spPr bwMode="auto">
          <a:xfrm>
            <a:off x="1838325" y="1506538"/>
            <a:ext cx="1797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a:solidFill>
                  <a:srgbClr val="008080"/>
                </a:solidFill>
                <a:latin typeface="Times New Roman" pitchFamily="18" charset="0"/>
              </a:rPr>
              <a:t>Time of exposure</a:t>
            </a:r>
          </a:p>
        </p:txBody>
      </p:sp>
      <p:sp>
        <p:nvSpPr>
          <p:cNvPr id="44041" name="Line 16"/>
          <p:cNvSpPr>
            <a:spLocks noChangeShapeType="1"/>
          </p:cNvSpPr>
          <p:nvPr/>
        </p:nvSpPr>
        <p:spPr bwMode="auto">
          <a:xfrm>
            <a:off x="2593975" y="1844675"/>
            <a:ext cx="0" cy="360363"/>
          </a:xfrm>
          <a:prstGeom prst="line">
            <a:avLst/>
          </a:prstGeom>
          <a:noFill/>
          <a:ln w="9525">
            <a:solidFill>
              <a:srgbClr val="00808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3" name="Rectangle 5"/>
          <p:cNvSpPr>
            <a:spLocks noGrp="1" noChangeArrowheads="1"/>
          </p:cNvSpPr>
          <p:nvPr>
            <p:ph type="title" idx="4294967295"/>
          </p:nvPr>
        </p:nvSpPr>
        <p:spPr>
          <a:xfrm>
            <a:off x="457200" y="0"/>
            <a:ext cx="8229600" cy="1143000"/>
          </a:xfrm>
        </p:spPr>
        <p:txBody>
          <a:bodyPr/>
          <a:lstStyle/>
          <a:p>
            <a:pPr eaLnBrk="1" hangingPunct="1">
              <a:defRPr/>
            </a:pPr>
            <a:r>
              <a:rPr lang="en-US" dirty="0" smtClean="0">
                <a:solidFill>
                  <a:srgbClr val="990000"/>
                </a:solidFill>
                <a:effectLst>
                  <a:outerShdw blurRad="38100" dist="38100" dir="2700000" algn="tl">
                    <a:srgbClr val="C0C0C0"/>
                  </a:outerShdw>
                </a:effectLst>
              </a:rPr>
              <a:t>Common Source Epidemic</a:t>
            </a:r>
          </a:p>
        </p:txBody>
      </p:sp>
      <p:grpSp>
        <p:nvGrpSpPr>
          <p:cNvPr id="45059" name="Group 8"/>
          <p:cNvGrpSpPr>
            <a:grpSpLocks/>
          </p:cNvGrpSpPr>
          <p:nvPr/>
        </p:nvGrpSpPr>
        <p:grpSpPr bwMode="auto">
          <a:xfrm>
            <a:off x="293688" y="1341438"/>
            <a:ext cx="8382000" cy="5016500"/>
            <a:chOff x="152400" y="1808386"/>
            <a:chExt cx="8382000" cy="5017864"/>
          </a:xfrm>
        </p:grpSpPr>
        <p:graphicFrame>
          <p:nvGraphicFramePr>
            <p:cNvPr id="45062" name="Object 2"/>
            <p:cNvGraphicFramePr>
              <a:graphicFrameLocks noChangeAspect="1"/>
            </p:cNvGraphicFramePr>
            <p:nvPr/>
          </p:nvGraphicFramePr>
          <p:xfrm>
            <a:off x="609600" y="1808386"/>
            <a:ext cx="7924800" cy="3852862"/>
          </p:xfrm>
          <a:graphic>
            <a:graphicData uri="http://schemas.openxmlformats.org/presentationml/2006/ole">
              <mc:AlternateContent xmlns:mc="http://schemas.openxmlformats.org/markup-compatibility/2006">
                <mc:Choice xmlns:v="urn:schemas-microsoft-com:vml" Requires="v">
                  <p:oleObj spid="_x0000_s45180" name="Document" r:id="rId6" imgW="2305044" imgH="1104840" progId="Word.Document.8">
                    <p:embed/>
                  </p:oleObj>
                </mc:Choice>
                <mc:Fallback>
                  <p:oleObj name="Document" r:id="rId6" imgW="2305044" imgH="110484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1808386"/>
                          <a:ext cx="7924800" cy="3852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3" name="Text Box 3"/>
            <p:cNvSpPr txBox="1">
              <a:spLocks noChangeArrowheads="1"/>
            </p:cNvSpPr>
            <p:nvPr/>
          </p:nvSpPr>
          <p:spPr bwMode="auto">
            <a:xfrm rot="-5399093">
              <a:off x="-829469" y="3371057"/>
              <a:ext cx="242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latin typeface="Times New Roman" pitchFamily="18" charset="0"/>
                </a:rPr>
                <a:t>Number of Cases</a:t>
              </a:r>
            </a:p>
          </p:txBody>
        </p:sp>
        <p:sp>
          <p:nvSpPr>
            <p:cNvPr id="45064" name="Text Box 4"/>
            <p:cNvSpPr txBox="1">
              <a:spLocks noChangeArrowheads="1"/>
            </p:cNvSpPr>
            <p:nvPr/>
          </p:nvSpPr>
          <p:spPr bwMode="auto">
            <a:xfrm>
              <a:off x="2667000" y="5638800"/>
              <a:ext cx="397351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latin typeface="Times New Roman" pitchFamily="18" charset="0"/>
                </a:rPr>
                <a:t>	         </a:t>
              </a:r>
              <a:r>
                <a:rPr lang="en-US" sz="2400" b="1">
                  <a:latin typeface="Times New Roman" pitchFamily="18" charset="0"/>
                </a:rPr>
                <a:t>Time</a:t>
              </a:r>
            </a:p>
            <a:p>
              <a:r>
                <a:rPr lang="en-US" sz="2400">
                  <a:latin typeface="Times New Roman" pitchFamily="18" charset="0"/>
                </a:rPr>
                <a:t>A-Minimum Incubation Period</a:t>
              </a:r>
            </a:p>
            <a:p>
              <a:r>
                <a:rPr lang="en-US" sz="2400">
                  <a:latin typeface="Times New Roman" pitchFamily="18" charset="0"/>
                </a:rPr>
                <a:t>A+B-Usual Incubation Period</a:t>
              </a:r>
            </a:p>
          </p:txBody>
        </p:sp>
        <p:sp>
          <p:nvSpPr>
            <p:cNvPr id="45065" name="Text Box 6"/>
            <p:cNvSpPr txBox="1">
              <a:spLocks noChangeArrowheads="1"/>
            </p:cNvSpPr>
            <p:nvPr/>
          </p:nvSpPr>
          <p:spPr bwMode="auto">
            <a:xfrm>
              <a:off x="441325" y="56038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latin typeface="Times New Roman" pitchFamily="18" charset="0"/>
                </a:rPr>
                <a:t>0</a:t>
              </a:r>
              <a:endParaRPr lang="en-US" sz="2400">
                <a:latin typeface="Times New Roman" pitchFamily="18" charset="0"/>
              </a:endParaRPr>
            </a:p>
          </p:txBody>
        </p:sp>
      </p:grpSp>
      <p:sp>
        <p:nvSpPr>
          <p:cNvPr id="45060" name="Text Box 7"/>
          <p:cNvSpPr txBox="1">
            <a:spLocks noChangeArrowheads="1"/>
          </p:cNvSpPr>
          <p:nvPr/>
        </p:nvSpPr>
        <p:spPr bwMode="auto">
          <a:xfrm>
            <a:off x="1692275" y="4005263"/>
            <a:ext cx="1250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b="1">
                <a:solidFill>
                  <a:srgbClr val="CC0066"/>
                </a:solidFill>
              </a:rPr>
              <a:t>First case</a:t>
            </a:r>
          </a:p>
        </p:txBody>
      </p:sp>
      <p:sp>
        <p:nvSpPr>
          <p:cNvPr id="45061" name="Line 9"/>
          <p:cNvSpPr>
            <a:spLocks noChangeShapeType="1"/>
          </p:cNvSpPr>
          <p:nvPr/>
        </p:nvSpPr>
        <p:spPr bwMode="auto">
          <a:xfrm>
            <a:off x="2339975" y="4348163"/>
            <a:ext cx="0" cy="287337"/>
          </a:xfrm>
          <a:prstGeom prst="line">
            <a:avLst/>
          </a:prstGeom>
          <a:noFill/>
          <a:ln w="28575">
            <a:solidFill>
              <a:srgbClr val="CC0066"/>
            </a:solidFill>
            <a:round/>
            <a:headEnd/>
            <a:tailEnd type="stealth" w="lg" len="lg"/>
          </a:ln>
          <a:extLst>
            <a:ext uri="{909E8E84-426E-40DD-AFC4-6F175D3DCCD1}">
              <a14:hiddenFill xmlns:a14="http://schemas.microsoft.com/office/drawing/2010/main">
                <a:noFill/>
              </a14:hiddenFill>
            </a:ext>
          </a:extLst>
        </p:spPr>
        <p:txBody>
          <a:bodyPr>
            <a:spAutoFit/>
          </a:bodyPr>
          <a:lstStyle/>
          <a:p>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a:xfrm>
            <a:off x="381000" y="-26988"/>
            <a:ext cx="8153400" cy="1143001"/>
          </a:xfrm>
        </p:spPr>
        <p:txBody>
          <a:bodyPr/>
          <a:lstStyle/>
          <a:p>
            <a:pPr eaLnBrk="1" hangingPunct="1">
              <a:defRPr/>
            </a:pPr>
            <a:r>
              <a:rPr lang="en-US" dirty="0" smtClean="0">
                <a:solidFill>
                  <a:srgbClr val="990033"/>
                </a:solidFill>
                <a:effectLst>
                  <a:outerShdw blurRad="38100" dist="38100" dir="2700000" algn="tl">
                    <a:srgbClr val="C0C0C0"/>
                  </a:outerShdw>
                </a:effectLst>
              </a:rPr>
              <a:t>Common Source Epidemic</a:t>
            </a:r>
            <a:r>
              <a:rPr lang="en-US" sz="4000" dirty="0" smtClean="0">
                <a:solidFill>
                  <a:srgbClr val="008080"/>
                </a:solidFill>
                <a:latin typeface="Tahoma" charset="0"/>
              </a:rPr>
              <a:t> </a:t>
            </a:r>
          </a:p>
        </p:txBody>
      </p:sp>
      <p:sp>
        <p:nvSpPr>
          <p:cNvPr id="46083" name="Rectangle 3"/>
          <p:cNvSpPr>
            <a:spLocks noGrp="1" noChangeArrowheads="1"/>
          </p:cNvSpPr>
          <p:nvPr>
            <p:ph type="body" idx="1"/>
          </p:nvPr>
        </p:nvSpPr>
        <p:spPr>
          <a:xfrm>
            <a:off x="457200" y="1422400"/>
            <a:ext cx="8382000" cy="4598988"/>
          </a:xfrm>
        </p:spPr>
        <p:txBody>
          <a:bodyPr>
            <a:spAutoFit/>
          </a:bodyPr>
          <a:lstStyle/>
          <a:p>
            <a:pPr eaLnBrk="1" hangingPunct="1">
              <a:buClr>
                <a:srgbClr val="990033"/>
              </a:buClr>
              <a:buSzPct val="120000"/>
              <a:buFont typeface="Wingdings" pitchFamily="2" charset="2"/>
              <a:buChar char="§"/>
            </a:pPr>
            <a:r>
              <a:rPr lang="en-US" sz="2400" dirty="0" smtClean="0">
                <a:cs typeface="Times New Roman" pitchFamily="18" charset="0"/>
              </a:rPr>
              <a:t>Common source of exposure</a:t>
            </a:r>
          </a:p>
          <a:p>
            <a:pPr eaLnBrk="1" hangingPunct="1">
              <a:buClr>
                <a:srgbClr val="990033"/>
              </a:buClr>
              <a:buSzPct val="120000"/>
              <a:buFont typeface="Wingdings" pitchFamily="2" charset="2"/>
              <a:buChar char="§"/>
            </a:pPr>
            <a:r>
              <a:rPr lang="en-US" sz="2400" dirty="0" smtClean="0">
                <a:cs typeface="Times New Roman" pitchFamily="18" charset="0"/>
              </a:rPr>
              <a:t>Mode of </a:t>
            </a:r>
            <a:r>
              <a:rPr lang="en-US" sz="2400" dirty="0" err="1" smtClean="0">
                <a:cs typeface="Times New Roman" pitchFamily="18" charset="0"/>
              </a:rPr>
              <a:t>transmision</a:t>
            </a:r>
            <a:r>
              <a:rPr lang="en-US" sz="2400" dirty="0" smtClean="0">
                <a:cs typeface="Times New Roman" pitchFamily="18" charset="0"/>
              </a:rPr>
              <a:t>: </a:t>
            </a:r>
            <a:r>
              <a:rPr lang="en-US" sz="2400" dirty="0" smtClean="0">
                <a:solidFill>
                  <a:srgbClr val="CC0066"/>
                </a:solidFill>
                <a:cs typeface="Times New Roman" pitchFamily="18" charset="0"/>
              </a:rPr>
              <a:t>indirect, vehicle </a:t>
            </a:r>
            <a:r>
              <a:rPr lang="en-US" sz="2400" dirty="0" smtClean="0">
                <a:solidFill>
                  <a:srgbClr val="00B050"/>
                </a:solidFill>
                <a:cs typeface="Times New Roman" pitchFamily="18" charset="0"/>
              </a:rPr>
              <a:t>(H</a:t>
            </a:r>
            <a:r>
              <a:rPr lang="en-US" sz="2400" baseline="-25000" dirty="0" smtClean="0">
                <a:solidFill>
                  <a:srgbClr val="00B050"/>
                </a:solidFill>
                <a:cs typeface="Times New Roman" pitchFamily="18" charset="0"/>
              </a:rPr>
              <a:t>2</a:t>
            </a:r>
            <a:r>
              <a:rPr lang="en-US" sz="2400" dirty="0" smtClean="0">
                <a:solidFill>
                  <a:srgbClr val="00B050"/>
                </a:solidFill>
                <a:cs typeface="Times New Roman" pitchFamily="18" charset="0"/>
              </a:rPr>
              <a:t>O, food) </a:t>
            </a:r>
            <a:r>
              <a:rPr lang="en-US" sz="2400" dirty="0" smtClean="0">
                <a:cs typeface="Times New Roman" pitchFamily="18" charset="0"/>
              </a:rPr>
              <a:t>borne</a:t>
            </a:r>
          </a:p>
          <a:p>
            <a:pPr eaLnBrk="1" hangingPunct="1">
              <a:buClr>
                <a:srgbClr val="990033"/>
              </a:buClr>
              <a:buSzPct val="120000"/>
              <a:buFont typeface="Wingdings" pitchFamily="2" charset="2"/>
              <a:buChar char="§"/>
            </a:pPr>
            <a:r>
              <a:rPr lang="en-US" sz="2400" dirty="0" smtClean="0">
                <a:cs typeface="Times New Roman" pitchFamily="18" charset="0"/>
              </a:rPr>
              <a:t>Secondary host-to-host transmission is rare</a:t>
            </a:r>
          </a:p>
          <a:p>
            <a:pPr eaLnBrk="1" hangingPunct="1">
              <a:buClr>
                <a:srgbClr val="990033"/>
              </a:buClr>
              <a:buSzPct val="120000"/>
              <a:buFont typeface="Wingdings" pitchFamily="2" charset="2"/>
              <a:buChar char="§"/>
            </a:pPr>
            <a:r>
              <a:rPr lang="en-US" sz="2400" dirty="0" smtClean="0">
                <a:cs typeface="Times New Roman" pitchFamily="18" charset="0"/>
              </a:rPr>
              <a:t>Epidemic curve characteristics:</a:t>
            </a:r>
          </a:p>
          <a:p>
            <a:pPr lvl="1" eaLnBrk="1" hangingPunct="1">
              <a:buClr>
                <a:srgbClr val="990033"/>
              </a:buClr>
              <a:buSzPct val="120000"/>
              <a:buFont typeface="Arial" charset="0"/>
              <a:buChar char="•"/>
            </a:pPr>
            <a:r>
              <a:rPr lang="en-US" sz="2000" dirty="0" err="1" smtClean="0">
                <a:solidFill>
                  <a:srgbClr val="3333CC"/>
                </a:solidFill>
                <a:cs typeface="Times New Roman" pitchFamily="18" charset="0"/>
              </a:rPr>
              <a:t>Unimodal</a:t>
            </a:r>
            <a:r>
              <a:rPr lang="en-US" sz="2000" dirty="0" smtClean="0">
                <a:solidFill>
                  <a:srgbClr val="3333CC"/>
                </a:solidFill>
                <a:cs typeface="Times New Roman" pitchFamily="18" charset="0"/>
              </a:rPr>
              <a:t> shape</a:t>
            </a:r>
          </a:p>
          <a:p>
            <a:pPr lvl="1" eaLnBrk="1" hangingPunct="1">
              <a:buClr>
                <a:srgbClr val="990033"/>
              </a:buClr>
              <a:buSzPct val="120000"/>
              <a:buFont typeface="Arial" charset="0"/>
              <a:buChar char="•"/>
            </a:pPr>
            <a:r>
              <a:rPr lang="en-US" sz="2000" dirty="0" smtClean="0">
                <a:solidFill>
                  <a:srgbClr val="3333CC"/>
                </a:solidFill>
                <a:cs typeface="Times New Roman" pitchFamily="18" charset="0"/>
              </a:rPr>
              <a:t>Largest # of cases at the end of usual incubation period</a:t>
            </a:r>
          </a:p>
          <a:p>
            <a:pPr eaLnBrk="1" hangingPunct="1">
              <a:buClr>
                <a:srgbClr val="990033"/>
              </a:buClr>
              <a:buSzPct val="120000"/>
              <a:buFont typeface="Wingdings" pitchFamily="2" charset="2"/>
              <a:buChar char="§"/>
            </a:pPr>
            <a:r>
              <a:rPr lang="en-US" sz="2400" dirty="0" smtClean="0">
                <a:cs typeface="Times New Roman" pitchFamily="18" charset="0"/>
              </a:rPr>
              <a:t>Continuous exposure will often cause cases to rise gradually (and possibly to </a:t>
            </a:r>
            <a:r>
              <a:rPr lang="en-US" sz="2400" dirty="0" smtClean="0">
                <a:solidFill>
                  <a:schemeClr val="accent2"/>
                </a:solidFill>
                <a:cs typeface="Times New Roman" pitchFamily="18" charset="0"/>
              </a:rPr>
              <a:t>plateau</a:t>
            </a:r>
            <a:r>
              <a:rPr lang="en-US" sz="2400" dirty="0" smtClean="0">
                <a:cs typeface="Times New Roman" pitchFamily="18" charset="0"/>
              </a:rPr>
              <a:t>, rather than to peak)</a:t>
            </a:r>
          </a:p>
          <a:p>
            <a:pPr eaLnBrk="1" hangingPunct="1">
              <a:buClr>
                <a:srgbClr val="990033"/>
              </a:buClr>
              <a:buSzPct val="120000"/>
              <a:buFont typeface="Wingdings" pitchFamily="2" charset="2"/>
              <a:buChar char="§"/>
            </a:pPr>
            <a:r>
              <a:rPr lang="en-US" sz="2400" dirty="0" smtClean="0">
                <a:cs typeface="Times New Roman" pitchFamily="18" charset="0"/>
              </a:rPr>
              <a:t>Rapid downslope if source is removed, more gradual if it exhausts itself</a:t>
            </a:r>
          </a:p>
          <a:p>
            <a:pPr eaLnBrk="1" hangingPunct="1">
              <a:buClr>
                <a:srgbClr val="990033"/>
              </a:buClr>
              <a:buSzPct val="120000"/>
              <a:buFont typeface="Wingdings" pitchFamily="2" charset="2"/>
              <a:buChar char="§"/>
            </a:pPr>
            <a:r>
              <a:rPr lang="en-US" sz="2400" dirty="0" smtClean="0">
                <a:solidFill>
                  <a:srgbClr val="00B050"/>
                </a:solidFill>
                <a:cs typeface="Times New Roman" pitchFamily="18" charset="0"/>
              </a:rPr>
              <a:t>Example: bacteria in water system</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539"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46083">
                                            <p:txEl>
                                              <p:pRg st="0" end="0"/>
                                            </p:txEl>
                                          </p:spTgt>
                                        </p:tgtEl>
                                        <p:attrNameLst>
                                          <p:attrName>style.visibility</p:attrName>
                                        </p:attrNameLst>
                                      </p:cBhvr>
                                      <p:to>
                                        <p:strVal val="visible"/>
                                      </p:to>
                                    </p:set>
                                    <p:animEffect transition="in" filter="fade">
                                      <p:cBhvr>
                                        <p:cTn id="9" dur="3000"/>
                                        <p:tgtEl>
                                          <p:spTgt spid="46083">
                                            <p:txEl>
                                              <p:pRg st="0" end="0"/>
                                            </p:txEl>
                                          </p:spTgt>
                                        </p:tgtEl>
                                      </p:cBhvr>
                                    </p:animEffect>
                                  </p:childTnLst>
                                </p:cTn>
                              </p:par>
                              <p:par>
                                <p:cTn id="10" presetID="10" presetClass="entr" presetSubtype="0" fill="hold" grpId="0" nodeType="withEffect">
                                  <p:stCondLst>
                                    <p:cond delay="12000"/>
                                  </p:stCondLst>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fade">
                                      <p:cBhvr>
                                        <p:cTn id="12" dur="2000"/>
                                        <p:tgtEl>
                                          <p:spTgt spid="46083">
                                            <p:txEl>
                                              <p:pRg st="1" end="1"/>
                                            </p:txEl>
                                          </p:spTgt>
                                        </p:tgtEl>
                                      </p:cBhvr>
                                    </p:animEffect>
                                  </p:childTnLst>
                                </p:cTn>
                              </p:par>
                              <p:par>
                                <p:cTn id="13" presetID="10" presetClass="entr" presetSubtype="0" fill="hold" grpId="0" nodeType="withEffect">
                                  <p:stCondLst>
                                    <p:cond delay="20000"/>
                                  </p:stCondLst>
                                  <p:childTnLst>
                                    <p:set>
                                      <p:cBhvr>
                                        <p:cTn id="14" dur="1" fill="hold">
                                          <p:stCondLst>
                                            <p:cond delay="0"/>
                                          </p:stCondLst>
                                        </p:cTn>
                                        <p:tgtEl>
                                          <p:spTgt spid="46083">
                                            <p:txEl>
                                              <p:pRg st="2" end="2"/>
                                            </p:txEl>
                                          </p:spTgt>
                                        </p:tgtEl>
                                        <p:attrNameLst>
                                          <p:attrName>style.visibility</p:attrName>
                                        </p:attrNameLst>
                                      </p:cBhvr>
                                      <p:to>
                                        <p:strVal val="visible"/>
                                      </p:to>
                                    </p:set>
                                    <p:animEffect transition="in" filter="fade">
                                      <p:cBhvr>
                                        <p:cTn id="15" dur="2000"/>
                                        <p:tgtEl>
                                          <p:spTgt spid="46083">
                                            <p:txEl>
                                              <p:pRg st="2" end="2"/>
                                            </p:txEl>
                                          </p:spTgt>
                                        </p:tgtEl>
                                      </p:cBhvr>
                                    </p:animEffect>
                                  </p:childTnLst>
                                </p:cTn>
                              </p:par>
                              <p:par>
                                <p:cTn id="16" presetID="10" presetClass="entr" presetSubtype="0" fill="hold" grpId="0" nodeType="withEffect">
                                  <p:stCondLst>
                                    <p:cond delay="24000"/>
                                  </p:stCondLst>
                                  <p:childTnLst>
                                    <p:set>
                                      <p:cBhvr>
                                        <p:cTn id="17" dur="1" fill="hold">
                                          <p:stCondLst>
                                            <p:cond delay="0"/>
                                          </p:stCondLst>
                                        </p:cTn>
                                        <p:tgtEl>
                                          <p:spTgt spid="46083">
                                            <p:txEl>
                                              <p:pRg st="3" end="3"/>
                                            </p:txEl>
                                          </p:spTgt>
                                        </p:tgtEl>
                                        <p:attrNameLst>
                                          <p:attrName>style.visibility</p:attrName>
                                        </p:attrNameLst>
                                      </p:cBhvr>
                                      <p:to>
                                        <p:strVal val="visible"/>
                                      </p:to>
                                    </p:set>
                                    <p:animEffect transition="in" filter="fade">
                                      <p:cBhvr>
                                        <p:cTn id="18" dur="2000"/>
                                        <p:tgtEl>
                                          <p:spTgt spid="46083">
                                            <p:txEl>
                                              <p:pRg st="3" end="3"/>
                                            </p:txEl>
                                          </p:spTgt>
                                        </p:tgtEl>
                                      </p:cBhvr>
                                    </p:animEffect>
                                  </p:childTnLst>
                                </p:cTn>
                              </p:par>
                              <p:par>
                                <p:cTn id="19" presetID="10" presetClass="entr" presetSubtype="0" fill="hold" grpId="0" nodeType="withEffect">
                                  <p:stCondLst>
                                    <p:cond delay="24000"/>
                                  </p:stCondLst>
                                  <p:childTnLst>
                                    <p:set>
                                      <p:cBhvr>
                                        <p:cTn id="20" dur="1" fill="hold">
                                          <p:stCondLst>
                                            <p:cond delay="0"/>
                                          </p:stCondLst>
                                        </p:cTn>
                                        <p:tgtEl>
                                          <p:spTgt spid="46083">
                                            <p:txEl>
                                              <p:pRg st="4" end="4"/>
                                            </p:txEl>
                                          </p:spTgt>
                                        </p:tgtEl>
                                        <p:attrNameLst>
                                          <p:attrName>style.visibility</p:attrName>
                                        </p:attrNameLst>
                                      </p:cBhvr>
                                      <p:to>
                                        <p:strVal val="visible"/>
                                      </p:to>
                                    </p:set>
                                    <p:animEffect transition="in" filter="fade">
                                      <p:cBhvr>
                                        <p:cTn id="21" dur="2000"/>
                                        <p:tgtEl>
                                          <p:spTgt spid="46083">
                                            <p:txEl>
                                              <p:pRg st="4" end="4"/>
                                            </p:txEl>
                                          </p:spTgt>
                                        </p:tgtEl>
                                      </p:cBhvr>
                                    </p:animEffect>
                                  </p:childTnLst>
                                </p:cTn>
                              </p:par>
                              <p:par>
                                <p:cTn id="22" presetID="10" presetClass="entr" presetSubtype="0" fill="hold" grpId="0" nodeType="withEffect">
                                  <p:stCondLst>
                                    <p:cond delay="24000"/>
                                  </p:stCondLst>
                                  <p:childTnLst>
                                    <p:set>
                                      <p:cBhvr>
                                        <p:cTn id="23" dur="1" fill="hold">
                                          <p:stCondLst>
                                            <p:cond delay="0"/>
                                          </p:stCondLst>
                                        </p:cTn>
                                        <p:tgtEl>
                                          <p:spTgt spid="46083">
                                            <p:txEl>
                                              <p:pRg st="5" end="5"/>
                                            </p:txEl>
                                          </p:spTgt>
                                        </p:tgtEl>
                                        <p:attrNameLst>
                                          <p:attrName>style.visibility</p:attrName>
                                        </p:attrNameLst>
                                      </p:cBhvr>
                                      <p:to>
                                        <p:strVal val="visible"/>
                                      </p:to>
                                    </p:set>
                                    <p:animEffect transition="in" filter="fade">
                                      <p:cBhvr>
                                        <p:cTn id="24" dur="2000"/>
                                        <p:tgtEl>
                                          <p:spTgt spid="46083">
                                            <p:txEl>
                                              <p:pRg st="5" end="5"/>
                                            </p:txEl>
                                          </p:spTgt>
                                        </p:tgtEl>
                                      </p:cBhvr>
                                    </p:animEffect>
                                  </p:childTnLst>
                                </p:cTn>
                              </p:par>
                              <p:par>
                                <p:cTn id="25" presetID="10" presetClass="entr" presetSubtype="0" fill="hold" nodeType="withEffect">
                                  <p:stCondLst>
                                    <p:cond delay="34000"/>
                                  </p:stCondLst>
                                  <p:childTnLst>
                                    <p:set>
                                      <p:cBhvr>
                                        <p:cTn id="26" dur="1" fill="hold">
                                          <p:stCondLst>
                                            <p:cond delay="0"/>
                                          </p:stCondLst>
                                        </p:cTn>
                                        <p:tgtEl>
                                          <p:spTgt spid="46083">
                                            <p:txEl>
                                              <p:pRg st="6" end="6"/>
                                            </p:txEl>
                                          </p:spTgt>
                                        </p:tgtEl>
                                        <p:attrNameLst>
                                          <p:attrName>style.visibility</p:attrName>
                                        </p:attrNameLst>
                                      </p:cBhvr>
                                      <p:to>
                                        <p:strVal val="visible"/>
                                      </p:to>
                                    </p:set>
                                    <p:animEffect transition="in" filter="fade">
                                      <p:cBhvr>
                                        <p:cTn id="27" dur="2000"/>
                                        <p:tgtEl>
                                          <p:spTgt spid="46083">
                                            <p:txEl>
                                              <p:pRg st="6" end="6"/>
                                            </p:txEl>
                                          </p:spTgt>
                                        </p:tgtEl>
                                      </p:cBhvr>
                                    </p:animEffect>
                                  </p:childTnLst>
                                </p:cTn>
                              </p:par>
                              <p:par>
                                <p:cTn id="28" presetID="10" presetClass="entr" presetSubtype="0" fill="hold" nodeType="withEffect">
                                  <p:stCondLst>
                                    <p:cond delay="40000"/>
                                  </p:stCondLst>
                                  <p:childTnLst>
                                    <p:set>
                                      <p:cBhvr>
                                        <p:cTn id="29" dur="1" fill="hold">
                                          <p:stCondLst>
                                            <p:cond delay="0"/>
                                          </p:stCondLst>
                                        </p:cTn>
                                        <p:tgtEl>
                                          <p:spTgt spid="46083">
                                            <p:txEl>
                                              <p:pRg st="7" end="7"/>
                                            </p:txEl>
                                          </p:spTgt>
                                        </p:tgtEl>
                                        <p:attrNameLst>
                                          <p:attrName>style.visibility</p:attrName>
                                        </p:attrNameLst>
                                      </p:cBhvr>
                                      <p:to>
                                        <p:strVal val="visible"/>
                                      </p:to>
                                    </p:set>
                                    <p:animEffect transition="in" filter="fade">
                                      <p:cBhvr>
                                        <p:cTn id="30" dur="2000"/>
                                        <p:tgtEl>
                                          <p:spTgt spid="46083">
                                            <p:txEl>
                                              <p:pRg st="7" end="7"/>
                                            </p:txEl>
                                          </p:spTgt>
                                        </p:tgtEl>
                                      </p:cBhvr>
                                    </p:animEffect>
                                  </p:childTnLst>
                                </p:cTn>
                              </p:par>
                              <p:par>
                                <p:cTn id="31" presetID="10" presetClass="entr" presetSubtype="0" fill="hold" nodeType="withEffect">
                                  <p:stCondLst>
                                    <p:cond delay="50000"/>
                                  </p:stCondLst>
                                  <p:childTnLst>
                                    <p:set>
                                      <p:cBhvr>
                                        <p:cTn id="32" dur="1" fill="hold">
                                          <p:stCondLst>
                                            <p:cond delay="0"/>
                                          </p:stCondLst>
                                        </p:cTn>
                                        <p:tgtEl>
                                          <p:spTgt spid="46083">
                                            <p:txEl>
                                              <p:pRg st="8" end="8"/>
                                            </p:txEl>
                                          </p:spTgt>
                                        </p:tgtEl>
                                        <p:attrNameLst>
                                          <p:attrName>style.visibility</p:attrName>
                                        </p:attrNameLst>
                                      </p:cBhvr>
                                      <p:to>
                                        <p:strVal val="visible"/>
                                      </p:to>
                                    </p:set>
                                    <p:animEffect transition="in" filter="fade">
                                      <p:cBhvr>
                                        <p:cTn id="33" dur="2000"/>
                                        <p:tgtEl>
                                          <p:spTgt spid="4608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34" fill="hold" display="0">
                  <p:stCondLst>
                    <p:cond delay="indefinite"/>
                  </p:stCondLst>
                  <p:endCondLst>
                    <p:cond evt="onStopAudio" delay="0">
                      <p:tgtEl>
                        <p:sldTgt/>
                      </p:tgtEl>
                    </p:cond>
                  </p:endCondLst>
                </p:cTn>
                <p:tgtEl>
                  <p:spTgt spid="3"/>
                </p:tgtEl>
              </p:cMediaNode>
            </p:audio>
          </p:childTnLst>
        </p:cTn>
      </p:par>
    </p:tnLst>
    <p:bldLst>
      <p:bldP spid="4608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ChangeArrowheads="1"/>
          </p:cNvSpPr>
          <p:nvPr>
            <p:ph type="title" idx="4294967295"/>
          </p:nvPr>
        </p:nvSpPr>
        <p:spPr>
          <a:xfrm>
            <a:off x="685800" y="333375"/>
            <a:ext cx="7772400" cy="1143000"/>
          </a:xfrm>
        </p:spPr>
        <p:txBody>
          <a:bodyPr/>
          <a:lstStyle/>
          <a:p>
            <a:pPr eaLnBrk="1" hangingPunct="1">
              <a:defRPr/>
            </a:pPr>
            <a:r>
              <a:rPr lang="en-US" sz="4000" dirty="0" smtClean="0">
                <a:solidFill>
                  <a:srgbClr val="990033"/>
                </a:solidFill>
                <a:effectLst>
                  <a:outerShdw blurRad="38100" dist="38100" dir="2700000" algn="tl">
                    <a:srgbClr val="C0C0C0"/>
                  </a:outerShdw>
                </a:effectLst>
              </a:rPr>
              <a:t>Outbreak of cholera, London, August - September 1854</a:t>
            </a:r>
          </a:p>
        </p:txBody>
      </p:sp>
      <p:grpSp>
        <p:nvGrpSpPr>
          <p:cNvPr id="47107" name="Group 3"/>
          <p:cNvGrpSpPr>
            <a:grpSpLocks/>
          </p:cNvGrpSpPr>
          <p:nvPr/>
        </p:nvGrpSpPr>
        <p:grpSpPr bwMode="auto">
          <a:xfrm>
            <a:off x="381000" y="1316038"/>
            <a:ext cx="8763000" cy="5389562"/>
            <a:chOff x="240" y="829"/>
            <a:chExt cx="5520" cy="3395"/>
          </a:xfrm>
        </p:grpSpPr>
        <p:grpSp>
          <p:nvGrpSpPr>
            <p:cNvPr id="47108" name="Group 4"/>
            <p:cNvGrpSpPr>
              <a:grpSpLocks/>
            </p:cNvGrpSpPr>
            <p:nvPr/>
          </p:nvGrpSpPr>
          <p:grpSpPr bwMode="auto">
            <a:xfrm>
              <a:off x="240" y="829"/>
              <a:ext cx="5520" cy="3395"/>
              <a:chOff x="240" y="829"/>
              <a:chExt cx="5520" cy="3395"/>
            </a:xfrm>
          </p:grpSpPr>
          <p:graphicFrame>
            <p:nvGraphicFramePr>
              <p:cNvPr id="47110" name="Object 5"/>
              <p:cNvGraphicFramePr>
                <a:graphicFrameLocks noChangeAspect="1"/>
              </p:cNvGraphicFramePr>
              <p:nvPr/>
            </p:nvGraphicFramePr>
            <p:xfrm>
              <a:off x="240" y="829"/>
              <a:ext cx="5520" cy="3395"/>
            </p:xfrm>
            <a:graphic>
              <a:graphicData uri="http://schemas.openxmlformats.org/presentationml/2006/ole">
                <mc:AlternateContent xmlns:mc="http://schemas.openxmlformats.org/markup-compatibility/2006">
                  <mc:Choice xmlns:v="urn:schemas-microsoft-com:vml" Requires="v">
                    <p:oleObj spid="_x0000_s47227" name="Chart" r:id="rId6" imgW="6096000" imgH="4076748" progId="MSGraph.Chart.8">
                      <p:embed followColorScheme="full"/>
                    </p:oleObj>
                  </mc:Choice>
                  <mc:Fallback>
                    <p:oleObj name="Chart" r:id="rId6" imgW="6096000" imgH="4076748"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829"/>
                            <a:ext cx="5520" cy="3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1" name="Text Box 6"/>
              <p:cNvSpPr txBox="1">
                <a:spLocks noChangeArrowheads="1"/>
              </p:cNvSpPr>
              <p:nvPr/>
            </p:nvSpPr>
            <p:spPr bwMode="auto">
              <a:xfrm>
                <a:off x="1478" y="3984"/>
                <a:ext cx="5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a:latin typeface="Times New Roman" pitchFamily="18" charset="0"/>
                  </a:rPr>
                  <a:t>August</a:t>
                </a:r>
              </a:p>
            </p:txBody>
          </p:sp>
          <p:sp>
            <p:nvSpPr>
              <p:cNvPr id="47112" name="Text Box 7"/>
              <p:cNvSpPr txBox="1">
                <a:spLocks noChangeArrowheads="1"/>
              </p:cNvSpPr>
              <p:nvPr/>
            </p:nvSpPr>
            <p:spPr bwMode="auto">
              <a:xfrm>
                <a:off x="3692" y="3984"/>
                <a:ext cx="7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a:latin typeface="Times New Roman" pitchFamily="18" charset="0"/>
                  </a:rPr>
                  <a:t>September</a:t>
                </a:r>
              </a:p>
            </p:txBody>
          </p:sp>
        </p:grpSp>
        <p:sp>
          <p:nvSpPr>
            <p:cNvPr id="47109" name="Text Box 8"/>
            <p:cNvSpPr txBox="1">
              <a:spLocks noChangeArrowheads="1"/>
            </p:cNvSpPr>
            <p:nvPr/>
          </p:nvSpPr>
          <p:spPr bwMode="auto">
            <a:xfrm rot="-5398206">
              <a:off x="-114" y="2321"/>
              <a:ext cx="98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a:latin typeface="Times New Roman" pitchFamily="18" charset="0"/>
                </a:rPr>
                <a:t>No. of cases</a:t>
              </a:r>
            </a:p>
          </p:txBody>
        </p:sp>
      </p:gr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oup 2"/>
          <p:cNvGrpSpPr>
            <a:grpSpLocks/>
          </p:cNvGrpSpPr>
          <p:nvPr/>
        </p:nvGrpSpPr>
        <p:grpSpPr bwMode="auto">
          <a:xfrm>
            <a:off x="-228600" y="1268413"/>
            <a:ext cx="9144000" cy="6102350"/>
            <a:chOff x="-144" y="239"/>
            <a:chExt cx="5760" cy="3844"/>
          </a:xfrm>
        </p:grpSpPr>
        <p:graphicFrame>
          <p:nvGraphicFramePr>
            <p:cNvPr id="48132" name="Object 3"/>
            <p:cNvGraphicFramePr>
              <a:graphicFrameLocks noChangeAspect="1"/>
            </p:cNvGraphicFramePr>
            <p:nvPr/>
          </p:nvGraphicFramePr>
          <p:xfrm>
            <a:off x="-144" y="239"/>
            <a:ext cx="5760" cy="3844"/>
          </p:xfrm>
          <a:graphic>
            <a:graphicData uri="http://schemas.openxmlformats.org/presentationml/2006/ole">
              <mc:AlternateContent xmlns:mc="http://schemas.openxmlformats.org/markup-compatibility/2006">
                <mc:Choice xmlns:v="urn:schemas-microsoft-com:vml" Requires="v">
                  <p:oleObj spid="_x0000_s48252" name="Chart" r:id="rId6" imgW="6096000" imgH="4067251" progId="MSGraph.Chart.8">
                    <p:embed followColorScheme="full"/>
                  </p:oleObj>
                </mc:Choice>
                <mc:Fallback>
                  <p:oleObj name="Chart" r:id="rId6" imgW="6096000" imgH="4067251"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 y="239"/>
                          <a:ext cx="5760" cy="3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33" name="Text Box 4"/>
            <p:cNvSpPr txBox="1">
              <a:spLocks noChangeArrowheads="1"/>
            </p:cNvSpPr>
            <p:nvPr/>
          </p:nvSpPr>
          <p:spPr bwMode="auto">
            <a:xfrm>
              <a:off x="1382" y="3129"/>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24</a:t>
              </a:r>
              <a:endParaRPr lang="en-US" sz="1800">
                <a:latin typeface="Times New Roman" pitchFamily="18" charset="0"/>
              </a:endParaRPr>
            </a:p>
          </p:txBody>
        </p:sp>
        <p:sp>
          <p:nvSpPr>
            <p:cNvPr id="48134" name="Text Box 5"/>
            <p:cNvSpPr txBox="1">
              <a:spLocks noChangeArrowheads="1"/>
            </p:cNvSpPr>
            <p:nvPr/>
          </p:nvSpPr>
          <p:spPr bwMode="auto">
            <a:xfrm>
              <a:off x="2188" y="3105"/>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48</a:t>
              </a:r>
              <a:endParaRPr lang="en-US" sz="1800">
                <a:latin typeface="Times New Roman" pitchFamily="18" charset="0"/>
              </a:endParaRPr>
            </a:p>
          </p:txBody>
        </p:sp>
        <p:sp>
          <p:nvSpPr>
            <p:cNvPr id="48135" name="Text Box 6"/>
            <p:cNvSpPr txBox="1">
              <a:spLocks noChangeArrowheads="1"/>
            </p:cNvSpPr>
            <p:nvPr/>
          </p:nvSpPr>
          <p:spPr bwMode="auto">
            <a:xfrm>
              <a:off x="2956" y="3105"/>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72</a:t>
              </a:r>
              <a:endParaRPr lang="en-US" sz="1800">
                <a:latin typeface="Times New Roman" pitchFamily="18" charset="0"/>
              </a:endParaRPr>
            </a:p>
          </p:txBody>
        </p:sp>
        <p:sp>
          <p:nvSpPr>
            <p:cNvPr id="48136" name="Text Box 7"/>
            <p:cNvSpPr txBox="1">
              <a:spLocks noChangeArrowheads="1"/>
            </p:cNvSpPr>
            <p:nvPr/>
          </p:nvSpPr>
          <p:spPr bwMode="auto">
            <a:xfrm>
              <a:off x="3772" y="3105"/>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96</a:t>
              </a:r>
              <a:endParaRPr lang="en-US" sz="1800">
                <a:latin typeface="Times New Roman" pitchFamily="18" charset="0"/>
              </a:endParaRPr>
            </a:p>
          </p:txBody>
        </p:sp>
        <p:sp>
          <p:nvSpPr>
            <p:cNvPr id="48137" name="Text Box 8"/>
            <p:cNvSpPr txBox="1">
              <a:spLocks noChangeArrowheads="1"/>
            </p:cNvSpPr>
            <p:nvPr/>
          </p:nvSpPr>
          <p:spPr bwMode="auto">
            <a:xfrm>
              <a:off x="4540" y="3105"/>
              <a:ext cx="3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120</a:t>
              </a:r>
              <a:endParaRPr lang="en-US" sz="1800">
                <a:latin typeface="Times New Roman" pitchFamily="18" charset="0"/>
              </a:endParaRPr>
            </a:p>
          </p:txBody>
        </p:sp>
        <p:sp>
          <p:nvSpPr>
            <p:cNvPr id="48138" name="Text Box 9"/>
            <p:cNvSpPr txBox="1">
              <a:spLocks noChangeArrowheads="1"/>
            </p:cNvSpPr>
            <p:nvPr/>
          </p:nvSpPr>
          <p:spPr bwMode="auto">
            <a:xfrm>
              <a:off x="4948" y="3105"/>
              <a:ext cx="35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144</a:t>
              </a:r>
              <a:endParaRPr lang="en-US" sz="1800">
                <a:latin typeface="Times New Roman" pitchFamily="18" charset="0"/>
              </a:endParaRPr>
            </a:p>
          </p:txBody>
        </p:sp>
      </p:grpSp>
      <p:sp>
        <p:nvSpPr>
          <p:cNvPr id="480266" name="Rectangle 10"/>
          <p:cNvSpPr>
            <a:spLocks noChangeArrowheads="1"/>
          </p:cNvSpPr>
          <p:nvPr/>
        </p:nvSpPr>
        <p:spPr bwMode="auto">
          <a:xfrm>
            <a:off x="533400" y="228600"/>
            <a:ext cx="8142288" cy="1143000"/>
          </a:xfrm>
          <a:prstGeom prst="rect">
            <a:avLst/>
          </a:prstGeom>
          <a:noFill/>
          <a:ln w="9525">
            <a:noFill/>
            <a:miter lim="800000"/>
            <a:headEnd/>
            <a:tailEnd/>
          </a:ln>
          <a:effectLst/>
        </p:spPr>
        <p:txBody>
          <a:bodyPr anchor="ctr"/>
          <a:lstStyle/>
          <a:p>
            <a:pPr algn="ctr">
              <a:defRPr/>
            </a:pPr>
            <a:r>
              <a:rPr lang="en-US" sz="4400">
                <a:solidFill>
                  <a:srgbClr val="990000"/>
                </a:solidFill>
                <a:effectLst>
                  <a:outerShdw blurRad="38100" dist="38100" dir="2700000" algn="tl">
                    <a:srgbClr val="C0C0C0"/>
                  </a:outerShdw>
                </a:effectLst>
                <a:cs typeface="+mn-cs"/>
              </a:rPr>
              <a:t>Streptococcal Sore Throat</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a:xfrm>
            <a:off x="381000" y="-26988"/>
            <a:ext cx="8153400" cy="1143001"/>
          </a:xfrm>
        </p:spPr>
        <p:txBody>
          <a:bodyPr/>
          <a:lstStyle/>
          <a:p>
            <a:pPr eaLnBrk="1" hangingPunct="1">
              <a:defRPr/>
            </a:pPr>
            <a:r>
              <a:rPr lang="en-US" sz="4000" dirty="0" smtClean="0">
                <a:solidFill>
                  <a:srgbClr val="990033"/>
                </a:solidFill>
                <a:effectLst>
                  <a:outerShdw blurRad="38100" dist="38100" dir="2700000" algn="tl">
                    <a:srgbClr val="C0C0C0"/>
                  </a:outerShdw>
                </a:effectLst>
              </a:rPr>
              <a:t>Point Source Epidemic</a:t>
            </a:r>
            <a:r>
              <a:rPr lang="en-US" sz="4000" dirty="0" smtClean="0">
                <a:solidFill>
                  <a:srgbClr val="008080"/>
                </a:solidFill>
                <a:latin typeface="Tahoma" charset="0"/>
              </a:rPr>
              <a:t> </a:t>
            </a:r>
          </a:p>
        </p:txBody>
      </p:sp>
      <p:sp>
        <p:nvSpPr>
          <p:cNvPr id="50179" name="Rectangle 3"/>
          <p:cNvSpPr>
            <a:spLocks noGrp="1" noChangeArrowheads="1"/>
          </p:cNvSpPr>
          <p:nvPr>
            <p:ph type="body" idx="1"/>
          </p:nvPr>
        </p:nvSpPr>
        <p:spPr>
          <a:xfrm>
            <a:off x="381000" y="1600200"/>
            <a:ext cx="8382000" cy="4068763"/>
          </a:xfrm>
        </p:spPr>
        <p:txBody>
          <a:bodyPr>
            <a:spAutoFit/>
          </a:bodyPr>
          <a:lstStyle/>
          <a:p>
            <a:pPr eaLnBrk="1" hangingPunct="1">
              <a:lnSpc>
                <a:spcPct val="80000"/>
              </a:lnSpc>
              <a:buClr>
                <a:srgbClr val="990033"/>
              </a:buClr>
              <a:buSzPct val="120000"/>
              <a:buFont typeface="Wingdings" pitchFamily="2" charset="2"/>
              <a:buChar char="§"/>
            </a:pPr>
            <a:r>
              <a:rPr lang="en-US" sz="2400" smtClean="0">
                <a:cs typeface="Times New Roman" pitchFamily="18" charset="0"/>
              </a:rPr>
              <a:t>All susceptible persons are exposed to the agent at one brief point in time. </a:t>
            </a:r>
            <a:endParaRPr lang="en-US" sz="2400" smtClean="0">
              <a:solidFill>
                <a:srgbClr val="CC0066"/>
              </a:solidFill>
              <a:cs typeface="Times New Roman" pitchFamily="18" charset="0"/>
            </a:endParaRPr>
          </a:p>
          <a:p>
            <a:pPr eaLnBrk="1" hangingPunct="1">
              <a:lnSpc>
                <a:spcPct val="80000"/>
              </a:lnSpc>
              <a:buClr>
                <a:srgbClr val="990033"/>
              </a:buClr>
              <a:buSzPct val="120000"/>
              <a:buFont typeface="Wingdings" pitchFamily="2" charset="2"/>
              <a:buChar char="§"/>
            </a:pPr>
            <a:r>
              <a:rPr lang="en-US" sz="2400" smtClean="0">
                <a:cs typeface="Times New Roman" pitchFamily="18" charset="0"/>
              </a:rPr>
              <a:t>Single-exposure, common source epidemic</a:t>
            </a:r>
          </a:p>
          <a:p>
            <a:pPr eaLnBrk="1" hangingPunct="1">
              <a:lnSpc>
                <a:spcPct val="80000"/>
              </a:lnSpc>
              <a:buClr>
                <a:srgbClr val="990033"/>
              </a:buClr>
              <a:buSzPct val="120000"/>
              <a:buFont typeface="Wingdings" pitchFamily="2" charset="2"/>
              <a:buChar char="§"/>
            </a:pPr>
            <a:r>
              <a:rPr lang="en-US" sz="2400" smtClean="0">
                <a:cs typeface="Times New Roman" pitchFamily="18" charset="0"/>
              </a:rPr>
              <a:t>Explosive increase in # of cases over a short time periode</a:t>
            </a:r>
          </a:p>
          <a:p>
            <a:pPr eaLnBrk="1" hangingPunct="1">
              <a:lnSpc>
                <a:spcPct val="80000"/>
              </a:lnSpc>
              <a:buClr>
                <a:srgbClr val="990033"/>
              </a:buClr>
              <a:buSzPct val="120000"/>
              <a:buFont typeface="Wingdings" pitchFamily="2" charset="2"/>
              <a:buChar char="§"/>
            </a:pPr>
            <a:r>
              <a:rPr lang="en-US" sz="2400" smtClean="0">
                <a:cs typeface="Times New Roman" pitchFamily="18" charset="0"/>
              </a:rPr>
              <a:t>Secondary transmission rarely seen</a:t>
            </a:r>
          </a:p>
          <a:p>
            <a:pPr eaLnBrk="1" hangingPunct="1">
              <a:lnSpc>
                <a:spcPct val="80000"/>
              </a:lnSpc>
              <a:buClr>
                <a:srgbClr val="990033"/>
              </a:buClr>
              <a:buSzPct val="120000"/>
              <a:buFont typeface="Wingdings" pitchFamily="2" charset="2"/>
              <a:buChar char="§"/>
            </a:pPr>
            <a:r>
              <a:rPr lang="en-US" sz="2400" smtClean="0">
                <a:cs typeface="Times New Roman" pitchFamily="18" charset="0"/>
              </a:rPr>
              <a:t>Epidemic curve characteristics:</a:t>
            </a:r>
          </a:p>
          <a:p>
            <a:pPr lvl="1" eaLnBrk="1" hangingPunct="1">
              <a:lnSpc>
                <a:spcPct val="80000"/>
              </a:lnSpc>
              <a:buClr>
                <a:srgbClr val="990033"/>
              </a:buClr>
              <a:buSzPct val="120000"/>
              <a:buFont typeface="Arial" charset="0"/>
              <a:buChar char="•"/>
            </a:pPr>
            <a:r>
              <a:rPr lang="en-US" sz="2000" smtClean="0">
                <a:solidFill>
                  <a:srgbClr val="3333CC"/>
                </a:solidFill>
                <a:cs typeface="Times New Roman" pitchFamily="18" charset="0"/>
              </a:rPr>
              <a:t>Unimodal shape</a:t>
            </a:r>
          </a:p>
          <a:p>
            <a:pPr lvl="1" eaLnBrk="1" hangingPunct="1">
              <a:lnSpc>
                <a:spcPct val="80000"/>
              </a:lnSpc>
              <a:buClr>
                <a:srgbClr val="990033"/>
              </a:buClr>
              <a:buSzPct val="120000"/>
              <a:buFont typeface="Arial" charset="0"/>
              <a:buChar char="•"/>
            </a:pPr>
            <a:r>
              <a:rPr lang="en-US" sz="2000" smtClean="0">
                <a:solidFill>
                  <a:srgbClr val="3333CC"/>
                </a:solidFill>
                <a:cs typeface="Times New Roman" pitchFamily="18" charset="0"/>
              </a:rPr>
              <a:t>Sharp apex </a:t>
            </a:r>
            <a:r>
              <a:rPr lang="en-US" sz="2000" smtClean="0">
                <a:cs typeface="Times New Roman" pitchFamily="18" charset="0"/>
              </a:rPr>
              <a:t>(rapid rise to peak)</a:t>
            </a:r>
          </a:p>
          <a:p>
            <a:pPr lvl="2" eaLnBrk="1" hangingPunct="1">
              <a:lnSpc>
                <a:spcPct val="80000"/>
              </a:lnSpc>
              <a:buClr>
                <a:srgbClr val="990033"/>
              </a:buClr>
              <a:buSzPct val="120000"/>
              <a:buFont typeface="Wingdings" pitchFamily="2" charset="2"/>
              <a:buChar char="ü"/>
            </a:pPr>
            <a:r>
              <a:rPr lang="en-US" sz="2000" smtClean="0">
                <a:cs typeface="Times New Roman" pitchFamily="18" charset="0"/>
              </a:rPr>
              <a:t>One-time exposure</a:t>
            </a:r>
          </a:p>
          <a:p>
            <a:pPr lvl="2" eaLnBrk="1" hangingPunct="1">
              <a:lnSpc>
                <a:spcPct val="80000"/>
              </a:lnSpc>
              <a:buClr>
                <a:srgbClr val="990033"/>
              </a:buClr>
              <a:buSzPct val="120000"/>
              <a:buFont typeface="Wingdings" pitchFamily="2" charset="2"/>
              <a:buChar char="ü"/>
            </a:pPr>
            <a:r>
              <a:rPr lang="en-US" sz="2000" smtClean="0">
                <a:cs typeface="Times New Roman" pitchFamily="18" charset="0"/>
              </a:rPr>
              <a:t>One incubation period of infectious agent</a:t>
            </a:r>
          </a:p>
          <a:p>
            <a:pPr lvl="2" eaLnBrk="1" hangingPunct="1">
              <a:lnSpc>
                <a:spcPct val="80000"/>
              </a:lnSpc>
              <a:buClr>
                <a:srgbClr val="990033"/>
              </a:buClr>
              <a:buSzPct val="120000"/>
              <a:buFont typeface="Wingdings" pitchFamily="2" charset="2"/>
              <a:buChar char="ü"/>
            </a:pPr>
            <a:r>
              <a:rPr lang="en-US" sz="2000" smtClean="0">
                <a:cs typeface="Times New Roman" pitchFamily="18" charset="0"/>
              </a:rPr>
              <a:t>Rapid decline</a:t>
            </a:r>
          </a:p>
          <a:p>
            <a:pPr eaLnBrk="1" hangingPunct="1">
              <a:lnSpc>
                <a:spcPct val="80000"/>
              </a:lnSpc>
              <a:buClr>
                <a:srgbClr val="990033"/>
              </a:buClr>
              <a:buSzPct val="120000"/>
              <a:buFont typeface="Wingdings" pitchFamily="2" charset="2"/>
              <a:buChar char="§"/>
            </a:pPr>
            <a:r>
              <a:rPr lang="en-US" sz="2400" smtClean="0">
                <a:solidFill>
                  <a:srgbClr val="00B050"/>
                </a:solidFill>
                <a:cs typeface="Times New Roman" pitchFamily="18" charset="0"/>
              </a:rPr>
              <a:t>Example: Food poisoning</a:t>
            </a:r>
            <a:endParaRPr lang="en-US" sz="2400" smtClean="0">
              <a:solidFill>
                <a:srgbClr val="00B050"/>
              </a:solidFill>
              <a:cs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2"/>
          <p:cNvGrpSpPr>
            <a:grpSpLocks/>
          </p:cNvGrpSpPr>
          <p:nvPr/>
        </p:nvGrpSpPr>
        <p:grpSpPr bwMode="auto">
          <a:xfrm>
            <a:off x="914400" y="1676400"/>
            <a:ext cx="7315200" cy="4041775"/>
            <a:chOff x="576" y="1056"/>
            <a:chExt cx="4608" cy="2546"/>
          </a:xfrm>
        </p:grpSpPr>
        <p:graphicFrame>
          <p:nvGraphicFramePr>
            <p:cNvPr id="49162" name="Object 3"/>
            <p:cNvGraphicFramePr>
              <a:graphicFrameLocks noChangeAspect="1"/>
            </p:cNvGraphicFramePr>
            <p:nvPr/>
          </p:nvGraphicFramePr>
          <p:xfrm>
            <a:off x="966" y="1200"/>
            <a:ext cx="2586" cy="2402"/>
          </p:xfrm>
          <a:graphic>
            <a:graphicData uri="http://schemas.openxmlformats.org/presentationml/2006/ole">
              <mc:AlternateContent xmlns:mc="http://schemas.openxmlformats.org/markup-compatibility/2006">
                <mc:Choice xmlns:v="urn:schemas-microsoft-com:vml" Requires="v">
                  <p:oleObj spid="_x0000_s49276" name="Document" r:id="rId6" imgW="2019244" imgH="1876500" progId="Word.Document.8">
                    <p:embed/>
                  </p:oleObj>
                </mc:Choice>
                <mc:Fallback>
                  <p:oleObj name="Document" r:id="rId6" imgW="2019244" imgH="1876500" progId="Word.Documen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 y="1200"/>
                          <a:ext cx="2586" cy="2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9163" name="Rectangle 4"/>
            <p:cNvSpPr>
              <a:spLocks noChangeArrowheads="1"/>
            </p:cNvSpPr>
            <p:nvPr/>
          </p:nvSpPr>
          <p:spPr bwMode="auto">
            <a:xfrm>
              <a:off x="576" y="1056"/>
              <a:ext cx="4608" cy="2544"/>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buFontTx/>
                <a:buChar char="•"/>
              </a:pPr>
              <a:endParaRPr lang="en-US"/>
            </a:p>
          </p:txBody>
        </p:sp>
      </p:grpSp>
      <p:sp>
        <p:nvSpPr>
          <p:cNvPr id="49155" name="Text Box 5"/>
          <p:cNvSpPr txBox="1">
            <a:spLocks noChangeArrowheads="1"/>
          </p:cNvSpPr>
          <p:nvPr/>
        </p:nvSpPr>
        <p:spPr bwMode="auto">
          <a:xfrm rot="-5433594">
            <a:off x="-738187" y="3162300"/>
            <a:ext cx="269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t>Number of Cases</a:t>
            </a:r>
          </a:p>
        </p:txBody>
      </p:sp>
      <p:sp>
        <p:nvSpPr>
          <p:cNvPr id="49156" name="Text Box 6"/>
          <p:cNvSpPr txBox="1">
            <a:spLocks noChangeArrowheads="1"/>
          </p:cNvSpPr>
          <p:nvPr/>
        </p:nvSpPr>
        <p:spPr bwMode="auto">
          <a:xfrm>
            <a:off x="3187700" y="5830888"/>
            <a:ext cx="2863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a:t>	</a:t>
            </a:r>
            <a:r>
              <a:rPr lang="en-US" sz="2400" b="1"/>
              <a:t>Time</a:t>
            </a:r>
          </a:p>
          <a:p>
            <a:r>
              <a:rPr lang="en-US" sz="2400"/>
              <a:t>A-Incubation Period</a:t>
            </a:r>
          </a:p>
        </p:txBody>
      </p:sp>
      <p:sp>
        <p:nvSpPr>
          <p:cNvPr id="479239" name="Rectangle 7"/>
          <p:cNvSpPr>
            <a:spLocks noGrp="1" noChangeArrowheads="1"/>
          </p:cNvSpPr>
          <p:nvPr>
            <p:ph type="title" idx="4294967295"/>
          </p:nvPr>
        </p:nvSpPr>
        <p:spPr/>
        <p:txBody>
          <a:bodyPr/>
          <a:lstStyle/>
          <a:p>
            <a:pPr eaLnBrk="1" hangingPunct="1">
              <a:defRPr/>
            </a:pPr>
            <a:r>
              <a:rPr lang="en-US" dirty="0" smtClean="0">
                <a:solidFill>
                  <a:srgbClr val="990000"/>
                </a:solidFill>
                <a:effectLst>
                  <a:outerShdw blurRad="38100" dist="38100" dir="2700000" algn="tl">
                    <a:srgbClr val="C0C0C0"/>
                  </a:outerShdw>
                </a:effectLst>
              </a:rPr>
              <a:t>Point Source Epidemic</a:t>
            </a:r>
          </a:p>
        </p:txBody>
      </p:sp>
      <p:sp>
        <p:nvSpPr>
          <p:cNvPr id="49158" name="Text Box 8"/>
          <p:cNvSpPr txBox="1">
            <a:spLocks noChangeArrowheads="1"/>
          </p:cNvSpPr>
          <p:nvPr/>
        </p:nvSpPr>
        <p:spPr bwMode="auto">
          <a:xfrm>
            <a:off x="762000" y="56800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latin typeface="Times New Roman" pitchFamily="18" charset="0"/>
              </a:rPr>
              <a:t>0</a:t>
            </a:r>
            <a:endParaRPr lang="en-US" sz="2400">
              <a:latin typeface="Times New Roman" pitchFamily="18" charset="0"/>
            </a:endParaRPr>
          </a:p>
        </p:txBody>
      </p:sp>
      <p:sp>
        <p:nvSpPr>
          <p:cNvPr id="49159" name="Text Box 9"/>
          <p:cNvSpPr txBox="1">
            <a:spLocks noChangeArrowheads="1"/>
          </p:cNvSpPr>
          <p:nvPr/>
        </p:nvSpPr>
        <p:spPr bwMode="auto">
          <a:xfrm>
            <a:off x="5651500" y="2189163"/>
            <a:ext cx="26225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solidFill>
                  <a:schemeClr val="accent2"/>
                </a:solidFill>
              </a:rPr>
              <a:t>Food poisoning</a:t>
            </a:r>
          </a:p>
        </p:txBody>
      </p:sp>
      <p:sp>
        <p:nvSpPr>
          <p:cNvPr id="49160" name="Text Box 10"/>
          <p:cNvSpPr txBox="1">
            <a:spLocks noChangeArrowheads="1"/>
          </p:cNvSpPr>
          <p:nvPr/>
        </p:nvSpPr>
        <p:spPr bwMode="auto">
          <a:xfrm>
            <a:off x="5651500" y="2708275"/>
            <a:ext cx="20462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solidFill>
                  <a:srgbClr val="CC0066"/>
                </a:solidFill>
              </a:rPr>
              <a:t>Air pollution</a:t>
            </a:r>
          </a:p>
        </p:txBody>
      </p:sp>
      <p:sp>
        <p:nvSpPr>
          <p:cNvPr id="49161" name="Text Box 11"/>
          <p:cNvSpPr txBox="1">
            <a:spLocks noChangeArrowheads="1"/>
          </p:cNvSpPr>
          <p:nvPr/>
        </p:nvSpPr>
        <p:spPr bwMode="auto">
          <a:xfrm>
            <a:off x="5651500" y="1685925"/>
            <a:ext cx="6969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t>Ex:</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17463"/>
            <a:ext cx="7772400" cy="1143001"/>
          </a:xfrm>
        </p:spPr>
        <p:txBody>
          <a:bodyPr/>
          <a:lstStyle/>
          <a:p>
            <a:pPr eaLnBrk="1" hangingPunct="1"/>
            <a:r>
              <a:rPr lang="en-US" sz="2800" dirty="0" smtClean="0">
                <a:solidFill>
                  <a:srgbClr val="990000"/>
                </a:solidFill>
              </a:rPr>
              <a:t>Death Rates for Common Infectious Diseases in the United States in 1900, 1935, and 1970</a:t>
            </a:r>
            <a:endParaRPr lang="en-US" sz="2400" dirty="0" smtClean="0">
              <a:solidFill>
                <a:srgbClr val="990000"/>
              </a:solidFill>
            </a:endParaRPr>
          </a:p>
        </p:txBody>
      </p:sp>
      <p:graphicFrame>
        <p:nvGraphicFramePr>
          <p:cNvPr id="6147" name="Object 3"/>
          <p:cNvGraphicFramePr>
            <a:graphicFrameLocks noChangeAspect="1"/>
          </p:cNvGraphicFramePr>
          <p:nvPr/>
        </p:nvGraphicFramePr>
        <p:xfrm>
          <a:off x="838200" y="1471613"/>
          <a:ext cx="7467600" cy="4765675"/>
        </p:xfrm>
        <a:graphic>
          <a:graphicData uri="http://schemas.openxmlformats.org/presentationml/2006/ole">
            <mc:AlternateContent xmlns:mc="http://schemas.openxmlformats.org/markup-compatibility/2006">
              <mc:Choice xmlns:v="urn:schemas-microsoft-com:vml" Requires="v">
                <p:oleObj spid="_x0000_s6267" name="Document" r:id="rId6" imgW="5715000" imgH="4391025" progId="">
                  <p:embed/>
                </p:oleObj>
              </mc:Choice>
              <mc:Fallback>
                <p:oleObj name="Document" r:id="rId6" imgW="5715000" imgH="4391025"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1471613"/>
                        <a:ext cx="7467600"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5029" name="Rectangle 5"/>
          <p:cNvSpPr>
            <a:spLocks noChangeArrowheads="1"/>
          </p:cNvSpPr>
          <p:nvPr/>
        </p:nvSpPr>
        <p:spPr bwMode="auto">
          <a:xfrm>
            <a:off x="7235825" y="3068638"/>
            <a:ext cx="720725" cy="1944687"/>
          </a:xfrm>
          <a:prstGeom prst="rect">
            <a:avLst/>
          </a:prstGeom>
          <a:solidFill>
            <a:srgbClr val="FFCC00">
              <a:alpha val="3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0" hangingPunct="0">
              <a:buFontTx/>
              <a:buChar char="•"/>
            </a:pPr>
            <a:endParaRPr lang="en-US" dirty="0"/>
          </a:p>
        </p:txBody>
      </p:sp>
      <p:sp>
        <p:nvSpPr>
          <p:cNvPr id="385030" name="Rectangle 6"/>
          <p:cNvSpPr>
            <a:spLocks noChangeArrowheads="1"/>
          </p:cNvSpPr>
          <p:nvPr/>
        </p:nvSpPr>
        <p:spPr bwMode="auto">
          <a:xfrm>
            <a:off x="4643438" y="3068638"/>
            <a:ext cx="720725" cy="1944687"/>
          </a:xfrm>
          <a:prstGeom prst="rect">
            <a:avLst/>
          </a:prstGeom>
          <a:solidFill>
            <a:srgbClr val="FFCC00">
              <a:alpha val="3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0" hangingPunct="0">
              <a:buFontTx/>
              <a:buChar char="•"/>
            </a:pPr>
            <a:endParaRPr lang="en-US" dirty="0"/>
          </a:p>
        </p:txBody>
      </p:sp>
      <p:sp>
        <p:nvSpPr>
          <p:cNvPr id="385032" name="Rectangle 8"/>
          <p:cNvSpPr>
            <a:spLocks noChangeArrowheads="1"/>
          </p:cNvSpPr>
          <p:nvPr/>
        </p:nvSpPr>
        <p:spPr bwMode="auto">
          <a:xfrm>
            <a:off x="4643438" y="2205038"/>
            <a:ext cx="720725" cy="863600"/>
          </a:xfrm>
          <a:prstGeom prst="rect">
            <a:avLst/>
          </a:prstGeom>
          <a:solidFill>
            <a:srgbClr val="CC66FF">
              <a:alpha val="3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buFontTx/>
              <a:buChar char="•"/>
            </a:pPr>
            <a:endParaRPr lang="en-US" dirty="0"/>
          </a:p>
        </p:txBody>
      </p:sp>
      <p:sp>
        <p:nvSpPr>
          <p:cNvPr id="385033" name="Rectangle 9"/>
          <p:cNvSpPr>
            <a:spLocks noChangeArrowheads="1"/>
          </p:cNvSpPr>
          <p:nvPr/>
        </p:nvSpPr>
        <p:spPr bwMode="auto">
          <a:xfrm>
            <a:off x="7235825" y="2205038"/>
            <a:ext cx="720725" cy="863600"/>
          </a:xfrm>
          <a:prstGeom prst="rect">
            <a:avLst/>
          </a:prstGeom>
          <a:solidFill>
            <a:srgbClr val="CC66FF">
              <a:alpha val="39999"/>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p>
            <a:pPr eaLnBrk="0" hangingPunct="0">
              <a:buFontTx/>
              <a:buChar char="•"/>
            </a:pPr>
            <a:endParaRPr lang="en-US" dirty="0"/>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0031" fill="hold"/>
                                        <p:tgtEl>
                                          <p:spTgt spid="2"/>
                                        </p:tgtEl>
                                      </p:cBhvr>
                                    </p:cmd>
                                  </p:childTnLst>
                                </p:cTn>
                              </p:par>
                              <p:par>
                                <p:cTn id="7" presetID="3" presetClass="entr" presetSubtype="10" fill="hold" grpId="0" nodeType="withEffect">
                                  <p:stCondLst>
                                    <p:cond delay="10000"/>
                                  </p:stCondLst>
                                  <p:childTnLst>
                                    <p:set>
                                      <p:cBhvr>
                                        <p:cTn id="8" dur="1" fill="hold">
                                          <p:stCondLst>
                                            <p:cond delay="0"/>
                                          </p:stCondLst>
                                        </p:cTn>
                                        <p:tgtEl>
                                          <p:spTgt spid="385032"/>
                                        </p:tgtEl>
                                        <p:attrNameLst>
                                          <p:attrName>style.visibility</p:attrName>
                                        </p:attrNameLst>
                                      </p:cBhvr>
                                      <p:to>
                                        <p:strVal val="visible"/>
                                      </p:to>
                                    </p:set>
                                    <p:animEffect transition="in" filter="blinds(horizontal)">
                                      <p:cBhvr>
                                        <p:cTn id="9" dur="2000"/>
                                        <p:tgtEl>
                                          <p:spTgt spid="385032"/>
                                        </p:tgtEl>
                                      </p:cBhvr>
                                    </p:animEffect>
                                  </p:childTnLst>
                                </p:cTn>
                              </p:par>
                              <p:par>
                                <p:cTn id="10" presetID="3" presetClass="entr" presetSubtype="10" fill="hold" grpId="0" nodeType="withEffect">
                                  <p:stCondLst>
                                    <p:cond delay="10000"/>
                                  </p:stCondLst>
                                  <p:childTnLst>
                                    <p:set>
                                      <p:cBhvr>
                                        <p:cTn id="11" dur="1" fill="hold">
                                          <p:stCondLst>
                                            <p:cond delay="0"/>
                                          </p:stCondLst>
                                        </p:cTn>
                                        <p:tgtEl>
                                          <p:spTgt spid="385033"/>
                                        </p:tgtEl>
                                        <p:attrNameLst>
                                          <p:attrName>style.visibility</p:attrName>
                                        </p:attrNameLst>
                                      </p:cBhvr>
                                      <p:to>
                                        <p:strVal val="visible"/>
                                      </p:to>
                                    </p:set>
                                    <p:animEffect transition="in" filter="blinds(horizontal)">
                                      <p:cBhvr>
                                        <p:cTn id="12" dur="2000"/>
                                        <p:tgtEl>
                                          <p:spTgt spid="385033"/>
                                        </p:tgtEl>
                                      </p:cBhvr>
                                    </p:animEffect>
                                  </p:childTnLst>
                                </p:cTn>
                              </p:par>
                              <p:par>
                                <p:cTn id="13" presetID="3" presetClass="entr" presetSubtype="10" fill="hold" grpId="0" nodeType="withEffect">
                                  <p:stCondLst>
                                    <p:cond delay="24000"/>
                                  </p:stCondLst>
                                  <p:childTnLst>
                                    <p:set>
                                      <p:cBhvr>
                                        <p:cTn id="14" dur="1" fill="hold">
                                          <p:stCondLst>
                                            <p:cond delay="0"/>
                                          </p:stCondLst>
                                        </p:cTn>
                                        <p:tgtEl>
                                          <p:spTgt spid="385030"/>
                                        </p:tgtEl>
                                        <p:attrNameLst>
                                          <p:attrName>style.visibility</p:attrName>
                                        </p:attrNameLst>
                                      </p:cBhvr>
                                      <p:to>
                                        <p:strVal val="visible"/>
                                      </p:to>
                                    </p:set>
                                    <p:animEffect transition="in" filter="blinds(horizontal)">
                                      <p:cBhvr>
                                        <p:cTn id="15" dur="2000"/>
                                        <p:tgtEl>
                                          <p:spTgt spid="385030"/>
                                        </p:tgtEl>
                                      </p:cBhvr>
                                    </p:animEffect>
                                  </p:childTnLst>
                                </p:cTn>
                              </p:par>
                              <p:par>
                                <p:cTn id="16" presetID="3" presetClass="entr" presetSubtype="10" fill="hold" grpId="0" nodeType="withEffect">
                                  <p:stCondLst>
                                    <p:cond delay="24000"/>
                                  </p:stCondLst>
                                  <p:childTnLst>
                                    <p:set>
                                      <p:cBhvr>
                                        <p:cTn id="17" dur="1" fill="hold">
                                          <p:stCondLst>
                                            <p:cond delay="0"/>
                                          </p:stCondLst>
                                        </p:cTn>
                                        <p:tgtEl>
                                          <p:spTgt spid="385029"/>
                                        </p:tgtEl>
                                        <p:attrNameLst>
                                          <p:attrName>style.visibility</p:attrName>
                                        </p:attrNameLst>
                                      </p:cBhvr>
                                      <p:to>
                                        <p:strVal val="visible"/>
                                      </p:to>
                                    </p:set>
                                    <p:animEffect transition="in" filter="blinds(horizontal)">
                                      <p:cBhvr>
                                        <p:cTn id="18" dur="2000"/>
                                        <p:tgtEl>
                                          <p:spTgt spid="3850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385029" grpId="0" animBg="1"/>
      <p:bldP spid="385030" grpId="0" animBg="1"/>
      <p:bldP spid="385032" grpId="0" animBg="1"/>
      <p:bldP spid="3850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2" name="Group 2"/>
          <p:cNvGrpSpPr>
            <a:grpSpLocks/>
          </p:cNvGrpSpPr>
          <p:nvPr/>
        </p:nvGrpSpPr>
        <p:grpSpPr bwMode="auto">
          <a:xfrm>
            <a:off x="400050" y="1341438"/>
            <a:ext cx="8115300" cy="5314950"/>
            <a:chOff x="252" y="853"/>
            <a:chExt cx="5112" cy="3348"/>
          </a:xfrm>
        </p:grpSpPr>
        <p:graphicFrame>
          <p:nvGraphicFramePr>
            <p:cNvPr id="51204" name="Object 3"/>
            <p:cNvGraphicFramePr>
              <a:graphicFrameLocks noChangeAspect="1"/>
            </p:cNvGraphicFramePr>
            <p:nvPr/>
          </p:nvGraphicFramePr>
          <p:xfrm>
            <a:off x="252" y="853"/>
            <a:ext cx="5112" cy="3348"/>
          </p:xfrm>
          <a:graphic>
            <a:graphicData uri="http://schemas.openxmlformats.org/presentationml/2006/ole">
              <mc:AlternateContent xmlns:mc="http://schemas.openxmlformats.org/markup-compatibility/2006">
                <mc:Choice xmlns:v="urn:schemas-microsoft-com:vml" Requires="v">
                  <p:oleObj spid="_x0000_s51327" name="Chart" r:id="rId6" imgW="5343433" imgH="3495639" progId="MSGraph.Chart.8">
                    <p:embed followColorScheme="full"/>
                  </p:oleObj>
                </mc:Choice>
                <mc:Fallback>
                  <p:oleObj name="Chart" r:id="rId6" imgW="5343433" imgH="3495639"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 y="853"/>
                          <a:ext cx="5112" cy="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51205" name="Group 4"/>
            <p:cNvGrpSpPr>
              <a:grpSpLocks/>
            </p:cNvGrpSpPr>
            <p:nvPr/>
          </p:nvGrpSpPr>
          <p:grpSpPr bwMode="auto">
            <a:xfrm>
              <a:off x="1526" y="3542"/>
              <a:ext cx="3782" cy="253"/>
              <a:chOff x="1526" y="3542"/>
              <a:chExt cx="3782" cy="253"/>
            </a:xfrm>
          </p:grpSpPr>
          <p:sp>
            <p:nvSpPr>
              <p:cNvPr id="51206" name="Text Box 5"/>
              <p:cNvSpPr txBox="1">
                <a:spLocks noChangeArrowheads="1"/>
              </p:cNvSpPr>
              <p:nvPr/>
            </p:nvSpPr>
            <p:spPr bwMode="auto">
              <a:xfrm>
                <a:off x="1526" y="3542"/>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4</a:t>
                </a:r>
              </a:p>
            </p:txBody>
          </p:sp>
          <p:sp>
            <p:nvSpPr>
              <p:cNvPr id="51207" name="Text Box 6"/>
              <p:cNvSpPr txBox="1">
                <a:spLocks noChangeArrowheads="1"/>
              </p:cNvSpPr>
              <p:nvPr/>
            </p:nvSpPr>
            <p:spPr bwMode="auto">
              <a:xfrm>
                <a:off x="2140" y="3542"/>
                <a:ext cx="1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8</a:t>
                </a:r>
              </a:p>
            </p:txBody>
          </p:sp>
          <p:sp>
            <p:nvSpPr>
              <p:cNvPr id="51208" name="Text Box 7"/>
              <p:cNvSpPr txBox="1">
                <a:spLocks noChangeArrowheads="1"/>
              </p:cNvSpPr>
              <p:nvPr/>
            </p:nvSpPr>
            <p:spPr bwMode="auto">
              <a:xfrm>
                <a:off x="2685" y="3543"/>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12</a:t>
                </a:r>
              </a:p>
            </p:txBody>
          </p:sp>
          <p:sp>
            <p:nvSpPr>
              <p:cNvPr id="51209" name="Text Box 8"/>
              <p:cNvSpPr txBox="1">
                <a:spLocks noChangeArrowheads="1"/>
              </p:cNvSpPr>
              <p:nvPr/>
            </p:nvSpPr>
            <p:spPr bwMode="auto">
              <a:xfrm>
                <a:off x="3272" y="3543"/>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16</a:t>
                </a:r>
              </a:p>
            </p:txBody>
          </p:sp>
          <p:sp>
            <p:nvSpPr>
              <p:cNvPr id="51210" name="Text Box 9"/>
              <p:cNvSpPr txBox="1">
                <a:spLocks noChangeArrowheads="1"/>
              </p:cNvSpPr>
              <p:nvPr/>
            </p:nvSpPr>
            <p:spPr bwMode="auto">
              <a:xfrm>
                <a:off x="3853" y="3543"/>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20</a:t>
                </a:r>
              </a:p>
            </p:txBody>
          </p:sp>
          <p:sp>
            <p:nvSpPr>
              <p:cNvPr id="51211" name="Text Box 10"/>
              <p:cNvSpPr txBox="1">
                <a:spLocks noChangeArrowheads="1"/>
              </p:cNvSpPr>
              <p:nvPr/>
            </p:nvSpPr>
            <p:spPr bwMode="auto">
              <a:xfrm>
                <a:off x="4430" y="3545"/>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24</a:t>
                </a:r>
              </a:p>
            </p:txBody>
          </p:sp>
          <p:sp>
            <p:nvSpPr>
              <p:cNvPr id="51212" name="Text Box 11"/>
              <p:cNvSpPr txBox="1">
                <a:spLocks noChangeArrowheads="1"/>
              </p:cNvSpPr>
              <p:nvPr/>
            </p:nvSpPr>
            <p:spPr bwMode="auto">
              <a:xfrm>
                <a:off x="5032" y="3543"/>
                <a:ext cx="2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28</a:t>
                </a:r>
              </a:p>
            </p:txBody>
          </p:sp>
        </p:grpSp>
      </p:grpSp>
      <p:sp>
        <p:nvSpPr>
          <p:cNvPr id="439308" name="Rectangle 12"/>
          <p:cNvSpPr>
            <a:spLocks noChangeArrowheads="1"/>
          </p:cNvSpPr>
          <p:nvPr/>
        </p:nvSpPr>
        <p:spPr bwMode="auto">
          <a:xfrm>
            <a:off x="533400" y="-26988"/>
            <a:ext cx="7772400" cy="1143001"/>
          </a:xfrm>
          <a:prstGeom prst="rect">
            <a:avLst/>
          </a:prstGeom>
          <a:noFill/>
          <a:ln w="9525">
            <a:noFill/>
            <a:miter lim="800000"/>
            <a:headEnd/>
            <a:tailEnd/>
          </a:ln>
          <a:effectLst/>
        </p:spPr>
        <p:txBody>
          <a:bodyPr anchor="ctr"/>
          <a:lstStyle/>
          <a:p>
            <a:pPr algn="ctr">
              <a:defRPr/>
            </a:pPr>
            <a:r>
              <a:rPr lang="en-US" sz="4000">
                <a:solidFill>
                  <a:srgbClr val="990000"/>
                </a:solidFill>
                <a:effectLst>
                  <a:outerShdw blurRad="38100" dist="38100" dir="2700000" algn="tl">
                    <a:srgbClr val="C0C0C0"/>
                  </a:outerShdw>
                </a:effectLst>
                <a:cs typeface="+mn-cs"/>
              </a:rPr>
              <a:t>Serum Hepatitis (Hepatitis B)</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2"/>
          <p:cNvSpPr>
            <a:spLocks noGrp="1" noChangeArrowheads="1"/>
          </p:cNvSpPr>
          <p:nvPr>
            <p:ph type="title"/>
          </p:nvPr>
        </p:nvSpPr>
        <p:spPr>
          <a:xfrm>
            <a:off x="381000" y="-26988"/>
            <a:ext cx="8153400" cy="1143001"/>
          </a:xfrm>
        </p:spPr>
        <p:txBody>
          <a:bodyPr/>
          <a:lstStyle/>
          <a:p>
            <a:pPr eaLnBrk="1" hangingPunct="1">
              <a:defRPr/>
            </a:pPr>
            <a:r>
              <a:rPr lang="en-US" sz="4000" dirty="0" smtClean="0">
                <a:solidFill>
                  <a:srgbClr val="990033"/>
                </a:solidFill>
                <a:effectLst>
                  <a:outerShdw blurRad="38100" dist="38100" dir="2700000" algn="tl">
                    <a:srgbClr val="C0C0C0"/>
                  </a:outerShdw>
                </a:effectLst>
              </a:rPr>
              <a:t>Propagated (Progressive)</a:t>
            </a:r>
          </a:p>
        </p:txBody>
      </p:sp>
      <p:sp>
        <p:nvSpPr>
          <p:cNvPr id="53251" name="Rectangle 3"/>
          <p:cNvSpPr>
            <a:spLocks noGrp="1" noChangeArrowheads="1"/>
          </p:cNvSpPr>
          <p:nvPr>
            <p:ph type="body" idx="1"/>
          </p:nvPr>
        </p:nvSpPr>
        <p:spPr>
          <a:xfrm>
            <a:off x="381000" y="1828800"/>
            <a:ext cx="8382000" cy="2971800"/>
          </a:xfrm>
        </p:spPr>
        <p:txBody>
          <a:bodyPr/>
          <a:lstStyle/>
          <a:p>
            <a:pPr eaLnBrk="1" hangingPunct="1">
              <a:lnSpc>
                <a:spcPct val="90000"/>
              </a:lnSpc>
              <a:buClr>
                <a:srgbClr val="990033"/>
              </a:buClr>
              <a:buSzPct val="120000"/>
              <a:buFont typeface="Wingdings" pitchFamily="2" charset="2"/>
              <a:buChar char="§"/>
            </a:pPr>
            <a:r>
              <a:rPr lang="en-US" sz="2800" smtClean="0"/>
              <a:t>Occurs when there is </a:t>
            </a:r>
            <a:r>
              <a:rPr lang="en-US" sz="2800" smtClean="0">
                <a:solidFill>
                  <a:srgbClr val="CC0066"/>
                </a:solidFill>
              </a:rPr>
              <a:t>person to person spread</a:t>
            </a:r>
          </a:p>
          <a:p>
            <a:pPr eaLnBrk="1" hangingPunct="1">
              <a:lnSpc>
                <a:spcPct val="90000"/>
              </a:lnSpc>
              <a:buClr>
                <a:srgbClr val="990033"/>
              </a:buClr>
              <a:buSzPct val="120000"/>
              <a:buFont typeface="Wingdings" pitchFamily="2" charset="2"/>
              <a:buChar char="§"/>
            </a:pPr>
            <a:r>
              <a:rPr lang="en-US" sz="2800" smtClean="0"/>
              <a:t>Can last longer than common source outbreaks</a:t>
            </a:r>
          </a:p>
          <a:p>
            <a:pPr eaLnBrk="1" hangingPunct="1">
              <a:lnSpc>
                <a:spcPct val="90000"/>
              </a:lnSpc>
              <a:buClr>
                <a:srgbClr val="990033"/>
              </a:buClr>
              <a:buSzPct val="120000"/>
              <a:buFont typeface="Wingdings" pitchFamily="2" charset="2"/>
              <a:buChar char="§"/>
            </a:pPr>
            <a:r>
              <a:rPr lang="en-US" sz="2800" smtClean="0"/>
              <a:t>May have </a:t>
            </a:r>
            <a:r>
              <a:rPr lang="en-US" sz="2800" smtClean="0">
                <a:solidFill>
                  <a:srgbClr val="CC0066"/>
                </a:solidFill>
              </a:rPr>
              <a:t>multiple waves</a:t>
            </a:r>
          </a:p>
          <a:p>
            <a:pPr eaLnBrk="1" hangingPunct="1">
              <a:lnSpc>
                <a:spcPct val="90000"/>
              </a:lnSpc>
              <a:buClr>
                <a:srgbClr val="990033"/>
              </a:buClr>
              <a:buSzPct val="120000"/>
              <a:buFont typeface="Wingdings" pitchFamily="2" charset="2"/>
              <a:buChar char="§"/>
            </a:pPr>
            <a:r>
              <a:rPr lang="en-US" sz="2800" smtClean="0"/>
              <a:t>The classic epidemic curve for a propagated outbreak has progressively taller peaks</a:t>
            </a:r>
          </a:p>
          <a:p>
            <a:pPr eaLnBrk="1" hangingPunct="1">
              <a:lnSpc>
                <a:spcPct val="90000"/>
              </a:lnSpc>
              <a:buClr>
                <a:srgbClr val="990033"/>
              </a:buClr>
              <a:buSzPct val="120000"/>
              <a:buFont typeface="Wingdings" pitchFamily="2" charset="2"/>
              <a:buChar char="§"/>
            </a:pPr>
            <a:r>
              <a:rPr lang="en-US" sz="2800" smtClean="0">
                <a:solidFill>
                  <a:srgbClr val="00B050"/>
                </a:solidFill>
              </a:rPr>
              <a:t>Example – measles infection</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oup 2"/>
          <p:cNvGrpSpPr>
            <a:grpSpLocks/>
          </p:cNvGrpSpPr>
          <p:nvPr/>
        </p:nvGrpSpPr>
        <p:grpSpPr bwMode="auto">
          <a:xfrm>
            <a:off x="1219200" y="1884363"/>
            <a:ext cx="6553200" cy="4287837"/>
            <a:chOff x="720" y="816"/>
            <a:chExt cx="4128" cy="2701"/>
          </a:xfrm>
        </p:grpSpPr>
        <p:graphicFrame>
          <p:nvGraphicFramePr>
            <p:cNvPr id="52231" name="Object 3"/>
            <p:cNvGraphicFramePr>
              <a:graphicFrameLocks noChangeAspect="1"/>
            </p:cNvGraphicFramePr>
            <p:nvPr/>
          </p:nvGraphicFramePr>
          <p:xfrm>
            <a:off x="720" y="1296"/>
            <a:ext cx="4128" cy="2221"/>
          </p:xfrm>
          <a:graphic>
            <a:graphicData uri="http://schemas.openxmlformats.org/presentationml/2006/ole">
              <mc:AlternateContent xmlns:mc="http://schemas.openxmlformats.org/markup-compatibility/2006">
                <mc:Choice xmlns:v="urn:schemas-microsoft-com:vml" Requires="v">
                  <p:oleObj spid="_x0000_s52347" name="Document" r:id="rId6" imgW="3762412" imgH="2019330" progId="Word.Document.8">
                    <p:embed/>
                  </p:oleObj>
                </mc:Choice>
                <mc:Fallback>
                  <p:oleObj name="Document" r:id="rId6" imgW="3762412" imgH="2019330" progId="Word.Documen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0" y="1296"/>
                          <a:ext cx="4128" cy="2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2232" name="Rectangle 4"/>
            <p:cNvSpPr>
              <a:spLocks noChangeArrowheads="1"/>
            </p:cNvSpPr>
            <p:nvPr/>
          </p:nvSpPr>
          <p:spPr bwMode="auto">
            <a:xfrm>
              <a:off x="720" y="816"/>
              <a:ext cx="4128" cy="26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buFontTx/>
                <a:buChar char="•"/>
              </a:pPr>
              <a:endParaRPr lang="en-US"/>
            </a:p>
          </p:txBody>
        </p:sp>
      </p:grpSp>
      <p:sp>
        <p:nvSpPr>
          <p:cNvPr id="52227" name="Text Box 5"/>
          <p:cNvSpPr txBox="1">
            <a:spLocks noChangeArrowheads="1"/>
          </p:cNvSpPr>
          <p:nvPr/>
        </p:nvSpPr>
        <p:spPr bwMode="auto">
          <a:xfrm>
            <a:off x="4127500" y="6172200"/>
            <a:ext cx="860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latin typeface="Times New Roman" pitchFamily="18" charset="0"/>
              </a:rPr>
              <a:t>Time</a:t>
            </a:r>
          </a:p>
        </p:txBody>
      </p:sp>
      <p:sp>
        <p:nvSpPr>
          <p:cNvPr id="52228" name="Text Box 6"/>
          <p:cNvSpPr txBox="1">
            <a:spLocks noChangeArrowheads="1"/>
          </p:cNvSpPr>
          <p:nvPr/>
        </p:nvSpPr>
        <p:spPr bwMode="auto">
          <a:xfrm rot="-5400000">
            <a:off x="-296069" y="3817144"/>
            <a:ext cx="2420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latin typeface="Times New Roman" pitchFamily="18" charset="0"/>
              </a:rPr>
              <a:t>Number of Cases</a:t>
            </a:r>
          </a:p>
        </p:txBody>
      </p:sp>
      <p:sp>
        <p:nvSpPr>
          <p:cNvPr id="52229" name="Text Box 7"/>
          <p:cNvSpPr txBox="1">
            <a:spLocks noChangeArrowheads="1"/>
          </p:cNvSpPr>
          <p:nvPr/>
        </p:nvSpPr>
        <p:spPr bwMode="auto">
          <a:xfrm>
            <a:off x="1050925" y="61722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a:latin typeface="Times New Roman" pitchFamily="18" charset="0"/>
              </a:rPr>
              <a:t>0</a:t>
            </a:r>
            <a:endParaRPr lang="en-US" sz="2400">
              <a:latin typeface="Times New Roman" pitchFamily="18" charset="0"/>
            </a:endParaRPr>
          </a:p>
        </p:txBody>
      </p:sp>
      <p:sp>
        <p:nvSpPr>
          <p:cNvPr id="453640" name="Rectangle 8"/>
          <p:cNvSpPr>
            <a:spLocks noGrp="1" noChangeArrowheads="1"/>
          </p:cNvSpPr>
          <p:nvPr>
            <p:ph type="title" idx="4294967295"/>
          </p:nvPr>
        </p:nvSpPr>
        <p:spPr/>
        <p:txBody>
          <a:bodyPr/>
          <a:lstStyle/>
          <a:p>
            <a:pPr eaLnBrk="1" hangingPunct="1">
              <a:defRPr/>
            </a:pPr>
            <a:r>
              <a:rPr lang="en-US" dirty="0" err="1" smtClean="0">
                <a:solidFill>
                  <a:srgbClr val="990000"/>
                </a:solidFill>
                <a:effectLst>
                  <a:outerShdw blurRad="38100" dist="38100" dir="2700000" algn="tl">
                    <a:srgbClr val="C0C0C0"/>
                  </a:outerShdw>
                </a:effectLst>
              </a:rPr>
              <a:t>Propagative</a:t>
            </a:r>
            <a:r>
              <a:rPr lang="en-US" dirty="0" smtClean="0">
                <a:solidFill>
                  <a:srgbClr val="990000"/>
                </a:solidFill>
                <a:effectLst>
                  <a:outerShdw blurRad="38100" dist="38100" dir="2700000" algn="tl">
                    <a:srgbClr val="C0C0C0"/>
                  </a:outerShdw>
                </a:effectLst>
              </a:rPr>
              <a:t> (Progressive) Epidemic</a:t>
            </a: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54275" name="Text Box 4"/>
          <p:cNvSpPr txBox="1">
            <a:spLocks noChangeArrowheads="1"/>
          </p:cNvSpPr>
          <p:nvPr/>
        </p:nvSpPr>
        <p:spPr bwMode="auto">
          <a:xfrm>
            <a:off x="611188" y="1412875"/>
            <a:ext cx="830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dirty="0">
                <a:solidFill>
                  <a:schemeClr val="accent2"/>
                </a:solidFill>
              </a:rPr>
              <a:t>Epidemiologic Intelligence Service (</a:t>
            </a:r>
            <a:r>
              <a:rPr lang="en-US" sz="3200" dirty="0">
                <a:solidFill>
                  <a:srgbClr val="FF3399"/>
                </a:solidFill>
              </a:rPr>
              <a:t>EIS</a:t>
            </a:r>
            <a:r>
              <a:rPr lang="en-US" sz="3200" dirty="0">
                <a:solidFill>
                  <a:schemeClr val="accent2"/>
                </a:solidFill>
              </a:rPr>
              <a:t>)</a:t>
            </a:r>
            <a:r>
              <a:rPr lang="en-US" sz="2800" dirty="0"/>
              <a:t> </a:t>
            </a:r>
          </a:p>
        </p:txBody>
      </p:sp>
      <p:sp>
        <p:nvSpPr>
          <p:cNvPr id="4" name="Text Box 4"/>
          <p:cNvSpPr txBox="1">
            <a:spLocks noChangeArrowheads="1"/>
          </p:cNvSpPr>
          <p:nvPr/>
        </p:nvSpPr>
        <p:spPr bwMode="auto">
          <a:xfrm>
            <a:off x="683568" y="2132856"/>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FontTx/>
              <a:buChar char="•"/>
            </a:pPr>
            <a:r>
              <a:rPr lang="en-US" sz="2800" dirty="0" smtClean="0">
                <a:solidFill>
                  <a:schemeClr val="accent2"/>
                </a:solidFill>
              </a:rPr>
              <a:t>  Disease </a:t>
            </a:r>
            <a:r>
              <a:rPr lang="en-US" sz="2800" dirty="0">
                <a:solidFill>
                  <a:schemeClr val="accent2"/>
                </a:solidFill>
              </a:rPr>
              <a:t>detectives</a:t>
            </a:r>
            <a:r>
              <a:rPr lang="en-US" sz="2800" dirty="0"/>
              <a:t> who work for Center </a:t>
            </a:r>
            <a:r>
              <a:rPr lang="en-US" sz="2800" dirty="0" smtClean="0"/>
              <a:t>for   </a:t>
            </a:r>
          </a:p>
          <a:p>
            <a:r>
              <a:rPr lang="en-US" sz="2800" dirty="0"/>
              <a:t> </a:t>
            </a:r>
            <a:r>
              <a:rPr lang="en-US" sz="2800" dirty="0" smtClean="0"/>
              <a:t>  Disease </a:t>
            </a:r>
            <a:r>
              <a:rPr lang="en-US" sz="2800" dirty="0"/>
              <a:t>Control (</a:t>
            </a:r>
            <a:r>
              <a:rPr lang="en-US" sz="2800" b="1" dirty="0">
                <a:solidFill>
                  <a:srgbClr val="FF3399"/>
                </a:solidFill>
              </a:rPr>
              <a:t>CDC</a:t>
            </a:r>
            <a:r>
              <a:rPr lang="en-US" sz="2800" dirty="0"/>
              <a:t>) in Atlanta, Georgia</a:t>
            </a:r>
            <a:r>
              <a:rPr lang="en-US" sz="2800" dirty="0" smtClean="0"/>
              <a:t>.</a:t>
            </a:r>
          </a:p>
        </p:txBody>
      </p:sp>
      <p:sp>
        <p:nvSpPr>
          <p:cNvPr id="5" name="Text Box 4"/>
          <p:cNvSpPr txBox="1">
            <a:spLocks noChangeArrowheads="1"/>
          </p:cNvSpPr>
          <p:nvPr/>
        </p:nvSpPr>
        <p:spPr bwMode="auto">
          <a:xfrm>
            <a:off x="683568" y="3269302"/>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accent2"/>
              </a:buClr>
              <a:buFontTx/>
              <a:buChar char="•"/>
            </a:pPr>
            <a:r>
              <a:rPr lang="en-US" sz="2800" dirty="0" smtClean="0"/>
              <a:t>  65 </a:t>
            </a:r>
            <a:r>
              <a:rPr lang="en-US" sz="2800" dirty="0"/>
              <a:t>MD’s, nurses and other public health experts</a:t>
            </a:r>
          </a:p>
          <a:p>
            <a:r>
              <a:rPr lang="en-US" sz="2800" dirty="0"/>
              <a:t>   </a:t>
            </a:r>
            <a:r>
              <a:rPr lang="en-US" sz="2800" dirty="0" smtClean="0"/>
              <a:t>who </a:t>
            </a:r>
            <a:r>
              <a:rPr lang="en-US" sz="2800" dirty="0"/>
              <a:t>are on call 24 hours a day. </a:t>
            </a:r>
          </a:p>
        </p:txBody>
      </p:sp>
      <p:sp>
        <p:nvSpPr>
          <p:cNvPr id="6" name="Text Box 4"/>
          <p:cNvSpPr txBox="1">
            <a:spLocks noChangeArrowheads="1"/>
          </p:cNvSpPr>
          <p:nvPr/>
        </p:nvSpPr>
        <p:spPr bwMode="auto">
          <a:xfrm>
            <a:off x="683568" y="4347101"/>
            <a:ext cx="8305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chemeClr val="accent2"/>
              </a:buClr>
              <a:buFontTx/>
              <a:buChar char="•"/>
            </a:pPr>
            <a:r>
              <a:rPr lang="en-US" sz="2800" dirty="0" smtClean="0"/>
              <a:t>  Approximately </a:t>
            </a:r>
            <a:r>
              <a:rPr lang="en-US" sz="2800" dirty="0">
                <a:solidFill>
                  <a:schemeClr val="accent2"/>
                </a:solidFill>
              </a:rPr>
              <a:t>3,000 disease outbreaks</a:t>
            </a:r>
            <a:r>
              <a:rPr lang="en-US" sz="2800" dirty="0"/>
              <a:t> occur in</a:t>
            </a:r>
          </a:p>
          <a:p>
            <a:r>
              <a:rPr lang="en-US" sz="2800" dirty="0"/>
              <a:t>   the US each year.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56323" name="Text Box 3"/>
          <p:cNvSpPr txBox="1">
            <a:spLocks noChangeArrowheads="1"/>
          </p:cNvSpPr>
          <p:nvPr/>
        </p:nvSpPr>
        <p:spPr bwMode="auto">
          <a:xfrm>
            <a:off x="365125" y="1238250"/>
            <a:ext cx="8243888" cy="523875"/>
          </a:xfrm>
          <a:prstGeom prst="rect">
            <a:avLst/>
          </a:prstGeom>
          <a:noFill/>
          <a:ln w="9525">
            <a:noFill/>
            <a:miter lim="800000"/>
            <a:headEnd/>
            <a:tailEnd/>
          </a:ln>
        </p:spPr>
        <p:txBody>
          <a:bodyPr wrap="none">
            <a:spAutoFit/>
          </a:bodyPr>
          <a:lstStyle/>
          <a:p>
            <a:pPr marL="457200" indent="-457200" eaLnBrk="0" hangingPunct="0">
              <a:buFont typeface="+mj-lt"/>
              <a:buAutoNum type="arabicPeriod"/>
              <a:defRPr/>
            </a:pPr>
            <a:r>
              <a:rPr lang="en-US" sz="2800" dirty="0">
                <a:solidFill>
                  <a:srgbClr val="008080"/>
                </a:solidFill>
                <a:effectLst>
                  <a:outerShdw blurRad="38100" dist="38100" dir="2700000" algn="tl">
                    <a:srgbClr val="000000">
                      <a:alpha val="43137"/>
                    </a:srgbClr>
                  </a:outerShdw>
                </a:effectLst>
                <a:cs typeface="+mn-cs"/>
              </a:rPr>
              <a:t>Define / determine the existence of an epidemic</a:t>
            </a:r>
            <a:endParaRPr lang="en-US" sz="2800" dirty="0">
              <a:effectLst>
                <a:outerShdw blurRad="38100" dist="38100" dir="2700000" algn="tl">
                  <a:srgbClr val="000000">
                    <a:alpha val="43137"/>
                  </a:srgbClr>
                </a:outerShdw>
              </a:effectLst>
              <a:cs typeface="+mn-cs"/>
            </a:endParaRPr>
          </a:p>
        </p:txBody>
      </p:sp>
      <p:sp>
        <p:nvSpPr>
          <p:cNvPr id="8" name="Text Box 3"/>
          <p:cNvSpPr txBox="1">
            <a:spLocks noChangeArrowheads="1"/>
          </p:cNvSpPr>
          <p:nvPr/>
        </p:nvSpPr>
        <p:spPr bwMode="auto">
          <a:xfrm>
            <a:off x="827088" y="1773238"/>
            <a:ext cx="7429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a:t>More new cases than the usual (</a:t>
            </a:r>
            <a:r>
              <a:rPr lang="en-US" sz="2400">
                <a:solidFill>
                  <a:srgbClr val="0070C0"/>
                </a:solidFill>
              </a:rPr>
              <a:t>endemic</a:t>
            </a:r>
            <a:r>
              <a:rPr lang="en-US" sz="2400"/>
              <a:t>) rate?</a:t>
            </a:r>
          </a:p>
          <a:p>
            <a:pPr>
              <a:buClr>
                <a:srgbClr val="008080"/>
              </a:buClr>
              <a:buFont typeface="Arial" charset="0"/>
              <a:buAutoNum type="alphaLcParenR"/>
            </a:pPr>
            <a:r>
              <a:rPr lang="en-US" sz="2400"/>
              <a:t>Compare with ongoing disease surveillance (state</a:t>
            </a:r>
          </a:p>
          <a:p>
            <a:r>
              <a:rPr lang="en-US" sz="2400"/>
              <a:t>	and local health agencies).</a:t>
            </a:r>
          </a:p>
        </p:txBody>
      </p:sp>
      <p:sp>
        <p:nvSpPr>
          <p:cNvPr id="9" name="Text Box 3"/>
          <p:cNvSpPr txBox="1">
            <a:spLocks noChangeArrowheads="1"/>
          </p:cNvSpPr>
          <p:nvPr/>
        </p:nvSpPr>
        <p:spPr bwMode="auto">
          <a:xfrm>
            <a:off x="360363" y="3049588"/>
            <a:ext cx="5340350" cy="523875"/>
          </a:xfrm>
          <a:prstGeom prst="rect">
            <a:avLst/>
          </a:prstGeom>
          <a:noFill/>
          <a:ln w="9525">
            <a:noFill/>
            <a:miter lim="800000"/>
            <a:headEnd/>
            <a:tailEnd/>
          </a:ln>
        </p:spPr>
        <p:txBody>
          <a:bodyPr wrap="none">
            <a:spAutoFit/>
          </a:bodyPr>
          <a:lstStyle/>
          <a:p>
            <a:pPr marL="514350" indent="-514350" eaLnBrk="0" hangingPunct="0">
              <a:buFont typeface="+mj-lt"/>
              <a:buAutoNum type="arabicPeriod" startAt="2"/>
              <a:defRPr/>
            </a:pPr>
            <a:r>
              <a:rPr lang="en-US" sz="2800" dirty="0">
                <a:solidFill>
                  <a:srgbClr val="008080"/>
                </a:solidFill>
                <a:effectLst>
                  <a:outerShdw blurRad="38100" dist="38100" dir="2700000" algn="tl">
                    <a:srgbClr val="000000">
                      <a:alpha val="43137"/>
                    </a:srgbClr>
                  </a:outerShdw>
                </a:effectLst>
                <a:cs typeface="+mn-cs"/>
              </a:rPr>
              <a:t>Confirm / verify the diagnosis</a:t>
            </a:r>
            <a:endParaRPr lang="en-US" sz="2800" dirty="0">
              <a:effectLst>
                <a:outerShdw blurRad="38100" dist="38100" dir="2700000" algn="tl">
                  <a:srgbClr val="000000">
                    <a:alpha val="43137"/>
                  </a:srgbClr>
                </a:outerShdw>
              </a:effectLst>
              <a:cs typeface="+mn-cs"/>
            </a:endParaRPr>
          </a:p>
        </p:txBody>
      </p:sp>
      <p:grpSp>
        <p:nvGrpSpPr>
          <p:cNvPr id="3" name="Group 2"/>
          <p:cNvGrpSpPr/>
          <p:nvPr/>
        </p:nvGrpSpPr>
        <p:grpSpPr>
          <a:xfrm>
            <a:off x="827088" y="3597275"/>
            <a:ext cx="7493000" cy="1938338"/>
            <a:chOff x="827088" y="3597275"/>
            <a:chExt cx="7493000" cy="1938338"/>
          </a:xfrm>
        </p:grpSpPr>
        <p:sp>
          <p:nvSpPr>
            <p:cNvPr id="10" name="Text Box 3"/>
            <p:cNvSpPr txBox="1">
              <a:spLocks noChangeArrowheads="1"/>
            </p:cNvSpPr>
            <p:nvPr/>
          </p:nvSpPr>
          <p:spPr bwMode="auto">
            <a:xfrm>
              <a:off x="827088" y="3597275"/>
              <a:ext cx="7493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dirty="0">
                  <a:solidFill>
                    <a:srgbClr val="0070C0"/>
                  </a:solidFill>
                </a:rPr>
                <a:t>Clinical records</a:t>
              </a:r>
              <a:r>
                <a:rPr lang="en-US" sz="2400" dirty="0"/>
                <a:t>, </a:t>
              </a:r>
              <a:r>
                <a:rPr lang="en-US" sz="2400" dirty="0">
                  <a:solidFill>
                    <a:srgbClr val="0070C0"/>
                  </a:solidFill>
                </a:rPr>
                <a:t>microbiology</a:t>
              </a:r>
              <a:r>
                <a:rPr lang="en-US" sz="2400" dirty="0"/>
                <a:t> (i.e., isolation and </a:t>
              </a:r>
            </a:p>
            <a:p>
              <a:r>
                <a:rPr lang="en-US" sz="2400" dirty="0"/>
                <a:t>	characterization of the agent), </a:t>
              </a:r>
              <a:r>
                <a:rPr lang="en-US" sz="2400" dirty="0">
                  <a:solidFill>
                    <a:srgbClr val="0070C0"/>
                  </a:solidFill>
                </a:rPr>
                <a:t>serology</a:t>
              </a:r>
              <a:r>
                <a:rPr lang="en-US" sz="2400" dirty="0"/>
                <a:t> (antigens, </a:t>
              </a:r>
            </a:p>
            <a:p>
              <a:r>
                <a:rPr lang="en-US" sz="2400" dirty="0"/>
                <a:t>	antibodies), </a:t>
              </a:r>
              <a:r>
                <a:rPr lang="en-US" sz="2400" dirty="0">
                  <a:solidFill>
                    <a:srgbClr val="0070C0"/>
                  </a:solidFill>
                </a:rPr>
                <a:t>pathology</a:t>
              </a:r>
            </a:p>
            <a:p>
              <a:pPr>
                <a:buClr>
                  <a:srgbClr val="008080"/>
                </a:buClr>
                <a:buFont typeface="Arial" charset="0"/>
                <a:buAutoNum type="alphaLcParenR" startAt="2"/>
              </a:pPr>
              <a:r>
                <a:rPr lang="en-US" sz="2400" dirty="0"/>
                <a:t>Consistent signs/symptoms      need laboratory </a:t>
              </a:r>
            </a:p>
            <a:p>
              <a:r>
                <a:rPr lang="en-US" sz="2400" dirty="0"/>
                <a:t>	verification of 15-20% of cases</a:t>
              </a:r>
            </a:p>
          </p:txBody>
        </p:sp>
        <p:cxnSp>
          <p:nvCxnSpPr>
            <p:cNvPr id="13" name="Straight Arrow Connector 12"/>
            <p:cNvCxnSpPr>
              <a:cxnSpLocks noChangeShapeType="1"/>
            </p:cNvCxnSpPr>
            <p:nvPr/>
          </p:nvCxnSpPr>
          <p:spPr bwMode="auto">
            <a:xfrm>
              <a:off x="5148263" y="4940300"/>
              <a:ext cx="360362" cy="1588"/>
            </a:xfrm>
            <a:prstGeom prst="straightConnector1">
              <a:avLst/>
            </a:prstGeom>
            <a:noFill/>
            <a:ln w="38100" algn="ctr">
              <a:solidFill>
                <a:schemeClr val="tx1"/>
              </a:solidFill>
              <a:round/>
              <a:headEnd/>
              <a:tailEnd type="triangle" w="med" len="med"/>
            </a:ln>
            <a:extLst>
              <a:ext uri="{909E8E84-426E-40DD-AFC4-6F175D3DCCD1}">
                <a14:hiddenFill xmlns:a14="http://schemas.microsoft.com/office/drawing/2010/main">
                  <a:noFill/>
                </a14:hiddenFill>
              </a:ext>
            </a:extLst>
          </p:spPr>
        </p:cxn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006" fill="hold"/>
                                        <p:tgtEl>
                                          <p:spTgt spid="2"/>
                                        </p:tgtEl>
                                      </p:cBhvr>
                                    </p:cmd>
                                  </p:childTnLst>
                                </p:cTn>
                              </p:par>
                              <p:par>
                                <p:cTn id="7" presetID="22" presetClass="entr" presetSubtype="1" fill="hold" grpId="0" nodeType="withEffect">
                                  <p:stCondLst>
                                    <p:cond delay="4000"/>
                                  </p:stCondLst>
                                  <p:childTnLst>
                                    <p:set>
                                      <p:cBhvr>
                                        <p:cTn id="8" dur="1" fill="hold">
                                          <p:stCondLst>
                                            <p:cond delay="0"/>
                                          </p:stCondLst>
                                        </p:cTn>
                                        <p:tgtEl>
                                          <p:spTgt spid="56323"/>
                                        </p:tgtEl>
                                        <p:attrNameLst>
                                          <p:attrName>style.visibility</p:attrName>
                                        </p:attrNameLst>
                                      </p:cBhvr>
                                      <p:to>
                                        <p:strVal val="visible"/>
                                      </p:to>
                                    </p:set>
                                    <p:animEffect transition="in" filter="wipe(up)">
                                      <p:cBhvr>
                                        <p:cTn id="9" dur="2000"/>
                                        <p:tgtEl>
                                          <p:spTgt spid="56323"/>
                                        </p:tgtEl>
                                      </p:cBhvr>
                                    </p:animEffect>
                                  </p:childTnLst>
                                </p:cTn>
                              </p:par>
                              <p:par>
                                <p:cTn id="10" presetID="22" presetClass="entr" presetSubtype="1" fill="hold" grpId="0" nodeType="withEffect">
                                  <p:stCondLst>
                                    <p:cond delay="500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par>
                                <p:cTn id="13" presetID="22" presetClass="entr" presetSubtype="1" fill="hold" grpId="0" nodeType="withEffect">
                                  <p:stCondLst>
                                    <p:cond delay="1000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2000"/>
                                        <p:tgtEl>
                                          <p:spTgt spid="9"/>
                                        </p:tgtEl>
                                      </p:cBhvr>
                                    </p:animEffect>
                                  </p:childTnLst>
                                </p:cTn>
                              </p:par>
                              <p:par>
                                <p:cTn id="16" presetID="22" presetClass="entr" presetSubtype="1" fill="hold" nodeType="withEffect">
                                  <p:stCondLst>
                                    <p:cond delay="11000"/>
                                  </p:stCondLst>
                                  <p:childTnLst>
                                    <p:set>
                                      <p:cBhvr>
                                        <p:cTn id="17" dur="1" fill="hold">
                                          <p:stCondLst>
                                            <p:cond delay="0"/>
                                          </p:stCondLst>
                                        </p:cTn>
                                        <p:tgtEl>
                                          <p:spTgt spid="3"/>
                                        </p:tgtEl>
                                        <p:attrNameLst>
                                          <p:attrName>style.visibility</p:attrName>
                                        </p:attrNameLst>
                                      </p:cBhvr>
                                      <p:to>
                                        <p:strVal val="visible"/>
                                      </p:to>
                                    </p:set>
                                    <p:animEffect transition="in" filter="wipe(up)">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56323" grpId="0"/>
      <p:bldP spid="8"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56323" name="Text Box 3"/>
          <p:cNvSpPr txBox="1">
            <a:spLocks noChangeArrowheads="1"/>
          </p:cNvSpPr>
          <p:nvPr/>
        </p:nvSpPr>
        <p:spPr bwMode="auto">
          <a:xfrm>
            <a:off x="365125" y="1238250"/>
            <a:ext cx="4462463" cy="523875"/>
          </a:xfrm>
          <a:prstGeom prst="rect">
            <a:avLst/>
          </a:prstGeom>
          <a:noFill/>
          <a:ln w="9525">
            <a:noFill/>
            <a:miter lim="800000"/>
            <a:headEnd/>
            <a:tailEnd/>
          </a:ln>
        </p:spPr>
        <p:txBody>
          <a:bodyPr wrap="none">
            <a:spAutoFit/>
          </a:bodyPr>
          <a:lstStyle/>
          <a:p>
            <a:pPr marL="514350" indent="-514350" eaLnBrk="0" hangingPunct="0">
              <a:buFont typeface="+mj-lt"/>
              <a:buAutoNum type="arabicPeriod" startAt="3"/>
              <a:defRPr/>
            </a:pPr>
            <a:r>
              <a:rPr lang="en-US" sz="2800" dirty="0">
                <a:solidFill>
                  <a:srgbClr val="008080"/>
                </a:solidFill>
                <a:effectLst>
                  <a:outerShdw blurRad="38100" dist="38100" dir="2700000" algn="tl">
                    <a:srgbClr val="000000">
                      <a:alpha val="43137"/>
                    </a:srgbClr>
                  </a:outerShdw>
                </a:effectLst>
                <a:cs typeface="+mn-cs"/>
              </a:rPr>
              <a:t>Define and count cases</a:t>
            </a:r>
            <a:endParaRPr lang="en-US" sz="2800" dirty="0">
              <a:effectLst>
                <a:outerShdw blurRad="38100" dist="38100" dir="2700000" algn="tl">
                  <a:srgbClr val="000000">
                    <a:alpha val="43137"/>
                  </a:srgbClr>
                </a:outerShdw>
              </a:effectLst>
              <a:cs typeface="+mn-cs"/>
            </a:endParaRPr>
          </a:p>
        </p:txBody>
      </p:sp>
      <p:sp>
        <p:nvSpPr>
          <p:cNvPr id="8" name="Text Box 3"/>
          <p:cNvSpPr txBox="1">
            <a:spLocks noChangeArrowheads="1"/>
          </p:cNvSpPr>
          <p:nvPr/>
        </p:nvSpPr>
        <p:spPr bwMode="auto">
          <a:xfrm>
            <a:off x="827088" y="1773238"/>
            <a:ext cx="814546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u="sng">
                <a:solidFill>
                  <a:srgbClr val="0070C0"/>
                </a:solidFill>
              </a:rPr>
              <a:t>Numerator</a:t>
            </a:r>
            <a:r>
              <a:rPr lang="en-US" sz="2400"/>
              <a:t> – </a:t>
            </a:r>
            <a:r>
              <a:rPr lang="en-US" sz="2400">
                <a:solidFill>
                  <a:srgbClr val="FF0000"/>
                </a:solidFill>
              </a:rPr>
              <a:t>What is a case? </a:t>
            </a:r>
            <a:r>
              <a:rPr lang="en-US" sz="2400">
                <a:solidFill>
                  <a:schemeClr val="accent2"/>
                </a:solidFill>
              </a:rPr>
              <a:t>Must be clearly defined</a:t>
            </a:r>
          </a:p>
          <a:p>
            <a:pPr>
              <a:buClr>
                <a:srgbClr val="008080"/>
              </a:buClr>
              <a:buFont typeface="Arial" charset="0"/>
              <a:buAutoNum type="alphaLcParenR"/>
            </a:pPr>
            <a:r>
              <a:rPr lang="en-US" sz="2400">
                <a:solidFill>
                  <a:srgbClr val="FF0000"/>
                </a:solidFill>
              </a:rPr>
              <a:t>Clinic</a:t>
            </a:r>
            <a:r>
              <a:rPr lang="en-US" sz="2400"/>
              <a:t>   – 	  must define a set of symptoms/signs to </a:t>
            </a:r>
          </a:p>
          <a:p>
            <a:r>
              <a:rPr lang="en-US" sz="2400">
                <a:solidFill>
                  <a:srgbClr val="FF0000"/>
                </a:solidFill>
              </a:rPr>
              <a:t>		        	  </a:t>
            </a:r>
            <a:r>
              <a:rPr lang="en-US" sz="2400"/>
              <a:t>characterize the disease</a:t>
            </a:r>
          </a:p>
          <a:p>
            <a:pPr>
              <a:buClr>
                <a:srgbClr val="008080"/>
              </a:buClr>
              <a:buFont typeface="Arial" charset="0"/>
              <a:buAutoNum type="alphaLcParenR" startAt="3"/>
            </a:pPr>
            <a:r>
              <a:rPr lang="en-US" sz="2400">
                <a:solidFill>
                  <a:srgbClr val="FF0000"/>
                </a:solidFill>
              </a:rPr>
              <a:t>Serology </a:t>
            </a:r>
            <a:r>
              <a:rPr lang="en-US" sz="2400"/>
              <a:t>– results of culture would give a “purer” group</a:t>
            </a:r>
          </a:p>
          <a:p>
            <a:r>
              <a:rPr lang="en-US" sz="2400">
                <a:solidFill>
                  <a:srgbClr val="FF0000"/>
                </a:solidFill>
              </a:rPr>
              <a:t>			  </a:t>
            </a:r>
            <a:r>
              <a:rPr lang="en-US" sz="2400"/>
              <a:t>of cases </a:t>
            </a:r>
            <a:r>
              <a:rPr lang="en-US" sz="2400">
                <a:solidFill>
                  <a:srgbClr val="FF0000"/>
                </a:solidFill>
              </a:rPr>
              <a:t>		</a:t>
            </a:r>
          </a:p>
          <a:p>
            <a:pPr>
              <a:buClr>
                <a:srgbClr val="008080"/>
              </a:buClr>
              <a:buFont typeface="Arial" charset="0"/>
              <a:buAutoNum type="alphaLcParenR" startAt="4"/>
            </a:pPr>
            <a:r>
              <a:rPr lang="en-US" sz="2400"/>
              <a:t>Usually start with </a:t>
            </a:r>
            <a:r>
              <a:rPr lang="en-US" sz="2400">
                <a:solidFill>
                  <a:srgbClr val="0070C0"/>
                </a:solidFill>
              </a:rPr>
              <a:t>preliminary information</a:t>
            </a:r>
            <a:r>
              <a:rPr lang="en-US" sz="2400"/>
              <a:t>, and the </a:t>
            </a:r>
          </a:p>
          <a:p>
            <a:r>
              <a:rPr lang="en-US" sz="2400"/>
              <a:t>	</a:t>
            </a:r>
            <a:r>
              <a:rPr lang="en-US" sz="2400" u="sng"/>
              <a:t>simplest</a:t>
            </a:r>
            <a:r>
              <a:rPr lang="en-US" sz="2400"/>
              <a:t>, most </a:t>
            </a:r>
            <a:r>
              <a:rPr lang="en-US" sz="2400" u="sng"/>
              <a:t>objective criteria</a:t>
            </a:r>
            <a:r>
              <a:rPr lang="en-US" sz="2400"/>
              <a:t> are the best for case</a:t>
            </a:r>
          </a:p>
          <a:p>
            <a:r>
              <a:rPr lang="en-US" sz="2400"/>
              <a:t> 	definition (e.g., fever, diarrhea, </a:t>
            </a:r>
            <a:r>
              <a:rPr lang="en-US" sz="2400" b="1"/>
              <a:t>↑</a:t>
            </a:r>
            <a:r>
              <a:rPr lang="en-US" sz="2400"/>
              <a:t> SR/CRP)	 </a:t>
            </a:r>
          </a:p>
          <a:p>
            <a:pPr>
              <a:buClr>
                <a:srgbClr val="008080"/>
              </a:buClr>
              <a:buFont typeface="Arial" charset="0"/>
              <a:buAutoNum type="alphaLcParenR" startAt="5"/>
            </a:pPr>
            <a:r>
              <a:rPr lang="en-US" sz="2400">
                <a:solidFill>
                  <a:srgbClr val="0070C0"/>
                </a:solidFill>
              </a:rPr>
              <a:t>Count cases</a:t>
            </a:r>
            <a:r>
              <a:rPr lang="en-US" sz="2400"/>
              <a:t>, collect data, determine common features</a:t>
            </a:r>
          </a:p>
          <a:p>
            <a:pPr>
              <a:buClr>
                <a:srgbClr val="008080"/>
              </a:buClr>
              <a:buFont typeface="Arial" charset="0"/>
              <a:buAutoNum type="alphaLcParenR" startAt="5"/>
            </a:pPr>
            <a:r>
              <a:rPr lang="en-US" sz="2400">
                <a:solidFill>
                  <a:srgbClr val="FF0000"/>
                </a:solidFill>
              </a:rPr>
              <a:t>Cause?</a:t>
            </a:r>
            <a:r>
              <a:rPr lang="en-US" sz="2400"/>
              <a:t> -	  in the process of counting cases, you may </a:t>
            </a:r>
          </a:p>
          <a:p>
            <a:r>
              <a:rPr lang="en-US" sz="2400"/>
              <a:t>			  get clues to the cause of the outbreak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517" fill="hold"/>
                                        <p:tgtEl>
                                          <p:spTgt spid="2"/>
                                        </p:tgtEl>
                                      </p:cBhvr>
                                    </p:cmd>
                                  </p:childTnLst>
                                </p:cTn>
                              </p:par>
                              <p:par>
                                <p:cTn id="7" presetID="22" presetClass="entr" presetSubtype="1" fill="hold" grpId="0" nodeType="withEffect">
                                  <p:stCondLst>
                                    <p:cond delay="1000"/>
                                  </p:stCondLst>
                                  <p:childTnLst>
                                    <p:set>
                                      <p:cBhvr>
                                        <p:cTn id="8" dur="1" fill="hold">
                                          <p:stCondLst>
                                            <p:cond delay="0"/>
                                          </p:stCondLst>
                                        </p:cTn>
                                        <p:tgtEl>
                                          <p:spTgt spid="56323"/>
                                        </p:tgtEl>
                                        <p:attrNameLst>
                                          <p:attrName>style.visibility</p:attrName>
                                        </p:attrNameLst>
                                      </p:cBhvr>
                                      <p:to>
                                        <p:strVal val="visible"/>
                                      </p:to>
                                    </p:set>
                                    <p:animEffect transition="in" filter="wipe(up)">
                                      <p:cBhvr>
                                        <p:cTn id="9" dur="3000"/>
                                        <p:tgtEl>
                                          <p:spTgt spid="56323"/>
                                        </p:tgtEl>
                                      </p:cBhvr>
                                    </p:animEffect>
                                  </p:childTnLst>
                                </p:cTn>
                              </p:par>
                              <p:par>
                                <p:cTn id="10" presetID="22" presetClass="entr" presetSubtype="1" fill="hold" grpId="0" nodeType="withEffect">
                                  <p:stCondLst>
                                    <p:cond delay="600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bldLst>
      <p:bldP spid="56323"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56323" name="Text Box 3"/>
          <p:cNvSpPr txBox="1">
            <a:spLocks noChangeArrowheads="1"/>
          </p:cNvSpPr>
          <p:nvPr/>
        </p:nvSpPr>
        <p:spPr bwMode="auto">
          <a:xfrm>
            <a:off x="365125" y="1238250"/>
            <a:ext cx="8121650" cy="954088"/>
          </a:xfrm>
          <a:prstGeom prst="rect">
            <a:avLst/>
          </a:prstGeom>
          <a:noFill/>
          <a:ln w="9525">
            <a:noFill/>
            <a:miter lim="800000"/>
            <a:headEnd/>
            <a:tailEnd/>
          </a:ln>
        </p:spPr>
        <p:txBody>
          <a:bodyPr wrap="none">
            <a:spAutoFit/>
          </a:bodyPr>
          <a:lstStyle/>
          <a:p>
            <a:pPr marL="514350" indent="-514350" eaLnBrk="0" hangingPunct="0">
              <a:buFont typeface="+mj-lt"/>
              <a:buAutoNum type="arabicPeriod" startAt="4"/>
              <a:defRPr/>
            </a:pPr>
            <a:r>
              <a:rPr lang="en-US" sz="2800" dirty="0">
                <a:solidFill>
                  <a:srgbClr val="008080"/>
                </a:solidFill>
                <a:effectLst>
                  <a:outerShdw blurRad="38100" dist="38100" dir="2700000" algn="tl">
                    <a:srgbClr val="000000">
                      <a:alpha val="43137"/>
                    </a:srgbClr>
                  </a:outerShdw>
                </a:effectLst>
                <a:cs typeface="+mn-cs"/>
              </a:rPr>
              <a:t>Orient the data in terms of person, place, and</a:t>
            </a:r>
          </a:p>
          <a:p>
            <a:pPr marL="514350" indent="-514350" eaLnBrk="0" hangingPunct="0">
              <a:defRPr/>
            </a:pPr>
            <a:r>
              <a:rPr lang="en-US" sz="2800" dirty="0">
                <a:solidFill>
                  <a:srgbClr val="008080"/>
                </a:solidFill>
                <a:effectLst>
                  <a:outerShdw blurRad="38100" dist="38100" dir="2700000" algn="tl">
                    <a:srgbClr val="000000">
                      <a:alpha val="43137"/>
                    </a:srgbClr>
                  </a:outerShdw>
                </a:effectLst>
                <a:cs typeface="+mn-cs"/>
              </a:rPr>
              <a:t>	time – Descriptive epidemiology</a:t>
            </a:r>
            <a:endParaRPr lang="en-US" sz="2800" dirty="0">
              <a:effectLst>
                <a:outerShdw blurRad="38100" dist="38100" dir="2700000" algn="tl">
                  <a:srgbClr val="000000">
                    <a:alpha val="43137"/>
                  </a:srgbClr>
                </a:outerShdw>
              </a:effectLst>
              <a:cs typeface="+mn-cs"/>
            </a:endParaRPr>
          </a:p>
        </p:txBody>
      </p:sp>
      <p:sp>
        <p:nvSpPr>
          <p:cNvPr id="8" name="Text Box 3"/>
          <p:cNvSpPr txBox="1">
            <a:spLocks noChangeArrowheads="1"/>
          </p:cNvSpPr>
          <p:nvPr/>
        </p:nvSpPr>
        <p:spPr bwMode="auto">
          <a:xfrm>
            <a:off x="827088" y="2300288"/>
            <a:ext cx="709136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a:solidFill>
                  <a:srgbClr val="FF0000"/>
                </a:solidFill>
              </a:rPr>
              <a:t>Who</a:t>
            </a:r>
            <a:r>
              <a:rPr lang="en-US" sz="2400"/>
              <a:t> is sick (</a:t>
            </a:r>
            <a:r>
              <a:rPr lang="en-US" sz="2400">
                <a:solidFill>
                  <a:srgbClr val="FF0000"/>
                </a:solidFill>
              </a:rPr>
              <a:t>person</a:t>
            </a:r>
            <a:r>
              <a:rPr lang="en-US" sz="2400"/>
              <a:t>) </a:t>
            </a:r>
          </a:p>
          <a:p>
            <a:pPr lvl="1">
              <a:buClr>
                <a:srgbClr val="008080"/>
              </a:buClr>
              <a:buFont typeface="Wingdings" pitchFamily="2" charset="2"/>
              <a:buChar char="§"/>
            </a:pPr>
            <a:r>
              <a:rPr lang="en-US" sz="2000"/>
              <a:t>Persons who attend the church on Main St.? </a:t>
            </a:r>
          </a:p>
          <a:p>
            <a:pPr lvl="1">
              <a:buClr>
                <a:srgbClr val="008080"/>
              </a:buClr>
            </a:pPr>
            <a:r>
              <a:rPr lang="en-US" sz="2000"/>
              <a:t>	School-age children? Teens? Pregnant women?</a:t>
            </a:r>
          </a:p>
          <a:p>
            <a:pPr lvl="1">
              <a:buClr>
                <a:srgbClr val="008080"/>
              </a:buClr>
              <a:buFont typeface="Wingdings" pitchFamily="2" charset="2"/>
              <a:buChar char="§"/>
            </a:pPr>
            <a:r>
              <a:rPr lang="en-US" sz="2000"/>
              <a:t>Sociodemographics (i.e., age, sex, occupation, SES)</a:t>
            </a:r>
          </a:p>
        </p:txBody>
      </p:sp>
      <p:sp>
        <p:nvSpPr>
          <p:cNvPr id="5" name="Text Box 3"/>
          <p:cNvSpPr txBox="1">
            <a:spLocks noChangeArrowheads="1"/>
          </p:cNvSpPr>
          <p:nvPr/>
        </p:nvSpPr>
        <p:spPr bwMode="auto">
          <a:xfrm>
            <a:off x="827088" y="3716338"/>
            <a:ext cx="7264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2"/>
            </a:pPr>
            <a:r>
              <a:rPr lang="en-US" sz="2400">
                <a:solidFill>
                  <a:srgbClr val="FF0000"/>
                </a:solidFill>
              </a:rPr>
              <a:t>Where </a:t>
            </a:r>
            <a:r>
              <a:rPr lang="en-US" sz="2400"/>
              <a:t>do they live/work (</a:t>
            </a:r>
            <a:r>
              <a:rPr lang="en-US" sz="2400">
                <a:solidFill>
                  <a:srgbClr val="FF0000"/>
                </a:solidFill>
              </a:rPr>
              <a:t>place</a:t>
            </a:r>
            <a:r>
              <a:rPr lang="en-US" sz="2400"/>
              <a:t>)</a:t>
            </a:r>
          </a:p>
          <a:p>
            <a:pPr lvl="1">
              <a:buClr>
                <a:srgbClr val="008080"/>
              </a:buClr>
              <a:buFont typeface="Wingdings" pitchFamily="2" charset="2"/>
              <a:buChar char="§"/>
            </a:pPr>
            <a:r>
              <a:rPr lang="en-US" sz="2000"/>
              <a:t>Place where the persons (cases) lives and became ill</a:t>
            </a:r>
          </a:p>
          <a:p>
            <a:pPr lvl="1">
              <a:buClr>
                <a:srgbClr val="008080"/>
              </a:buClr>
              <a:buFont typeface="Wingdings" pitchFamily="2" charset="2"/>
              <a:buChar char="§"/>
            </a:pPr>
            <a:r>
              <a:rPr lang="en-US" sz="2000"/>
              <a:t>All cases work in the hospital? Lives along the river?</a:t>
            </a:r>
          </a:p>
        </p:txBody>
      </p:sp>
      <p:sp>
        <p:nvSpPr>
          <p:cNvPr id="6" name="Text Box 3"/>
          <p:cNvSpPr txBox="1">
            <a:spLocks noChangeArrowheads="1"/>
          </p:cNvSpPr>
          <p:nvPr/>
        </p:nvSpPr>
        <p:spPr bwMode="auto">
          <a:xfrm>
            <a:off x="827088" y="4797425"/>
            <a:ext cx="68627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3"/>
            </a:pPr>
            <a:r>
              <a:rPr lang="en-US" sz="2400">
                <a:solidFill>
                  <a:srgbClr val="FF0000"/>
                </a:solidFill>
              </a:rPr>
              <a:t>When</a:t>
            </a:r>
            <a:r>
              <a:rPr lang="en-US" sz="2400"/>
              <a:t> did they become ill (</a:t>
            </a:r>
            <a:r>
              <a:rPr lang="en-US" sz="2400">
                <a:solidFill>
                  <a:srgbClr val="FF0000"/>
                </a:solidFill>
              </a:rPr>
              <a:t>time</a:t>
            </a:r>
            <a:r>
              <a:rPr lang="en-US" sz="2400"/>
              <a:t>) </a:t>
            </a:r>
          </a:p>
          <a:p>
            <a:pPr lvl="1">
              <a:buClr>
                <a:srgbClr val="008080"/>
              </a:buClr>
              <a:buFont typeface="Wingdings" pitchFamily="2" charset="2"/>
              <a:buChar char="§"/>
            </a:pPr>
            <a:r>
              <a:rPr lang="en-US" sz="2000"/>
              <a:t>Date of onset of the disease</a:t>
            </a:r>
          </a:p>
          <a:p>
            <a:pPr lvl="1">
              <a:buClr>
                <a:srgbClr val="008080"/>
              </a:buClr>
              <a:buFont typeface="Wingdings" pitchFamily="2" charset="2"/>
              <a:buChar char="§"/>
            </a:pPr>
            <a:r>
              <a:rPr lang="en-US" sz="2000"/>
              <a:t>All became sick during 2 days? </a:t>
            </a:r>
          </a:p>
          <a:p>
            <a:pPr lvl="1">
              <a:buClr>
                <a:srgbClr val="008080"/>
              </a:buClr>
              <a:buFont typeface="Wingdings" pitchFamily="2" charset="2"/>
              <a:buChar char="§"/>
            </a:pPr>
            <a:r>
              <a:rPr lang="en-US" sz="2000"/>
              <a:t>All became sick during the President’s weekend?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06" fill="hold"/>
                                        <p:tgtEl>
                                          <p:spTgt spid="2"/>
                                        </p:tgtEl>
                                      </p:cBhvr>
                                    </p:cmd>
                                  </p:childTnLst>
                                </p:cTn>
                              </p:par>
                              <p:par>
                                <p:cTn id="7" presetID="22" presetClass="entr" presetSubtype="1" fill="hold" grpId="0" nodeType="withEffect">
                                  <p:stCondLst>
                                    <p:cond delay="0"/>
                                  </p:stCondLst>
                                  <p:childTnLst>
                                    <p:set>
                                      <p:cBhvr>
                                        <p:cTn id="8" dur="1" fill="hold">
                                          <p:stCondLst>
                                            <p:cond delay="0"/>
                                          </p:stCondLst>
                                        </p:cTn>
                                        <p:tgtEl>
                                          <p:spTgt spid="56323"/>
                                        </p:tgtEl>
                                        <p:attrNameLst>
                                          <p:attrName>style.visibility</p:attrName>
                                        </p:attrNameLst>
                                      </p:cBhvr>
                                      <p:to>
                                        <p:strVal val="visible"/>
                                      </p:to>
                                    </p:set>
                                    <p:animEffect transition="in" filter="wipe(up)">
                                      <p:cBhvr>
                                        <p:cTn id="9" dur="3000"/>
                                        <p:tgtEl>
                                          <p:spTgt spid="56323"/>
                                        </p:tgtEl>
                                      </p:cBhvr>
                                    </p:animEffect>
                                  </p:childTnLst>
                                </p:cTn>
                              </p:par>
                              <p:par>
                                <p:cTn id="10" presetID="22" presetClass="entr" presetSubtype="1" fill="hold" grpId="0" nodeType="withEffect">
                                  <p:stCondLst>
                                    <p:cond delay="400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2000"/>
                                        <p:tgtEl>
                                          <p:spTgt spid="8"/>
                                        </p:tgtEl>
                                      </p:cBhvr>
                                    </p:animEffect>
                                  </p:childTnLst>
                                </p:cTn>
                              </p:par>
                              <p:par>
                                <p:cTn id="13" presetID="22" presetClass="entr" presetSubtype="1" fill="hold" grpId="0" nodeType="withEffect">
                                  <p:stCondLst>
                                    <p:cond delay="600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par>
                                <p:cTn id="16" presetID="22" presetClass="entr" presetSubtype="1" fill="hold" grpId="0" nodeType="withEffect">
                                  <p:stCondLst>
                                    <p:cond delay="800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9" fill="hold" display="0">
                  <p:stCondLst>
                    <p:cond delay="indefinite"/>
                  </p:stCondLst>
                  <p:endCondLst>
                    <p:cond evt="onStopAudio" delay="0">
                      <p:tgtEl>
                        <p:sldTgt/>
                      </p:tgtEl>
                    </p:cond>
                  </p:endCondLst>
                </p:cTn>
                <p:tgtEl>
                  <p:spTgt spid="2"/>
                </p:tgtEl>
              </p:cMediaNode>
            </p:audio>
          </p:childTnLst>
        </p:cTn>
      </p:par>
    </p:tnLst>
    <p:bldLst>
      <p:bldP spid="56323" grpId="0"/>
      <p:bldP spid="8" grpId="0"/>
      <p:bldP spid="5" grpId="0"/>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6" name="Text Box 3"/>
          <p:cNvSpPr txBox="1">
            <a:spLocks noChangeArrowheads="1"/>
          </p:cNvSpPr>
          <p:nvPr/>
        </p:nvSpPr>
        <p:spPr bwMode="auto">
          <a:xfrm>
            <a:off x="361950" y="1233488"/>
            <a:ext cx="4803775" cy="522287"/>
          </a:xfrm>
          <a:prstGeom prst="rect">
            <a:avLst/>
          </a:prstGeom>
          <a:noFill/>
          <a:ln w="9525">
            <a:noFill/>
            <a:miter lim="800000"/>
            <a:headEnd/>
            <a:tailEnd/>
          </a:ln>
        </p:spPr>
        <p:txBody>
          <a:bodyPr wrap="none">
            <a:spAutoFit/>
          </a:bodyPr>
          <a:lstStyle/>
          <a:p>
            <a:pPr marL="514350" indent="-514350" eaLnBrk="0" hangingPunct="0">
              <a:buFont typeface="+mj-lt"/>
              <a:buAutoNum type="arabicPeriod" startAt="5"/>
              <a:defRPr/>
            </a:pPr>
            <a:r>
              <a:rPr lang="en-US" sz="2800" dirty="0">
                <a:solidFill>
                  <a:srgbClr val="008080"/>
                </a:solidFill>
                <a:effectLst>
                  <a:outerShdw blurRad="38100" dist="38100" dir="2700000" algn="tl">
                    <a:srgbClr val="000000">
                      <a:alpha val="43137"/>
                    </a:srgbClr>
                  </a:outerShdw>
                </a:effectLst>
                <a:cs typeface="+mn-cs"/>
              </a:rPr>
              <a:t>Determine who are at risk</a:t>
            </a:r>
            <a:endParaRPr lang="en-US" sz="2800" dirty="0">
              <a:effectLst>
                <a:outerShdw blurRad="38100" dist="38100" dir="2700000" algn="tl">
                  <a:srgbClr val="000000">
                    <a:alpha val="43137"/>
                  </a:srgbClr>
                </a:outerShdw>
              </a:effectLst>
              <a:cs typeface="+mn-cs"/>
            </a:endParaRPr>
          </a:p>
        </p:txBody>
      </p:sp>
      <p:sp>
        <p:nvSpPr>
          <p:cNvPr id="58372" name="Text Box 3"/>
          <p:cNvSpPr txBox="1">
            <a:spLocks noChangeArrowheads="1"/>
          </p:cNvSpPr>
          <p:nvPr/>
        </p:nvSpPr>
        <p:spPr bwMode="auto">
          <a:xfrm>
            <a:off x="827088" y="1773238"/>
            <a:ext cx="8075612"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u="sng">
                <a:solidFill>
                  <a:srgbClr val="0070C0"/>
                </a:solidFill>
              </a:rPr>
              <a:t>Denominator</a:t>
            </a:r>
            <a:r>
              <a:rPr lang="en-US" sz="2400"/>
              <a:t> – </a:t>
            </a:r>
            <a:r>
              <a:rPr lang="en-US" sz="2400">
                <a:solidFill>
                  <a:srgbClr val="FF0000"/>
                </a:solidFill>
              </a:rPr>
              <a:t>who are “at risk”?</a:t>
            </a:r>
          </a:p>
          <a:p>
            <a:pPr lvl="1">
              <a:buFont typeface="Wingdings" pitchFamily="2" charset="2"/>
              <a:buChar char="§"/>
            </a:pPr>
            <a:r>
              <a:rPr lang="en-US" sz="2400"/>
              <a:t>Is it only children? E.g., kids &lt;10?</a:t>
            </a:r>
          </a:p>
          <a:p>
            <a:pPr lvl="1">
              <a:buFont typeface="Wingdings" pitchFamily="2" charset="2"/>
              <a:buChar char="§"/>
            </a:pPr>
            <a:r>
              <a:rPr lang="en-US" sz="2400"/>
              <a:t>Or only old persons &gt;80?</a:t>
            </a:r>
          </a:p>
          <a:p>
            <a:pPr>
              <a:buClr>
                <a:srgbClr val="008080"/>
              </a:buClr>
              <a:buFont typeface="Arial" charset="0"/>
              <a:buAutoNum type="alphaLcParenR"/>
            </a:pPr>
            <a:r>
              <a:rPr lang="en-US" sz="2400">
                <a:solidFill>
                  <a:srgbClr val="0070C0"/>
                </a:solidFill>
              </a:rPr>
              <a:t>Attack rates </a:t>
            </a:r>
            <a:r>
              <a:rPr lang="en-US" sz="2400"/>
              <a:t>– </a:t>
            </a:r>
            <a:r>
              <a:rPr lang="en-US" sz="2400">
                <a:solidFill>
                  <a:srgbClr val="FF0000"/>
                </a:solidFill>
              </a:rPr>
              <a:t>What proportion of exposed become ill?</a:t>
            </a:r>
          </a:p>
          <a:p>
            <a:endParaRPr lang="en-US" sz="2400"/>
          </a:p>
          <a:p>
            <a:r>
              <a:rPr lang="en-US" sz="2400">
                <a:solidFill>
                  <a:srgbClr val="3333CC"/>
                </a:solidFill>
              </a:rPr>
              <a:t>Attack rates compared with endemic levels determine the </a:t>
            </a:r>
          </a:p>
          <a:p>
            <a:r>
              <a:rPr lang="en-US" sz="2400">
                <a:solidFill>
                  <a:srgbClr val="3333CC"/>
                </a:solidFill>
              </a:rPr>
              <a:t>size of the epidemic</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6" name="Text Box 3"/>
          <p:cNvSpPr txBox="1">
            <a:spLocks noChangeArrowheads="1"/>
          </p:cNvSpPr>
          <p:nvPr/>
        </p:nvSpPr>
        <p:spPr bwMode="auto">
          <a:xfrm>
            <a:off x="361950" y="1233488"/>
            <a:ext cx="8439150" cy="522287"/>
          </a:xfrm>
          <a:prstGeom prst="rect">
            <a:avLst/>
          </a:prstGeom>
          <a:noFill/>
          <a:ln w="9525">
            <a:noFill/>
            <a:miter lim="800000"/>
            <a:headEnd/>
            <a:tailEnd/>
          </a:ln>
        </p:spPr>
        <p:txBody>
          <a:bodyPr wrap="none">
            <a:spAutoFit/>
          </a:bodyPr>
          <a:lstStyle/>
          <a:p>
            <a:pPr marL="514350" indent="-514350" eaLnBrk="0" hangingPunct="0">
              <a:buFont typeface="+mj-lt"/>
              <a:buAutoNum type="arabicPeriod" startAt="6"/>
              <a:defRPr/>
            </a:pPr>
            <a:r>
              <a:rPr lang="en-US" sz="2800" dirty="0">
                <a:solidFill>
                  <a:srgbClr val="008080"/>
                </a:solidFill>
                <a:effectLst>
                  <a:outerShdw blurRad="38100" dist="38100" dir="2700000" algn="tl">
                    <a:srgbClr val="000000">
                      <a:alpha val="43137"/>
                    </a:srgbClr>
                  </a:outerShdw>
                </a:effectLst>
                <a:cs typeface="+mn-cs"/>
              </a:rPr>
              <a:t>Develop (explanatory) hypothesis </a:t>
            </a:r>
            <a:r>
              <a:rPr lang="en-US" sz="2400" dirty="0">
                <a:solidFill>
                  <a:srgbClr val="008080"/>
                </a:solidFill>
                <a:effectLst>
                  <a:outerShdw blurRad="38100" dist="38100" dir="2700000" algn="tl">
                    <a:srgbClr val="000000">
                      <a:alpha val="43137"/>
                    </a:srgbClr>
                  </a:outerShdw>
                </a:effectLst>
                <a:cs typeface="+mn-cs"/>
              </a:rPr>
              <a:t>– Analytic EPDM</a:t>
            </a:r>
            <a:endParaRPr lang="en-US" sz="2400" dirty="0">
              <a:effectLst>
                <a:outerShdw blurRad="38100" dist="38100" dir="2700000" algn="tl">
                  <a:srgbClr val="000000">
                    <a:alpha val="43137"/>
                  </a:srgbClr>
                </a:outerShdw>
              </a:effectLst>
              <a:cs typeface="+mn-cs"/>
            </a:endParaRPr>
          </a:p>
        </p:txBody>
      </p:sp>
      <p:sp>
        <p:nvSpPr>
          <p:cNvPr id="7" name="Text Box 3"/>
          <p:cNvSpPr txBox="1">
            <a:spLocks noChangeArrowheads="1"/>
          </p:cNvSpPr>
          <p:nvPr/>
        </p:nvSpPr>
        <p:spPr bwMode="auto">
          <a:xfrm>
            <a:off x="827088" y="1773238"/>
            <a:ext cx="79597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371600" indent="-4572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a:solidFill>
                  <a:srgbClr val="0070C0"/>
                </a:solidFill>
              </a:rPr>
              <a:t>Combine relevant variables </a:t>
            </a:r>
            <a:endParaRPr lang="en-US" sz="2400">
              <a:solidFill>
                <a:srgbClr val="FF0000"/>
              </a:solidFill>
            </a:endParaRPr>
          </a:p>
          <a:p>
            <a:pPr lvl="1">
              <a:buFont typeface="Wingdings" pitchFamily="2" charset="2"/>
              <a:buChar char="§"/>
            </a:pPr>
            <a:r>
              <a:rPr lang="en-US" sz="2400"/>
              <a:t>Does the sick have anything else </a:t>
            </a:r>
            <a:r>
              <a:rPr lang="en-US" sz="2400">
                <a:solidFill>
                  <a:srgbClr val="FF0000"/>
                </a:solidFill>
              </a:rPr>
              <a:t>in common</a:t>
            </a:r>
            <a:r>
              <a:rPr lang="en-US" sz="2400"/>
              <a:t>?</a:t>
            </a:r>
            <a:endParaRPr lang="en-US" sz="2000"/>
          </a:p>
          <a:p>
            <a:pPr lvl="2">
              <a:buFont typeface="Arial" charset="0"/>
              <a:buChar char="•"/>
            </a:pPr>
            <a:r>
              <a:rPr lang="en-US" sz="2000"/>
              <a:t>They attended the church </a:t>
            </a:r>
            <a:r>
              <a:rPr lang="en-US" sz="2000">
                <a:solidFill>
                  <a:srgbClr val="FF0000"/>
                </a:solidFill>
              </a:rPr>
              <a:t>potluck</a:t>
            </a:r>
            <a:r>
              <a:rPr lang="en-US" sz="2000"/>
              <a:t> 3 days before the first </a:t>
            </a:r>
          </a:p>
          <a:p>
            <a:pPr lvl="2"/>
            <a:r>
              <a:rPr lang="en-US" sz="2000"/>
              <a:t>	 case occurred?</a:t>
            </a:r>
          </a:p>
          <a:p>
            <a:pPr lvl="2">
              <a:buFont typeface="Arial" charset="0"/>
              <a:buChar char="•"/>
            </a:pPr>
            <a:r>
              <a:rPr lang="en-US" sz="2000"/>
              <a:t>They all get </a:t>
            </a:r>
            <a:r>
              <a:rPr lang="en-US" sz="2000">
                <a:solidFill>
                  <a:srgbClr val="FF0000"/>
                </a:solidFill>
              </a:rPr>
              <a:t>water</a:t>
            </a:r>
            <a:r>
              <a:rPr lang="en-US" sz="2000"/>
              <a:t> from the same pipe?</a:t>
            </a:r>
          </a:p>
          <a:p>
            <a:pPr lvl="2">
              <a:buFont typeface="Arial" charset="0"/>
              <a:buChar char="•"/>
            </a:pPr>
            <a:r>
              <a:rPr lang="en-US" sz="2000"/>
              <a:t>They all have </a:t>
            </a:r>
            <a:r>
              <a:rPr lang="en-US" sz="2000">
                <a:solidFill>
                  <a:srgbClr val="FF0000"/>
                </a:solidFill>
              </a:rPr>
              <a:t>children</a:t>
            </a:r>
            <a:r>
              <a:rPr lang="en-US" sz="2000"/>
              <a:t> in school? </a:t>
            </a:r>
          </a:p>
        </p:txBody>
      </p:sp>
      <p:sp>
        <p:nvSpPr>
          <p:cNvPr id="5" name="Text Box 3"/>
          <p:cNvSpPr txBox="1">
            <a:spLocks noChangeArrowheads="1"/>
          </p:cNvSpPr>
          <p:nvPr/>
        </p:nvSpPr>
        <p:spPr bwMode="auto">
          <a:xfrm>
            <a:off x="827088" y="3933825"/>
            <a:ext cx="8135937"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371600" indent="-4572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2"/>
            </a:pPr>
            <a:r>
              <a:rPr lang="en-US" sz="2400">
                <a:solidFill>
                  <a:srgbClr val="0070C0"/>
                </a:solidFill>
              </a:rPr>
              <a:t>What is the likely cause of the infection?</a:t>
            </a:r>
          </a:p>
          <a:p>
            <a:pPr lvl="1">
              <a:buClr>
                <a:schemeClr val="tx1"/>
              </a:buClr>
              <a:buFont typeface="Wingdings" pitchFamily="2" charset="2"/>
              <a:buChar char="§"/>
            </a:pPr>
            <a:r>
              <a:rPr lang="en-US" sz="2400"/>
              <a:t>What could be the source of the outbreak?</a:t>
            </a:r>
          </a:p>
          <a:p>
            <a:pPr lvl="2">
              <a:buClr>
                <a:schemeClr val="tx1"/>
              </a:buClr>
              <a:buFont typeface="Arial" charset="0"/>
              <a:buChar char="•"/>
            </a:pPr>
            <a:r>
              <a:rPr lang="en-US" sz="2000"/>
              <a:t>Some food at the church </a:t>
            </a:r>
            <a:r>
              <a:rPr lang="en-US" sz="2000">
                <a:solidFill>
                  <a:srgbClr val="FF0000"/>
                </a:solidFill>
              </a:rPr>
              <a:t>potluck</a:t>
            </a:r>
            <a:r>
              <a:rPr lang="en-US" sz="2000"/>
              <a:t>? </a:t>
            </a:r>
          </a:p>
          <a:p>
            <a:pPr lvl="2">
              <a:buClr>
                <a:schemeClr val="tx1"/>
              </a:buClr>
              <a:buFont typeface="Arial" charset="0"/>
              <a:buChar char="•"/>
            </a:pPr>
            <a:r>
              <a:rPr lang="en-US" sz="2000"/>
              <a:t>There was a </a:t>
            </a:r>
            <a:r>
              <a:rPr lang="en-US" sz="2000">
                <a:solidFill>
                  <a:srgbClr val="FF0000"/>
                </a:solidFill>
              </a:rPr>
              <a:t>water</a:t>
            </a:r>
            <a:r>
              <a:rPr lang="en-US" sz="2000"/>
              <a:t> pipe leakage some days before the</a:t>
            </a:r>
          </a:p>
          <a:p>
            <a:pPr lvl="2">
              <a:buClr>
                <a:schemeClr val="tx1"/>
              </a:buClr>
            </a:pPr>
            <a:r>
              <a:rPr lang="en-US" sz="2000"/>
              <a:t>	 outbreake – E.coli infection due to sewer contamination? </a:t>
            </a:r>
          </a:p>
          <a:p>
            <a:pPr lvl="2">
              <a:buClr>
                <a:schemeClr val="tx1"/>
              </a:buClr>
              <a:buFontTx/>
              <a:buChar char="•"/>
            </a:pPr>
            <a:r>
              <a:rPr lang="en-US" sz="2000"/>
              <a:t>There was a </a:t>
            </a:r>
            <a:r>
              <a:rPr lang="en-US" sz="2000">
                <a:solidFill>
                  <a:srgbClr val="FF0000"/>
                </a:solidFill>
              </a:rPr>
              <a:t>parent-teacher </a:t>
            </a:r>
            <a:r>
              <a:rPr lang="en-US" sz="2000"/>
              <a:t>meeting some days before</a:t>
            </a:r>
          </a:p>
          <a:p>
            <a:pPr lvl="2">
              <a:buClr>
                <a:schemeClr val="tx1"/>
              </a:buClr>
            </a:pPr>
            <a:r>
              <a:rPr lang="en-US" sz="2000"/>
              <a:t>	 the outbreak – Disease transmission at that time?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6021" fill="hold"/>
                                        <p:tgtEl>
                                          <p:spTgt spid="2"/>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2"/>
                </p:tgtEl>
              </p:cMediaNode>
            </p:audio>
          </p:childTnLst>
        </p:cTn>
      </p:par>
    </p:tnLst>
    <p:bldLst>
      <p:bldP spid="6" grpId="0"/>
      <p:bldP spid="7" grpId="0"/>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6" name="Text Box 3"/>
          <p:cNvSpPr txBox="1">
            <a:spLocks noChangeArrowheads="1"/>
          </p:cNvSpPr>
          <p:nvPr/>
        </p:nvSpPr>
        <p:spPr bwMode="auto">
          <a:xfrm>
            <a:off x="361950" y="1233488"/>
            <a:ext cx="5583238" cy="522287"/>
          </a:xfrm>
          <a:prstGeom prst="rect">
            <a:avLst/>
          </a:prstGeom>
          <a:noFill/>
          <a:ln w="9525">
            <a:noFill/>
            <a:miter lim="800000"/>
            <a:headEnd/>
            <a:tailEnd/>
          </a:ln>
        </p:spPr>
        <p:txBody>
          <a:bodyPr wrap="none">
            <a:spAutoFit/>
          </a:bodyPr>
          <a:lstStyle/>
          <a:p>
            <a:pPr marL="514350" indent="-514350" eaLnBrk="0" hangingPunct="0">
              <a:buFont typeface="+mj-lt"/>
              <a:buAutoNum type="arabicPeriod" startAt="7"/>
              <a:defRPr/>
            </a:pPr>
            <a:r>
              <a:rPr lang="en-US" sz="2800" dirty="0">
                <a:solidFill>
                  <a:srgbClr val="008080"/>
                </a:solidFill>
                <a:effectLst>
                  <a:outerShdw blurRad="38100" dist="38100" dir="2700000" algn="tl">
                    <a:srgbClr val="000000">
                      <a:alpha val="43137"/>
                    </a:srgbClr>
                  </a:outerShdw>
                </a:effectLst>
                <a:cs typeface="+mn-cs"/>
              </a:rPr>
              <a:t>Hypothesis testing / evaluation</a:t>
            </a:r>
            <a:endParaRPr lang="en-US" sz="2800" dirty="0">
              <a:effectLst>
                <a:outerShdw blurRad="38100" dist="38100" dir="2700000" algn="tl">
                  <a:srgbClr val="000000">
                    <a:alpha val="43137"/>
                  </a:srgbClr>
                </a:outerShdw>
              </a:effectLst>
              <a:cs typeface="+mn-cs"/>
            </a:endParaRPr>
          </a:p>
        </p:txBody>
      </p:sp>
      <p:sp>
        <p:nvSpPr>
          <p:cNvPr id="7" name="Text Box 3"/>
          <p:cNvSpPr txBox="1">
            <a:spLocks noChangeArrowheads="1"/>
          </p:cNvSpPr>
          <p:nvPr/>
        </p:nvSpPr>
        <p:spPr bwMode="auto">
          <a:xfrm>
            <a:off x="827088" y="1773238"/>
            <a:ext cx="7596187"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371600" indent="-4572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a:solidFill>
                  <a:srgbClr val="0070C0"/>
                </a:solidFill>
              </a:rPr>
              <a:t>Compare the hypothesis with the established facts </a:t>
            </a:r>
            <a:endParaRPr lang="en-US" sz="2400">
              <a:solidFill>
                <a:srgbClr val="FF0000"/>
              </a:solidFill>
            </a:endParaRPr>
          </a:p>
          <a:p>
            <a:pPr lvl="1">
              <a:buFont typeface="Wingdings" pitchFamily="2" charset="2"/>
              <a:buChar char="§"/>
            </a:pPr>
            <a:r>
              <a:rPr lang="en-US" sz="2400"/>
              <a:t>Does the hypothesis fit the actual situation?</a:t>
            </a:r>
            <a:endParaRPr lang="en-US" sz="2000"/>
          </a:p>
          <a:p>
            <a:pPr lvl="2">
              <a:buFont typeface="Arial" charset="0"/>
              <a:buChar char="•"/>
            </a:pPr>
            <a:r>
              <a:rPr lang="en-US" sz="2000"/>
              <a:t>Did </a:t>
            </a:r>
            <a:r>
              <a:rPr lang="en-US" sz="2000" b="1"/>
              <a:t>all</a:t>
            </a:r>
            <a:r>
              <a:rPr lang="en-US" sz="2000"/>
              <a:t> cases attend the </a:t>
            </a:r>
            <a:r>
              <a:rPr lang="en-US" sz="2000">
                <a:solidFill>
                  <a:srgbClr val="FF0000"/>
                </a:solidFill>
              </a:rPr>
              <a:t>church potluck </a:t>
            </a:r>
            <a:r>
              <a:rPr lang="en-US" sz="2000"/>
              <a:t>and eat the</a:t>
            </a:r>
          </a:p>
          <a:p>
            <a:pPr lvl="2"/>
            <a:r>
              <a:rPr lang="en-US" sz="2000"/>
              <a:t>	 suspected food?</a:t>
            </a:r>
          </a:p>
          <a:p>
            <a:pPr lvl="2">
              <a:buFont typeface="Arial" charset="0"/>
              <a:buChar char="•"/>
            </a:pPr>
            <a:r>
              <a:rPr lang="en-US" sz="2000"/>
              <a:t>Did </a:t>
            </a:r>
            <a:r>
              <a:rPr lang="en-US" sz="2000" b="1"/>
              <a:t>all</a:t>
            </a:r>
            <a:r>
              <a:rPr lang="en-US" sz="2000"/>
              <a:t> cases drink </a:t>
            </a:r>
            <a:r>
              <a:rPr lang="en-US" sz="2000">
                <a:solidFill>
                  <a:srgbClr val="FF0000"/>
                </a:solidFill>
              </a:rPr>
              <a:t>water</a:t>
            </a:r>
            <a:r>
              <a:rPr lang="en-US" sz="2000"/>
              <a:t> from the broken pipe?</a:t>
            </a:r>
          </a:p>
          <a:p>
            <a:pPr lvl="2">
              <a:buFont typeface="Arial" charset="0"/>
              <a:buChar char="•"/>
            </a:pPr>
            <a:r>
              <a:rPr lang="en-US" sz="2000"/>
              <a:t>Did </a:t>
            </a:r>
            <a:r>
              <a:rPr lang="en-US" sz="2000" b="1"/>
              <a:t>all </a:t>
            </a:r>
            <a:r>
              <a:rPr lang="en-US" sz="2000"/>
              <a:t>cases attend the </a:t>
            </a:r>
            <a:r>
              <a:rPr lang="en-US" sz="2000">
                <a:solidFill>
                  <a:srgbClr val="FF0000"/>
                </a:solidFill>
              </a:rPr>
              <a:t>meeting</a:t>
            </a:r>
            <a:r>
              <a:rPr lang="en-US" sz="2000"/>
              <a:t> at the school? </a:t>
            </a:r>
            <a:endParaRPr lang="en-US" sz="2400"/>
          </a:p>
          <a:p>
            <a:pPr lvl="1">
              <a:buFont typeface="Wingdings" pitchFamily="2" charset="2"/>
              <a:buChar char="§"/>
            </a:pPr>
            <a:r>
              <a:rPr lang="en-US" sz="2400"/>
              <a:t>Does the hypothesis fit</a:t>
            </a:r>
            <a:r>
              <a:rPr lang="en-US" sz="2000"/>
              <a:t>: </a:t>
            </a:r>
          </a:p>
          <a:p>
            <a:pPr lvl="2">
              <a:buFont typeface="Arial" charset="0"/>
              <a:buChar char="•"/>
            </a:pPr>
            <a:r>
              <a:rPr lang="en-US" sz="2000"/>
              <a:t>Clinical, laboratory and epidemiologic data?</a:t>
            </a:r>
          </a:p>
          <a:p>
            <a:pPr lvl="2">
              <a:buFont typeface="Arial" charset="0"/>
              <a:buChar char="•"/>
            </a:pPr>
            <a:r>
              <a:rPr lang="en-US" sz="2000"/>
              <a:t>Method of spread of the disease?</a:t>
            </a:r>
          </a:p>
          <a:p>
            <a:pPr lvl="2">
              <a:buFont typeface="Arial" charset="0"/>
              <a:buChar char="•"/>
            </a:pPr>
            <a:r>
              <a:rPr lang="en-US" sz="2000"/>
              <a:t>Incubation period and duration of the disease?</a:t>
            </a:r>
          </a:p>
          <a:p>
            <a:pPr lvl="2">
              <a:buFont typeface="Arial" charset="0"/>
              <a:buChar char="•"/>
            </a:pPr>
            <a:r>
              <a:rPr lang="en-US" sz="2000"/>
              <a:t>Population affected?</a:t>
            </a:r>
          </a:p>
          <a:p>
            <a:pPr>
              <a:buClr>
                <a:srgbClr val="008080"/>
              </a:buClr>
              <a:buFont typeface="Arial" charset="0"/>
              <a:buAutoNum type="alphaLcParenR"/>
            </a:pPr>
            <a:r>
              <a:rPr lang="en-US" sz="2400">
                <a:solidFill>
                  <a:srgbClr val="0070C0"/>
                </a:solidFill>
              </a:rPr>
              <a:t>If the hypothesis fit the actual situation</a:t>
            </a:r>
            <a:endParaRPr lang="en-US" sz="2000">
              <a:solidFill>
                <a:srgbClr val="0070C0"/>
              </a:solidFill>
            </a:endParaRPr>
          </a:p>
          <a:p>
            <a:pPr lvl="1">
              <a:buClr>
                <a:schemeClr val="tx1"/>
              </a:buClr>
              <a:buFont typeface="Wingdings" pitchFamily="2" charset="2"/>
              <a:buChar char="§"/>
            </a:pPr>
            <a:r>
              <a:rPr lang="en-US" sz="2000"/>
              <a:t>Recommend</a:t>
            </a:r>
            <a:r>
              <a:rPr lang="en-US" sz="2000">
                <a:solidFill>
                  <a:srgbClr val="FF0000"/>
                </a:solidFill>
              </a:rPr>
              <a:t> control measures </a:t>
            </a:r>
            <a:r>
              <a:rPr lang="en-US" sz="2000"/>
              <a:t>(#10)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57655" y="357301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517"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grpId="0" nodeType="withEffect">
                                  <p:stCondLst>
                                    <p:cond delay="3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title" idx="4294967295"/>
          </p:nvPr>
        </p:nvSpPr>
        <p:spPr/>
        <p:txBody>
          <a:bodyPr/>
          <a:lstStyle/>
          <a:p>
            <a:pPr eaLnBrk="1" hangingPunct="1">
              <a:defRPr/>
            </a:pPr>
            <a:r>
              <a:rPr lang="en-US" dirty="0" smtClean="0">
                <a:solidFill>
                  <a:srgbClr val="990000"/>
                </a:solidFill>
                <a:effectLst>
                  <a:outerShdw blurRad="38100" dist="38100" dir="2700000" algn="tl">
                    <a:srgbClr val="C0C0C0"/>
                  </a:outerShdw>
                </a:effectLst>
              </a:rPr>
              <a:t>Life expectancy - US</a:t>
            </a:r>
          </a:p>
        </p:txBody>
      </p:sp>
      <p:sp>
        <p:nvSpPr>
          <p:cNvPr id="7171" name="Text Box 3"/>
          <p:cNvSpPr txBox="1">
            <a:spLocks noChangeArrowheads="1"/>
          </p:cNvSpPr>
          <p:nvPr/>
        </p:nvSpPr>
        <p:spPr bwMode="auto">
          <a:xfrm>
            <a:off x="838200" y="2778125"/>
            <a:ext cx="14700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dirty="0">
                <a:solidFill>
                  <a:srgbClr val="008080"/>
                </a:solidFill>
              </a:rPr>
              <a:t>At birth</a:t>
            </a:r>
          </a:p>
        </p:txBody>
      </p:sp>
      <p:sp>
        <p:nvSpPr>
          <p:cNvPr id="7172" name="Text Box 4"/>
          <p:cNvSpPr txBox="1">
            <a:spLocks noChangeArrowheads="1"/>
          </p:cNvSpPr>
          <p:nvPr/>
        </p:nvSpPr>
        <p:spPr bwMode="auto">
          <a:xfrm>
            <a:off x="841375" y="3559175"/>
            <a:ext cx="22367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dirty="0">
                <a:solidFill>
                  <a:srgbClr val="008080"/>
                </a:solidFill>
              </a:rPr>
              <a:t>At 65 years</a:t>
            </a:r>
          </a:p>
        </p:txBody>
      </p:sp>
      <p:sp>
        <p:nvSpPr>
          <p:cNvPr id="7173" name="Text Box 5"/>
          <p:cNvSpPr txBox="1">
            <a:spLocks noChangeArrowheads="1"/>
          </p:cNvSpPr>
          <p:nvPr/>
        </p:nvSpPr>
        <p:spPr bwMode="auto">
          <a:xfrm>
            <a:off x="3733800" y="1997075"/>
            <a:ext cx="1085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dirty="0">
                <a:solidFill>
                  <a:schemeClr val="accent2"/>
                </a:solidFill>
              </a:rPr>
              <a:t>1900</a:t>
            </a:r>
          </a:p>
        </p:txBody>
      </p:sp>
      <p:sp>
        <p:nvSpPr>
          <p:cNvPr id="7174" name="Text Box 6"/>
          <p:cNvSpPr txBox="1">
            <a:spLocks noChangeArrowheads="1"/>
          </p:cNvSpPr>
          <p:nvPr/>
        </p:nvSpPr>
        <p:spPr bwMode="auto">
          <a:xfrm>
            <a:off x="5480050" y="2008188"/>
            <a:ext cx="10858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dirty="0">
                <a:solidFill>
                  <a:schemeClr val="accent2"/>
                </a:solidFill>
              </a:rPr>
              <a:t>1995</a:t>
            </a:r>
          </a:p>
        </p:txBody>
      </p:sp>
      <p:sp>
        <p:nvSpPr>
          <p:cNvPr id="7175" name="Text Box 7"/>
          <p:cNvSpPr txBox="1">
            <a:spLocks noChangeArrowheads="1"/>
          </p:cNvSpPr>
          <p:nvPr/>
        </p:nvSpPr>
        <p:spPr bwMode="auto">
          <a:xfrm>
            <a:off x="3657600" y="2819400"/>
            <a:ext cx="1450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dirty="0"/>
              <a:t>47.3 </a:t>
            </a:r>
            <a:r>
              <a:rPr lang="en-US" sz="2800" dirty="0" err="1"/>
              <a:t>yrs</a:t>
            </a:r>
            <a:endParaRPr lang="en-US" sz="2800" dirty="0"/>
          </a:p>
        </p:txBody>
      </p:sp>
      <p:sp>
        <p:nvSpPr>
          <p:cNvPr id="7176" name="Text Box 8"/>
          <p:cNvSpPr txBox="1">
            <a:spLocks noChangeArrowheads="1"/>
          </p:cNvSpPr>
          <p:nvPr/>
        </p:nvSpPr>
        <p:spPr bwMode="auto">
          <a:xfrm>
            <a:off x="5491163" y="2819400"/>
            <a:ext cx="14509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t>75.8 yrs</a:t>
            </a:r>
          </a:p>
        </p:txBody>
      </p:sp>
      <p:sp>
        <p:nvSpPr>
          <p:cNvPr id="7177" name="Text Box 9"/>
          <p:cNvSpPr txBox="1">
            <a:spLocks noChangeArrowheads="1"/>
          </p:cNvSpPr>
          <p:nvPr/>
        </p:nvSpPr>
        <p:spPr bwMode="auto">
          <a:xfrm>
            <a:off x="3657600" y="3627438"/>
            <a:ext cx="1450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t>11.9 yrs</a:t>
            </a:r>
          </a:p>
        </p:txBody>
      </p:sp>
      <p:sp>
        <p:nvSpPr>
          <p:cNvPr id="7178" name="Text Box 10"/>
          <p:cNvSpPr txBox="1">
            <a:spLocks noChangeArrowheads="1"/>
          </p:cNvSpPr>
          <p:nvPr/>
        </p:nvSpPr>
        <p:spPr bwMode="auto">
          <a:xfrm>
            <a:off x="5486400" y="3627438"/>
            <a:ext cx="14509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t>17.4 yrs</a:t>
            </a:r>
          </a:p>
        </p:txBody>
      </p:sp>
      <p:sp>
        <p:nvSpPr>
          <p:cNvPr id="7179" name="Line 11"/>
          <p:cNvSpPr>
            <a:spLocks noChangeShapeType="1"/>
          </p:cNvSpPr>
          <p:nvPr/>
        </p:nvSpPr>
        <p:spPr bwMode="auto">
          <a:xfrm>
            <a:off x="685800" y="2667000"/>
            <a:ext cx="632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0" name="Line 12"/>
          <p:cNvSpPr>
            <a:spLocks noChangeShapeType="1"/>
          </p:cNvSpPr>
          <p:nvPr/>
        </p:nvSpPr>
        <p:spPr bwMode="auto">
          <a:xfrm>
            <a:off x="723900" y="3505200"/>
            <a:ext cx="6324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1" name="Line 13"/>
          <p:cNvSpPr>
            <a:spLocks noChangeShapeType="1"/>
          </p:cNvSpPr>
          <p:nvPr/>
        </p:nvSpPr>
        <p:spPr bwMode="auto">
          <a:xfrm>
            <a:off x="3124200" y="2057400"/>
            <a:ext cx="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2" name="Line 14"/>
          <p:cNvSpPr>
            <a:spLocks noChangeShapeType="1"/>
          </p:cNvSpPr>
          <p:nvPr/>
        </p:nvSpPr>
        <p:spPr bwMode="auto">
          <a:xfrm>
            <a:off x="5314950" y="2057400"/>
            <a:ext cx="0" cy="213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6" name="Text Box 3"/>
          <p:cNvSpPr txBox="1">
            <a:spLocks noChangeArrowheads="1"/>
          </p:cNvSpPr>
          <p:nvPr/>
        </p:nvSpPr>
        <p:spPr bwMode="auto">
          <a:xfrm>
            <a:off x="361950" y="1233488"/>
            <a:ext cx="6765925" cy="522287"/>
          </a:xfrm>
          <a:prstGeom prst="rect">
            <a:avLst/>
          </a:prstGeom>
          <a:noFill/>
          <a:ln w="9525">
            <a:noFill/>
            <a:miter lim="800000"/>
            <a:headEnd/>
            <a:tailEnd/>
          </a:ln>
        </p:spPr>
        <p:txBody>
          <a:bodyPr wrap="none">
            <a:spAutoFit/>
          </a:bodyPr>
          <a:lstStyle/>
          <a:p>
            <a:pPr marL="514350" indent="-514350" eaLnBrk="0" hangingPunct="0">
              <a:buFont typeface="+mj-lt"/>
              <a:buAutoNum type="arabicPeriod" startAt="8"/>
              <a:defRPr/>
            </a:pPr>
            <a:r>
              <a:rPr lang="en-US" sz="2800" dirty="0">
                <a:solidFill>
                  <a:srgbClr val="008080"/>
                </a:solidFill>
                <a:effectLst>
                  <a:outerShdw blurRad="38100" dist="38100" dir="2700000" algn="tl">
                    <a:srgbClr val="000000">
                      <a:alpha val="43137"/>
                    </a:srgbClr>
                  </a:outerShdw>
                </a:effectLst>
                <a:cs typeface="+mn-cs"/>
              </a:rPr>
              <a:t>Plan and implement additional studies</a:t>
            </a:r>
            <a:endParaRPr lang="en-US" sz="2800" dirty="0">
              <a:effectLst>
                <a:outerShdw blurRad="38100" dist="38100" dir="2700000" algn="tl">
                  <a:srgbClr val="000000">
                    <a:alpha val="43137"/>
                  </a:srgbClr>
                </a:outerShdw>
              </a:effectLst>
              <a:cs typeface="+mn-cs"/>
            </a:endParaRPr>
          </a:p>
        </p:txBody>
      </p:sp>
      <p:sp>
        <p:nvSpPr>
          <p:cNvPr id="7" name="Text Box 3"/>
          <p:cNvSpPr txBox="1">
            <a:spLocks noChangeArrowheads="1"/>
          </p:cNvSpPr>
          <p:nvPr/>
        </p:nvSpPr>
        <p:spPr bwMode="auto">
          <a:xfrm>
            <a:off x="827088" y="1773238"/>
            <a:ext cx="70770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371600" indent="-4572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a:solidFill>
                  <a:srgbClr val="0070C0"/>
                </a:solidFill>
              </a:rPr>
              <a:t>A more systematic study may be necessary to: </a:t>
            </a:r>
            <a:endParaRPr lang="en-US" sz="2400">
              <a:solidFill>
                <a:srgbClr val="FF0000"/>
              </a:solidFill>
            </a:endParaRPr>
          </a:p>
          <a:p>
            <a:pPr lvl="1">
              <a:buFont typeface="Wingdings" pitchFamily="2" charset="2"/>
              <a:buChar char="§"/>
            </a:pPr>
            <a:r>
              <a:rPr lang="en-US" sz="2400"/>
              <a:t>Find more cases</a:t>
            </a:r>
            <a:endParaRPr lang="en-US" sz="2000"/>
          </a:p>
          <a:p>
            <a:pPr lvl="1">
              <a:buFont typeface="Wingdings" pitchFamily="2" charset="2"/>
              <a:buChar char="§"/>
            </a:pPr>
            <a:r>
              <a:rPr lang="en-US" sz="2400"/>
              <a:t>Define the extent of the outbreak</a:t>
            </a:r>
          </a:p>
          <a:p>
            <a:pPr lvl="1">
              <a:buFont typeface="Wingdings" pitchFamily="2" charset="2"/>
              <a:buChar char="§"/>
            </a:pPr>
            <a:r>
              <a:rPr lang="en-US" sz="2400"/>
              <a:t>Evaluate new methodology</a:t>
            </a:r>
            <a:r>
              <a:rPr lang="en-US" sz="2000"/>
              <a:t> for:</a:t>
            </a:r>
          </a:p>
          <a:p>
            <a:pPr lvl="2">
              <a:buFont typeface="Arial" charset="0"/>
              <a:buChar char="•"/>
            </a:pPr>
            <a:r>
              <a:rPr lang="en-US" sz="2000"/>
              <a:t>Laboratory assessment</a:t>
            </a:r>
          </a:p>
          <a:p>
            <a:pPr lvl="2">
              <a:buFont typeface="Arial" charset="0"/>
              <a:buChar char="•"/>
            </a:pPr>
            <a:r>
              <a:rPr lang="en-US" sz="2000"/>
              <a:t>Case-finding</a:t>
            </a:r>
            <a:endParaRPr lang="en-US" sz="2400">
              <a:solidFill>
                <a:srgbClr val="0070C0"/>
              </a:solidFill>
            </a:endParaRPr>
          </a:p>
        </p:txBody>
      </p:sp>
      <p:sp>
        <p:nvSpPr>
          <p:cNvPr id="5" name="Text Box 3"/>
          <p:cNvSpPr txBox="1">
            <a:spLocks noChangeArrowheads="1"/>
          </p:cNvSpPr>
          <p:nvPr/>
        </p:nvSpPr>
        <p:spPr bwMode="auto">
          <a:xfrm>
            <a:off x="827088" y="4005263"/>
            <a:ext cx="612616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2"/>
            </a:pPr>
            <a:r>
              <a:rPr lang="en-US" sz="2400">
                <a:solidFill>
                  <a:srgbClr val="0070C0"/>
                </a:solidFill>
              </a:rPr>
              <a:t>Most used designs for additional studies</a:t>
            </a:r>
          </a:p>
          <a:p>
            <a:pPr lvl="1">
              <a:buFont typeface="Wingdings" pitchFamily="2" charset="2"/>
              <a:buChar char="§"/>
            </a:pPr>
            <a:r>
              <a:rPr lang="en-US" sz="2000"/>
              <a:t>Case-control studies</a:t>
            </a:r>
          </a:p>
          <a:p>
            <a:pPr lvl="1">
              <a:buFont typeface="Wingdings" pitchFamily="2" charset="2"/>
              <a:buChar char="§"/>
            </a:pPr>
            <a:r>
              <a:rPr lang="en-US" sz="2000"/>
              <a:t>Retrospective cohort studies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0526"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6" grpId="0"/>
      <p:bldP spid="7"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6" name="Text Box 3"/>
          <p:cNvSpPr txBox="1">
            <a:spLocks noChangeArrowheads="1"/>
          </p:cNvSpPr>
          <p:nvPr/>
        </p:nvSpPr>
        <p:spPr bwMode="auto">
          <a:xfrm>
            <a:off x="361950" y="1233488"/>
            <a:ext cx="6362700" cy="522287"/>
          </a:xfrm>
          <a:prstGeom prst="rect">
            <a:avLst/>
          </a:prstGeom>
          <a:noFill/>
          <a:ln w="9525">
            <a:noFill/>
            <a:miter lim="800000"/>
            <a:headEnd/>
            <a:tailEnd/>
          </a:ln>
        </p:spPr>
        <p:txBody>
          <a:bodyPr wrap="none">
            <a:spAutoFit/>
          </a:bodyPr>
          <a:lstStyle/>
          <a:p>
            <a:pPr marL="514350" indent="-514350" eaLnBrk="0" hangingPunct="0">
              <a:buFont typeface="+mj-lt"/>
              <a:buAutoNum type="arabicPeriod" startAt="9"/>
              <a:defRPr/>
            </a:pPr>
            <a:r>
              <a:rPr lang="en-US" sz="2800" dirty="0">
                <a:solidFill>
                  <a:srgbClr val="008080"/>
                </a:solidFill>
                <a:effectLst>
                  <a:outerShdw blurRad="38100" dist="38100" dir="2700000" algn="tl">
                    <a:srgbClr val="000000">
                      <a:alpha val="43137"/>
                    </a:srgbClr>
                  </a:outerShdw>
                </a:effectLst>
                <a:cs typeface="+mn-cs"/>
              </a:rPr>
              <a:t>Communicate findings / write report</a:t>
            </a:r>
            <a:endParaRPr lang="en-US" sz="2800" dirty="0">
              <a:effectLst>
                <a:outerShdw blurRad="38100" dist="38100" dir="2700000" algn="tl">
                  <a:srgbClr val="000000">
                    <a:alpha val="43137"/>
                  </a:srgbClr>
                </a:outerShdw>
              </a:effectLst>
              <a:cs typeface="+mn-cs"/>
            </a:endParaRPr>
          </a:p>
        </p:txBody>
      </p:sp>
      <p:sp>
        <p:nvSpPr>
          <p:cNvPr id="7" name="Text Box 3"/>
          <p:cNvSpPr txBox="1">
            <a:spLocks noChangeArrowheads="1"/>
          </p:cNvSpPr>
          <p:nvPr/>
        </p:nvSpPr>
        <p:spPr bwMode="auto">
          <a:xfrm>
            <a:off x="827088" y="1773238"/>
            <a:ext cx="71183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a:solidFill>
                  <a:srgbClr val="0070C0"/>
                </a:solidFill>
              </a:rPr>
              <a:t>A basis for public health actions </a:t>
            </a:r>
            <a:endParaRPr lang="en-US" sz="2400">
              <a:solidFill>
                <a:srgbClr val="FF0000"/>
              </a:solidFill>
            </a:endParaRPr>
          </a:p>
          <a:p>
            <a:pPr lvl="1">
              <a:buFont typeface="Wingdings" pitchFamily="2" charset="2"/>
              <a:buChar char="§"/>
            </a:pPr>
            <a:r>
              <a:rPr lang="en-US" sz="2400"/>
              <a:t>Implement control and prevention measures</a:t>
            </a:r>
            <a:endParaRPr lang="en-US" sz="2000"/>
          </a:p>
        </p:txBody>
      </p:sp>
      <p:sp>
        <p:nvSpPr>
          <p:cNvPr id="5" name="Text Box 3"/>
          <p:cNvSpPr txBox="1">
            <a:spLocks noChangeArrowheads="1"/>
          </p:cNvSpPr>
          <p:nvPr/>
        </p:nvSpPr>
        <p:spPr bwMode="auto">
          <a:xfrm>
            <a:off x="827088" y="2636838"/>
            <a:ext cx="62087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2"/>
            </a:pPr>
            <a:r>
              <a:rPr lang="en-US" sz="2400">
                <a:solidFill>
                  <a:srgbClr val="0070C0"/>
                </a:solidFill>
              </a:rPr>
              <a:t>To informs the public about the outbreak</a:t>
            </a:r>
            <a:endParaRPr lang="en-US" sz="2000"/>
          </a:p>
        </p:txBody>
      </p:sp>
      <p:sp>
        <p:nvSpPr>
          <p:cNvPr id="8" name="Text Box 3"/>
          <p:cNvSpPr txBox="1">
            <a:spLocks noChangeArrowheads="1"/>
          </p:cNvSpPr>
          <p:nvPr/>
        </p:nvSpPr>
        <p:spPr bwMode="auto">
          <a:xfrm>
            <a:off x="827088" y="3111500"/>
            <a:ext cx="55784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3"/>
            </a:pPr>
            <a:r>
              <a:rPr lang="en-US" sz="2400">
                <a:solidFill>
                  <a:srgbClr val="0070C0"/>
                </a:solidFill>
              </a:rPr>
              <a:t>To provides new knowledge about:</a:t>
            </a:r>
          </a:p>
          <a:p>
            <a:pPr lvl="1">
              <a:buClr>
                <a:schemeClr val="tx1"/>
              </a:buClr>
              <a:buFont typeface="Wingdings" pitchFamily="2" charset="2"/>
              <a:buChar char="§"/>
            </a:pPr>
            <a:r>
              <a:rPr lang="en-US" sz="2000"/>
              <a:t>The agent and how it spread</a:t>
            </a:r>
          </a:p>
          <a:p>
            <a:pPr lvl="1">
              <a:buClr>
                <a:schemeClr val="tx1"/>
              </a:buClr>
              <a:buFont typeface="Wingdings" pitchFamily="2" charset="2"/>
              <a:buChar char="§"/>
            </a:pPr>
            <a:r>
              <a:rPr lang="en-US" sz="2000"/>
              <a:t>Other characteristics of the outbreak</a:t>
            </a:r>
          </a:p>
        </p:txBody>
      </p:sp>
      <p:sp>
        <p:nvSpPr>
          <p:cNvPr id="9" name="Text Box 3"/>
          <p:cNvSpPr txBox="1">
            <a:spLocks noChangeArrowheads="1"/>
          </p:cNvSpPr>
          <p:nvPr/>
        </p:nvSpPr>
        <p:spPr bwMode="auto">
          <a:xfrm>
            <a:off x="827088" y="4224338"/>
            <a:ext cx="6245225"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4"/>
            </a:pPr>
            <a:r>
              <a:rPr lang="en-US" sz="2400">
                <a:solidFill>
                  <a:srgbClr val="0070C0"/>
                </a:solidFill>
              </a:rPr>
              <a:t>To evaluate the investigation:</a:t>
            </a:r>
          </a:p>
          <a:p>
            <a:pPr lvl="1">
              <a:buClr>
                <a:schemeClr val="tx1"/>
              </a:buClr>
              <a:buFont typeface="Wingdings" pitchFamily="2" charset="2"/>
              <a:buChar char="§"/>
            </a:pPr>
            <a:r>
              <a:rPr lang="en-US" sz="2000"/>
              <a:t>Could the team have worked more efficient?</a:t>
            </a:r>
          </a:p>
        </p:txBody>
      </p:sp>
      <p:sp>
        <p:nvSpPr>
          <p:cNvPr id="10" name="Text Box 3"/>
          <p:cNvSpPr txBox="1">
            <a:spLocks noChangeArrowheads="1"/>
          </p:cNvSpPr>
          <p:nvPr/>
        </p:nvSpPr>
        <p:spPr bwMode="auto">
          <a:xfrm>
            <a:off x="827088" y="5559425"/>
            <a:ext cx="37131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6"/>
            </a:pPr>
            <a:r>
              <a:rPr lang="en-US" sz="2400" dirty="0">
                <a:solidFill>
                  <a:srgbClr val="0070C0"/>
                </a:solidFill>
              </a:rPr>
              <a:t>To teach epidemiology</a:t>
            </a:r>
            <a:endParaRPr lang="en-US" sz="2000" dirty="0"/>
          </a:p>
        </p:txBody>
      </p:sp>
      <p:sp>
        <p:nvSpPr>
          <p:cNvPr id="11" name="Text Box 3"/>
          <p:cNvSpPr txBox="1">
            <a:spLocks noChangeArrowheads="1"/>
          </p:cNvSpPr>
          <p:nvPr/>
        </p:nvSpPr>
        <p:spPr bwMode="auto">
          <a:xfrm>
            <a:off x="827088" y="5056188"/>
            <a:ext cx="53228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5"/>
            </a:pPr>
            <a:r>
              <a:rPr lang="en-US" sz="2400">
                <a:solidFill>
                  <a:srgbClr val="0070C0"/>
                </a:solidFill>
              </a:rPr>
              <a:t>To document possible legal issues</a:t>
            </a:r>
            <a:endParaRPr lang="en-US" sz="200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3051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8034"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grpId="0" nodeType="withEffect">
                                  <p:stCondLst>
                                    <p:cond delay="8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10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par>
                                <p:cTn id="16" presetID="10" presetClass="entr" presetSubtype="0" fill="hold" grpId="0" nodeType="withEffect">
                                  <p:stCondLst>
                                    <p:cond delay="140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2000"/>
                                        <p:tgtEl>
                                          <p:spTgt spid="8"/>
                                        </p:tgtEl>
                                      </p:cBhvr>
                                    </p:animEffect>
                                  </p:childTnLst>
                                </p:cTn>
                              </p:par>
                              <p:par>
                                <p:cTn id="19" presetID="10" presetClass="entr" presetSubtype="0" fill="hold" grpId="0" nodeType="withEffect">
                                  <p:stCondLst>
                                    <p:cond delay="250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2000"/>
                                        <p:tgtEl>
                                          <p:spTgt spid="9"/>
                                        </p:tgtEl>
                                      </p:cBhvr>
                                    </p:animEffect>
                                  </p:childTnLst>
                                </p:cTn>
                              </p:par>
                              <p:par>
                                <p:cTn id="22" presetID="10" presetClass="entr" presetSubtype="0" fill="hold" grpId="0" nodeType="withEffect">
                                  <p:stCondLst>
                                    <p:cond delay="320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par>
                                <p:cTn id="25" presetID="10" presetClass="entr" presetSubtype="0" fill="hold" nodeType="withEffect">
                                  <p:stCondLst>
                                    <p:cond delay="3400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StopAudio" delay="0">
                      <p:tgtEl>
                        <p:sldTgt/>
                      </p:tgtEl>
                    </p:cond>
                  </p:endCondLst>
                </p:cTn>
                <p:tgtEl>
                  <p:spTgt spid="4"/>
                </p:tgtEl>
              </p:cMediaNode>
            </p:audio>
          </p:childTnLst>
        </p:cTn>
      </p:par>
    </p:tnLst>
    <p:bldLst>
      <p:bldP spid="6" grpId="0"/>
      <p:bldP spid="7" grpId="0"/>
      <p:bldP spid="5" grpId="0"/>
      <p:bldP spid="8" grpId="0"/>
      <p:bldP spid="9" grpId="0"/>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6" name="Text Box 3"/>
          <p:cNvSpPr txBox="1">
            <a:spLocks noChangeArrowheads="1"/>
          </p:cNvSpPr>
          <p:nvPr/>
        </p:nvSpPr>
        <p:spPr bwMode="auto">
          <a:xfrm>
            <a:off x="361950" y="1233488"/>
            <a:ext cx="7285038" cy="954087"/>
          </a:xfrm>
          <a:prstGeom prst="rect">
            <a:avLst/>
          </a:prstGeom>
          <a:noFill/>
          <a:ln w="9525">
            <a:noFill/>
            <a:miter lim="800000"/>
            <a:headEnd/>
            <a:tailEnd/>
          </a:ln>
        </p:spPr>
        <p:txBody>
          <a:bodyPr wrap="none">
            <a:spAutoFit/>
          </a:bodyPr>
          <a:lstStyle/>
          <a:p>
            <a:pPr marL="514350" indent="-514350" eaLnBrk="0" hangingPunct="0">
              <a:buFont typeface="+mj-lt"/>
              <a:buAutoNum type="arabicPeriod" startAt="10"/>
              <a:defRPr/>
            </a:pPr>
            <a:r>
              <a:rPr lang="en-US" sz="2800" dirty="0">
                <a:solidFill>
                  <a:srgbClr val="008080"/>
                </a:solidFill>
                <a:effectLst>
                  <a:outerShdw blurRad="38100" dist="38100" dir="2700000" algn="tl">
                    <a:srgbClr val="000000">
                      <a:alpha val="43137"/>
                    </a:srgbClr>
                  </a:outerShdw>
                </a:effectLst>
                <a:cs typeface="+mn-cs"/>
              </a:rPr>
              <a:t> Recommend and implement control and </a:t>
            </a:r>
          </a:p>
          <a:p>
            <a:pPr marL="514350" indent="-514350" eaLnBrk="0" hangingPunct="0">
              <a:defRPr/>
            </a:pPr>
            <a:r>
              <a:rPr lang="en-US" sz="2800" dirty="0">
                <a:solidFill>
                  <a:srgbClr val="008080"/>
                </a:solidFill>
                <a:effectLst>
                  <a:outerShdw blurRad="38100" dist="38100" dir="2700000" algn="tl">
                    <a:srgbClr val="000000">
                      <a:alpha val="43137"/>
                    </a:srgbClr>
                  </a:outerShdw>
                </a:effectLst>
                <a:cs typeface="+mn-cs"/>
              </a:rPr>
              <a:t>	prevention measures</a:t>
            </a:r>
            <a:endParaRPr lang="en-US" sz="2800" dirty="0">
              <a:effectLst>
                <a:outerShdw blurRad="38100" dist="38100" dir="2700000" algn="tl">
                  <a:srgbClr val="000000">
                    <a:alpha val="43137"/>
                  </a:srgbClr>
                </a:outerShdw>
              </a:effectLst>
              <a:cs typeface="+mn-cs"/>
            </a:endParaRPr>
          </a:p>
        </p:txBody>
      </p:sp>
      <p:sp>
        <p:nvSpPr>
          <p:cNvPr id="7" name="Text Box 3"/>
          <p:cNvSpPr txBox="1">
            <a:spLocks noChangeArrowheads="1"/>
          </p:cNvSpPr>
          <p:nvPr/>
        </p:nvSpPr>
        <p:spPr bwMode="auto">
          <a:xfrm>
            <a:off x="827088" y="2165350"/>
            <a:ext cx="72929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371600" indent="-4572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a:pPr>
            <a:r>
              <a:rPr lang="en-US" sz="2400">
                <a:solidFill>
                  <a:srgbClr val="0070C0"/>
                </a:solidFill>
              </a:rPr>
              <a:t>Eliminate the source of the outbreak </a:t>
            </a:r>
            <a:endParaRPr lang="en-US" sz="2400">
              <a:solidFill>
                <a:srgbClr val="FF0000"/>
              </a:solidFill>
            </a:endParaRPr>
          </a:p>
          <a:p>
            <a:pPr lvl="1">
              <a:buFont typeface="Wingdings" pitchFamily="2" charset="2"/>
              <a:buChar char="§"/>
            </a:pPr>
            <a:r>
              <a:rPr lang="en-US" sz="2400"/>
              <a:t>If the disease is still going on</a:t>
            </a:r>
            <a:endParaRPr lang="en-US" sz="2000"/>
          </a:p>
          <a:p>
            <a:pPr lvl="2">
              <a:buFont typeface="Arial" charset="0"/>
              <a:buChar char="•"/>
            </a:pPr>
            <a:r>
              <a:rPr lang="en-US" sz="2000"/>
              <a:t>E.g., repair pipe, change mode of food preparation</a:t>
            </a:r>
          </a:p>
          <a:p>
            <a:pPr lvl="1">
              <a:buFont typeface="Wingdings" pitchFamily="2" charset="2"/>
              <a:buChar char="§"/>
            </a:pPr>
            <a:r>
              <a:rPr lang="en-US" sz="2400"/>
              <a:t>Remove people from exposure</a:t>
            </a:r>
          </a:p>
          <a:p>
            <a:pPr lvl="1">
              <a:buFont typeface="Wingdings" pitchFamily="2" charset="2"/>
              <a:buChar char="§"/>
            </a:pPr>
            <a:r>
              <a:rPr lang="en-US" sz="2400"/>
              <a:t>Neutralize / inactivate the agent</a:t>
            </a:r>
          </a:p>
          <a:p>
            <a:pPr lvl="1">
              <a:buFont typeface="Wingdings" pitchFamily="2" charset="2"/>
              <a:buChar char="§"/>
            </a:pPr>
            <a:r>
              <a:rPr lang="en-US" sz="2400"/>
              <a:t>Isolate / treat ill people</a:t>
            </a:r>
            <a:endParaRPr lang="en-US" sz="2000"/>
          </a:p>
        </p:txBody>
      </p:sp>
      <p:sp>
        <p:nvSpPr>
          <p:cNvPr id="5" name="Text Box 3"/>
          <p:cNvSpPr txBox="1">
            <a:spLocks noChangeArrowheads="1"/>
          </p:cNvSpPr>
          <p:nvPr/>
        </p:nvSpPr>
        <p:spPr bwMode="auto">
          <a:xfrm>
            <a:off x="827088" y="4406900"/>
            <a:ext cx="70453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2"/>
            </a:pPr>
            <a:r>
              <a:rPr lang="en-US" sz="2400">
                <a:solidFill>
                  <a:srgbClr val="0070C0"/>
                </a:solidFill>
              </a:rPr>
              <a:t>Interrupt spread of the agent</a:t>
            </a:r>
            <a:endParaRPr lang="en-US" sz="2400"/>
          </a:p>
          <a:p>
            <a:pPr lvl="1">
              <a:buClr>
                <a:schemeClr val="tx1"/>
              </a:buClr>
              <a:buFont typeface="Wingdings" pitchFamily="2" charset="2"/>
              <a:buChar char="§"/>
            </a:pPr>
            <a:r>
              <a:rPr lang="en-US" sz="2400"/>
              <a:t>Sterilize / interrupt sources (air, water, food)</a:t>
            </a:r>
          </a:p>
          <a:p>
            <a:pPr lvl="1">
              <a:buClr>
                <a:schemeClr val="tx1"/>
              </a:buClr>
              <a:buFont typeface="Wingdings" pitchFamily="2" charset="2"/>
              <a:buChar char="§"/>
            </a:pPr>
            <a:r>
              <a:rPr lang="en-US" sz="2400"/>
              <a:t>Control insect transmission</a:t>
            </a:r>
          </a:p>
          <a:p>
            <a:pPr lvl="1">
              <a:buClr>
                <a:schemeClr val="tx1"/>
              </a:buClr>
              <a:buFont typeface="Wingdings" pitchFamily="2" charset="2"/>
              <a:buChar char="§"/>
            </a:pPr>
            <a:r>
              <a:rPr lang="en-US" sz="2400"/>
              <a:t>Improve sanitation (hand washing)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4884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1006"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3000"/>
                                        <p:tgtEl>
                                          <p:spTgt spid="6"/>
                                        </p:tgtEl>
                                      </p:cBhvr>
                                    </p:animEffect>
                                  </p:childTnLst>
                                </p:cTn>
                              </p:par>
                              <p:par>
                                <p:cTn id="10" presetID="10" presetClass="entr" presetSubtype="0" fill="hold" grpId="0" nodeType="withEffect">
                                  <p:stCondLst>
                                    <p:cond delay="4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par>
                                <p:cTn id="13" presetID="10" presetClass="entr" presetSubtype="0" fill="hold" grpId="0" nodeType="withEffect">
                                  <p:stCondLst>
                                    <p:cond delay="70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StopAudio" delay="0">
                      <p:tgtEl>
                        <p:sldTgt/>
                      </p:tgtEl>
                    </p:cond>
                  </p:endCondLst>
                </p:cTn>
                <p:tgtEl>
                  <p:spTgt spid="4"/>
                </p:tgtEl>
              </p:cMediaNode>
            </p:audio>
          </p:childTnLst>
        </p:cTn>
      </p:par>
    </p:tnLst>
    <p:bldLst>
      <p:bldP spid="6" grpId="0"/>
      <p:bldP spid="7"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p:cNvSpPr>
            <a:spLocks noGrp="1" noChangeArrowheads="1"/>
          </p:cNvSpPr>
          <p:nvPr>
            <p:ph type="title" idx="4294967295"/>
          </p:nvPr>
        </p:nvSpPr>
        <p:spPr>
          <a:xfrm>
            <a:off x="0" y="7938"/>
            <a:ext cx="9144000" cy="1143000"/>
          </a:xfrm>
        </p:spPr>
        <p:txBody>
          <a:bodyPr/>
          <a:lstStyle/>
          <a:p>
            <a:pPr eaLnBrk="1" hangingPunct="1">
              <a:defRPr/>
            </a:pPr>
            <a:r>
              <a:rPr lang="en-US" sz="3600" dirty="0" smtClean="0">
                <a:solidFill>
                  <a:srgbClr val="990000"/>
                </a:solidFill>
                <a:effectLst>
                  <a:outerShdw blurRad="38100" dist="38100" dir="2700000" algn="tl">
                    <a:srgbClr val="000000">
                      <a:alpha val="43137"/>
                    </a:srgbClr>
                  </a:outerShdw>
                </a:effectLst>
                <a:cs typeface="Calibri" pitchFamily="34" charset="0"/>
              </a:rPr>
              <a:t>Management and Control of an Epidemic</a:t>
            </a:r>
          </a:p>
        </p:txBody>
      </p:sp>
      <p:sp>
        <p:nvSpPr>
          <p:cNvPr id="6" name="Text Box 3"/>
          <p:cNvSpPr txBox="1">
            <a:spLocks noChangeArrowheads="1"/>
          </p:cNvSpPr>
          <p:nvPr/>
        </p:nvSpPr>
        <p:spPr bwMode="auto">
          <a:xfrm>
            <a:off x="361950" y="1233488"/>
            <a:ext cx="7285038" cy="954087"/>
          </a:xfrm>
          <a:prstGeom prst="rect">
            <a:avLst/>
          </a:prstGeom>
          <a:noFill/>
          <a:ln w="9525">
            <a:noFill/>
            <a:miter lim="800000"/>
            <a:headEnd/>
            <a:tailEnd/>
          </a:ln>
        </p:spPr>
        <p:txBody>
          <a:bodyPr wrap="none">
            <a:spAutoFit/>
          </a:bodyPr>
          <a:lstStyle/>
          <a:p>
            <a:pPr marL="514350" indent="-514350" eaLnBrk="0" hangingPunct="0">
              <a:buFont typeface="+mj-lt"/>
              <a:buAutoNum type="arabicPeriod" startAt="10"/>
              <a:defRPr/>
            </a:pPr>
            <a:r>
              <a:rPr lang="en-US" sz="2800" dirty="0">
                <a:solidFill>
                  <a:srgbClr val="008080"/>
                </a:solidFill>
                <a:effectLst>
                  <a:outerShdw blurRad="38100" dist="38100" dir="2700000" algn="tl">
                    <a:srgbClr val="000000">
                      <a:alpha val="43137"/>
                    </a:srgbClr>
                  </a:outerShdw>
                </a:effectLst>
                <a:cs typeface="+mn-cs"/>
              </a:rPr>
              <a:t> Recommend and implement control and </a:t>
            </a:r>
          </a:p>
          <a:p>
            <a:pPr marL="514350" indent="-514350" eaLnBrk="0" hangingPunct="0">
              <a:defRPr/>
            </a:pPr>
            <a:r>
              <a:rPr lang="en-US" sz="2800" dirty="0">
                <a:solidFill>
                  <a:srgbClr val="008080"/>
                </a:solidFill>
                <a:effectLst>
                  <a:outerShdw blurRad="38100" dist="38100" dir="2700000" algn="tl">
                    <a:srgbClr val="000000">
                      <a:alpha val="43137"/>
                    </a:srgbClr>
                  </a:outerShdw>
                </a:effectLst>
                <a:cs typeface="+mn-cs"/>
              </a:rPr>
              <a:t>	prevention measures</a:t>
            </a:r>
            <a:endParaRPr lang="en-US" sz="2800" dirty="0">
              <a:effectLst>
                <a:outerShdw blurRad="38100" dist="38100" dir="2700000" algn="tl">
                  <a:srgbClr val="000000">
                    <a:alpha val="43137"/>
                  </a:srgbClr>
                </a:outerShdw>
              </a:effectLst>
              <a:cs typeface="+mn-cs"/>
            </a:endParaRPr>
          </a:p>
        </p:txBody>
      </p:sp>
      <p:sp>
        <p:nvSpPr>
          <p:cNvPr id="7" name="Text Box 3"/>
          <p:cNvSpPr txBox="1">
            <a:spLocks noChangeArrowheads="1"/>
          </p:cNvSpPr>
          <p:nvPr/>
        </p:nvSpPr>
        <p:spPr bwMode="auto">
          <a:xfrm>
            <a:off x="827088" y="3644900"/>
            <a:ext cx="82883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371600" indent="-4572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4"/>
            </a:pPr>
            <a:r>
              <a:rPr lang="en-US" sz="2400">
                <a:solidFill>
                  <a:srgbClr val="0070C0"/>
                </a:solidFill>
              </a:rPr>
              <a:t>Implement control measures</a:t>
            </a:r>
            <a:endParaRPr lang="en-US" sz="2000"/>
          </a:p>
          <a:p>
            <a:pPr lvl="1">
              <a:buFont typeface="Wingdings" pitchFamily="2" charset="2"/>
              <a:buChar char="§"/>
            </a:pPr>
            <a:r>
              <a:rPr lang="en-US" sz="2400"/>
              <a:t>Collaboration with Public Health Departments</a:t>
            </a:r>
          </a:p>
          <a:p>
            <a:pPr lvl="1">
              <a:buFont typeface="Wingdings" pitchFamily="2" charset="2"/>
              <a:buChar char="§"/>
            </a:pPr>
            <a:r>
              <a:rPr lang="en-US" sz="2400"/>
              <a:t>If the epidemic is over</a:t>
            </a:r>
          </a:p>
          <a:p>
            <a:pPr lvl="2">
              <a:buFont typeface="Arial" charset="0"/>
              <a:buChar char="•"/>
            </a:pPr>
            <a:r>
              <a:rPr lang="en-US" sz="2000"/>
              <a:t>Go through guidelines for food preparation. Public health</a:t>
            </a:r>
          </a:p>
          <a:p>
            <a:pPr lvl="2"/>
            <a:r>
              <a:rPr lang="en-US" sz="2000"/>
              <a:t>	information on how to prepare and store food (refrigeration)</a:t>
            </a:r>
          </a:p>
        </p:txBody>
      </p:sp>
      <p:sp>
        <p:nvSpPr>
          <p:cNvPr id="8" name="Text Box 3"/>
          <p:cNvSpPr txBox="1">
            <a:spLocks noChangeArrowheads="1"/>
          </p:cNvSpPr>
          <p:nvPr/>
        </p:nvSpPr>
        <p:spPr bwMode="auto">
          <a:xfrm>
            <a:off x="827088" y="2160588"/>
            <a:ext cx="6467475" cy="144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914400" indent="-457200" eaLnBrk="0" hangingPunct="0">
              <a:defRPr sz="3000">
                <a:solidFill>
                  <a:schemeClr val="tx1"/>
                </a:solidFill>
                <a:latin typeface="Arial" charset="0"/>
                <a:cs typeface="Arial" charset="0"/>
              </a:defRPr>
            </a:lvl2pPr>
            <a:lvl3pPr marL="1371600" indent="-4572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008080"/>
              </a:buClr>
              <a:buFont typeface="Arial" charset="0"/>
              <a:buAutoNum type="alphaLcParenR" startAt="3"/>
            </a:pPr>
            <a:r>
              <a:rPr lang="en-US" sz="2400">
                <a:solidFill>
                  <a:srgbClr val="0070C0"/>
                </a:solidFill>
              </a:rPr>
              <a:t>Protect against consequences of exposure</a:t>
            </a:r>
          </a:p>
          <a:p>
            <a:pPr lvl="1">
              <a:buClr>
                <a:schemeClr val="tx1"/>
              </a:buClr>
              <a:buFont typeface="Wingdings" pitchFamily="2" charset="2"/>
              <a:buChar char="§"/>
            </a:pPr>
            <a:r>
              <a:rPr lang="en-US" sz="2400"/>
              <a:t>Control / modify the host</a:t>
            </a:r>
            <a:endParaRPr lang="en-US" sz="2000"/>
          </a:p>
          <a:p>
            <a:pPr lvl="2">
              <a:buClr>
                <a:schemeClr val="tx1"/>
              </a:buClr>
              <a:buFont typeface="Arial" charset="0"/>
              <a:buChar char="•"/>
            </a:pPr>
            <a:r>
              <a:rPr lang="en-US" sz="2000"/>
              <a:t>Immunize</a:t>
            </a:r>
          </a:p>
          <a:p>
            <a:pPr lvl="2">
              <a:buClr>
                <a:schemeClr val="tx1"/>
              </a:buClr>
              <a:buFont typeface="Arial" charset="0"/>
              <a:buChar char="•"/>
            </a:pPr>
            <a:r>
              <a:rPr lang="en-US" sz="2000"/>
              <a:t>Prophylactic chemotherapy</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3401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031"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7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4"/>
                </p:tgtEl>
              </p:cMediaNode>
            </p:audio>
          </p:childTnLst>
        </p:cTn>
      </p:par>
    </p:tnLst>
    <p:bldLst>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3"/>
          <p:cNvSpPr txBox="1">
            <a:spLocks noChangeArrowheads="1"/>
          </p:cNvSpPr>
          <p:nvPr/>
        </p:nvSpPr>
        <p:spPr bwMode="auto">
          <a:xfrm>
            <a:off x="517525" y="1906588"/>
            <a:ext cx="84137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t>If necessary, implement control measures</a:t>
            </a:r>
          </a:p>
          <a:p>
            <a:r>
              <a:rPr lang="en-US" sz="2800"/>
              <a:t>by working through Public Health departments:	</a:t>
            </a:r>
          </a:p>
        </p:txBody>
      </p:sp>
      <p:sp>
        <p:nvSpPr>
          <p:cNvPr id="65539" name="Text Box 4"/>
          <p:cNvSpPr txBox="1">
            <a:spLocks noChangeArrowheads="1"/>
          </p:cNvSpPr>
          <p:nvPr/>
        </p:nvSpPr>
        <p:spPr bwMode="auto">
          <a:xfrm>
            <a:off x="533400" y="2514600"/>
            <a:ext cx="861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800">
                <a:latin typeface="Times New Roman" pitchFamily="18" charset="0"/>
              </a:rPr>
              <a:t>	</a:t>
            </a:r>
            <a:endParaRPr lang="en-US" sz="3200">
              <a:latin typeface="Times New Roman" pitchFamily="18" charset="0"/>
            </a:endParaRPr>
          </a:p>
        </p:txBody>
      </p:sp>
      <p:sp>
        <p:nvSpPr>
          <p:cNvPr id="65540" name="Rectangle 5"/>
          <p:cNvSpPr>
            <a:spLocks noChangeArrowheads="1"/>
          </p:cNvSpPr>
          <p:nvPr/>
        </p:nvSpPr>
        <p:spPr bwMode="auto">
          <a:xfrm>
            <a:off x="1066800" y="5334000"/>
            <a:ext cx="3873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3200" b="1">
                <a:latin typeface="Times New Roman" pitchFamily="18" charset="0"/>
              </a:rPr>
              <a:t>  </a:t>
            </a:r>
          </a:p>
        </p:txBody>
      </p:sp>
      <p:sp>
        <p:nvSpPr>
          <p:cNvPr id="65541" name="Text Box 6"/>
          <p:cNvSpPr txBox="1">
            <a:spLocks noChangeArrowheads="1"/>
          </p:cNvSpPr>
          <p:nvPr/>
        </p:nvSpPr>
        <p:spPr bwMode="auto">
          <a:xfrm>
            <a:off x="1447800" y="3155950"/>
            <a:ext cx="6346825"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Char char="•"/>
            </a:pPr>
            <a:r>
              <a:rPr lang="en-US" sz="2800">
                <a:solidFill>
                  <a:schemeClr val="accent2"/>
                </a:solidFill>
              </a:rPr>
              <a:t>  Guidelines for public eating places</a:t>
            </a:r>
          </a:p>
          <a:p>
            <a:endParaRPr lang="en-US" sz="2800">
              <a:solidFill>
                <a:schemeClr val="accent2"/>
              </a:solidFill>
            </a:endParaRPr>
          </a:p>
          <a:p>
            <a:pPr>
              <a:buClr>
                <a:srgbClr val="990033"/>
              </a:buClr>
              <a:buFontTx/>
              <a:buChar char="•"/>
            </a:pPr>
            <a:r>
              <a:rPr lang="en-US" sz="2800">
                <a:solidFill>
                  <a:schemeClr val="accent2"/>
                </a:solidFill>
              </a:rPr>
              <a:t>  Guidelines for food handling</a:t>
            </a:r>
          </a:p>
          <a:p>
            <a:endParaRPr lang="en-US" sz="2800">
              <a:solidFill>
                <a:schemeClr val="accent2"/>
              </a:solidFill>
            </a:endParaRPr>
          </a:p>
          <a:p>
            <a:pPr>
              <a:buClr>
                <a:srgbClr val="990033"/>
              </a:buClr>
              <a:buFontTx/>
              <a:buChar char="•"/>
            </a:pPr>
            <a:r>
              <a:rPr lang="en-US" sz="2800">
                <a:solidFill>
                  <a:schemeClr val="accent2"/>
                </a:solidFill>
              </a:rPr>
              <a:t>  Regular checking of water pipes</a:t>
            </a:r>
          </a:p>
          <a:p>
            <a:endParaRPr lang="en-US" sz="2800">
              <a:solidFill>
                <a:schemeClr val="accent2"/>
              </a:solidFill>
            </a:endParaRPr>
          </a:p>
          <a:p>
            <a:pPr>
              <a:buClr>
                <a:srgbClr val="990033"/>
              </a:buClr>
              <a:buFontTx/>
              <a:buChar char="•"/>
            </a:pPr>
            <a:r>
              <a:rPr lang="en-US" sz="2800">
                <a:solidFill>
                  <a:schemeClr val="accent2"/>
                </a:solidFill>
              </a:rPr>
              <a:t>  Scheduled inspections of restaurants</a:t>
            </a:r>
          </a:p>
        </p:txBody>
      </p:sp>
      <p:sp>
        <p:nvSpPr>
          <p:cNvPr id="7" name="Rectangle 2"/>
          <p:cNvSpPr txBox="1">
            <a:spLocks noChangeArrowheads="1"/>
          </p:cNvSpPr>
          <p:nvPr/>
        </p:nvSpPr>
        <p:spPr bwMode="auto">
          <a:xfrm>
            <a:off x="0" y="7938"/>
            <a:ext cx="9144000" cy="1143000"/>
          </a:xfrm>
          <a:prstGeom prst="rect">
            <a:avLst/>
          </a:prstGeom>
          <a:noFill/>
          <a:ln w="9525">
            <a:noFill/>
            <a:miter lim="800000"/>
            <a:headEnd/>
            <a:tailEnd/>
          </a:ln>
          <a:effectLst/>
        </p:spPr>
        <p:txBody>
          <a:bodyPr anchor="ctr"/>
          <a:lstStyle/>
          <a:p>
            <a:pPr algn="ctr">
              <a:defRPr/>
            </a:pPr>
            <a:r>
              <a:rPr lang="en-US" sz="3600" kern="0">
                <a:solidFill>
                  <a:srgbClr val="990000"/>
                </a:solidFill>
                <a:effectLst>
                  <a:outerShdw blurRad="38100" dist="38100" dir="2700000" algn="tl">
                    <a:srgbClr val="000000">
                      <a:alpha val="43137"/>
                    </a:srgbClr>
                  </a:outerShdw>
                </a:effectLst>
                <a:latin typeface="+mj-lt"/>
                <a:ea typeface="+mj-ea"/>
                <a:cs typeface="Calibri" pitchFamily="34" charset="0"/>
              </a:rPr>
              <a:t>Management and Control of an Epidemic</a:t>
            </a:r>
            <a:endParaRPr lang="en-US" sz="3600" kern="0" dirty="0">
              <a:solidFill>
                <a:srgbClr val="990000"/>
              </a:solidFill>
              <a:effectLst>
                <a:outerShdw blurRad="38100" dist="38100" dir="2700000" algn="tl">
                  <a:srgbClr val="000000">
                    <a:alpha val="43137"/>
                  </a:srgbClr>
                </a:outerShdw>
              </a:effectLst>
              <a:latin typeface="+mj-lt"/>
              <a:ea typeface="+mj-ea"/>
              <a:cs typeface="Calibri" pitchFamily="34"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6562" name="Object 2"/>
          <p:cNvGraphicFramePr>
            <a:graphicFrameLocks noChangeAspect="1"/>
          </p:cNvGraphicFramePr>
          <p:nvPr/>
        </p:nvGraphicFramePr>
        <p:xfrm>
          <a:off x="6629400" y="152400"/>
          <a:ext cx="2286000" cy="1327150"/>
        </p:xfrm>
        <a:graphic>
          <a:graphicData uri="http://schemas.openxmlformats.org/presentationml/2006/ole">
            <mc:AlternateContent xmlns:mc="http://schemas.openxmlformats.org/markup-compatibility/2006">
              <mc:Choice xmlns:v="urn:schemas-microsoft-com:vml" Requires="v">
                <p:oleObj spid="_x0000_s66682" name="Clip" r:id="rId6" imgW="5318125" imgH="3086100" progId="">
                  <p:embed/>
                </p:oleObj>
              </mc:Choice>
              <mc:Fallback>
                <p:oleObj name="Clip" r:id="rId6" imgW="5318125" imgH="30861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152400"/>
                        <a:ext cx="22860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2307" name="Text Box 3"/>
          <p:cNvSpPr txBox="1">
            <a:spLocks noChangeArrowheads="1"/>
          </p:cNvSpPr>
          <p:nvPr/>
        </p:nvSpPr>
        <p:spPr bwMode="auto">
          <a:xfrm>
            <a:off x="441325" y="61913"/>
            <a:ext cx="5551488" cy="1311275"/>
          </a:xfrm>
          <a:prstGeom prst="rect">
            <a:avLst/>
          </a:prstGeom>
          <a:noFill/>
          <a:ln w="9525">
            <a:noFill/>
            <a:miter lim="800000"/>
            <a:headEnd/>
            <a:tailEnd/>
          </a:ln>
          <a:effectLst/>
        </p:spPr>
        <p:txBody>
          <a:bodyPr wrap="none">
            <a:spAutoFit/>
          </a:bodyPr>
          <a:lstStyle/>
          <a:p>
            <a:pPr eaLnBrk="0" hangingPunct="0">
              <a:defRPr/>
            </a:pPr>
            <a:r>
              <a:rPr lang="en-US" sz="4000">
                <a:solidFill>
                  <a:srgbClr val="990000"/>
                </a:solidFill>
                <a:effectLst>
                  <a:outerShdw blurRad="38100" dist="38100" dir="2700000" algn="tl">
                    <a:srgbClr val="C0C0C0"/>
                  </a:outerShdw>
                </a:effectLst>
                <a:cs typeface="+mn-cs"/>
              </a:rPr>
              <a:t>Commercial airline from</a:t>
            </a:r>
          </a:p>
          <a:p>
            <a:pPr eaLnBrk="0" hangingPunct="0">
              <a:defRPr/>
            </a:pPr>
            <a:r>
              <a:rPr lang="en-US" sz="4000">
                <a:solidFill>
                  <a:srgbClr val="990000"/>
                </a:solidFill>
                <a:effectLst>
                  <a:outerShdw blurRad="38100" dist="38100" dir="2700000" algn="tl">
                    <a:srgbClr val="C0C0C0"/>
                  </a:outerShdw>
                </a:effectLst>
                <a:cs typeface="+mn-cs"/>
              </a:rPr>
              <a:t>Tokyo to Paris</a:t>
            </a:r>
          </a:p>
        </p:txBody>
      </p:sp>
      <p:sp>
        <p:nvSpPr>
          <p:cNvPr id="66564" name="Text Box 4"/>
          <p:cNvSpPr txBox="1">
            <a:spLocks noChangeArrowheads="1"/>
          </p:cNvSpPr>
          <p:nvPr/>
        </p:nvSpPr>
        <p:spPr bwMode="auto">
          <a:xfrm>
            <a:off x="431800" y="1804988"/>
            <a:ext cx="8532813"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AutoNum type="arabicPeriod"/>
            </a:pPr>
            <a:r>
              <a:rPr lang="en-US" sz="2400"/>
              <a:t>Cook in Alaska preparing ham and omelet for </a:t>
            </a:r>
          </a:p>
          <a:p>
            <a:r>
              <a:rPr lang="en-US" sz="2400"/>
              <a:t>	International Inflight Catering has blisters </a:t>
            </a:r>
          </a:p>
          <a:p>
            <a:r>
              <a:rPr lang="en-US" sz="2400"/>
              <a:t>	(staphylococcus) on two fingers.  Ham is kept at </a:t>
            </a:r>
          </a:p>
          <a:p>
            <a:r>
              <a:rPr lang="en-US" sz="2400"/>
              <a:t>	room temperature for 6 hours during preparation of food.</a:t>
            </a:r>
          </a:p>
        </p:txBody>
      </p:sp>
      <p:sp>
        <p:nvSpPr>
          <p:cNvPr id="66565" name="Text Box 5"/>
          <p:cNvSpPr txBox="1">
            <a:spLocks noChangeArrowheads="1"/>
          </p:cNvSpPr>
          <p:nvPr/>
        </p:nvSpPr>
        <p:spPr bwMode="auto">
          <a:xfrm>
            <a:off x="436563" y="3543300"/>
            <a:ext cx="76644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AutoNum type="arabicPeriod" startAt="2"/>
            </a:pPr>
            <a:r>
              <a:rPr lang="en-US" sz="2400">
                <a:solidFill>
                  <a:schemeClr val="accent2"/>
                </a:solidFill>
              </a:rPr>
              <a:t>543 passengers board JAL which stops for</a:t>
            </a:r>
          </a:p>
          <a:p>
            <a:r>
              <a:rPr lang="en-US" sz="2400">
                <a:solidFill>
                  <a:schemeClr val="accent2"/>
                </a:solidFill>
              </a:rPr>
              <a:t>	refueling and food trays in Anchorage.</a:t>
            </a:r>
          </a:p>
        </p:txBody>
      </p:sp>
      <p:sp>
        <p:nvSpPr>
          <p:cNvPr id="66566" name="Text Box 6"/>
          <p:cNvSpPr txBox="1">
            <a:spLocks noChangeArrowheads="1"/>
          </p:cNvSpPr>
          <p:nvPr/>
        </p:nvSpPr>
        <p:spPr bwMode="auto">
          <a:xfrm>
            <a:off x="438150" y="4581525"/>
            <a:ext cx="76581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AutoNum type="arabicPeriod" startAt="3"/>
            </a:pPr>
            <a:r>
              <a:rPr lang="en-US" sz="2400"/>
              <a:t>Onboard the plane, the trays are heated to 300 </a:t>
            </a:r>
          </a:p>
          <a:p>
            <a:r>
              <a:rPr lang="en-US" sz="2400"/>
              <a:t>	degrees for 15 minutes (cannot inactivate the toxin).</a:t>
            </a:r>
          </a:p>
        </p:txBody>
      </p:sp>
      <p:sp>
        <p:nvSpPr>
          <p:cNvPr id="66567" name="Text Box 7"/>
          <p:cNvSpPr txBox="1">
            <a:spLocks noChangeArrowheads="1"/>
          </p:cNvSpPr>
          <p:nvPr/>
        </p:nvSpPr>
        <p:spPr bwMode="auto">
          <a:xfrm>
            <a:off x="442913" y="5635625"/>
            <a:ext cx="806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AutoNum type="arabicPeriod" startAt="4"/>
            </a:pPr>
            <a:r>
              <a:rPr lang="en-US" sz="2400"/>
              <a:t>The crew eat dinner, so do not eat of the ham.</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6" name="Object 2"/>
          <p:cNvGraphicFramePr>
            <a:graphicFrameLocks noChangeAspect="1"/>
          </p:cNvGraphicFramePr>
          <p:nvPr/>
        </p:nvGraphicFramePr>
        <p:xfrm>
          <a:off x="6629400" y="152400"/>
          <a:ext cx="2286000" cy="1327150"/>
        </p:xfrm>
        <a:graphic>
          <a:graphicData uri="http://schemas.openxmlformats.org/presentationml/2006/ole">
            <mc:AlternateContent xmlns:mc="http://schemas.openxmlformats.org/markup-compatibility/2006">
              <mc:Choice xmlns:v="urn:schemas-microsoft-com:vml" Requires="v">
                <p:oleObj spid="_x0000_s67703" name="Clip" r:id="rId6" imgW="5318125" imgH="3086100" progId="">
                  <p:embed/>
                </p:oleObj>
              </mc:Choice>
              <mc:Fallback>
                <p:oleObj name="Clip" r:id="rId6" imgW="5318125" imgH="3086100"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152400"/>
                        <a:ext cx="228600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587" name="Text Box 4"/>
          <p:cNvSpPr txBox="1">
            <a:spLocks noChangeArrowheads="1"/>
          </p:cNvSpPr>
          <p:nvPr/>
        </p:nvSpPr>
        <p:spPr bwMode="auto">
          <a:xfrm>
            <a:off x="482600" y="1831975"/>
            <a:ext cx="84105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AutoNum type="arabicPeriod" startAt="5"/>
            </a:pPr>
            <a:r>
              <a:rPr lang="en-US" sz="2400" dirty="0">
                <a:solidFill>
                  <a:schemeClr val="accent2"/>
                </a:solidFill>
              </a:rPr>
              <a:t>Passengers are served the ham and as the plane approaches Copenhagen for refueling, the passengers who ate the ham begin to have symptoms of staphylococcus food poisoning.</a:t>
            </a:r>
          </a:p>
          <a:p>
            <a:endParaRPr lang="en-US" sz="2400" dirty="0">
              <a:solidFill>
                <a:schemeClr val="accent2"/>
              </a:solidFill>
            </a:endParaRPr>
          </a:p>
        </p:txBody>
      </p:sp>
      <p:sp>
        <p:nvSpPr>
          <p:cNvPr id="67588" name="Text Box 5"/>
          <p:cNvSpPr txBox="1">
            <a:spLocks noChangeArrowheads="1"/>
          </p:cNvSpPr>
          <p:nvPr/>
        </p:nvSpPr>
        <p:spPr bwMode="auto">
          <a:xfrm>
            <a:off x="481013" y="3644900"/>
            <a:ext cx="8483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AutoNum type="arabicPeriod" startAt="6"/>
            </a:pPr>
            <a:r>
              <a:rPr lang="en-US" sz="2400" dirty="0"/>
              <a:t>Of the 543 passengers, a total of 195 become ill and 144</a:t>
            </a:r>
          </a:p>
          <a:p>
            <a:r>
              <a:rPr lang="en-US" sz="2400" dirty="0"/>
              <a:t>	must disembark in Copenhagen for medical treatment.</a:t>
            </a:r>
          </a:p>
        </p:txBody>
      </p:sp>
      <p:sp>
        <p:nvSpPr>
          <p:cNvPr id="483334" name="Text Box 6"/>
          <p:cNvSpPr txBox="1">
            <a:spLocks noChangeArrowheads="1"/>
          </p:cNvSpPr>
          <p:nvPr/>
        </p:nvSpPr>
        <p:spPr bwMode="auto">
          <a:xfrm>
            <a:off x="441325" y="61913"/>
            <a:ext cx="5551488" cy="1311275"/>
          </a:xfrm>
          <a:prstGeom prst="rect">
            <a:avLst/>
          </a:prstGeom>
          <a:noFill/>
          <a:ln w="9525">
            <a:noFill/>
            <a:miter lim="800000"/>
            <a:headEnd/>
            <a:tailEnd/>
          </a:ln>
          <a:effectLst/>
        </p:spPr>
        <p:txBody>
          <a:bodyPr wrap="none">
            <a:spAutoFit/>
          </a:bodyPr>
          <a:lstStyle/>
          <a:p>
            <a:pPr eaLnBrk="0" hangingPunct="0">
              <a:defRPr/>
            </a:pPr>
            <a:r>
              <a:rPr lang="en-US" sz="4000" dirty="0">
                <a:solidFill>
                  <a:srgbClr val="990000"/>
                </a:solidFill>
                <a:effectLst>
                  <a:outerShdw blurRad="38100" dist="38100" dir="2700000" algn="tl">
                    <a:srgbClr val="C0C0C0"/>
                  </a:outerShdw>
                </a:effectLst>
                <a:cs typeface="+mn-cs"/>
              </a:rPr>
              <a:t>Commercial airline from</a:t>
            </a:r>
          </a:p>
          <a:p>
            <a:pPr eaLnBrk="0" hangingPunct="0">
              <a:defRPr/>
            </a:pPr>
            <a:r>
              <a:rPr lang="en-US" sz="4000" dirty="0">
                <a:solidFill>
                  <a:srgbClr val="990000"/>
                </a:solidFill>
                <a:effectLst>
                  <a:outerShdw blurRad="38100" dist="38100" dir="2700000" algn="tl">
                    <a:srgbClr val="C0C0C0"/>
                  </a:outerShdw>
                </a:effectLst>
                <a:cs typeface="+mn-cs"/>
              </a:rPr>
              <a:t>Tokyo to Paris</a:t>
            </a:r>
          </a:p>
        </p:txBody>
      </p:sp>
      <p:sp>
        <p:nvSpPr>
          <p:cNvPr id="67590" name="Text Box 7"/>
          <p:cNvSpPr txBox="1">
            <a:spLocks noChangeArrowheads="1"/>
          </p:cNvSpPr>
          <p:nvPr/>
        </p:nvSpPr>
        <p:spPr bwMode="auto">
          <a:xfrm>
            <a:off x="481013" y="4797425"/>
            <a:ext cx="84836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buClr>
                <a:srgbClr val="990033"/>
              </a:buClr>
              <a:buFontTx/>
              <a:buAutoNum type="arabicPeriod" startAt="7"/>
            </a:pPr>
            <a:r>
              <a:rPr lang="en-US" sz="2400" dirty="0"/>
              <a:t>Public Health officials (Dr. Eisenberg in Alaska) were able to identify the culprit and were able to match the bacterial samples from the ham with those from the cook’s blisters.</a:t>
            </a: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0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2"/>
          <p:cNvSpPr txBox="1">
            <a:spLocks noChangeArrowheads="1"/>
          </p:cNvSpPr>
          <p:nvPr/>
        </p:nvSpPr>
        <p:spPr bwMode="auto">
          <a:xfrm>
            <a:off x="411163" y="115888"/>
            <a:ext cx="81930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gn="ctr"/>
            <a:r>
              <a:rPr lang="el-GR" sz="2400" b="1">
                <a:solidFill>
                  <a:srgbClr val="990000"/>
                </a:solidFill>
                <a:sym typeface="WP Greek Century" pitchFamily="2" charset="2"/>
              </a:rPr>
              <a:t>β</a:t>
            </a:r>
            <a:r>
              <a:rPr lang="en-US" sz="2400" b="1" dirty="0">
                <a:solidFill>
                  <a:srgbClr val="990000"/>
                </a:solidFill>
                <a:sym typeface="WP Greek Century" pitchFamily="2" charset="2"/>
              </a:rPr>
              <a:t> - hemolytic streptococcal pharyngitis in 325 of 690 inmates between 8/16 and 8/27</a:t>
            </a:r>
            <a:endParaRPr lang="en-US" sz="2400" b="1" dirty="0">
              <a:solidFill>
                <a:srgbClr val="990000"/>
              </a:solidFill>
            </a:endParaRPr>
          </a:p>
        </p:txBody>
      </p:sp>
      <p:grpSp>
        <p:nvGrpSpPr>
          <p:cNvPr id="68611" name="Group 3"/>
          <p:cNvGrpSpPr>
            <a:grpSpLocks/>
          </p:cNvGrpSpPr>
          <p:nvPr/>
        </p:nvGrpSpPr>
        <p:grpSpPr bwMode="auto">
          <a:xfrm>
            <a:off x="611188" y="1219200"/>
            <a:ext cx="7848600" cy="1905000"/>
            <a:chOff x="192" y="720"/>
            <a:chExt cx="4944" cy="1200"/>
          </a:xfrm>
        </p:grpSpPr>
        <p:sp>
          <p:nvSpPr>
            <p:cNvPr id="68634" name="Text Box 4"/>
            <p:cNvSpPr txBox="1">
              <a:spLocks noChangeArrowheads="1"/>
            </p:cNvSpPr>
            <p:nvPr/>
          </p:nvSpPr>
          <p:spPr bwMode="auto">
            <a:xfrm>
              <a:off x="1848" y="967"/>
              <a:ext cx="55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Eaten</a:t>
              </a:r>
            </a:p>
          </p:txBody>
        </p:sp>
        <p:sp>
          <p:nvSpPr>
            <p:cNvPr id="68635" name="Text Box 5"/>
            <p:cNvSpPr txBox="1">
              <a:spLocks noChangeArrowheads="1"/>
            </p:cNvSpPr>
            <p:nvPr/>
          </p:nvSpPr>
          <p:spPr bwMode="auto">
            <a:xfrm>
              <a:off x="1900" y="1229"/>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solidFill>
                    <a:srgbClr val="FF3399"/>
                  </a:solidFill>
                </a:rPr>
                <a:t>67.8</a:t>
              </a:r>
              <a:endParaRPr lang="en-US" sz="2000" b="1" dirty="0"/>
            </a:p>
          </p:txBody>
        </p:sp>
        <p:sp>
          <p:nvSpPr>
            <p:cNvPr id="68636" name="Text Box 6"/>
            <p:cNvSpPr txBox="1">
              <a:spLocks noChangeArrowheads="1"/>
            </p:cNvSpPr>
            <p:nvPr/>
          </p:nvSpPr>
          <p:spPr bwMode="auto">
            <a:xfrm>
              <a:off x="1900" y="1613"/>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solidFill>
                    <a:srgbClr val="FF3399"/>
                  </a:solidFill>
                </a:rPr>
                <a:t>77.9</a:t>
              </a:r>
            </a:p>
          </p:txBody>
        </p:sp>
        <p:grpSp>
          <p:nvGrpSpPr>
            <p:cNvPr id="68637" name="Group 7"/>
            <p:cNvGrpSpPr>
              <a:grpSpLocks/>
            </p:cNvGrpSpPr>
            <p:nvPr/>
          </p:nvGrpSpPr>
          <p:grpSpPr bwMode="auto">
            <a:xfrm>
              <a:off x="192" y="720"/>
              <a:ext cx="4944" cy="1200"/>
              <a:chOff x="192" y="720"/>
              <a:chExt cx="4944" cy="1200"/>
            </a:xfrm>
          </p:grpSpPr>
          <p:grpSp>
            <p:nvGrpSpPr>
              <p:cNvPr id="68638" name="Group 8"/>
              <p:cNvGrpSpPr>
                <a:grpSpLocks/>
              </p:cNvGrpSpPr>
              <p:nvPr/>
            </p:nvGrpSpPr>
            <p:grpSpPr bwMode="auto">
              <a:xfrm>
                <a:off x="192" y="720"/>
                <a:ext cx="4944" cy="1200"/>
                <a:chOff x="192" y="720"/>
                <a:chExt cx="4944" cy="1200"/>
              </a:xfrm>
            </p:grpSpPr>
            <p:sp>
              <p:nvSpPr>
                <p:cNvPr id="68645" name="Rectangle 9"/>
                <p:cNvSpPr>
                  <a:spLocks noChangeArrowheads="1"/>
                </p:cNvSpPr>
                <p:nvPr/>
              </p:nvSpPr>
              <p:spPr bwMode="auto">
                <a:xfrm>
                  <a:off x="192" y="720"/>
                  <a:ext cx="4944" cy="12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buFontTx/>
                    <a:buChar char="•"/>
                  </a:pPr>
                  <a:endParaRPr lang="en-US" dirty="0"/>
                </a:p>
              </p:txBody>
            </p:sp>
            <p:sp>
              <p:nvSpPr>
                <p:cNvPr id="68646" name="Line 10"/>
                <p:cNvSpPr>
                  <a:spLocks noChangeShapeType="1"/>
                </p:cNvSpPr>
                <p:nvPr/>
              </p:nvSpPr>
              <p:spPr bwMode="auto">
                <a:xfrm>
                  <a:off x="192" y="960"/>
                  <a:ext cx="49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47" name="Line 11"/>
                <p:cNvSpPr>
                  <a:spLocks noChangeShapeType="1"/>
                </p:cNvSpPr>
                <p:nvPr/>
              </p:nvSpPr>
              <p:spPr bwMode="auto">
                <a:xfrm>
                  <a:off x="192" y="1200"/>
                  <a:ext cx="49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48" name="Line 12"/>
                <p:cNvSpPr>
                  <a:spLocks noChangeShapeType="1"/>
                </p:cNvSpPr>
                <p:nvPr/>
              </p:nvSpPr>
              <p:spPr bwMode="auto">
                <a:xfrm>
                  <a:off x="192" y="1440"/>
                  <a:ext cx="4944"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49" name="Line 13"/>
                <p:cNvSpPr>
                  <a:spLocks noChangeShapeType="1"/>
                </p:cNvSpPr>
                <p:nvPr/>
              </p:nvSpPr>
              <p:spPr bwMode="auto">
                <a:xfrm>
                  <a:off x="1536" y="960"/>
                  <a:ext cx="0" cy="9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50" name="Line 14"/>
                <p:cNvSpPr>
                  <a:spLocks noChangeShapeType="1"/>
                </p:cNvSpPr>
                <p:nvPr/>
              </p:nvSpPr>
              <p:spPr bwMode="auto">
                <a:xfrm>
                  <a:off x="2640" y="960"/>
                  <a:ext cx="0" cy="9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51" name="Line 15"/>
                <p:cNvSpPr>
                  <a:spLocks noChangeShapeType="1"/>
                </p:cNvSpPr>
                <p:nvPr/>
              </p:nvSpPr>
              <p:spPr bwMode="auto">
                <a:xfrm>
                  <a:off x="3984" y="960"/>
                  <a:ext cx="0" cy="9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52" name="Text Box 16"/>
                <p:cNvSpPr txBox="1">
                  <a:spLocks noChangeArrowheads="1"/>
                </p:cNvSpPr>
                <p:nvPr/>
              </p:nvSpPr>
              <p:spPr bwMode="auto">
                <a:xfrm>
                  <a:off x="1632" y="749"/>
                  <a:ext cx="245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Food specific attack ‘rates’ (%)</a:t>
                  </a:r>
                </a:p>
              </p:txBody>
            </p:sp>
            <p:sp>
              <p:nvSpPr>
                <p:cNvPr id="68653" name="Text Box 17"/>
                <p:cNvSpPr txBox="1">
                  <a:spLocks noChangeArrowheads="1"/>
                </p:cNvSpPr>
                <p:nvPr/>
              </p:nvSpPr>
              <p:spPr bwMode="auto">
                <a:xfrm>
                  <a:off x="257" y="989"/>
                  <a:ext cx="50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Food</a:t>
                  </a:r>
                </a:p>
              </p:txBody>
            </p:sp>
            <p:sp>
              <p:nvSpPr>
                <p:cNvPr id="68654" name="Text Box 18"/>
                <p:cNvSpPr txBox="1">
                  <a:spLocks noChangeArrowheads="1"/>
                </p:cNvSpPr>
                <p:nvPr/>
              </p:nvSpPr>
              <p:spPr bwMode="auto">
                <a:xfrm>
                  <a:off x="257" y="1215"/>
                  <a:ext cx="8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Beverage</a:t>
                  </a:r>
                </a:p>
              </p:txBody>
            </p:sp>
            <p:sp>
              <p:nvSpPr>
                <p:cNvPr id="68655" name="Text Box 19"/>
                <p:cNvSpPr txBox="1">
                  <a:spLocks noChangeArrowheads="1"/>
                </p:cNvSpPr>
                <p:nvPr/>
              </p:nvSpPr>
              <p:spPr bwMode="auto">
                <a:xfrm>
                  <a:off x="288" y="1469"/>
                  <a:ext cx="87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Egg salad</a:t>
                  </a:r>
                </a:p>
                <a:p>
                  <a:r>
                    <a:rPr lang="en-US" sz="2000" b="1" dirty="0"/>
                    <a:t>sandwich</a:t>
                  </a:r>
                </a:p>
              </p:txBody>
            </p:sp>
          </p:grpSp>
          <p:sp>
            <p:nvSpPr>
              <p:cNvPr id="68639" name="Text Box 20"/>
              <p:cNvSpPr txBox="1">
                <a:spLocks noChangeArrowheads="1"/>
              </p:cNvSpPr>
              <p:nvPr/>
            </p:nvSpPr>
            <p:spPr bwMode="auto">
              <a:xfrm>
                <a:off x="3100" y="1613"/>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37.0</a:t>
                </a:r>
              </a:p>
            </p:txBody>
          </p:sp>
          <p:sp>
            <p:nvSpPr>
              <p:cNvPr id="68640" name="Text Box 21"/>
              <p:cNvSpPr txBox="1">
                <a:spLocks noChangeArrowheads="1"/>
              </p:cNvSpPr>
              <p:nvPr/>
            </p:nvSpPr>
            <p:spPr bwMode="auto">
              <a:xfrm>
                <a:off x="3100" y="1229"/>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44.0</a:t>
                </a:r>
              </a:p>
            </p:txBody>
          </p:sp>
          <p:sp>
            <p:nvSpPr>
              <p:cNvPr id="68641" name="Text Box 22"/>
              <p:cNvSpPr txBox="1">
                <a:spLocks noChangeArrowheads="1"/>
              </p:cNvSpPr>
              <p:nvPr/>
            </p:nvSpPr>
            <p:spPr bwMode="auto">
              <a:xfrm>
                <a:off x="2832" y="967"/>
                <a:ext cx="94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Did not eat</a:t>
                </a:r>
              </a:p>
            </p:txBody>
          </p:sp>
          <p:sp>
            <p:nvSpPr>
              <p:cNvPr id="68642" name="Text Box 23"/>
              <p:cNvSpPr txBox="1">
                <a:spLocks noChangeArrowheads="1"/>
              </p:cNvSpPr>
              <p:nvPr/>
            </p:nvSpPr>
            <p:spPr bwMode="auto">
              <a:xfrm>
                <a:off x="4464" y="967"/>
                <a:ext cx="2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p</a:t>
                </a:r>
              </a:p>
            </p:txBody>
          </p:sp>
          <p:sp>
            <p:nvSpPr>
              <p:cNvPr id="68643" name="Text Box 24"/>
              <p:cNvSpPr txBox="1">
                <a:spLocks noChangeArrowheads="1"/>
              </p:cNvSpPr>
              <p:nvPr/>
            </p:nvSpPr>
            <p:spPr bwMode="auto">
              <a:xfrm>
                <a:off x="4300" y="1229"/>
                <a:ext cx="5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&lt;0.01</a:t>
                </a:r>
              </a:p>
            </p:txBody>
          </p:sp>
          <p:sp>
            <p:nvSpPr>
              <p:cNvPr id="68644" name="Text Box 25"/>
              <p:cNvSpPr txBox="1">
                <a:spLocks noChangeArrowheads="1"/>
              </p:cNvSpPr>
              <p:nvPr/>
            </p:nvSpPr>
            <p:spPr bwMode="auto">
              <a:xfrm>
                <a:off x="4288" y="1613"/>
                <a:ext cx="60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&lt;0.001</a:t>
                </a:r>
              </a:p>
            </p:txBody>
          </p:sp>
        </p:grpSp>
      </p:grpSp>
      <p:grpSp>
        <p:nvGrpSpPr>
          <p:cNvPr id="5" name="Group 26"/>
          <p:cNvGrpSpPr>
            <a:grpSpLocks/>
          </p:cNvGrpSpPr>
          <p:nvPr/>
        </p:nvGrpSpPr>
        <p:grpSpPr bwMode="auto">
          <a:xfrm>
            <a:off x="611188" y="3352800"/>
            <a:ext cx="7848600" cy="1814513"/>
            <a:chOff x="192" y="2112"/>
            <a:chExt cx="4944" cy="1143"/>
          </a:xfrm>
        </p:grpSpPr>
        <p:grpSp>
          <p:nvGrpSpPr>
            <p:cNvPr id="68615" name="Group 27"/>
            <p:cNvGrpSpPr>
              <a:grpSpLocks/>
            </p:cNvGrpSpPr>
            <p:nvPr/>
          </p:nvGrpSpPr>
          <p:grpSpPr bwMode="auto">
            <a:xfrm>
              <a:off x="192" y="2112"/>
              <a:ext cx="4944" cy="1104"/>
              <a:chOff x="192" y="2112"/>
              <a:chExt cx="4944" cy="1104"/>
            </a:xfrm>
          </p:grpSpPr>
          <p:grpSp>
            <p:nvGrpSpPr>
              <p:cNvPr id="68620" name="Group 28"/>
              <p:cNvGrpSpPr>
                <a:grpSpLocks/>
              </p:cNvGrpSpPr>
              <p:nvPr/>
            </p:nvGrpSpPr>
            <p:grpSpPr bwMode="auto">
              <a:xfrm>
                <a:off x="192" y="2112"/>
                <a:ext cx="4944" cy="1104"/>
                <a:chOff x="192" y="2112"/>
                <a:chExt cx="4944" cy="1104"/>
              </a:xfrm>
            </p:grpSpPr>
            <p:grpSp>
              <p:nvGrpSpPr>
                <p:cNvPr id="68623" name="Group 29"/>
                <p:cNvGrpSpPr>
                  <a:grpSpLocks/>
                </p:cNvGrpSpPr>
                <p:nvPr/>
              </p:nvGrpSpPr>
              <p:grpSpPr bwMode="auto">
                <a:xfrm>
                  <a:off x="192" y="2112"/>
                  <a:ext cx="4944" cy="1104"/>
                  <a:chOff x="192" y="2112"/>
                  <a:chExt cx="4944" cy="1104"/>
                </a:xfrm>
              </p:grpSpPr>
              <p:grpSp>
                <p:nvGrpSpPr>
                  <p:cNvPr id="68627" name="Group 30"/>
                  <p:cNvGrpSpPr>
                    <a:grpSpLocks/>
                  </p:cNvGrpSpPr>
                  <p:nvPr/>
                </p:nvGrpSpPr>
                <p:grpSpPr bwMode="auto">
                  <a:xfrm>
                    <a:off x="192" y="2112"/>
                    <a:ext cx="4944" cy="1104"/>
                    <a:chOff x="192" y="2112"/>
                    <a:chExt cx="4944" cy="1104"/>
                  </a:xfrm>
                </p:grpSpPr>
                <p:sp>
                  <p:nvSpPr>
                    <p:cNvPr id="68630" name="Rectangle 31"/>
                    <p:cNvSpPr>
                      <a:spLocks noChangeArrowheads="1"/>
                    </p:cNvSpPr>
                    <p:nvPr/>
                  </p:nvSpPr>
                  <p:spPr bwMode="auto">
                    <a:xfrm>
                      <a:off x="192" y="2112"/>
                      <a:ext cx="4944" cy="110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buFontTx/>
                        <a:buChar char="•"/>
                      </a:pPr>
                      <a:endParaRPr lang="en-US" dirty="0"/>
                    </a:p>
                  </p:txBody>
                </p:sp>
                <p:sp>
                  <p:nvSpPr>
                    <p:cNvPr id="68631" name="Line 32"/>
                    <p:cNvSpPr>
                      <a:spLocks noChangeShapeType="1"/>
                    </p:cNvSpPr>
                    <p:nvPr/>
                  </p:nvSpPr>
                  <p:spPr bwMode="auto">
                    <a:xfrm>
                      <a:off x="192" y="2352"/>
                      <a:ext cx="49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32" name="Line 33"/>
                    <p:cNvSpPr>
                      <a:spLocks noChangeShapeType="1"/>
                    </p:cNvSpPr>
                    <p:nvPr/>
                  </p:nvSpPr>
                  <p:spPr bwMode="auto">
                    <a:xfrm>
                      <a:off x="192" y="2640"/>
                      <a:ext cx="49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33" name="Line 34"/>
                    <p:cNvSpPr>
                      <a:spLocks noChangeShapeType="1"/>
                    </p:cNvSpPr>
                    <p:nvPr/>
                  </p:nvSpPr>
                  <p:spPr bwMode="auto">
                    <a:xfrm>
                      <a:off x="192" y="2928"/>
                      <a:ext cx="49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68628" name="Line 35"/>
                  <p:cNvSpPr>
                    <a:spLocks noChangeShapeType="1"/>
                  </p:cNvSpPr>
                  <p:nvPr/>
                </p:nvSpPr>
                <p:spPr bwMode="auto">
                  <a:xfrm>
                    <a:off x="1872" y="2352"/>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68629" name="Line 36"/>
                  <p:cNvSpPr>
                    <a:spLocks noChangeShapeType="1"/>
                  </p:cNvSpPr>
                  <p:nvPr/>
                </p:nvSpPr>
                <p:spPr bwMode="auto">
                  <a:xfrm>
                    <a:off x="3264" y="2352"/>
                    <a:ext cx="0" cy="86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grpSp>
            <p:sp>
              <p:nvSpPr>
                <p:cNvPr id="68624" name="Text Box 37"/>
                <p:cNvSpPr txBox="1">
                  <a:spLocks noChangeArrowheads="1"/>
                </p:cNvSpPr>
                <p:nvPr/>
              </p:nvSpPr>
              <p:spPr bwMode="auto">
                <a:xfrm>
                  <a:off x="1526" y="2119"/>
                  <a:ext cx="26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Cross tabulated attack ‘rates’ (%)</a:t>
                  </a:r>
                </a:p>
              </p:txBody>
            </p:sp>
            <p:sp>
              <p:nvSpPr>
                <p:cNvPr id="68625" name="Text Box 38"/>
                <p:cNvSpPr txBox="1">
                  <a:spLocks noChangeArrowheads="1"/>
                </p:cNvSpPr>
                <p:nvPr/>
              </p:nvSpPr>
              <p:spPr bwMode="auto">
                <a:xfrm>
                  <a:off x="230" y="2695"/>
                  <a:ext cx="83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Beverage</a:t>
                  </a:r>
                </a:p>
              </p:txBody>
            </p:sp>
            <p:sp>
              <p:nvSpPr>
                <p:cNvPr id="68626" name="Text Box 39"/>
                <p:cNvSpPr txBox="1">
                  <a:spLocks noChangeArrowheads="1"/>
                </p:cNvSpPr>
                <p:nvPr/>
              </p:nvSpPr>
              <p:spPr bwMode="auto">
                <a:xfrm>
                  <a:off x="240" y="2957"/>
                  <a:ext cx="109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No Beverage</a:t>
                  </a:r>
                </a:p>
              </p:txBody>
            </p:sp>
          </p:grpSp>
          <p:sp>
            <p:nvSpPr>
              <p:cNvPr id="68621" name="Text Box 40"/>
              <p:cNvSpPr txBox="1">
                <a:spLocks noChangeArrowheads="1"/>
              </p:cNvSpPr>
              <p:nvPr/>
            </p:nvSpPr>
            <p:spPr bwMode="auto">
              <a:xfrm>
                <a:off x="2157" y="2407"/>
                <a:ext cx="8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Egg salad</a:t>
                </a:r>
              </a:p>
            </p:txBody>
          </p:sp>
          <p:sp>
            <p:nvSpPr>
              <p:cNvPr id="68622" name="Text Box 41"/>
              <p:cNvSpPr txBox="1">
                <a:spLocks noChangeArrowheads="1"/>
              </p:cNvSpPr>
              <p:nvPr/>
            </p:nvSpPr>
            <p:spPr bwMode="auto">
              <a:xfrm>
                <a:off x="3648" y="2381"/>
                <a:ext cx="11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No egg salad</a:t>
                </a:r>
              </a:p>
            </p:txBody>
          </p:sp>
        </p:grpSp>
        <p:sp>
          <p:nvSpPr>
            <p:cNvPr id="68616" name="Text Box 42"/>
            <p:cNvSpPr txBox="1">
              <a:spLocks noChangeArrowheads="1"/>
            </p:cNvSpPr>
            <p:nvPr/>
          </p:nvSpPr>
          <p:spPr bwMode="auto">
            <a:xfrm>
              <a:off x="2332" y="2695"/>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solidFill>
                    <a:srgbClr val="FF3399"/>
                  </a:solidFill>
                </a:rPr>
                <a:t>75.6</a:t>
              </a:r>
              <a:endParaRPr lang="en-US" sz="2000" b="1" dirty="0"/>
            </a:p>
          </p:txBody>
        </p:sp>
        <p:sp>
          <p:nvSpPr>
            <p:cNvPr id="68617" name="Text Box 43"/>
            <p:cNvSpPr txBox="1">
              <a:spLocks noChangeArrowheads="1"/>
            </p:cNvSpPr>
            <p:nvPr/>
          </p:nvSpPr>
          <p:spPr bwMode="auto">
            <a:xfrm>
              <a:off x="2332" y="3005"/>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solidFill>
                    <a:srgbClr val="FF3399"/>
                  </a:solidFill>
                </a:rPr>
                <a:t>80.0</a:t>
              </a:r>
              <a:endParaRPr lang="en-US" sz="2000" b="1" dirty="0"/>
            </a:p>
          </p:txBody>
        </p:sp>
        <p:sp>
          <p:nvSpPr>
            <p:cNvPr id="68618" name="Text Box 44"/>
            <p:cNvSpPr txBox="1">
              <a:spLocks noChangeArrowheads="1"/>
            </p:cNvSpPr>
            <p:nvPr/>
          </p:nvSpPr>
          <p:spPr bwMode="auto">
            <a:xfrm>
              <a:off x="3984" y="2669"/>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26.4</a:t>
              </a:r>
            </a:p>
          </p:txBody>
        </p:sp>
        <p:sp>
          <p:nvSpPr>
            <p:cNvPr id="68619" name="Text Box 45"/>
            <p:cNvSpPr txBox="1">
              <a:spLocks noChangeArrowheads="1"/>
            </p:cNvSpPr>
            <p:nvPr/>
          </p:nvSpPr>
          <p:spPr bwMode="auto">
            <a:xfrm>
              <a:off x="3984" y="3005"/>
              <a:ext cx="42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b="1" dirty="0"/>
                <a:t>25.0</a:t>
              </a:r>
            </a:p>
          </p:txBody>
        </p:sp>
      </p:grpSp>
      <p:sp>
        <p:nvSpPr>
          <p:cNvPr id="485422" name="Text Box 46"/>
          <p:cNvSpPr txBox="1">
            <a:spLocks noChangeArrowheads="1"/>
          </p:cNvSpPr>
          <p:nvPr/>
        </p:nvSpPr>
        <p:spPr bwMode="auto">
          <a:xfrm>
            <a:off x="517525" y="5368925"/>
            <a:ext cx="529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dirty="0">
                <a:sym typeface="Symbol" pitchFamily="18" charset="2"/>
              </a:rPr>
              <a:t>  </a:t>
            </a:r>
            <a:r>
              <a:rPr lang="en-US" sz="2400" b="1" dirty="0">
                <a:solidFill>
                  <a:srgbClr val="FF3399"/>
                </a:solidFill>
                <a:sym typeface="Symbol" pitchFamily="18" charset="2"/>
              </a:rPr>
              <a:t>Egg salad</a:t>
            </a:r>
            <a:r>
              <a:rPr lang="en-US" sz="2400" dirty="0">
                <a:sym typeface="Symbol" pitchFamily="18" charset="2"/>
              </a:rPr>
              <a:t> seems to be implicated</a:t>
            </a:r>
            <a:endParaRPr lang="en-US" sz="2400" dirty="0"/>
          </a:p>
        </p:txBody>
      </p:sp>
      <p:sp>
        <p:nvSpPr>
          <p:cNvPr id="485423" name="Text Box 47"/>
          <p:cNvSpPr txBox="1">
            <a:spLocks noChangeArrowheads="1"/>
          </p:cNvSpPr>
          <p:nvPr/>
        </p:nvSpPr>
        <p:spPr bwMode="auto">
          <a:xfrm>
            <a:off x="533400" y="5937250"/>
            <a:ext cx="79597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400" b="1" dirty="0">
                <a:sym typeface="Symbol" pitchFamily="18" charset="2"/>
              </a:rPr>
              <a:t>  </a:t>
            </a:r>
            <a:r>
              <a:rPr lang="en-US" sz="2400" dirty="0">
                <a:sym typeface="Symbol" pitchFamily="18" charset="2"/>
              </a:rPr>
              <a:t>Further studies to test egg salad and possible sources</a:t>
            </a:r>
          </a:p>
          <a:p>
            <a:r>
              <a:rPr lang="en-US" sz="2400" dirty="0">
                <a:sym typeface="Symbol" pitchFamily="18" charset="2"/>
              </a:rPr>
              <a:t>      of </a:t>
            </a:r>
            <a:r>
              <a:rPr lang="en-US" sz="2400" b="1" dirty="0">
                <a:solidFill>
                  <a:srgbClr val="FF3399"/>
                </a:solidFill>
                <a:sym typeface="Symbol" pitchFamily="18" charset="2"/>
              </a:rPr>
              <a:t>contamination</a:t>
            </a:r>
            <a:r>
              <a:rPr lang="en-US" sz="2400" dirty="0">
                <a:sym typeface="Symbol" pitchFamily="18" charset="2"/>
              </a:rPr>
              <a:t>.</a:t>
            </a:r>
            <a:endParaRPr lang="en-US" sz="24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3529" fill="hold"/>
                                        <p:tgtEl>
                                          <p:spTgt spid="2"/>
                                        </p:tgtEl>
                                      </p:cBhvr>
                                    </p:cmd>
                                  </p:childTnLst>
                                </p:cTn>
                              </p:par>
                              <p:par>
                                <p:cTn id="7" presetID="55" presetClass="entr" presetSubtype="0" fill="hold" nodeType="withEffect">
                                  <p:stCondLst>
                                    <p:cond delay="26000"/>
                                  </p:stCondLst>
                                  <p:childTnLst>
                                    <p:set>
                                      <p:cBhvr>
                                        <p:cTn id="8" dur="1" fill="hold">
                                          <p:stCondLst>
                                            <p:cond delay="0"/>
                                          </p:stCondLst>
                                        </p:cTn>
                                        <p:tgtEl>
                                          <p:spTgt spid="5"/>
                                        </p:tgtEl>
                                        <p:attrNameLst>
                                          <p:attrName>style.visibility</p:attrName>
                                        </p:attrNameLst>
                                      </p:cBhvr>
                                      <p:to>
                                        <p:strVal val="visible"/>
                                      </p:to>
                                    </p:set>
                                    <p:anim calcmode="lin" valueType="num">
                                      <p:cBhvr>
                                        <p:cTn id="9" dur="2000" fill="hold"/>
                                        <p:tgtEl>
                                          <p:spTgt spid="5"/>
                                        </p:tgtEl>
                                        <p:attrNameLst>
                                          <p:attrName>ppt_w</p:attrName>
                                        </p:attrNameLst>
                                      </p:cBhvr>
                                      <p:tavLst>
                                        <p:tav tm="0">
                                          <p:val>
                                            <p:strVal val="#ppt_w*0.70"/>
                                          </p:val>
                                        </p:tav>
                                        <p:tav tm="100000">
                                          <p:val>
                                            <p:strVal val="#ppt_w"/>
                                          </p:val>
                                        </p:tav>
                                      </p:tavLst>
                                    </p:anim>
                                    <p:anim calcmode="lin" valueType="num">
                                      <p:cBhvr>
                                        <p:cTn id="10" dur="2000" fill="hold"/>
                                        <p:tgtEl>
                                          <p:spTgt spid="5"/>
                                        </p:tgtEl>
                                        <p:attrNameLst>
                                          <p:attrName>ppt_h</p:attrName>
                                        </p:attrNameLst>
                                      </p:cBhvr>
                                      <p:tavLst>
                                        <p:tav tm="0">
                                          <p:val>
                                            <p:strVal val="#ppt_h"/>
                                          </p:val>
                                        </p:tav>
                                        <p:tav tm="100000">
                                          <p:val>
                                            <p:strVal val="#ppt_h"/>
                                          </p:val>
                                        </p:tav>
                                      </p:tavLst>
                                    </p:anim>
                                    <p:animEffect transition="in" filter="fade">
                                      <p:cBhvr>
                                        <p:cTn id="11" dur="2000"/>
                                        <p:tgtEl>
                                          <p:spTgt spid="5"/>
                                        </p:tgtEl>
                                      </p:cBhvr>
                                    </p:animEffect>
                                  </p:childTnLst>
                                </p:cTn>
                              </p:par>
                              <p:par>
                                <p:cTn id="12" presetID="55" presetClass="entr" presetSubtype="0" fill="hold" grpId="0" nodeType="withEffect">
                                  <p:stCondLst>
                                    <p:cond delay="34000"/>
                                  </p:stCondLst>
                                  <p:childTnLst>
                                    <p:set>
                                      <p:cBhvr>
                                        <p:cTn id="13" dur="1" fill="hold">
                                          <p:stCondLst>
                                            <p:cond delay="0"/>
                                          </p:stCondLst>
                                        </p:cTn>
                                        <p:tgtEl>
                                          <p:spTgt spid="485422"/>
                                        </p:tgtEl>
                                        <p:attrNameLst>
                                          <p:attrName>style.visibility</p:attrName>
                                        </p:attrNameLst>
                                      </p:cBhvr>
                                      <p:to>
                                        <p:strVal val="visible"/>
                                      </p:to>
                                    </p:set>
                                    <p:anim calcmode="lin" valueType="num">
                                      <p:cBhvr>
                                        <p:cTn id="14" dur="2000" fill="hold"/>
                                        <p:tgtEl>
                                          <p:spTgt spid="485422"/>
                                        </p:tgtEl>
                                        <p:attrNameLst>
                                          <p:attrName>ppt_w</p:attrName>
                                        </p:attrNameLst>
                                      </p:cBhvr>
                                      <p:tavLst>
                                        <p:tav tm="0">
                                          <p:val>
                                            <p:strVal val="#ppt_w*0.70"/>
                                          </p:val>
                                        </p:tav>
                                        <p:tav tm="100000">
                                          <p:val>
                                            <p:strVal val="#ppt_w"/>
                                          </p:val>
                                        </p:tav>
                                      </p:tavLst>
                                    </p:anim>
                                    <p:anim calcmode="lin" valueType="num">
                                      <p:cBhvr>
                                        <p:cTn id="15" dur="2000" fill="hold"/>
                                        <p:tgtEl>
                                          <p:spTgt spid="485422"/>
                                        </p:tgtEl>
                                        <p:attrNameLst>
                                          <p:attrName>ppt_h</p:attrName>
                                        </p:attrNameLst>
                                      </p:cBhvr>
                                      <p:tavLst>
                                        <p:tav tm="0">
                                          <p:val>
                                            <p:strVal val="#ppt_h"/>
                                          </p:val>
                                        </p:tav>
                                        <p:tav tm="100000">
                                          <p:val>
                                            <p:strVal val="#ppt_h"/>
                                          </p:val>
                                        </p:tav>
                                      </p:tavLst>
                                    </p:anim>
                                    <p:animEffect transition="in" filter="fade">
                                      <p:cBhvr>
                                        <p:cTn id="16" dur="2000"/>
                                        <p:tgtEl>
                                          <p:spTgt spid="485422"/>
                                        </p:tgtEl>
                                      </p:cBhvr>
                                    </p:animEffect>
                                  </p:childTnLst>
                                </p:cTn>
                              </p:par>
                              <p:par>
                                <p:cTn id="17" presetID="55" presetClass="entr" presetSubtype="0" fill="hold" grpId="0" nodeType="withEffect">
                                  <p:stCondLst>
                                    <p:cond delay="34000"/>
                                  </p:stCondLst>
                                  <p:childTnLst>
                                    <p:set>
                                      <p:cBhvr>
                                        <p:cTn id="18" dur="1" fill="hold">
                                          <p:stCondLst>
                                            <p:cond delay="0"/>
                                          </p:stCondLst>
                                        </p:cTn>
                                        <p:tgtEl>
                                          <p:spTgt spid="485423"/>
                                        </p:tgtEl>
                                        <p:attrNameLst>
                                          <p:attrName>style.visibility</p:attrName>
                                        </p:attrNameLst>
                                      </p:cBhvr>
                                      <p:to>
                                        <p:strVal val="visible"/>
                                      </p:to>
                                    </p:set>
                                    <p:anim calcmode="lin" valueType="num">
                                      <p:cBhvr>
                                        <p:cTn id="19" dur="2000" fill="hold"/>
                                        <p:tgtEl>
                                          <p:spTgt spid="485423"/>
                                        </p:tgtEl>
                                        <p:attrNameLst>
                                          <p:attrName>ppt_w</p:attrName>
                                        </p:attrNameLst>
                                      </p:cBhvr>
                                      <p:tavLst>
                                        <p:tav tm="0">
                                          <p:val>
                                            <p:strVal val="#ppt_w*0.70"/>
                                          </p:val>
                                        </p:tav>
                                        <p:tav tm="100000">
                                          <p:val>
                                            <p:strVal val="#ppt_w"/>
                                          </p:val>
                                        </p:tav>
                                      </p:tavLst>
                                    </p:anim>
                                    <p:anim calcmode="lin" valueType="num">
                                      <p:cBhvr>
                                        <p:cTn id="20" dur="2000" fill="hold"/>
                                        <p:tgtEl>
                                          <p:spTgt spid="485423"/>
                                        </p:tgtEl>
                                        <p:attrNameLst>
                                          <p:attrName>ppt_h</p:attrName>
                                        </p:attrNameLst>
                                      </p:cBhvr>
                                      <p:tavLst>
                                        <p:tav tm="0">
                                          <p:val>
                                            <p:strVal val="#ppt_h"/>
                                          </p:val>
                                        </p:tav>
                                        <p:tav tm="100000">
                                          <p:val>
                                            <p:strVal val="#ppt_h"/>
                                          </p:val>
                                        </p:tav>
                                      </p:tavLst>
                                    </p:anim>
                                    <p:animEffect transition="in" filter="fade">
                                      <p:cBhvr>
                                        <p:cTn id="21" dur="2000"/>
                                        <p:tgtEl>
                                          <p:spTgt spid="4854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2" fill="hold" display="0">
                  <p:stCondLst>
                    <p:cond delay="indefinite"/>
                  </p:stCondLst>
                  <p:endCondLst>
                    <p:cond evt="onStopAudio" delay="0">
                      <p:tgtEl>
                        <p:sldTgt/>
                      </p:tgtEl>
                    </p:cond>
                  </p:endCondLst>
                </p:cTn>
                <p:tgtEl>
                  <p:spTgt spid="2"/>
                </p:tgtEl>
              </p:cMediaNode>
            </p:audio>
          </p:childTnLst>
        </p:cTn>
      </p:par>
    </p:tnLst>
    <p:bldLst>
      <p:bldP spid="485422" grpId="0"/>
      <p:bldP spid="48542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p:cNvSpPr>
            <a:spLocks noGrp="1" noChangeArrowheads="1"/>
          </p:cNvSpPr>
          <p:nvPr>
            <p:ph type="title"/>
          </p:nvPr>
        </p:nvSpPr>
        <p:spPr/>
        <p:txBody>
          <a:bodyPr/>
          <a:lstStyle/>
          <a:p>
            <a:pPr eaLnBrk="1" hangingPunct="1">
              <a:defRPr/>
            </a:pPr>
            <a:r>
              <a:rPr lang="en-US" sz="4000" dirty="0" smtClean="0">
                <a:solidFill>
                  <a:srgbClr val="990000"/>
                </a:solidFill>
                <a:effectLst>
                  <a:outerShdw blurRad="38100" dist="38100" dir="2700000" algn="tl">
                    <a:srgbClr val="C0C0C0"/>
                  </a:outerShdw>
                </a:effectLst>
              </a:rPr>
              <a:t>Morbidity and mortality weekly Report (MMWR)</a:t>
            </a:r>
          </a:p>
        </p:txBody>
      </p:sp>
      <p:sp>
        <p:nvSpPr>
          <p:cNvPr id="69635" name="Text Box 3"/>
          <p:cNvSpPr txBox="1">
            <a:spLocks noChangeArrowheads="1"/>
          </p:cNvSpPr>
          <p:nvPr/>
        </p:nvSpPr>
        <p:spPr bwMode="auto">
          <a:xfrm>
            <a:off x="974725" y="2149475"/>
            <a:ext cx="6002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dirty="0"/>
              <a:t>Weekly report of disease trends.</a:t>
            </a:r>
          </a:p>
        </p:txBody>
      </p:sp>
      <p:sp>
        <p:nvSpPr>
          <p:cNvPr id="69636" name="Text Box 4"/>
          <p:cNvSpPr txBox="1">
            <a:spLocks noChangeArrowheads="1"/>
          </p:cNvSpPr>
          <p:nvPr/>
        </p:nvSpPr>
        <p:spPr bwMode="auto">
          <a:xfrm>
            <a:off x="955675" y="3459163"/>
            <a:ext cx="764857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dirty="0"/>
              <a:t>Early detection of epidemics because of</a:t>
            </a:r>
          </a:p>
          <a:p>
            <a:r>
              <a:rPr lang="en-US" sz="3200" dirty="0"/>
              <a:t>passive reporting by health professionals.</a:t>
            </a:r>
          </a:p>
          <a:p>
            <a:endParaRPr lang="en-US" sz="3200" dirty="0"/>
          </a:p>
        </p:txBody>
      </p:sp>
      <p:sp>
        <p:nvSpPr>
          <p:cNvPr id="69637" name="Text Box 5"/>
          <p:cNvSpPr txBox="1">
            <a:spLocks noChangeArrowheads="1"/>
          </p:cNvSpPr>
          <p:nvPr/>
        </p:nvSpPr>
        <p:spPr bwMode="auto">
          <a:xfrm>
            <a:off x="1660525" y="5516563"/>
            <a:ext cx="54848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b="1" dirty="0">
                <a:solidFill>
                  <a:schemeClr val="accent2"/>
                </a:solidFill>
              </a:rPr>
              <a:t>Http;//www2.cdc.gov/mmwr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p:cNvSpPr>
            <a:spLocks noGrp="1" noChangeArrowheads="1"/>
          </p:cNvSpPr>
          <p:nvPr>
            <p:ph type="title"/>
          </p:nvPr>
        </p:nvSpPr>
        <p:spPr/>
        <p:txBody>
          <a:bodyPr/>
          <a:lstStyle/>
          <a:p>
            <a:pPr eaLnBrk="1" hangingPunct="1">
              <a:defRPr/>
            </a:pPr>
            <a:r>
              <a:rPr lang="en-US" dirty="0" smtClean="0">
                <a:solidFill>
                  <a:srgbClr val="990000"/>
                </a:solidFill>
                <a:effectLst>
                  <a:outerShdw blurRad="38100" dist="38100" dir="2700000" algn="tl">
                    <a:srgbClr val="C0C0C0"/>
                  </a:outerShdw>
                </a:effectLst>
              </a:rPr>
              <a:t>Health professionals</a:t>
            </a:r>
            <a:r>
              <a:rPr lang="en-US" sz="4000" b="1" dirty="0" smtClean="0">
                <a:effectLst>
                  <a:outerShdw blurRad="38100" dist="38100" dir="2700000" algn="tl">
                    <a:srgbClr val="C0C0C0"/>
                  </a:outerShdw>
                </a:effectLst>
              </a:rPr>
              <a:t> </a:t>
            </a:r>
          </a:p>
        </p:txBody>
      </p:sp>
      <p:sp>
        <p:nvSpPr>
          <p:cNvPr id="70659" name="Text Box 3"/>
          <p:cNvSpPr txBox="1">
            <a:spLocks noChangeArrowheads="1"/>
          </p:cNvSpPr>
          <p:nvPr/>
        </p:nvSpPr>
        <p:spPr bwMode="auto">
          <a:xfrm>
            <a:off x="1203325" y="2884488"/>
            <a:ext cx="67056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pPr>
              <a:lnSpc>
                <a:spcPct val="70000"/>
              </a:lnSpc>
            </a:pPr>
            <a:r>
              <a:rPr lang="en-US" sz="4000" dirty="0"/>
              <a:t>REQUIRED to give notice of </a:t>
            </a:r>
          </a:p>
          <a:p>
            <a:pPr>
              <a:lnSpc>
                <a:spcPct val="70000"/>
              </a:lnSpc>
            </a:pPr>
            <a:endParaRPr lang="en-US" sz="4000" dirty="0"/>
          </a:p>
          <a:p>
            <a:pPr>
              <a:lnSpc>
                <a:spcPct val="70000"/>
              </a:lnSpc>
            </a:pPr>
            <a:r>
              <a:rPr lang="en-US" sz="4000" dirty="0"/>
              <a:t>the reportable infectious</a:t>
            </a:r>
          </a:p>
          <a:p>
            <a:pPr>
              <a:lnSpc>
                <a:spcPct val="70000"/>
              </a:lnSpc>
            </a:pPr>
            <a:endParaRPr lang="en-US" sz="4000" dirty="0"/>
          </a:p>
          <a:p>
            <a:pPr>
              <a:lnSpc>
                <a:spcPct val="70000"/>
              </a:lnSpc>
            </a:pPr>
            <a:r>
              <a:rPr lang="en-US" sz="4000" dirty="0"/>
              <a:t>diseases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idx="4294967295"/>
          </p:nvPr>
        </p:nvSpPr>
        <p:spPr>
          <a:xfrm>
            <a:off x="533400" y="152400"/>
            <a:ext cx="7772400" cy="1143000"/>
          </a:xfrm>
        </p:spPr>
        <p:txBody>
          <a:bodyPr/>
          <a:lstStyle/>
          <a:p>
            <a:pPr eaLnBrk="1" hangingPunct="1">
              <a:defRPr/>
            </a:pPr>
            <a:r>
              <a:rPr lang="en-US" sz="4000" smtClean="0">
                <a:solidFill>
                  <a:srgbClr val="990033"/>
                </a:solidFill>
                <a:effectLst>
                  <a:outerShdw blurRad="38100" dist="38100" dir="2700000" algn="tl">
                    <a:srgbClr val="C0C0C0"/>
                  </a:outerShdw>
                </a:effectLst>
              </a:rPr>
              <a:t>Declining death rate from respiratory tuberculosis</a:t>
            </a:r>
          </a:p>
        </p:txBody>
      </p:sp>
      <p:grpSp>
        <p:nvGrpSpPr>
          <p:cNvPr id="8195" name="Group 3"/>
          <p:cNvGrpSpPr>
            <a:grpSpLocks/>
          </p:cNvGrpSpPr>
          <p:nvPr/>
        </p:nvGrpSpPr>
        <p:grpSpPr bwMode="auto">
          <a:xfrm>
            <a:off x="381000" y="1395413"/>
            <a:ext cx="8382000" cy="5440362"/>
            <a:chOff x="240" y="879"/>
            <a:chExt cx="5280" cy="3427"/>
          </a:xfrm>
        </p:grpSpPr>
        <p:grpSp>
          <p:nvGrpSpPr>
            <p:cNvPr id="8200" name="Group 4"/>
            <p:cNvGrpSpPr>
              <a:grpSpLocks/>
            </p:cNvGrpSpPr>
            <p:nvPr/>
          </p:nvGrpSpPr>
          <p:grpSpPr bwMode="auto">
            <a:xfrm>
              <a:off x="240" y="879"/>
              <a:ext cx="5280" cy="3427"/>
              <a:chOff x="240" y="879"/>
              <a:chExt cx="5280" cy="3427"/>
            </a:xfrm>
          </p:grpSpPr>
          <p:graphicFrame>
            <p:nvGraphicFramePr>
              <p:cNvPr id="8207" name="Object 5"/>
              <p:cNvGraphicFramePr>
                <a:graphicFrameLocks noChangeAspect="1"/>
              </p:cNvGraphicFramePr>
              <p:nvPr/>
            </p:nvGraphicFramePr>
            <p:xfrm>
              <a:off x="240" y="879"/>
              <a:ext cx="5136" cy="3427"/>
            </p:xfrm>
            <a:graphic>
              <a:graphicData uri="http://schemas.openxmlformats.org/presentationml/2006/ole">
                <mc:AlternateContent xmlns:mc="http://schemas.openxmlformats.org/markup-compatibility/2006">
                  <mc:Choice xmlns:v="urn:schemas-microsoft-com:vml" Requires="v">
                    <p:oleObj spid="_x0000_s8331" name="Chart" r:id="rId6" imgW="6096000" imgH="4067251" progId="MSGraph.Chart.8">
                      <p:embed followColorScheme="full"/>
                    </p:oleObj>
                  </mc:Choice>
                  <mc:Fallback>
                    <p:oleObj name="Chart" r:id="rId6" imgW="6096000" imgH="4067251" progId="MSGraph.Chart.8">
                      <p:embed followColorScheme="full"/>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 y="879"/>
                            <a:ext cx="5136" cy="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208" name="Text Box 6"/>
              <p:cNvSpPr txBox="1">
                <a:spLocks noChangeArrowheads="1"/>
              </p:cNvSpPr>
              <p:nvPr/>
            </p:nvSpPr>
            <p:spPr bwMode="auto">
              <a:xfrm>
                <a:off x="912"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1838</a:t>
                </a:r>
              </a:p>
            </p:txBody>
          </p:sp>
          <p:sp>
            <p:nvSpPr>
              <p:cNvPr id="8209" name="Text Box 7"/>
              <p:cNvSpPr txBox="1">
                <a:spLocks noChangeArrowheads="1"/>
              </p:cNvSpPr>
              <p:nvPr/>
            </p:nvSpPr>
            <p:spPr bwMode="auto">
              <a:xfrm>
                <a:off x="1488"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1860</a:t>
                </a:r>
              </a:p>
            </p:txBody>
          </p:sp>
          <p:sp>
            <p:nvSpPr>
              <p:cNvPr id="8210" name="Text Box 8"/>
              <p:cNvSpPr txBox="1">
                <a:spLocks noChangeArrowheads="1"/>
              </p:cNvSpPr>
              <p:nvPr/>
            </p:nvSpPr>
            <p:spPr bwMode="auto">
              <a:xfrm>
                <a:off x="2064"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1880</a:t>
                </a:r>
              </a:p>
            </p:txBody>
          </p:sp>
          <p:sp>
            <p:nvSpPr>
              <p:cNvPr id="8211" name="Text Box 9"/>
              <p:cNvSpPr txBox="1">
                <a:spLocks noChangeArrowheads="1"/>
              </p:cNvSpPr>
              <p:nvPr/>
            </p:nvSpPr>
            <p:spPr bwMode="auto">
              <a:xfrm>
                <a:off x="2640"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1900</a:t>
                </a:r>
              </a:p>
            </p:txBody>
          </p:sp>
          <p:sp>
            <p:nvSpPr>
              <p:cNvPr id="8212" name="Text Box 10"/>
              <p:cNvSpPr txBox="1">
                <a:spLocks noChangeArrowheads="1"/>
              </p:cNvSpPr>
              <p:nvPr/>
            </p:nvSpPr>
            <p:spPr bwMode="auto">
              <a:xfrm>
                <a:off x="3180"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1920</a:t>
                </a:r>
              </a:p>
            </p:txBody>
          </p:sp>
          <p:sp>
            <p:nvSpPr>
              <p:cNvPr id="8213" name="Text Box 11"/>
              <p:cNvSpPr txBox="1">
                <a:spLocks noChangeArrowheads="1"/>
              </p:cNvSpPr>
              <p:nvPr/>
            </p:nvSpPr>
            <p:spPr bwMode="auto">
              <a:xfrm>
                <a:off x="3708"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1940</a:t>
                </a:r>
              </a:p>
            </p:txBody>
          </p:sp>
          <p:sp>
            <p:nvSpPr>
              <p:cNvPr id="8214" name="Text Box 12"/>
              <p:cNvSpPr txBox="1">
                <a:spLocks noChangeArrowheads="1"/>
              </p:cNvSpPr>
              <p:nvPr/>
            </p:nvSpPr>
            <p:spPr bwMode="auto">
              <a:xfrm>
                <a:off x="4476"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1960</a:t>
                </a:r>
              </a:p>
            </p:txBody>
          </p:sp>
          <p:sp>
            <p:nvSpPr>
              <p:cNvPr id="8215" name="Text Box 13"/>
              <p:cNvSpPr txBox="1">
                <a:spLocks noChangeArrowheads="1"/>
              </p:cNvSpPr>
              <p:nvPr/>
            </p:nvSpPr>
            <p:spPr bwMode="auto">
              <a:xfrm>
                <a:off x="5052" y="3648"/>
                <a:ext cx="468"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200" b="1">
                    <a:latin typeface="Times New Roman" pitchFamily="18" charset="0"/>
                  </a:rPr>
                  <a:t>1980</a:t>
                </a:r>
              </a:p>
            </p:txBody>
          </p:sp>
        </p:grpSp>
        <p:sp>
          <p:nvSpPr>
            <p:cNvPr id="8201" name="Line 14"/>
            <p:cNvSpPr>
              <a:spLocks noChangeShapeType="1"/>
            </p:cNvSpPr>
            <p:nvPr/>
          </p:nvSpPr>
          <p:spPr bwMode="auto">
            <a:xfrm flipV="1">
              <a:off x="1728"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2" name="Line 15"/>
            <p:cNvSpPr>
              <a:spLocks noChangeShapeType="1"/>
            </p:cNvSpPr>
            <p:nvPr/>
          </p:nvSpPr>
          <p:spPr bwMode="auto">
            <a:xfrm flipV="1">
              <a:off x="2304"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3" name="Line 16"/>
            <p:cNvSpPr>
              <a:spLocks noChangeShapeType="1"/>
            </p:cNvSpPr>
            <p:nvPr/>
          </p:nvSpPr>
          <p:spPr bwMode="auto">
            <a:xfrm flipV="1">
              <a:off x="2880"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4" name="Line 17"/>
            <p:cNvSpPr>
              <a:spLocks noChangeShapeType="1"/>
            </p:cNvSpPr>
            <p:nvPr/>
          </p:nvSpPr>
          <p:spPr bwMode="auto">
            <a:xfrm flipV="1">
              <a:off x="3408"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5" name="Line 18"/>
            <p:cNvSpPr>
              <a:spLocks noChangeShapeType="1"/>
            </p:cNvSpPr>
            <p:nvPr/>
          </p:nvSpPr>
          <p:spPr bwMode="auto">
            <a:xfrm flipV="1">
              <a:off x="3936"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206" name="Line 19"/>
            <p:cNvSpPr>
              <a:spLocks noChangeShapeType="1"/>
            </p:cNvSpPr>
            <p:nvPr/>
          </p:nvSpPr>
          <p:spPr bwMode="auto">
            <a:xfrm flipV="1">
              <a:off x="4704" y="3600"/>
              <a:ext cx="0"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3" name="Group 2"/>
          <p:cNvGrpSpPr/>
          <p:nvPr/>
        </p:nvGrpSpPr>
        <p:grpSpPr>
          <a:xfrm>
            <a:off x="3505200" y="2286000"/>
            <a:ext cx="1168400" cy="1371600"/>
            <a:chOff x="3505200" y="2286000"/>
            <a:chExt cx="1168400" cy="1371600"/>
          </a:xfrm>
        </p:grpSpPr>
        <p:sp>
          <p:nvSpPr>
            <p:cNvPr id="387092" name="Text Box 20"/>
            <p:cNvSpPr txBox="1">
              <a:spLocks noChangeArrowheads="1"/>
            </p:cNvSpPr>
            <p:nvPr/>
          </p:nvSpPr>
          <p:spPr bwMode="auto">
            <a:xfrm>
              <a:off x="3505200" y="2286000"/>
              <a:ext cx="116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dirty="0">
                  <a:latin typeface="Times New Roman" pitchFamily="18" charset="0"/>
                </a:rPr>
                <a:t>Tubercle</a:t>
              </a:r>
            </a:p>
            <a:p>
              <a:r>
                <a:rPr lang="en-US" sz="2000" dirty="0">
                  <a:latin typeface="Times New Roman" pitchFamily="18" charset="0"/>
                </a:rPr>
                <a:t>Bacillus</a:t>
              </a:r>
            </a:p>
            <a:p>
              <a:r>
                <a:rPr lang="en-US" sz="2000" dirty="0">
                  <a:latin typeface="Times New Roman" pitchFamily="18" charset="0"/>
                </a:rPr>
                <a:t>Identified</a:t>
              </a:r>
              <a:endParaRPr lang="en-US" sz="2400" dirty="0">
                <a:latin typeface="Times New Roman" pitchFamily="18" charset="0"/>
              </a:endParaRPr>
            </a:p>
          </p:txBody>
        </p:sp>
        <p:sp>
          <p:nvSpPr>
            <p:cNvPr id="387093" name="Line 21"/>
            <p:cNvSpPr>
              <a:spLocks noChangeShapeType="1"/>
            </p:cNvSpPr>
            <p:nvPr/>
          </p:nvSpPr>
          <p:spPr bwMode="auto">
            <a:xfrm>
              <a:off x="3733800" y="32766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5" name="Group 4"/>
          <p:cNvGrpSpPr/>
          <p:nvPr/>
        </p:nvGrpSpPr>
        <p:grpSpPr>
          <a:xfrm>
            <a:off x="6019800" y="4251325"/>
            <a:ext cx="1677988" cy="1006475"/>
            <a:chOff x="6019800" y="4251325"/>
            <a:chExt cx="1677988" cy="1006475"/>
          </a:xfrm>
        </p:grpSpPr>
        <p:sp>
          <p:nvSpPr>
            <p:cNvPr id="387094" name="Text Box 22"/>
            <p:cNvSpPr txBox="1">
              <a:spLocks noChangeArrowheads="1"/>
            </p:cNvSpPr>
            <p:nvPr/>
          </p:nvSpPr>
          <p:spPr bwMode="auto">
            <a:xfrm>
              <a:off x="6019800" y="4251325"/>
              <a:ext cx="16779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dirty="0">
                  <a:latin typeface="Times New Roman" pitchFamily="18" charset="0"/>
                </a:rPr>
                <a:t>Chemotherapy</a:t>
              </a:r>
            </a:p>
            <a:p>
              <a:r>
                <a:rPr lang="en-US" sz="2000" dirty="0">
                  <a:latin typeface="Times New Roman" pitchFamily="18" charset="0"/>
                </a:rPr>
                <a:t>Introduced</a:t>
              </a:r>
              <a:endParaRPr lang="en-US" sz="2400" dirty="0">
                <a:latin typeface="Times New Roman" pitchFamily="18" charset="0"/>
              </a:endParaRPr>
            </a:p>
          </p:txBody>
        </p:sp>
        <p:sp>
          <p:nvSpPr>
            <p:cNvPr id="387095" name="Line 23"/>
            <p:cNvSpPr>
              <a:spLocks noChangeShapeType="1"/>
            </p:cNvSpPr>
            <p:nvPr/>
          </p:nvSpPr>
          <p:spPr bwMode="auto">
            <a:xfrm>
              <a:off x="6553200" y="4876800"/>
              <a:ext cx="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65015" fill="hold"/>
                                        <p:tgtEl>
                                          <p:spTgt spid="2"/>
                                        </p:tgtEl>
                                      </p:cBhvr>
                                    </p:cmd>
                                  </p:childTnLst>
                                </p:cTn>
                              </p:par>
                              <p:par>
                                <p:cTn id="7" presetID="10" presetClass="entr" presetSubtype="0" fill="hold" nodeType="withEffect">
                                  <p:stCondLst>
                                    <p:cond delay="14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childTnLst>
                                </p:cTn>
                              </p:par>
                              <p:par>
                                <p:cTn id="10" presetID="10" presetClass="entr" presetSubtype="0" fill="hold" nodeType="withEffect">
                                  <p:stCondLst>
                                    <p:cond delay="18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685800" y="-26988"/>
            <a:ext cx="7772400" cy="1143001"/>
          </a:xfrm>
        </p:spPr>
        <p:txBody>
          <a:bodyPr/>
          <a:lstStyle/>
          <a:p>
            <a:pPr eaLnBrk="1" hangingPunct="1">
              <a:defRPr/>
            </a:pPr>
            <a:r>
              <a:rPr lang="en-US" dirty="0" smtClean="0">
                <a:solidFill>
                  <a:srgbClr val="990033"/>
                </a:solidFill>
                <a:effectLst>
                  <a:outerShdw blurRad="38100" dist="38100" dir="2700000" algn="tl">
                    <a:srgbClr val="C0C0C0"/>
                  </a:outerShdw>
                </a:effectLst>
              </a:rPr>
              <a:t>Summary</a:t>
            </a:r>
            <a:endParaRPr lang="en-US" sz="3200" dirty="0" smtClean="0">
              <a:solidFill>
                <a:srgbClr val="990033"/>
              </a:solidFill>
              <a:effectLst>
                <a:outerShdw blurRad="38100" dist="38100" dir="2700000" algn="tl">
                  <a:srgbClr val="C0C0C0"/>
                </a:outerShdw>
              </a:effectLst>
            </a:endParaRPr>
          </a:p>
        </p:txBody>
      </p:sp>
      <p:sp>
        <p:nvSpPr>
          <p:cNvPr id="71683" name="Rectangle 4"/>
          <p:cNvSpPr>
            <a:spLocks noChangeArrowheads="1"/>
          </p:cNvSpPr>
          <p:nvPr/>
        </p:nvSpPr>
        <p:spPr bwMode="auto">
          <a:xfrm>
            <a:off x="-7938" y="1341438"/>
            <a:ext cx="35290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a:solidFill>
                  <a:srgbClr val="006600"/>
                </a:solidFill>
              </a:rPr>
              <a:t>Key points:</a:t>
            </a:r>
          </a:p>
        </p:txBody>
      </p:sp>
      <p:sp>
        <p:nvSpPr>
          <p:cNvPr id="71684" name="Rectangle 5"/>
          <p:cNvSpPr>
            <a:spLocks noChangeArrowheads="1"/>
          </p:cNvSpPr>
          <p:nvPr/>
        </p:nvSpPr>
        <p:spPr bwMode="auto">
          <a:xfrm>
            <a:off x="457200" y="1989138"/>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dirty="0"/>
              <a:t>Methods of infectious disease transmission</a:t>
            </a:r>
          </a:p>
          <a:p>
            <a:pPr marL="342900" indent="-342900">
              <a:spcBef>
                <a:spcPct val="20000"/>
              </a:spcBef>
              <a:buFontTx/>
              <a:buChar char="•"/>
            </a:pPr>
            <a:r>
              <a:rPr lang="en-US" sz="2800" dirty="0"/>
              <a:t>Define categories of infectious disease agents</a:t>
            </a:r>
          </a:p>
          <a:p>
            <a:pPr marL="342900" indent="-342900">
              <a:spcBef>
                <a:spcPct val="20000"/>
              </a:spcBef>
              <a:buFontTx/>
              <a:buChar char="•"/>
            </a:pPr>
            <a:r>
              <a:rPr lang="en-US" sz="2800" dirty="0"/>
              <a:t>Identify characteristics of agents</a:t>
            </a:r>
          </a:p>
          <a:p>
            <a:pPr marL="342900" indent="-342900">
              <a:spcBef>
                <a:spcPct val="20000"/>
              </a:spcBef>
              <a:buFontTx/>
              <a:buChar char="•"/>
            </a:pPr>
            <a:r>
              <a:rPr lang="en-US" sz="2800" dirty="0"/>
              <a:t>Describe the steps in the control and management of an epidemic</a:t>
            </a:r>
          </a:p>
          <a:p>
            <a:pPr marL="342900" indent="-342900">
              <a:spcBef>
                <a:spcPct val="20000"/>
              </a:spcBef>
              <a:buFontTx/>
              <a:buChar char="•"/>
            </a:pPr>
            <a:r>
              <a:rPr lang="en-US" sz="2800" dirty="0"/>
              <a:t>Calculate attack rates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107" name="Oval 11"/>
          <p:cNvSpPr>
            <a:spLocks noChangeArrowheads="1"/>
          </p:cNvSpPr>
          <p:nvPr/>
        </p:nvSpPr>
        <p:spPr bwMode="auto">
          <a:xfrm rot="-2754711">
            <a:off x="3492501" y="5948362"/>
            <a:ext cx="792162" cy="360363"/>
          </a:xfrm>
          <a:prstGeom prst="ellipse">
            <a:avLst/>
          </a:prstGeom>
          <a:solidFill>
            <a:srgbClr val="00B0F0">
              <a:alpha val="39999"/>
            </a:srgb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spAutoFit/>
          </a:bodyPr>
          <a:lstStyle/>
          <a:p>
            <a:pPr eaLnBrk="0" hangingPunct="0">
              <a:buFontTx/>
              <a:buChar char="•"/>
            </a:pPr>
            <a:endParaRPr lang="en-US"/>
          </a:p>
        </p:txBody>
      </p:sp>
      <p:sp>
        <p:nvSpPr>
          <p:cNvPr id="388098" name="Rectangle 2"/>
          <p:cNvSpPr>
            <a:spLocks noGrp="1" noChangeArrowheads="1"/>
          </p:cNvSpPr>
          <p:nvPr>
            <p:ph type="title"/>
          </p:nvPr>
        </p:nvSpPr>
        <p:spPr>
          <a:xfrm>
            <a:off x="250825" y="260350"/>
            <a:ext cx="8642350" cy="1143000"/>
          </a:xfrm>
        </p:spPr>
        <p:txBody>
          <a:bodyPr/>
          <a:lstStyle/>
          <a:p>
            <a:pPr eaLnBrk="1" hangingPunct="1">
              <a:defRPr/>
            </a:pPr>
            <a:r>
              <a:rPr lang="en-US" sz="4000" smtClean="0">
                <a:solidFill>
                  <a:srgbClr val="990000"/>
                </a:solidFill>
                <a:effectLst>
                  <a:outerShdw blurRad="38100" dist="38100" dir="2700000" algn="tl">
                    <a:srgbClr val="C0C0C0"/>
                  </a:outerShdw>
                </a:effectLst>
              </a:rPr>
              <a:t>Expected and observed number of tuberculosis cases - US 1980-92</a:t>
            </a:r>
          </a:p>
        </p:txBody>
      </p:sp>
      <p:graphicFrame>
        <p:nvGraphicFramePr>
          <p:cNvPr id="9220" name="Object 3"/>
          <p:cNvGraphicFramePr>
            <a:graphicFrameLocks noGrp="1" noChangeAspect="1"/>
          </p:cNvGraphicFramePr>
          <p:nvPr>
            <p:ph type="chart" idx="1"/>
          </p:nvPr>
        </p:nvGraphicFramePr>
        <p:xfrm>
          <a:off x="611188" y="1628775"/>
          <a:ext cx="8153400" cy="5029200"/>
        </p:xfrm>
        <a:graphic>
          <a:graphicData uri="http://schemas.openxmlformats.org/presentationml/2006/ole">
            <mc:AlternateContent xmlns:mc="http://schemas.openxmlformats.org/markup-compatibility/2006">
              <mc:Choice xmlns:v="urn:schemas-microsoft-com:vml" Requires="v">
                <p:oleObj spid="_x0000_s9340" name="Chart" r:id="rId6" imgW="7772336" imgH="4114736" progId="MSGraph.Chart.8">
                  <p:embed followColorScheme="full"/>
                </p:oleObj>
              </mc:Choice>
              <mc:Fallback>
                <p:oleObj name="Chart" r:id="rId6" imgW="7772336" imgH="4114736" progId="MSGraph.Chart.8">
                  <p:embed followColorScheme="full"/>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1628775"/>
                        <a:ext cx="8153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1" name="Text Box 4"/>
          <p:cNvSpPr txBox="1">
            <a:spLocks noChangeArrowheads="1"/>
          </p:cNvSpPr>
          <p:nvPr/>
        </p:nvSpPr>
        <p:spPr bwMode="auto">
          <a:xfrm>
            <a:off x="4344988" y="2789238"/>
            <a:ext cx="189388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1800">
                <a:latin typeface="Times New Roman" pitchFamily="18" charset="0"/>
              </a:rPr>
              <a:t>51,700 excess</a:t>
            </a:r>
          </a:p>
          <a:p>
            <a:r>
              <a:rPr lang="en-US" sz="1800">
                <a:latin typeface="Times New Roman" pitchFamily="18" charset="0"/>
              </a:rPr>
              <a:t>cases</a:t>
            </a:r>
            <a:r>
              <a:rPr lang="en-US" sz="2400">
                <a:latin typeface="Times New Roman" pitchFamily="18" charset="0"/>
              </a:rPr>
              <a:t> </a:t>
            </a:r>
          </a:p>
        </p:txBody>
      </p:sp>
      <p:sp>
        <p:nvSpPr>
          <p:cNvPr id="9222" name="Line 5"/>
          <p:cNvSpPr>
            <a:spLocks noChangeShapeType="1"/>
          </p:cNvSpPr>
          <p:nvPr/>
        </p:nvSpPr>
        <p:spPr bwMode="auto">
          <a:xfrm>
            <a:off x="4954588" y="3281363"/>
            <a:ext cx="1066800" cy="990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9223" name="Text Box 6"/>
          <p:cNvSpPr txBox="1">
            <a:spLocks noChangeArrowheads="1"/>
          </p:cNvSpPr>
          <p:nvPr/>
        </p:nvSpPr>
        <p:spPr bwMode="auto">
          <a:xfrm>
            <a:off x="1817688" y="3448050"/>
            <a:ext cx="882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28,000</a:t>
            </a:r>
          </a:p>
        </p:txBody>
      </p:sp>
      <p:sp>
        <p:nvSpPr>
          <p:cNvPr id="9224" name="Text Box 7"/>
          <p:cNvSpPr txBox="1">
            <a:spLocks noChangeArrowheads="1"/>
          </p:cNvSpPr>
          <p:nvPr/>
        </p:nvSpPr>
        <p:spPr bwMode="auto">
          <a:xfrm>
            <a:off x="7289800" y="4652963"/>
            <a:ext cx="882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2000">
                <a:latin typeface="Times New Roman" pitchFamily="18" charset="0"/>
              </a:rPr>
              <a:t>15,000</a:t>
            </a:r>
          </a:p>
        </p:txBody>
      </p:sp>
      <p:sp>
        <p:nvSpPr>
          <p:cNvPr id="9225" name="Rectangle 9"/>
          <p:cNvSpPr>
            <a:spLocks noChangeArrowheads="1"/>
          </p:cNvSpPr>
          <p:nvPr/>
        </p:nvSpPr>
        <p:spPr bwMode="auto">
          <a:xfrm>
            <a:off x="3995738" y="5661025"/>
            <a:ext cx="71437"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pPr eaLnBrk="0" hangingPunct="0">
              <a:buFontTx/>
              <a:buChar char="•"/>
            </a:pPr>
            <a:endParaRPr lang="en-US"/>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6006" fill="hold"/>
                                        <p:tgtEl>
                                          <p:spTgt spid="2"/>
                                        </p:tgtEl>
                                      </p:cBhvr>
                                    </p:cmd>
                                  </p:childTnLst>
                                </p:cTn>
                              </p:par>
                              <p:par>
                                <p:cTn id="7" presetID="3" presetClass="entr" presetSubtype="10" fill="hold" grpId="0" nodeType="withEffect">
                                  <p:stCondLst>
                                    <p:cond delay="8000"/>
                                  </p:stCondLst>
                                  <p:childTnLst>
                                    <p:set>
                                      <p:cBhvr>
                                        <p:cTn id="8" dur="1" fill="hold">
                                          <p:stCondLst>
                                            <p:cond delay="0"/>
                                          </p:stCondLst>
                                        </p:cTn>
                                        <p:tgtEl>
                                          <p:spTgt spid="388107"/>
                                        </p:tgtEl>
                                        <p:attrNameLst>
                                          <p:attrName>style.visibility</p:attrName>
                                        </p:attrNameLst>
                                      </p:cBhvr>
                                      <p:to>
                                        <p:strVal val="visible"/>
                                      </p:to>
                                    </p:set>
                                    <p:animEffect transition="in" filter="blinds(horizontal)">
                                      <p:cBhvr>
                                        <p:cTn id="9" dur="2000"/>
                                        <p:tgtEl>
                                          <p:spTgt spid="38810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388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a:xfrm>
            <a:off x="685800" y="-26988"/>
            <a:ext cx="7772400" cy="1143001"/>
          </a:xfrm>
        </p:spPr>
        <p:txBody>
          <a:bodyPr/>
          <a:lstStyle/>
          <a:p>
            <a:pPr eaLnBrk="1" hangingPunct="1">
              <a:defRPr/>
            </a:pPr>
            <a:r>
              <a:rPr lang="en-US" sz="4000" smtClean="0">
                <a:solidFill>
                  <a:srgbClr val="990033"/>
                </a:solidFill>
                <a:effectLst>
                  <a:outerShdw blurRad="38100" dist="38100" dir="2700000" algn="tl">
                    <a:srgbClr val="C0C0C0"/>
                  </a:outerShdw>
                </a:effectLst>
              </a:rPr>
              <a:t>Infectious diseases – world view</a:t>
            </a:r>
            <a:r>
              <a:rPr lang="en-US" sz="4000" smtClean="0">
                <a:solidFill>
                  <a:schemeClr val="accent2"/>
                </a:solidFill>
              </a:rPr>
              <a:t> </a:t>
            </a:r>
          </a:p>
        </p:txBody>
      </p:sp>
      <p:sp>
        <p:nvSpPr>
          <p:cNvPr id="10243" name="Text Box 3"/>
          <p:cNvSpPr txBox="1">
            <a:spLocks noChangeArrowheads="1"/>
          </p:cNvSpPr>
          <p:nvPr/>
        </p:nvSpPr>
        <p:spPr bwMode="auto">
          <a:xfrm>
            <a:off x="180975" y="1268413"/>
            <a:ext cx="9144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b="1"/>
              <a:t>Is a problem in less developed regions</a:t>
            </a:r>
            <a:r>
              <a:rPr lang="en-US" sz="3200" b="1">
                <a:solidFill>
                  <a:schemeClr val="accent2"/>
                </a:solidFill>
              </a:rPr>
              <a:t> (LDR)</a:t>
            </a:r>
            <a:endParaRPr lang="en-US" sz="3200" b="1">
              <a:solidFill>
                <a:srgbClr val="FF3399"/>
              </a:solidFill>
            </a:endParaRPr>
          </a:p>
        </p:txBody>
      </p:sp>
      <p:sp>
        <p:nvSpPr>
          <p:cNvPr id="429060" name="Text Box 4"/>
          <p:cNvSpPr txBox="1">
            <a:spLocks noChangeArrowheads="1"/>
          </p:cNvSpPr>
          <p:nvPr/>
        </p:nvSpPr>
        <p:spPr bwMode="auto">
          <a:xfrm>
            <a:off x="180975" y="2133600"/>
            <a:ext cx="91440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000">
                <a:solidFill>
                  <a:schemeClr val="tx1"/>
                </a:solidFill>
                <a:latin typeface="Arial" charset="0"/>
                <a:cs typeface="Arial" charset="0"/>
              </a:defRPr>
            </a:lvl1pPr>
            <a:lvl2pPr marL="742950" indent="-285750" eaLnBrk="0" hangingPunct="0">
              <a:defRPr sz="3000">
                <a:solidFill>
                  <a:schemeClr val="tx1"/>
                </a:solidFill>
                <a:latin typeface="Arial" charset="0"/>
                <a:cs typeface="Arial" charset="0"/>
              </a:defRPr>
            </a:lvl2pPr>
            <a:lvl3pPr marL="1143000" indent="-228600" eaLnBrk="0" hangingPunct="0">
              <a:defRPr sz="3000">
                <a:solidFill>
                  <a:schemeClr val="tx1"/>
                </a:solidFill>
                <a:latin typeface="Arial" charset="0"/>
                <a:cs typeface="Arial" charset="0"/>
              </a:defRPr>
            </a:lvl3pPr>
            <a:lvl4pPr marL="1600200" indent="-228600" eaLnBrk="0" hangingPunct="0">
              <a:defRPr sz="3000">
                <a:solidFill>
                  <a:schemeClr val="tx1"/>
                </a:solidFill>
                <a:latin typeface="Arial" charset="0"/>
                <a:cs typeface="Arial" charset="0"/>
              </a:defRPr>
            </a:lvl4pPr>
            <a:lvl5pPr marL="2057400" indent="-228600" eaLnBrk="0" hangingPunct="0">
              <a:defRPr sz="3000">
                <a:solidFill>
                  <a:schemeClr val="tx1"/>
                </a:solidFill>
                <a:latin typeface="Arial" charset="0"/>
                <a:cs typeface="Arial" charset="0"/>
              </a:defRPr>
            </a:lvl5pPr>
            <a:lvl6pPr marL="2514600" indent="-228600" eaLnBrk="0" fontAlgn="base" hangingPunct="0">
              <a:spcBef>
                <a:spcPct val="0"/>
              </a:spcBef>
              <a:spcAft>
                <a:spcPct val="0"/>
              </a:spcAft>
              <a:defRPr sz="3000">
                <a:solidFill>
                  <a:schemeClr val="tx1"/>
                </a:solidFill>
                <a:latin typeface="Arial" charset="0"/>
                <a:cs typeface="Arial" charset="0"/>
              </a:defRPr>
            </a:lvl6pPr>
            <a:lvl7pPr marL="2971800" indent="-228600" eaLnBrk="0" fontAlgn="base" hangingPunct="0">
              <a:spcBef>
                <a:spcPct val="0"/>
              </a:spcBef>
              <a:spcAft>
                <a:spcPct val="0"/>
              </a:spcAft>
              <a:defRPr sz="3000">
                <a:solidFill>
                  <a:schemeClr val="tx1"/>
                </a:solidFill>
                <a:latin typeface="Arial" charset="0"/>
                <a:cs typeface="Arial" charset="0"/>
              </a:defRPr>
            </a:lvl7pPr>
            <a:lvl8pPr marL="3429000" indent="-228600" eaLnBrk="0" fontAlgn="base" hangingPunct="0">
              <a:spcBef>
                <a:spcPct val="0"/>
              </a:spcBef>
              <a:spcAft>
                <a:spcPct val="0"/>
              </a:spcAft>
              <a:defRPr sz="3000">
                <a:solidFill>
                  <a:schemeClr val="tx1"/>
                </a:solidFill>
                <a:latin typeface="Arial" charset="0"/>
                <a:cs typeface="Arial" charset="0"/>
              </a:defRPr>
            </a:lvl8pPr>
            <a:lvl9pPr marL="3886200" indent="-228600" eaLnBrk="0" fontAlgn="base" hangingPunct="0">
              <a:spcBef>
                <a:spcPct val="0"/>
              </a:spcBef>
              <a:spcAft>
                <a:spcPct val="0"/>
              </a:spcAft>
              <a:defRPr sz="3000">
                <a:solidFill>
                  <a:schemeClr val="tx1"/>
                </a:solidFill>
                <a:latin typeface="Arial" charset="0"/>
                <a:cs typeface="Arial" charset="0"/>
              </a:defRPr>
            </a:lvl9pPr>
          </a:lstStyle>
          <a:p>
            <a:r>
              <a:rPr lang="en-US" sz="3200" b="1">
                <a:solidFill>
                  <a:srgbClr val="CC0066"/>
                </a:solidFill>
              </a:rPr>
              <a:t>* Tuberculosis</a:t>
            </a:r>
          </a:p>
          <a:p>
            <a:r>
              <a:rPr lang="en-US" sz="3600" b="1">
                <a:solidFill>
                  <a:srgbClr val="FF3399"/>
                </a:solidFill>
                <a:latin typeface="Times New Roman" pitchFamily="18" charset="0"/>
              </a:rPr>
              <a:t>	</a:t>
            </a:r>
            <a:r>
              <a:rPr lang="en-US" sz="3200">
                <a:solidFill>
                  <a:srgbClr val="000066"/>
                </a:solidFill>
              </a:rPr>
              <a:t>- is increasing</a:t>
            </a:r>
          </a:p>
          <a:p>
            <a:r>
              <a:rPr lang="en-US" sz="3200">
                <a:solidFill>
                  <a:srgbClr val="000066"/>
                </a:solidFill>
              </a:rPr>
              <a:t>	- 10 million new cases in 2000</a:t>
            </a:r>
          </a:p>
          <a:p>
            <a:r>
              <a:rPr lang="en-US" sz="3200">
                <a:solidFill>
                  <a:srgbClr val="000066"/>
                </a:solidFill>
              </a:rPr>
              <a:t>	- 1995</a:t>
            </a:r>
            <a:r>
              <a:rPr lang="en-US" sz="3200">
                <a:solidFill>
                  <a:srgbClr val="000066"/>
                </a:solidFill>
                <a:sym typeface="Symbol" pitchFamily="18" charset="2"/>
              </a:rPr>
              <a:t> 2000:</a:t>
            </a:r>
          </a:p>
          <a:p>
            <a:r>
              <a:rPr lang="en-US" sz="3200">
                <a:solidFill>
                  <a:srgbClr val="000066"/>
                </a:solidFill>
                <a:sym typeface="Symbol" pitchFamily="18" charset="2"/>
              </a:rPr>
              <a:t>	    152163 cases/100 000 person-years</a:t>
            </a:r>
          </a:p>
          <a:p>
            <a:r>
              <a:rPr lang="en-US" sz="3200">
                <a:solidFill>
                  <a:srgbClr val="000066"/>
                </a:solidFill>
                <a:sym typeface="Symbol" pitchFamily="18" charset="2"/>
              </a:rPr>
              <a:t>	- 95% of new cases in LDR</a:t>
            </a:r>
            <a:endParaRPr lang="en-US" sz="3200">
              <a:solidFill>
                <a:srgbClr val="000066"/>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6037" fill="hold"/>
                                        <p:tgtEl>
                                          <p:spTgt spid="2"/>
                                        </p:tgtEl>
                                      </p:cBhvr>
                                    </p:cmd>
                                  </p:childTnLst>
                                </p:cTn>
                              </p:par>
                              <p:par>
                                <p:cTn id="7" presetID="22" presetClass="entr" presetSubtype="1" fill="hold" grpId="0" nodeType="withEffect">
                                  <p:stCondLst>
                                    <p:cond delay="8000"/>
                                  </p:stCondLst>
                                  <p:childTnLst>
                                    <p:set>
                                      <p:cBhvr>
                                        <p:cTn id="8" dur="1" fill="hold">
                                          <p:stCondLst>
                                            <p:cond delay="0"/>
                                          </p:stCondLst>
                                        </p:cTn>
                                        <p:tgtEl>
                                          <p:spTgt spid="429060"/>
                                        </p:tgtEl>
                                        <p:attrNameLst>
                                          <p:attrName>style.visibility</p:attrName>
                                        </p:attrNameLst>
                                      </p:cBhvr>
                                      <p:to>
                                        <p:strVal val="visible"/>
                                      </p:to>
                                    </p:set>
                                    <p:animEffect transition="in" filter="wipe(up)">
                                      <p:cBhvr>
                                        <p:cTn id="9" dur="20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StopAudio" delay="0">
                      <p:tgtEl>
                        <p:sldTgt/>
                      </p:tgtEl>
                    </p:cond>
                  </p:endCondLst>
                </p:cTn>
                <p:tgtEl>
                  <p:spTgt spid="2"/>
                </p:tgtEl>
              </p:cMediaNode>
            </p:audio>
          </p:childTnLst>
        </p:cTn>
      </p:par>
    </p:tnLst>
    <p:bldLst>
      <p:bldP spid="429060" grpId="0"/>
    </p:bld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Char char="•"/>
          <a:tabLst/>
          <a:defRPr kumimoji="0" lang="en-US" sz="30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8748</TotalTime>
  <Words>8758</Words>
  <Application>Microsoft Office PowerPoint</Application>
  <PresentationFormat>On-screen Show (4:3)</PresentationFormat>
  <Paragraphs>826</Paragraphs>
  <Slides>70</Slides>
  <Notes>70</Notes>
  <HiddenSlides>0</HiddenSlides>
  <MMClips>69</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3</vt:i4>
      </vt:variant>
      <vt:variant>
        <vt:lpstr>Slide Titles</vt:lpstr>
      </vt:variant>
      <vt:variant>
        <vt:i4>70</vt:i4>
      </vt:variant>
    </vt:vector>
  </HeadingPairs>
  <TitlesOfParts>
    <vt:vector size="82" baseType="lpstr">
      <vt:lpstr>Arial</vt:lpstr>
      <vt:lpstr>Calibri</vt:lpstr>
      <vt:lpstr>Monotype Sorts</vt:lpstr>
      <vt:lpstr>Symbol</vt:lpstr>
      <vt:lpstr>Tahoma</vt:lpstr>
      <vt:lpstr>Times New Roman</vt:lpstr>
      <vt:lpstr>Wingdings</vt:lpstr>
      <vt:lpstr>WP Greek Century</vt:lpstr>
      <vt:lpstr>Custom Design</vt:lpstr>
      <vt:lpstr>Chart</vt:lpstr>
      <vt:lpstr>Document</vt:lpstr>
      <vt:lpstr>Clip</vt:lpstr>
      <vt:lpstr>EPDM 509</vt:lpstr>
      <vt:lpstr>Objectives</vt:lpstr>
      <vt:lpstr>Why do we investigate outbreaks?</vt:lpstr>
      <vt:lpstr>PowerPoint Presentation</vt:lpstr>
      <vt:lpstr>Death Rates for Common Infectious Diseases in the United States in 1900, 1935, and 1970</vt:lpstr>
      <vt:lpstr>Life expectancy - US</vt:lpstr>
      <vt:lpstr>Declining death rate from respiratory tuberculosis</vt:lpstr>
      <vt:lpstr>Expected and observed number of tuberculosis cases - US 1980-92</vt:lpstr>
      <vt:lpstr>Infectious diseases – world view </vt:lpstr>
      <vt:lpstr>Definitions</vt:lpstr>
      <vt:lpstr>Schematic representation of the development of an epidemic of disease over time</vt:lpstr>
      <vt:lpstr>Kaposi sarcoma in New York</vt:lpstr>
      <vt:lpstr>Epidemiologic Triad Factors involved in disease outbreaks:  chain of infection</vt:lpstr>
      <vt:lpstr>Epidemiologic Triad Factors involved in disease outbreaks:  chain of infection</vt:lpstr>
      <vt:lpstr>Chain of Infection</vt:lpstr>
      <vt:lpstr>Disease</vt:lpstr>
      <vt:lpstr>Chronic Carrier Status</vt:lpstr>
      <vt:lpstr>PowerPoint Presentation</vt:lpstr>
      <vt:lpstr>PowerPoint Presentation</vt:lpstr>
      <vt:lpstr>Definitions</vt:lpstr>
      <vt:lpstr>Definitions</vt:lpstr>
      <vt:lpstr>Incubation period</vt:lpstr>
      <vt:lpstr>1374 - Black Death in Venetian Republic</vt:lpstr>
      <vt:lpstr>Three critical variables in investigating an outbreak or epidemic</vt:lpstr>
      <vt:lpstr>Number of cases plotted against time and against the logarithm of time</vt:lpstr>
      <vt:lpstr> Incubation Periods - Food Poisoning</vt:lpstr>
      <vt:lpstr>Infectious Agent (Pathogen)</vt:lpstr>
      <vt:lpstr>Characteristics of Agent (pathogen)</vt:lpstr>
      <vt:lpstr>Host</vt:lpstr>
      <vt:lpstr>Death rates from tuberculosis by age group for selected years </vt:lpstr>
      <vt:lpstr>Transmission - dependent on</vt:lpstr>
      <vt:lpstr>Transmission - dependent on</vt:lpstr>
      <vt:lpstr>Mean annual death rate from scarlet fever in children under 15 years of age, England and Wales</vt:lpstr>
      <vt:lpstr>Mean annual death rate from whooping cough in children under 15 years of age, England and Wales</vt:lpstr>
      <vt:lpstr>PowerPoint Presentation</vt:lpstr>
      <vt:lpstr>PowerPoint Presentation</vt:lpstr>
      <vt:lpstr>Herd immunity</vt:lpstr>
      <vt:lpstr>Measures of effect</vt:lpstr>
      <vt:lpstr>Transmission</vt:lpstr>
      <vt:lpstr>Classification by mode of escape from host/reservoir</vt:lpstr>
      <vt:lpstr>The Epidemic (Attack) Curve</vt:lpstr>
      <vt:lpstr>Outbreak Pattern of Spread</vt:lpstr>
      <vt:lpstr>Number of cases plotted against time </vt:lpstr>
      <vt:lpstr>Common Source Epidemic</vt:lpstr>
      <vt:lpstr>Common Source Epidemic </vt:lpstr>
      <vt:lpstr>Outbreak of cholera, London, August - September 1854</vt:lpstr>
      <vt:lpstr>PowerPoint Presentation</vt:lpstr>
      <vt:lpstr>Point Source Epidemic </vt:lpstr>
      <vt:lpstr>Point Source Epidemic</vt:lpstr>
      <vt:lpstr>PowerPoint Presentation</vt:lpstr>
      <vt:lpstr>Propagated (Progressive)</vt:lpstr>
      <vt:lpstr>Propagative (Progressive) Epidemic</vt:lpstr>
      <vt:lpstr>Management and Control of an Epidemic</vt:lpstr>
      <vt:lpstr>Management and Control of an Epidemic</vt:lpstr>
      <vt:lpstr>Management and Control of an Epidemic</vt:lpstr>
      <vt:lpstr>Management and Control of an Epidemic</vt:lpstr>
      <vt:lpstr>Management and Control of an Epidemic</vt:lpstr>
      <vt:lpstr>Management and Control of an Epidemic</vt:lpstr>
      <vt:lpstr>Management and Control of an Epidemic</vt:lpstr>
      <vt:lpstr>Management and Control of an Epidemic</vt:lpstr>
      <vt:lpstr>Management and Control of an Epidemic</vt:lpstr>
      <vt:lpstr>Management and Control of an Epidemic</vt:lpstr>
      <vt:lpstr>Management and Control of an Epidemic</vt:lpstr>
      <vt:lpstr>PowerPoint Presentation</vt:lpstr>
      <vt:lpstr>PowerPoint Presentation</vt:lpstr>
      <vt:lpstr>PowerPoint Presentation</vt:lpstr>
      <vt:lpstr>PowerPoint Presentation</vt:lpstr>
      <vt:lpstr>Morbidity and mortality weekly Report (MMWR)</vt:lpstr>
      <vt:lpstr>Health professionals </vt:lpstr>
      <vt:lpstr>Summary</vt:lpstr>
    </vt:vector>
  </TitlesOfParts>
  <Company>Loma Linda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EPDM 414 Introduction to Epidemiology</dc:title>
  <dc:creator>synnove knutsen</dc:creator>
  <cp:lastModifiedBy>Knutsen, Raymond (LLU)</cp:lastModifiedBy>
  <cp:revision>514</cp:revision>
  <dcterms:created xsi:type="dcterms:W3CDTF">1999-01-07T03:11:36Z</dcterms:created>
  <dcterms:modified xsi:type="dcterms:W3CDTF">2014-10-05T23:53:44Z</dcterms:modified>
</cp:coreProperties>
</file>