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88"/>
  </p:notesMasterIdLst>
  <p:handoutMasterIdLst>
    <p:handoutMasterId r:id="rId89"/>
  </p:handoutMasterIdLst>
  <p:sldIdLst>
    <p:sldId id="256" r:id="rId2"/>
    <p:sldId id="314" r:id="rId3"/>
    <p:sldId id="360" r:id="rId4"/>
    <p:sldId id="358" r:id="rId5"/>
    <p:sldId id="359" r:id="rId6"/>
    <p:sldId id="361" r:id="rId7"/>
    <p:sldId id="447" r:id="rId8"/>
    <p:sldId id="362" r:id="rId9"/>
    <p:sldId id="363" r:id="rId10"/>
    <p:sldId id="446" r:id="rId11"/>
    <p:sldId id="364" r:id="rId12"/>
    <p:sldId id="365" r:id="rId13"/>
    <p:sldId id="449" r:id="rId14"/>
    <p:sldId id="366" r:id="rId15"/>
    <p:sldId id="367" r:id="rId16"/>
    <p:sldId id="389" r:id="rId17"/>
    <p:sldId id="390" r:id="rId18"/>
    <p:sldId id="370" r:id="rId19"/>
    <p:sldId id="450" r:id="rId20"/>
    <p:sldId id="451" r:id="rId21"/>
    <p:sldId id="372" r:id="rId22"/>
    <p:sldId id="427" r:id="rId23"/>
    <p:sldId id="428" r:id="rId24"/>
    <p:sldId id="373" r:id="rId25"/>
    <p:sldId id="374" r:id="rId26"/>
    <p:sldId id="375" r:id="rId27"/>
    <p:sldId id="378" r:id="rId28"/>
    <p:sldId id="379" r:id="rId29"/>
    <p:sldId id="376" r:id="rId30"/>
    <p:sldId id="377" r:id="rId31"/>
    <p:sldId id="444" r:id="rId32"/>
    <p:sldId id="381" r:id="rId33"/>
    <p:sldId id="445" r:id="rId34"/>
    <p:sldId id="434" r:id="rId35"/>
    <p:sldId id="391" r:id="rId36"/>
    <p:sldId id="436" r:id="rId37"/>
    <p:sldId id="392" r:id="rId38"/>
    <p:sldId id="393" r:id="rId39"/>
    <p:sldId id="383" r:id="rId40"/>
    <p:sldId id="384" r:id="rId41"/>
    <p:sldId id="385" r:id="rId42"/>
    <p:sldId id="386" r:id="rId43"/>
    <p:sldId id="387" r:id="rId44"/>
    <p:sldId id="388" r:id="rId45"/>
    <p:sldId id="394" r:id="rId46"/>
    <p:sldId id="395" r:id="rId47"/>
    <p:sldId id="368" r:id="rId48"/>
    <p:sldId id="396" r:id="rId49"/>
    <p:sldId id="397" r:id="rId50"/>
    <p:sldId id="399" r:id="rId51"/>
    <p:sldId id="437" r:id="rId52"/>
    <p:sldId id="438" r:id="rId53"/>
    <p:sldId id="398" r:id="rId54"/>
    <p:sldId id="400" r:id="rId55"/>
    <p:sldId id="439" r:id="rId56"/>
    <p:sldId id="440" r:id="rId57"/>
    <p:sldId id="401" r:id="rId58"/>
    <p:sldId id="402" r:id="rId59"/>
    <p:sldId id="430" r:id="rId60"/>
    <p:sldId id="431" r:id="rId61"/>
    <p:sldId id="432" r:id="rId62"/>
    <p:sldId id="403" r:id="rId63"/>
    <p:sldId id="429" r:id="rId64"/>
    <p:sldId id="404" r:id="rId65"/>
    <p:sldId id="419" r:id="rId66"/>
    <p:sldId id="420" r:id="rId67"/>
    <p:sldId id="421" r:id="rId68"/>
    <p:sldId id="422" r:id="rId69"/>
    <p:sldId id="423" r:id="rId70"/>
    <p:sldId id="424" r:id="rId71"/>
    <p:sldId id="425" r:id="rId72"/>
    <p:sldId id="426" r:id="rId73"/>
    <p:sldId id="405" r:id="rId74"/>
    <p:sldId id="406" r:id="rId75"/>
    <p:sldId id="407" r:id="rId76"/>
    <p:sldId id="408" r:id="rId77"/>
    <p:sldId id="441" r:id="rId78"/>
    <p:sldId id="409" r:id="rId79"/>
    <p:sldId id="443" r:id="rId80"/>
    <p:sldId id="410" r:id="rId81"/>
    <p:sldId id="411" r:id="rId82"/>
    <p:sldId id="412" r:id="rId83"/>
    <p:sldId id="413" r:id="rId84"/>
    <p:sldId id="414" r:id="rId85"/>
    <p:sldId id="415" r:id="rId86"/>
    <p:sldId id="356" r:id="rId87"/>
  </p:sldIdLst>
  <p:sldSz cx="9144000" cy="6858000" type="screen4x3"/>
  <p:notesSz cx="7026275" cy="9312275"/>
  <p:defaultTextStyle>
    <a:defPPr>
      <a:defRPr lang="en-US"/>
    </a:defPPr>
    <a:lvl1pPr algn="l" rtl="0" eaLnBrk="0" fontAlgn="base" hangingPunct="0">
      <a:spcBef>
        <a:spcPct val="0"/>
      </a:spcBef>
      <a:spcAft>
        <a:spcPct val="0"/>
      </a:spcAft>
      <a:buChar char="•"/>
      <a:defRPr sz="3000" kern="1200">
        <a:solidFill>
          <a:schemeClr val="tx1"/>
        </a:solidFill>
        <a:latin typeface="Arial" charset="0"/>
        <a:ea typeface="+mn-ea"/>
        <a:cs typeface="+mn-cs"/>
      </a:defRPr>
    </a:lvl1pPr>
    <a:lvl2pPr marL="457200" algn="l" rtl="0" eaLnBrk="0" fontAlgn="base" hangingPunct="0">
      <a:spcBef>
        <a:spcPct val="0"/>
      </a:spcBef>
      <a:spcAft>
        <a:spcPct val="0"/>
      </a:spcAft>
      <a:buChar char="•"/>
      <a:defRPr sz="3000" kern="1200">
        <a:solidFill>
          <a:schemeClr val="tx1"/>
        </a:solidFill>
        <a:latin typeface="Arial" charset="0"/>
        <a:ea typeface="+mn-ea"/>
        <a:cs typeface="+mn-cs"/>
      </a:defRPr>
    </a:lvl2pPr>
    <a:lvl3pPr marL="914400" algn="l" rtl="0" eaLnBrk="0" fontAlgn="base" hangingPunct="0">
      <a:spcBef>
        <a:spcPct val="0"/>
      </a:spcBef>
      <a:spcAft>
        <a:spcPct val="0"/>
      </a:spcAft>
      <a:buChar char="•"/>
      <a:defRPr sz="3000" kern="1200">
        <a:solidFill>
          <a:schemeClr val="tx1"/>
        </a:solidFill>
        <a:latin typeface="Arial" charset="0"/>
        <a:ea typeface="+mn-ea"/>
        <a:cs typeface="+mn-cs"/>
      </a:defRPr>
    </a:lvl3pPr>
    <a:lvl4pPr marL="1371600" algn="l" rtl="0" eaLnBrk="0" fontAlgn="base" hangingPunct="0">
      <a:spcBef>
        <a:spcPct val="0"/>
      </a:spcBef>
      <a:spcAft>
        <a:spcPct val="0"/>
      </a:spcAft>
      <a:buChar char="•"/>
      <a:defRPr sz="3000" kern="1200">
        <a:solidFill>
          <a:schemeClr val="tx1"/>
        </a:solidFill>
        <a:latin typeface="Arial" charset="0"/>
        <a:ea typeface="+mn-ea"/>
        <a:cs typeface="+mn-cs"/>
      </a:defRPr>
    </a:lvl4pPr>
    <a:lvl5pPr marL="1828800" algn="l" rtl="0" eaLnBrk="0" fontAlgn="base" hangingPunct="0">
      <a:spcBef>
        <a:spcPct val="0"/>
      </a:spcBef>
      <a:spcAft>
        <a:spcPct val="0"/>
      </a:spcAft>
      <a:buChar char="•"/>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33CC"/>
    <a:srgbClr val="008080"/>
    <a:srgbClr val="CC0066"/>
    <a:srgbClr val="FFCC00"/>
    <a:srgbClr val="CC66FF"/>
    <a:srgbClr val="990033"/>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0" autoAdjust="0"/>
    <p:restoredTop sz="54174" autoAdjust="0"/>
  </p:normalViewPr>
  <p:slideViewPr>
    <p:cSldViewPr>
      <p:cViewPr varScale="1">
        <p:scale>
          <a:sx n="63" d="100"/>
          <a:sy n="63" d="100"/>
        </p:scale>
        <p:origin x="219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buFontTx/>
              <a:buNone/>
              <a:defRPr sz="1200">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buFontTx/>
              <a:buNone/>
              <a:defRPr sz="1200">
                <a:latin typeface="Times New Roman" pitchFamily="18" charset="0"/>
              </a:defRPr>
            </a:lvl1pPr>
          </a:lstStyle>
          <a:p>
            <a:pPr>
              <a:defRPr/>
            </a:pPr>
            <a:fld id="{5F06E56F-6403-401E-8CB5-139915FF3477}" type="slidenum">
              <a:rPr lang="en-US"/>
              <a:pPr>
                <a:defRPr/>
              </a:pPr>
              <a:t>‹#›</a:t>
            </a:fld>
            <a:endParaRPr lang="en-US"/>
          </a:p>
        </p:txBody>
      </p:sp>
    </p:spTree>
    <p:extLst>
      <p:ext uri="{BB962C8B-B14F-4D97-AF65-F5344CB8AC3E}">
        <p14:creationId xmlns:p14="http://schemas.microsoft.com/office/powerpoint/2010/main" val="234773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buFontTx/>
              <a:buNone/>
              <a:defRPr sz="1200">
                <a:latin typeface="Times New Roman" pitchFamily="18" charset="0"/>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buFontTx/>
              <a:buNone/>
              <a:defRPr sz="1200">
                <a:latin typeface="Times New Roman" pitchFamily="18" charset="0"/>
              </a:defRPr>
            </a:lvl1pPr>
          </a:lstStyle>
          <a:p>
            <a:pPr>
              <a:defRPr/>
            </a:pPr>
            <a:fld id="{ABC4BADD-9409-45BC-BD26-2F841766672C}" type="slidenum">
              <a:rPr lang="en-US"/>
              <a:pPr>
                <a:defRPr/>
              </a:pPr>
              <a:t>‹#›</a:t>
            </a:fld>
            <a:endParaRPr lang="en-US"/>
          </a:p>
        </p:txBody>
      </p:sp>
    </p:spTree>
    <p:extLst>
      <p:ext uri="{BB962C8B-B14F-4D97-AF65-F5344CB8AC3E}">
        <p14:creationId xmlns:p14="http://schemas.microsoft.com/office/powerpoint/2010/main" val="15820182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Welcome to EPDM 509, Module 4, Lecture 4. This lecture covers the important issues of diagnosis and screening in epidemiology, and how to assess the quality of diagnostic and screening tests. The concepts of this lecture you need to know, and they will</a:t>
            </a:r>
            <a:r>
              <a:rPr lang="en-US" baseline="0" dirty="0" smtClean="0"/>
              <a:t> be at your midterm and final.</a:t>
            </a:r>
            <a:r>
              <a:rPr lang="en-US" dirty="0" smtClean="0"/>
              <a:t> </a:t>
            </a:r>
          </a:p>
          <a:p>
            <a:pPr eaLnBrk="1" hangingPunct="1"/>
            <a:r>
              <a:rPr lang="en-US" dirty="0" smtClean="0"/>
              <a:t>Screening for specific diseases is necessary in order to:</a:t>
            </a:r>
          </a:p>
          <a:p>
            <a:pPr marL="228600" indent="-228600" eaLnBrk="1" hangingPunct="1">
              <a:buFont typeface="+mj-lt"/>
              <a:buAutoNum type="arabicPeriod"/>
            </a:pPr>
            <a:r>
              <a:rPr lang="en-US" dirty="0" smtClean="0"/>
              <a:t>Assess their distribution, and distinguish between individuals who have and do not have these diseases.</a:t>
            </a:r>
          </a:p>
          <a:p>
            <a:pPr marL="228600" indent="-228600" eaLnBrk="1" hangingPunct="1">
              <a:buFont typeface="+mj-lt"/>
              <a:buAutoNum type="arabicPeriod"/>
            </a:pPr>
            <a:r>
              <a:rPr lang="en-US" dirty="0" smtClean="0"/>
              <a:t>Learn more about the etiology of these diseases, how they</a:t>
            </a:r>
            <a:r>
              <a:rPr lang="en-US" baseline="0" dirty="0" smtClean="0"/>
              <a:t> are transmitted and how they develops.</a:t>
            </a:r>
          </a:p>
          <a:p>
            <a:pPr marL="228600" indent="-228600" eaLnBrk="1" hangingPunct="1">
              <a:buFont typeface="+mj-lt"/>
              <a:buAutoNum type="arabicPeriod"/>
            </a:pPr>
            <a:r>
              <a:rPr lang="en-US" baseline="0" dirty="0" smtClean="0"/>
              <a:t>Start secondary prevention programs that require early disease detection and intervention. </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a:t>
            </a:fld>
            <a:endParaRPr lang="en-US"/>
          </a:p>
        </p:txBody>
      </p:sp>
    </p:spTree>
    <p:extLst>
      <p:ext uri="{BB962C8B-B14F-4D97-AF65-F5344CB8AC3E}">
        <p14:creationId xmlns:p14="http://schemas.microsoft.com/office/powerpoint/2010/main" val="40720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Accuracy</a:t>
            </a:r>
            <a:r>
              <a:rPr lang="en-US" dirty="0" smtClean="0"/>
              <a:t> has two main components – </a:t>
            </a:r>
            <a:r>
              <a:rPr lang="en-US" u="sng" dirty="0" smtClean="0"/>
              <a:t>validity</a:t>
            </a:r>
            <a:r>
              <a:rPr lang="en-US" dirty="0" smtClean="0"/>
              <a:t> (truth) and </a:t>
            </a:r>
            <a:r>
              <a:rPr lang="en-US" u="sng" dirty="0" smtClean="0"/>
              <a:t>reliability</a:t>
            </a:r>
            <a:r>
              <a:rPr lang="en-US" dirty="0" smtClean="0"/>
              <a:t> (precision).</a:t>
            </a:r>
            <a:r>
              <a:rPr lang="en-US" baseline="0" dirty="0" smtClean="0"/>
              <a:t> A screening test is accurate to the extent that it demonstrates both validity and reliability, i.e. absence of bias. Validity is the extent to which a test measures what it was designed to measure, so that the measure is true, that it may distinguish between who has a disease and who does not. Reliability is the extent to which a test is dependable, and random error is absent. </a:t>
            </a:r>
          </a:p>
          <a:p>
            <a:r>
              <a:rPr lang="en-US" baseline="0" dirty="0" smtClean="0"/>
              <a:t>A little simplified, we will let validity refer to weather the test results are “at target”, and reliability to </a:t>
            </a:r>
            <a:r>
              <a:rPr lang="en-US" baseline="0" dirty="0" err="1" smtClean="0"/>
              <a:t>wheather</a:t>
            </a:r>
            <a:r>
              <a:rPr lang="en-US" baseline="0" dirty="0" smtClean="0"/>
              <a:t> the results are “clustered”.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11</a:t>
            </a:fld>
            <a:endParaRPr lang="en-US"/>
          </a:p>
        </p:txBody>
      </p:sp>
    </p:spTree>
    <p:extLst>
      <p:ext uri="{BB962C8B-B14F-4D97-AF65-F5344CB8AC3E}">
        <p14:creationId xmlns:p14="http://schemas.microsoft.com/office/powerpoint/2010/main" val="62910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use this drawing to visualize the concepts</a:t>
            </a:r>
            <a:r>
              <a:rPr lang="en-US" baseline="0" dirty="0" smtClean="0"/>
              <a:t> of reliability and validity. Start by writing: </a:t>
            </a:r>
            <a:r>
              <a:rPr lang="en-US" b="1" baseline="0" dirty="0" smtClean="0"/>
              <a:t>Valid = at target</a:t>
            </a:r>
            <a:r>
              <a:rPr lang="en-US" baseline="0" dirty="0" smtClean="0"/>
              <a:t>; </a:t>
            </a:r>
            <a:r>
              <a:rPr lang="en-US" b="1" baseline="0" dirty="0" smtClean="0"/>
              <a:t>Reliable = clustered</a:t>
            </a:r>
            <a:r>
              <a:rPr lang="en-US" baseline="0" dirty="0" smtClean="0"/>
              <a:t>. </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A = </a:t>
            </a:r>
            <a:r>
              <a:rPr lang="en-US" b="1" u="sng" dirty="0" smtClean="0"/>
              <a:t>Reliable</a:t>
            </a:r>
            <a:r>
              <a:rPr lang="en-US" dirty="0" smtClean="0"/>
              <a:t>/precise/reproducible:</a:t>
            </a:r>
            <a:r>
              <a:rPr lang="en-US" baseline="0" dirty="0" smtClean="0"/>
              <a:t> </a:t>
            </a:r>
            <a:r>
              <a:rPr lang="en-US" dirty="0" smtClean="0"/>
              <a:t>the results are similar/</a:t>
            </a:r>
            <a:r>
              <a:rPr lang="en-US" b="1" i="1" dirty="0" smtClean="0"/>
              <a:t>clustered</a:t>
            </a:r>
            <a:r>
              <a:rPr lang="en-US" dirty="0" smtClean="0"/>
              <a:t> </a:t>
            </a:r>
            <a:r>
              <a:rPr lang="en-US" baseline="0" dirty="0" smtClean="0"/>
              <a:t>each time</a:t>
            </a:r>
            <a:r>
              <a:rPr lang="en-US" dirty="0" smtClean="0"/>
              <a:t>. </a:t>
            </a:r>
            <a:r>
              <a:rPr lang="en-US" b="1" u="sng" baseline="0" dirty="0" smtClean="0"/>
              <a:t>Valid/true</a:t>
            </a:r>
            <a:r>
              <a:rPr lang="en-US" baseline="0" dirty="0" smtClean="0"/>
              <a:t>: the results are evenly distributed around the true value, and are </a:t>
            </a:r>
            <a:r>
              <a:rPr lang="en-US" b="1" i="1" u="none" baseline="0" dirty="0" smtClean="0"/>
              <a:t>on target </a:t>
            </a:r>
            <a:r>
              <a:rPr lang="en-US" baseline="0" dirty="0" smtClean="0"/>
              <a:t>or on average on target.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B =</a:t>
            </a:r>
            <a:r>
              <a:rPr lang="en-US" b="1" baseline="0" dirty="0" smtClean="0"/>
              <a:t> </a:t>
            </a:r>
            <a:r>
              <a:rPr lang="en-US" b="1" u="sng" baseline="0" dirty="0" smtClean="0"/>
              <a:t>Not Reliable</a:t>
            </a:r>
            <a:r>
              <a:rPr lang="en-US" baseline="0" dirty="0" smtClean="0"/>
              <a:t>/precise/reproducible: </a:t>
            </a:r>
            <a:r>
              <a:rPr lang="en-US" dirty="0" smtClean="0"/>
              <a:t>the results are </a:t>
            </a:r>
            <a:r>
              <a:rPr lang="en-US" b="1" i="1" dirty="0" smtClean="0"/>
              <a:t>not</a:t>
            </a:r>
            <a:r>
              <a:rPr lang="en-US" dirty="0" smtClean="0"/>
              <a:t> similar/</a:t>
            </a:r>
            <a:r>
              <a:rPr lang="en-US" b="1" i="1" dirty="0" smtClean="0"/>
              <a:t>clustered</a:t>
            </a:r>
            <a:r>
              <a:rPr lang="en-US" dirty="0" smtClean="0"/>
              <a:t> each time</a:t>
            </a:r>
            <a:r>
              <a:rPr lang="en-US" baseline="0" dirty="0" smtClean="0"/>
              <a:t>. </a:t>
            </a:r>
            <a:r>
              <a:rPr lang="en-US" b="1" u="sng" baseline="0" dirty="0" smtClean="0"/>
              <a:t>Valid/true</a:t>
            </a:r>
            <a:r>
              <a:rPr lang="en-US" baseline="0" dirty="0" smtClean="0"/>
              <a:t>: the results are evenly distributed around the true value, and are </a:t>
            </a:r>
            <a:r>
              <a:rPr lang="en-US" b="1" i="1" u="none" baseline="0" dirty="0" smtClean="0"/>
              <a:t>on target </a:t>
            </a:r>
            <a:r>
              <a:rPr lang="en-US" baseline="0" dirty="0" smtClean="0"/>
              <a:t>or on average on target.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12</a:t>
            </a:fld>
            <a:endParaRPr lang="en-US"/>
          </a:p>
        </p:txBody>
      </p:sp>
    </p:spTree>
    <p:extLst>
      <p:ext uri="{BB962C8B-B14F-4D97-AF65-F5344CB8AC3E}">
        <p14:creationId xmlns:p14="http://schemas.microsoft.com/office/powerpoint/2010/main" val="2079351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 = </a:t>
            </a:r>
            <a:r>
              <a:rPr lang="en-US" b="1" u="sng" dirty="0" smtClean="0"/>
              <a:t>Reliable</a:t>
            </a:r>
            <a:r>
              <a:rPr lang="en-US" dirty="0" smtClean="0"/>
              <a:t>/precise/reproducible:</a:t>
            </a:r>
            <a:r>
              <a:rPr lang="en-US" baseline="0" dirty="0" smtClean="0"/>
              <a:t> </a:t>
            </a:r>
            <a:r>
              <a:rPr lang="en-US" dirty="0" smtClean="0"/>
              <a:t>the results are similar/</a:t>
            </a:r>
            <a:r>
              <a:rPr lang="en-US" b="1" i="1" dirty="0" smtClean="0"/>
              <a:t>clustered</a:t>
            </a:r>
            <a:r>
              <a:rPr lang="en-US" dirty="0" smtClean="0"/>
              <a:t> </a:t>
            </a:r>
            <a:r>
              <a:rPr lang="en-US" baseline="0" dirty="0" smtClean="0"/>
              <a:t>each time</a:t>
            </a:r>
            <a:r>
              <a:rPr lang="en-US" dirty="0" smtClean="0"/>
              <a:t>. </a:t>
            </a:r>
            <a:r>
              <a:rPr lang="en-US" b="1" u="sng" baseline="0" dirty="0" smtClean="0"/>
              <a:t>Not valid/true</a:t>
            </a:r>
            <a:r>
              <a:rPr lang="en-US" baseline="0" dirty="0" smtClean="0"/>
              <a:t>: the results are distributed </a:t>
            </a:r>
            <a:r>
              <a:rPr lang="en-US" b="1" i="1" baseline="0" dirty="0" smtClean="0"/>
              <a:t>off target</a:t>
            </a:r>
            <a:r>
              <a:rPr lang="en-US" baseline="0" dirty="0" smtClean="0"/>
              <a:t>, not around the true values, possibly due to a systematic error (i.e. </a:t>
            </a:r>
            <a:r>
              <a:rPr lang="en-US" baseline="0" dirty="0" smtClean="0"/>
              <a:t>      </a:t>
            </a:r>
            <a:r>
              <a:rPr lang="en-US" baseline="0" dirty="0" smtClean="0"/>
              <a:t>bias).</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D = </a:t>
            </a:r>
            <a:r>
              <a:rPr lang="en-US" b="1" u="sng" baseline="0" dirty="0" smtClean="0"/>
              <a:t>Not Reliable</a:t>
            </a:r>
            <a:r>
              <a:rPr lang="en-US" baseline="0" dirty="0" smtClean="0"/>
              <a:t>/precise/reproducible: </a:t>
            </a:r>
            <a:r>
              <a:rPr lang="en-US" dirty="0" smtClean="0"/>
              <a:t>the results are </a:t>
            </a:r>
            <a:r>
              <a:rPr lang="en-US" b="1" i="1" dirty="0" smtClean="0"/>
              <a:t>not</a:t>
            </a:r>
            <a:r>
              <a:rPr lang="en-US" dirty="0" smtClean="0"/>
              <a:t> similar/</a:t>
            </a:r>
            <a:r>
              <a:rPr lang="en-US" b="1" i="1" dirty="0" smtClean="0"/>
              <a:t>clustered</a:t>
            </a:r>
            <a:r>
              <a:rPr lang="en-US" dirty="0" smtClean="0"/>
              <a:t> each time</a:t>
            </a:r>
            <a:r>
              <a:rPr lang="en-US" baseline="0" dirty="0" smtClean="0"/>
              <a:t>.</a:t>
            </a:r>
            <a:r>
              <a:rPr lang="en-US" b="1" baseline="0" dirty="0" smtClean="0"/>
              <a:t> </a:t>
            </a:r>
            <a:r>
              <a:rPr lang="en-US" b="1" u="sng" baseline="0" dirty="0" smtClean="0"/>
              <a:t>Not valid/true</a:t>
            </a:r>
            <a:r>
              <a:rPr lang="en-US" baseline="0" dirty="0" smtClean="0"/>
              <a:t>: the results are distributed </a:t>
            </a:r>
            <a:r>
              <a:rPr lang="en-US" b="1" i="1" baseline="0" dirty="0" smtClean="0"/>
              <a:t>off target</a:t>
            </a:r>
            <a:r>
              <a:rPr lang="en-US" baseline="0" dirty="0" smtClean="0"/>
              <a:t>, not around the true values, possibly due to a systematic </a:t>
            </a:r>
            <a:r>
              <a:rPr lang="en-US" baseline="0" dirty="0" smtClean="0"/>
              <a:t>      </a:t>
            </a:r>
            <a:r>
              <a:rPr lang="en-US" baseline="0" dirty="0" smtClean="0"/>
              <a:t>error (i.e. bias).</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13</a:t>
            </a:fld>
            <a:endParaRPr lang="en-US"/>
          </a:p>
        </p:txBody>
      </p:sp>
    </p:spTree>
    <p:extLst>
      <p:ext uri="{BB962C8B-B14F-4D97-AF65-F5344CB8AC3E}">
        <p14:creationId xmlns:p14="http://schemas.microsoft.com/office/powerpoint/2010/main" val="2079351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Validity has two components: Sensitivity and Specificity, and they are “mirror images” of each other. </a:t>
            </a:r>
          </a:p>
          <a:p>
            <a:r>
              <a:rPr lang="en-US" b="1" u="sng" dirty="0" smtClean="0">
                <a:solidFill>
                  <a:srgbClr val="FF0000"/>
                </a:solidFill>
              </a:rPr>
              <a:t>Sensitivity</a:t>
            </a:r>
            <a:r>
              <a:rPr lang="en-US" dirty="0" smtClean="0"/>
              <a:t> is the ability of the test to correctly identify those who </a:t>
            </a:r>
            <a:r>
              <a:rPr lang="en-US" b="1" u="sng" dirty="0" smtClean="0"/>
              <a:t>have</a:t>
            </a:r>
            <a:r>
              <a:rPr lang="en-US" baseline="0" dirty="0" smtClean="0"/>
              <a:t> the disease, and </a:t>
            </a:r>
          </a:p>
          <a:p>
            <a:r>
              <a:rPr lang="en-US" b="1" u="sng" baseline="0" dirty="0" smtClean="0"/>
              <a:t>Specificity</a:t>
            </a:r>
            <a:r>
              <a:rPr lang="en-US" baseline="0" dirty="0" smtClean="0"/>
              <a:t> is the ability of the test to correctly identify those who </a:t>
            </a:r>
            <a:r>
              <a:rPr lang="en-US" b="1" u="sng" baseline="0" dirty="0" smtClean="0"/>
              <a:t>do not have</a:t>
            </a:r>
            <a:r>
              <a:rPr lang="en-US" baseline="0" dirty="0" smtClean="0"/>
              <a:t> the disease.</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14</a:t>
            </a:fld>
            <a:endParaRPr lang="en-US"/>
          </a:p>
        </p:txBody>
      </p:sp>
    </p:spTree>
    <p:extLst>
      <p:ext uri="{BB962C8B-B14F-4D97-AF65-F5344CB8AC3E}">
        <p14:creationId xmlns:p14="http://schemas.microsoft.com/office/powerpoint/2010/main" val="279608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2x2 table, and they are important in epidemiology. This 2x2</a:t>
            </a:r>
            <a:r>
              <a:rPr lang="en-US" baseline="0" dirty="0" smtClean="0"/>
              <a:t> table makes it easy to remember and to calculate sensitivity, specificity, PV+, PV-, FP (false positives), FN (false negatives) and accuracy. The disease (present or absent) is on the top, the test we are evaluating is to the left, and is said to be positive when it is abnormal, and negative when it is normal. In order to evaluate the test we also need to know the true disease status by using a gold standard. From this the test is labeled </a:t>
            </a:r>
            <a:r>
              <a:rPr lang="en-US" b="1" baseline="0" dirty="0" smtClean="0"/>
              <a:t>a)</a:t>
            </a:r>
            <a:r>
              <a:rPr lang="en-US" baseline="0" dirty="0" smtClean="0"/>
              <a:t> </a:t>
            </a:r>
            <a:r>
              <a:rPr lang="en-US" b="1" baseline="0" dirty="0" smtClean="0"/>
              <a:t>True positive</a:t>
            </a:r>
            <a:r>
              <a:rPr lang="en-US" baseline="0" dirty="0" smtClean="0"/>
              <a:t>, if it is positive when the disease is present, according to the gold standard. </a:t>
            </a:r>
            <a:r>
              <a:rPr lang="en-US" b="1" baseline="0" dirty="0" smtClean="0"/>
              <a:t>b) False positive</a:t>
            </a:r>
            <a:r>
              <a:rPr lang="en-US" baseline="0" dirty="0" smtClean="0"/>
              <a:t>, if it is positive when the disease is absent, according to the gold standard. </a:t>
            </a:r>
            <a:r>
              <a:rPr lang="en-US" b="1" baseline="0" dirty="0" smtClean="0"/>
              <a:t>c) False negative</a:t>
            </a:r>
            <a:r>
              <a:rPr lang="en-US" baseline="0" dirty="0" smtClean="0"/>
              <a:t>, if it is negative when the disease is present. </a:t>
            </a:r>
            <a:r>
              <a:rPr lang="en-US" b="1" baseline="0" dirty="0" smtClean="0"/>
              <a:t>d) True negative</a:t>
            </a:r>
            <a:r>
              <a:rPr lang="en-US" b="0" baseline="0" dirty="0" smtClean="0"/>
              <a:t>, if it is negative when the disease is absent.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15</a:t>
            </a:fld>
            <a:endParaRPr lang="en-US"/>
          </a:p>
        </p:txBody>
      </p:sp>
    </p:spTree>
    <p:extLst>
      <p:ext uri="{BB962C8B-B14F-4D97-AF65-F5344CB8AC3E}">
        <p14:creationId xmlns:p14="http://schemas.microsoft.com/office/powerpoint/2010/main" val="205281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Accuracy is the ability of the test to produce true classifications, and is the sum of true positives and true negatives divided</a:t>
            </a:r>
            <a:r>
              <a:rPr lang="en-US" baseline="0" dirty="0" smtClean="0"/>
              <a:t> by the total number tested. Accuracy asks the question: What proportion of those tested is the test able to correctly classify as diseased and not diseased?</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16</a:t>
            </a:fld>
            <a:endParaRPr lang="en-US"/>
          </a:p>
        </p:txBody>
      </p:sp>
    </p:spTree>
    <p:extLst>
      <p:ext uri="{BB962C8B-B14F-4D97-AF65-F5344CB8AC3E}">
        <p14:creationId xmlns:p14="http://schemas.microsoft.com/office/powerpoint/2010/main" val="1136323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we test the accuracy of X-ray at diagnosing lung cancer, and we use lung cancer</a:t>
            </a:r>
            <a:r>
              <a:rPr lang="en-US" baseline="0" dirty="0" smtClean="0"/>
              <a:t> biopsy as our gold standard. We find that X-ray correctly label 60 as having lung cancer and 850 as not having lung cancer, but 40 are false negatives because the X-ray label them as not having lung cancer, but the biopsy say they have lung cancer. Also, 50 are false positives because they are labeled positive by X-ray, but negative by the biopsy. This gives an accuracy of 92.9%.</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17</a:t>
            </a:fld>
            <a:endParaRPr lang="en-US"/>
          </a:p>
        </p:txBody>
      </p:sp>
    </p:spTree>
    <p:extLst>
      <p:ext uri="{BB962C8B-B14F-4D97-AF65-F5344CB8AC3E}">
        <p14:creationId xmlns:p14="http://schemas.microsoft.com/office/powerpoint/2010/main" val="1166142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mentioned a little while ago that in order to evaluate the test we also need to know the true disease status by using a gold standard. Without such a “gold standard” we cannot evaluate how good the test we are using really is.</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18</a:t>
            </a:fld>
            <a:endParaRPr lang="en-US"/>
          </a:p>
        </p:txBody>
      </p:sp>
    </p:spTree>
    <p:extLst>
      <p:ext uri="{BB962C8B-B14F-4D97-AF65-F5344CB8AC3E}">
        <p14:creationId xmlns:p14="http://schemas.microsoft.com/office/powerpoint/2010/main" val="1066439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Sensitivity and specificity asks how good the test is at identifying people with the disease and people without the disease.  </a:t>
            </a:r>
          </a:p>
          <a:p>
            <a:r>
              <a:rPr lang="en-US" dirty="0" smtClean="0"/>
              <a:t>Sensitivity, the proportion with disease in which the test is positive, is given on the left side of the 2x2 table: True positive divided</a:t>
            </a:r>
            <a:r>
              <a:rPr lang="en-US" baseline="0" dirty="0" smtClean="0"/>
              <a:t> by everyone with the disease (true positive + false negative). Sensitivity asks the question: Given that you have the disease, what proportion of those with the disease is the test able to correctly identify as diseased?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19</a:t>
            </a:fld>
            <a:endParaRPr lang="en-US"/>
          </a:p>
        </p:txBody>
      </p:sp>
    </p:spTree>
    <p:extLst>
      <p:ext uri="{BB962C8B-B14F-4D97-AF65-F5344CB8AC3E}">
        <p14:creationId xmlns:p14="http://schemas.microsoft.com/office/powerpoint/2010/main" val="4013949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Specificity, the proportion without the disease, is given on the right side of the 2x2 table: True</a:t>
            </a:r>
            <a:r>
              <a:rPr lang="en-US" baseline="0" dirty="0" smtClean="0"/>
              <a:t> negative divided by everyone without the disease (false positive + true negative). Specificity asks the question: Given that you do not have the disease, what proportion of those without the disease is the test able to correctly identify as not diseased?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20</a:t>
            </a:fld>
            <a:endParaRPr lang="en-US"/>
          </a:p>
        </p:txBody>
      </p:sp>
    </p:spTree>
    <p:extLst>
      <p:ext uri="{BB962C8B-B14F-4D97-AF65-F5344CB8AC3E}">
        <p14:creationId xmlns:p14="http://schemas.microsoft.com/office/powerpoint/2010/main" val="385805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F027DA3-3DD2-4BCA-A396-D6EFC7FD93C3}" type="slidenum">
              <a:rPr lang="en-US" sz="1200" smtClean="0">
                <a:latin typeface="Times New Roman" pitchFamily="18" charset="0"/>
              </a:rPr>
              <a:pPr/>
              <a:t>2</a:t>
            </a:fld>
            <a:endParaRPr lang="en-US" sz="1200"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objectives for this lecture is to learn about the purpose of screening programs and to</a:t>
            </a:r>
            <a:r>
              <a:rPr lang="en-US" baseline="0" dirty="0" smtClean="0"/>
              <a:t> understand how to evaluate tests used both for clinical and screening purposes. The main measures used are listed, like sensitivity, specificity, PV+, PV-, and accuracy, as well as requirements of a screening program.</a:t>
            </a:r>
            <a:r>
              <a:rPr lang="en-US" dirty="0" smtClean="0"/>
              <a:t>  </a:t>
            </a:r>
          </a:p>
          <a:p>
            <a:pPr eaLnBrk="1" hangingPunct="1"/>
            <a:endParaRPr lang="en-US" dirty="0" smtClean="0"/>
          </a:p>
        </p:txBody>
      </p:sp>
    </p:spTree>
    <p:extLst>
      <p:ext uri="{BB962C8B-B14F-4D97-AF65-F5344CB8AC3E}">
        <p14:creationId xmlns:p14="http://schemas.microsoft.com/office/powerpoint/2010/main" val="4274470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the sensitivity of X-ray is 60%, meaning that the test is able to correctly label 60% of those with lung cancer</a:t>
            </a:r>
            <a:r>
              <a:rPr lang="en-US" baseline="0" dirty="0" smtClean="0"/>
              <a:t> as having the disease, but it has a specificity of 94.4%, meaning that X-ray correctly label 94.4% of those without lung cancer as not having the disease.</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21</a:t>
            </a:fld>
            <a:endParaRPr lang="en-US"/>
          </a:p>
        </p:txBody>
      </p:sp>
    </p:spTree>
    <p:extLst>
      <p:ext uri="{BB962C8B-B14F-4D97-AF65-F5344CB8AC3E}">
        <p14:creationId xmlns:p14="http://schemas.microsoft.com/office/powerpoint/2010/main" val="399538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we are testing the ability of Fine Needle</a:t>
            </a:r>
            <a:r>
              <a:rPr lang="en-US" baseline="0" dirty="0" smtClean="0"/>
              <a:t> Biopsy (FNB) to correctly identify who have and who do not have a specific disease. FNB is able to correctly identify 80% of patients with the disease (i.e. sensitivity), and 88.9% of patients who do not have the disease (i.e. specificity).</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22</a:t>
            </a:fld>
            <a:endParaRPr lang="en-US"/>
          </a:p>
        </p:txBody>
      </p:sp>
    </p:spTree>
    <p:extLst>
      <p:ext uri="{BB962C8B-B14F-4D97-AF65-F5344CB8AC3E}">
        <p14:creationId xmlns:p14="http://schemas.microsoft.com/office/powerpoint/2010/main" val="2476023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u="sng" dirty="0" smtClean="0"/>
              <a:t>accuracy</a:t>
            </a:r>
            <a:r>
              <a:rPr lang="en-US" dirty="0" smtClean="0"/>
              <a:t> of the test (it’s ability to produce true classifications) in this example (TP+TN) is 88%. The</a:t>
            </a:r>
            <a:r>
              <a:rPr lang="en-US" baseline="0" dirty="0" smtClean="0"/>
              <a:t> predictive value of the test is found horizontally on the 2x2 table. The Positive Predictive Value (</a:t>
            </a:r>
            <a:r>
              <a:rPr lang="en-US" b="1" u="sng" baseline="0" dirty="0" smtClean="0"/>
              <a:t>PV+</a:t>
            </a:r>
            <a:r>
              <a:rPr lang="en-US" baseline="0" dirty="0" smtClean="0"/>
              <a:t>) is the top horizontal line, and it asks the question: Given that you have a positive test result, what proportion actually have the disease? Or we could ask: If the test results are positive, what is the probability that the patient have the disease? In this example the answer is: TP (true positive, i.e. those who test positive and have the disease) divided by everyone who test positive (TP+FP)=44.4%. The Negative Predictive Value (</a:t>
            </a:r>
            <a:r>
              <a:rPr lang="en-US" b="1" u="sng" baseline="0" dirty="0" smtClean="0"/>
              <a:t>PV-</a:t>
            </a:r>
            <a:r>
              <a:rPr lang="en-US" baseline="0" dirty="0" smtClean="0"/>
              <a:t>) is the lower horizontal line, and asks the question: Given that you have a negative test, what proportion actually do not have the disease? Or we could ask: If the test results are negative, what is the probability that the patient does not have the disease? In this example the answer is: TN (true negative, i.e. those who test negative and do not have the disease) divided by everyone who test negative (TN+FN)=97.6%.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23</a:t>
            </a:fld>
            <a:endParaRPr lang="en-US"/>
          </a:p>
        </p:txBody>
      </p:sp>
    </p:spTree>
    <p:extLst>
      <p:ext uri="{BB962C8B-B14F-4D97-AF65-F5344CB8AC3E}">
        <p14:creationId xmlns:p14="http://schemas.microsoft.com/office/powerpoint/2010/main" val="1472832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cut-off level should we choose</a:t>
            </a:r>
            <a:r>
              <a:rPr lang="en-US" baseline="0" dirty="0" smtClean="0"/>
              <a:t> for our test? If we choose a low cut-off (i.e. low blood sugar level) to include all who have diabetes (i.e. correctly label them as having diabetes by the test), the sensitivity of the test is 100%. However, the Specificity of the test will be low because a large part of the non-diabetic population will now be falsely labeled diabetics by the test, and FP (false positive) “rate” will be high.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24</a:t>
            </a:fld>
            <a:endParaRPr lang="en-US"/>
          </a:p>
        </p:txBody>
      </p:sp>
    </p:spTree>
    <p:extLst>
      <p:ext uri="{BB962C8B-B14F-4D97-AF65-F5344CB8AC3E}">
        <p14:creationId xmlns:p14="http://schemas.microsoft.com/office/powerpoint/2010/main" val="282112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we instead choose a high cut-off (i.e. higher blood sugar level) to exclude all who do not have diabetes (i.e. correctly label them as not having diabetes by the test), the specificity of the test is 100%. However, the sensitivity of the test will be low because a large part of the diabetic population will now be falsely labeled non-diabetics by the test, and FN (false negative) “rate” will be high.</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25</a:t>
            </a:fld>
            <a:endParaRPr lang="en-US"/>
          </a:p>
        </p:txBody>
      </p:sp>
    </p:spTree>
    <p:extLst>
      <p:ext uri="{BB962C8B-B14F-4D97-AF65-F5344CB8AC3E}">
        <p14:creationId xmlns:p14="http://schemas.microsoft.com/office/powerpoint/2010/main" val="2673502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smtClean="0"/>
              <a:t>Remember this! </a:t>
            </a:r>
            <a:r>
              <a:rPr lang="en-US" b="0" u="none" baseline="0" dirty="0" smtClean="0"/>
              <a:t>Use the two slides before this to understand the following:</a:t>
            </a:r>
            <a:endParaRPr lang="en-US" b="1" u="sng" baseline="0" dirty="0" smtClean="0"/>
          </a:p>
          <a:p>
            <a:r>
              <a:rPr lang="en-US" baseline="0" dirty="0" smtClean="0"/>
              <a:t>A highly sensitive test is positive (abnormal) in all with the disease, and FP “rate” is high. If such a test is negative, it rules out the possibility of disease. In a clinical setting, therefore, </a:t>
            </a:r>
            <a:r>
              <a:rPr lang="en-US" b="1" baseline="0" dirty="0" smtClean="0"/>
              <a:t>a highly sensitive test </a:t>
            </a:r>
            <a:r>
              <a:rPr lang="en-US" baseline="0" dirty="0" smtClean="0"/>
              <a:t>is most useful for ruling out disease (</a:t>
            </a:r>
            <a:r>
              <a:rPr lang="en-US" b="1" baseline="0" dirty="0" err="1" smtClean="0"/>
              <a:t>SnNout</a:t>
            </a:r>
            <a:r>
              <a:rPr lang="en-US" baseline="0" dirty="0" smtClean="0"/>
              <a:t>). </a:t>
            </a:r>
          </a:p>
          <a:p>
            <a:r>
              <a:rPr lang="en-US" baseline="0" dirty="0" smtClean="0"/>
              <a:t>A highly specific test is negative (normal) in all without the disease, and FN “rate” is high. If such a test is positive, it rules in disease. In a clinical setting, therefore, </a:t>
            </a:r>
            <a:r>
              <a:rPr lang="en-US" b="1" baseline="0" dirty="0" smtClean="0"/>
              <a:t>a highly specific test</a:t>
            </a:r>
            <a:r>
              <a:rPr lang="en-US" baseline="0" dirty="0" smtClean="0"/>
              <a:t> is most useful for ruling in disease (</a:t>
            </a:r>
            <a:r>
              <a:rPr lang="en-US" b="1" baseline="0" dirty="0" err="1" smtClean="0"/>
              <a:t>SpPin</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26</a:t>
            </a:fld>
            <a:endParaRPr lang="en-US"/>
          </a:p>
        </p:txBody>
      </p:sp>
    </p:spTree>
    <p:extLst>
      <p:ext uri="{BB962C8B-B14F-4D97-AF65-F5344CB8AC3E}">
        <p14:creationId xmlns:p14="http://schemas.microsoft.com/office/powerpoint/2010/main" val="3431032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CAGE questionnaire is used to assess drinking</a:t>
            </a:r>
            <a:r>
              <a:rPr lang="en-US" baseline="0" dirty="0" smtClean="0"/>
              <a:t> problems.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27</a:t>
            </a:fld>
            <a:endParaRPr lang="en-US"/>
          </a:p>
        </p:txBody>
      </p:sp>
    </p:spTree>
    <p:extLst>
      <p:ext uri="{BB962C8B-B14F-4D97-AF65-F5344CB8AC3E}">
        <p14:creationId xmlns:p14="http://schemas.microsoft.com/office/powerpoint/2010/main" val="4037259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answering “no” to 3 or more of the 4 CAGE questions results in a very high specificity of the test, meaning it is negative (normal) in all who are not alcoholics. So if the test is positive, it rules in alcoholism. Fewer will answer 3+ questions, meaning that if # of questions answered increases, sensitivity will decrease.</a:t>
            </a:r>
            <a:r>
              <a:rPr lang="en-US" baseline="0" dirty="0" smtClean="0"/>
              <a:t> </a:t>
            </a:r>
            <a:r>
              <a:rPr lang="en-US" dirty="0" err="1" smtClean="0"/>
              <a:t>PiD</a:t>
            </a:r>
            <a:r>
              <a:rPr lang="en-US" dirty="0" smtClean="0"/>
              <a:t> (Positivity</a:t>
            </a:r>
            <a:r>
              <a:rPr lang="en-US" baseline="0" dirty="0" smtClean="0"/>
              <a:t> in Health) “rate”=TP (True Positive) “rate”=Sensitivity. </a:t>
            </a:r>
            <a:r>
              <a:rPr lang="en-US" baseline="0" dirty="0" err="1" smtClean="0"/>
              <a:t>NiH</a:t>
            </a:r>
            <a:r>
              <a:rPr lang="en-US" baseline="0" dirty="0" smtClean="0"/>
              <a:t> (Negativity in Health) “rate”=TN (True Negative) “rate”=Specificity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28</a:t>
            </a:fld>
            <a:endParaRPr lang="en-US"/>
          </a:p>
        </p:txBody>
      </p:sp>
    </p:spTree>
    <p:extLst>
      <p:ext uri="{BB962C8B-B14F-4D97-AF65-F5344CB8AC3E}">
        <p14:creationId xmlns:p14="http://schemas.microsoft.com/office/powerpoint/2010/main" val="841795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the low cut-off point A</a:t>
            </a:r>
            <a:r>
              <a:rPr lang="en-US" baseline="0" dirty="0" smtClean="0"/>
              <a:t> has very high sensitivity because the test labels almost all with the disease as having the disease. However, it at the same time have low specificity because the test also labels many who do not have the disease falsely as having the disease (i.e. many false positives). </a:t>
            </a:r>
          </a:p>
          <a:p>
            <a:r>
              <a:rPr lang="en-US" baseline="0" dirty="0" smtClean="0"/>
              <a:t>The high cut-off point B has very high specificity because it causes the test to label almost everyone who do not have the disease correctly, but the sensitivity is low because the test also labels many with the disease falsely as not having the disease (i.e. many false negatives).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29</a:t>
            </a:fld>
            <a:endParaRPr lang="en-US"/>
          </a:p>
        </p:txBody>
      </p:sp>
    </p:spTree>
    <p:extLst>
      <p:ext uri="{BB962C8B-B14F-4D97-AF65-F5344CB8AC3E}">
        <p14:creationId xmlns:p14="http://schemas.microsoft.com/office/powerpoint/2010/main" val="1080215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2-hour postprandial blood glucose test is used for diagnosing diabetes when fasting blood glucose level is not convincing. Normal reference values are 70-115 mg/dl (i.e. 3.9-6.4 </a:t>
            </a:r>
            <a:r>
              <a:rPr lang="en-US" baseline="0" dirty="0" err="1" smtClean="0"/>
              <a:t>mmol</a:t>
            </a:r>
            <a:r>
              <a:rPr lang="en-US" baseline="0" dirty="0" smtClean="0"/>
              <a:t>/L). Borderline values are 140-199 mg/dl, and are called Impaired Glucose Tolerance (IGT). Diabetes is diagnosed with values </a:t>
            </a:r>
            <a:r>
              <a:rPr lang="en-US" b="1" u="sng" baseline="0" dirty="0" smtClean="0"/>
              <a:t>&gt;200 mg/dl</a:t>
            </a:r>
            <a:r>
              <a:rPr lang="en-US" baseline="0" dirty="0" smtClean="0"/>
              <a:t>. The lower the cut-off point for the test, the higher is the sensitivity of the test, and at 80mg/dl sensitivity is 100%, meaning that everyone with diabetes is correctly diagnosed by the test. However, specificity is extremely low because the test now have labeled many without DM as having the disease, and there are many false positives. By increasing the cut-off point to </a:t>
            </a:r>
            <a:r>
              <a:rPr lang="en-US" b="1" u="sng" baseline="0" dirty="0" smtClean="0"/>
              <a:t>120 mg/dl</a:t>
            </a:r>
            <a:r>
              <a:rPr lang="en-US" baseline="0" dirty="0" smtClean="0"/>
              <a:t>, we are able to correctly label everyone without DM correctly, but sensitivity is now dropping because many with DM is labeled as not having DM. According to this table, everyone with a test result over 120 mg/dl are diabetics or have IGT.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30</a:t>
            </a:fld>
            <a:endParaRPr lang="en-US"/>
          </a:p>
        </p:txBody>
      </p:sp>
    </p:spTree>
    <p:extLst>
      <p:ext uri="{BB962C8B-B14F-4D97-AF65-F5344CB8AC3E}">
        <p14:creationId xmlns:p14="http://schemas.microsoft.com/office/powerpoint/2010/main" val="168931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profile illustrates</a:t>
            </a:r>
            <a:r>
              <a:rPr lang="en-US" baseline="0" dirty="0" smtClean="0"/>
              <a:t> the often confusing picture the public associates with many screening programs. Even when most experts agree that screening is necessary to decrease the risk of serious diseases, new studies, reviews and meta-analysis will often challenge the cost-effectiveness of the procedures, which age-groups should be screened, problems with the accuracy of the test, its sensitivity and specificity, and so on.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4</a:t>
            </a:fld>
            <a:endParaRPr lang="en-US"/>
          </a:p>
        </p:txBody>
      </p:sp>
    </p:spTree>
    <p:extLst>
      <p:ext uri="{BB962C8B-B14F-4D97-AF65-F5344CB8AC3E}">
        <p14:creationId xmlns:p14="http://schemas.microsoft.com/office/powerpoint/2010/main" val="1263815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low cut-off point secures 100% sensitivity (everyone</a:t>
            </a:r>
            <a:r>
              <a:rPr lang="en-US" baseline="0" dirty="0" smtClean="0"/>
              <a:t> with the disease is labeled correctly by the test)</a:t>
            </a:r>
            <a:r>
              <a:rPr lang="en-US" dirty="0" smtClean="0"/>
              <a:t>, but low specificity with high FP “rate” because the test now falsely label</a:t>
            </a:r>
            <a:r>
              <a:rPr lang="en-US" baseline="0" dirty="0" smtClean="0"/>
              <a:t> many without the disease as having the disease.</a:t>
            </a:r>
            <a:r>
              <a:rPr lang="en-US" dirty="0" smtClean="0"/>
              <a:t> The high FP “rate” is driving the specificity down because SP=TN/FP+TN. FP is error in the test.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31</a:t>
            </a:fld>
            <a:endParaRPr lang="en-US"/>
          </a:p>
        </p:txBody>
      </p:sp>
    </p:spTree>
    <p:extLst>
      <p:ext uri="{BB962C8B-B14F-4D97-AF65-F5344CB8AC3E}">
        <p14:creationId xmlns:p14="http://schemas.microsoft.com/office/powerpoint/2010/main" val="1553398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cut-off point</a:t>
            </a:r>
            <a:r>
              <a:rPr lang="en-US" baseline="0" dirty="0" smtClean="0"/>
              <a:t> with least # of FN and FP gives the least error. Lo error =Hi accuracy. This figure demonstrates that an intermediate cut-off has the smallest # of FN and FP.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32</a:t>
            </a:fld>
            <a:endParaRPr lang="en-US"/>
          </a:p>
        </p:txBody>
      </p:sp>
    </p:spTree>
    <p:extLst>
      <p:ext uri="{BB962C8B-B14F-4D97-AF65-F5344CB8AC3E}">
        <p14:creationId xmlns:p14="http://schemas.microsoft.com/office/powerpoint/2010/main" val="3322452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high cut-off point secures 100% specificity (everyone</a:t>
            </a:r>
            <a:r>
              <a:rPr lang="en-US" baseline="0" dirty="0" smtClean="0"/>
              <a:t> without the disease is labeled correctly by the test). However, the test now has a</a:t>
            </a:r>
            <a:r>
              <a:rPr lang="en-US" dirty="0" smtClean="0"/>
              <a:t> low sensitivity with high FN “rate” because the test now falsely label</a:t>
            </a:r>
            <a:r>
              <a:rPr lang="en-US" baseline="0" dirty="0" smtClean="0"/>
              <a:t> many with the disease as not having the disease.</a:t>
            </a:r>
            <a:r>
              <a:rPr lang="en-US" dirty="0" smtClean="0"/>
              <a:t> The high FN “rate” is driving the sensitivity down because Se=TP/FN+TP.  FN is error in the test.</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33</a:t>
            </a:fld>
            <a:endParaRPr lang="en-US"/>
          </a:p>
        </p:txBody>
      </p:sp>
    </p:spTree>
    <p:extLst>
      <p:ext uri="{BB962C8B-B14F-4D97-AF65-F5344CB8AC3E}">
        <p14:creationId xmlns:p14="http://schemas.microsoft.com/office/powerpoint/2010/main" val="1997095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False Positive “Rate” is the proportion of those without the disease that are classified by the test as having the disease. It is synonym</a:t>
            </a:r>
            <a:r>
              <a:rPr lang="en-US" baseline="0" dirty="0" smtClean="0"/>
              <a:t> with 1-specificity.</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34</a:t>
            </a:fld>
            <a:endParaRPr lang="en-US"/>
          </a:p>
        </p:txBody>
      </p:sp>
    </p:spTree>
    <p:extLst>
      <p:ext uri="{BB962C8B-B14F-4D97-AF65-F5344CB8AC3E}">
        <p14:creationId xmlns:p14="http://schemas.microsoft.com/office/powerpoint/2010/main" val="192924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Tests</a:t>
            </a:r>
            <a:r>
              <a:rPr lang="en-US" baseline="0" dirty="0" smtClean="0"/>
              <a:t> resulting in m</a:t>
            </a:r>
            <a:r>
              <a:rPr lang="en-US" dirty="0" smtClean="0"/>
              <a:t>any False positives is a heavy burden on the health system</a:t>
            </a:r>
            <a:r>
              <a:rPr lang="en-US" baseline="0" dirty="0" smtClean="0"/>
              <a:t> because those people have to be further tested with more sophisticated and expensive tests. False positives also results in unnecessary anxiety and worry, and may result in positive label that may be hard to erase and create employment and insurance problems.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35</a:t>
            </a:fld>
            <a:endParaRPr lang="en-US"/>
          </a:p>
        </p:txBody>
      </p:sp>
    </p:spTree>
    <p:extLst>
      <p:ext uri="{BB962C8B-B14F-4D97-AF65-F5344CB8AC3E}">
        <p14:creationId xmlns:p14="http://schemas.microsoft.com/office/powerpoint/2010/main" val="581245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False Negative “Rate” is the proportion of those with the disease that are classified by the test as not having the disease. It is synonym</a:t>
            </a:r>
            <a:r>
              <a:rPr lang="en-US" baseline="0" dirty="0" smtClean="0"/>
              <a:t> with 1-sensitivity.</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36</a:t>
            </a:fld>
            <a:endParaRPr lang="en-US"/>
          </a:p>
        </p:txBody>
      </p:sp>
    </p:spTree>
    <p:extLst>
      <p:ext uri="{BB962C8B-B14F-4D97-AF65-F5344CB8AC3E}">
        <p14:creationId xmlns:p14="http://schemas.microsoft.com/office/powerpoint/2010/main" val="439766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problems with false negative depend on the nature and severity of the disease in question, the effectiveness of treatment, and whether the effect of treatment is dependent on when/how early the treatment is given.</a:t>
            </a:r>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37</a:t>
            </a:fld>
            <a:endParaRPr lang="en-US"/>
          </a:p>
        </p:txBody>
      </p:sp>
    </p:spTree>
    <p:extLst>
      <p:ext uri="{BB962C8B-B14F-4D97-AF65-F5344CB8AC3E}">
        <p14:creationId xmlns:p14="http://schemas.microsoft.com/office/powerpoint/2010/main" val="2021578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False negatives may be a virtual death sentence if it results in the disease not being recognized, if the disease is</a:t>
            </a:r>
            <a:r>
              <a:rPr lang="en-US" baseline="0" dirty="0" smtClean="0"/>
              <a:t> serious, and if effective treatment is available.</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38</a:t>
            </a:fld>
            <a:endParaRPr lang="en-US"/>
          </a:p>
        </p:txBody>
      </p:sp>
    </p:spTree>
    <p:extLst>
      <p:ext uri="{BB962C8B-B14F-4D97-AF65-F5344CB8AC3E}">
        <p14:creationId xmlns:p14="http://schemas.microsoft.com/office/powerpoint/2010/main" val="3735352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in screening programs to avoid FN (not miss disease), and</a:t>
            </a:r>
            <a:r>
              <a:rPr lang="en-US" baseline="0" dirty="0" smtClean="0"/>
              <a:t> FP (not falsely diagnose). To achieve this we first use highly sensitive test to rule out disease, and then a highly specific test to rule in disease. A good example is check-in at airports.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39</a:t>
            </a:fld>
            <a:endParaRPr lang="en-US"/>
          </a:p>
        </p:txBody>
      </p:sp>
    </p:spTree>
    <p:extLst>
      <p:ext uri="{BB962C8B-B14F-4D97-AF65-F5344CB8AC3E}">
        <p14:creationId xmlns:p14="http://schemas.microsoft.com/office/powerpoint/2010/main" val="2840603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Passengers are first exposed to high sensitivity testing to rule out problems.</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40</a:t>
            </a:fld>
            <a:endParaRPr lang="en-US"/>
          </a:p>
        </p:txBody>
      </p:sp>
    </p:spTree>
    <p:extLst>
      <p:ext uri="{BB962C8B-B14F-4D97-AF65-F5344CB8AC3E}">
        <p14:creationId xmlns:p14="http://schemas.microsoft.com/office/powerpoint/2010/main" val="2403917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Mammograms involve radiation, which may by itself carry a risk of cancer. If the screening test is very sensitive, a lot of false positive results will occur, causing false alarms, driving up costs and create unnecessary worries, that has to be corrected. If the screening procedure have low specificity, many false negative results will occur, causing false security in people that may have a serious health problem.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a:t>
            </a:fld>
            <a:endParaRPr lang="en-US"/>
          </a:p>
        </p:txBody>
      </p:sp>
    </p:spTree>
    <p:extLst>
      <p:ext uri="{BB962C8B-B14F-4D97-AF65-F5344CB8AC3E}">
        <p14:creationId xmlns:p14="http://schemas.microsoft.com/office/powerpoint/2010/main" val="3092070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they are exposed to high specificity</a:t>
            </a:r>
            <a:r>
              <a:rPr lang="en-US" baseline="0" dirty="0" smtClean="0"/>
              <a:t> testing to rule in problems.</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43</a:t>
            </a:fld>
            <a:endParaRPr lang="en-US"/>
          </a:p>
        </p:txBody>
      </p:sp>
    </p:spTree>
    <p:extLst>
      <p:ext uri="{BB962C8B-B14F-4D97-AF65-F5344CB8AC3E}">
        <p14:creationId xmlns:p14="http://schemas.microsoft.com/office/powerpoint/2010/main" val="742703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now discuss predictive values.</a:t>
            </a:r>
            <a:r>
              <a:rPr lang="en-US" baseline="0" dirty="0" smtClean="0"/>
              <a:t> </a:t>
            </a:r>
            <a:r>
              <a:rPr lang="en-US" dirty="0" smtClean="0"/>
              <a:t>PV+ and Specificity</a:t>
            </a:r>
            <a:r>
              <a:rPr lang="en-US" baseline="0" dirty="0" smtClean="0"/>
              <a:t> are both driven by FP “rate”. As already mentioned, an increased cut-off point of the test will result in increased specificity and increased PV+ of the test because of lower FP-rates, but at the same time decreased sensitivity because FN-rates increases.</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45</a:t>
            </a:fld>
            <a:endParaRPr lang="en-US"/>
          </a:p>
        </p:txBody>
      </p:sp>
    </p:spTree>
    <p:extLst>
      <p:ext uri="{BB962C8B-B14F-4D97-AF65-F5344CB8AC3E}">
        <p14:creationId xmlns:p14="http://schemas.microsoft.com/office/powerpoint/2010/main" val="144890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PV- and Sensitivity are both driven by FN “rates”. A low cut-off of the test will simultaneously </a:t>
            </a:r>
            <a:r>
              <a:rPr lang="en-US" b="1" u="sng" dirty="0" smtClean="0"/>
              <a:t>in</a:t>
            </a:r>
            <a:r>
              <a:rPr lang="en-US" dirty="0" smtClean="0"/>
              <a:t>crease sensitivity and PV- because FN </a:t>
            </a:r>
            <a:r>
              <a:rPr lang="en-US" b="1" u="sng" dirty="0" smtClean="0"/>
              <a:t>de</a:t>
            </a:r>
            <a:r>
              <a:rPr lang="en-US" dirty="0" smtClean="0"/>
              <a:t>creases.</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46</a:t>
            </a:fld>
            <a:endParaRPr lang="en-US"/>
          </a:p>
        </p:txBody>
      </p:sp>
    </p:spTree>
    <p:extLst>
      <p:ext uri="{BB962C8B-B14F-4D97-AF65-F5344CB8AC3E}">
        <p14:creationId xmlns:p14="http://schemas.microsoft.com/office/powerpoint/2010/main" val="4221752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make yourself familiar with this 2x2 table and remember it because it contains</a:t>
            </a:r>
            <a:r>
              <a:rPr lang="en-US" baseline="0" dirty="0" smtClean="0"/>
              <a:t> a lot of information regarding evaluation of tests. You will need this information for both midterm and final.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47</a:t>
            </a:fld>
            <a:endParaRPr lang="en-US"/>
          </a:p>
        </p:txBody>
      </p:sp>
    </p:spTree>
    <p:extLst>
      <p:ext uri="{BB962C8B-B14F-4D97-AF65-F5344CB8AC3E}">
        <p14:creationId xmlns:p14="http://schemas.microsoft.com/office/powerpoint/2010/main" val="1110020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the test we evaluate is Fine Needle Biopsy, and the gold standard we are testing against is breast cancer diagnosis by surgical biopsy. The Sensitivity question is: Given that you have breast</a:t>
            </a:r>
            <a:r>
              <a:rPr lang="en-US" baseline="0" dirty="0" smtClean="0"/>
              <a:t> cancer, what proportion of those with breast cancer is FNB able to correctly identify? The Specificity question is: Given that you do not have breast cancer, what proportion of those without breast cancer is FNB able to correctly identify? In this example, sensitivity is 93% and specificity is 92%.</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48</a:t>
            </a:fld>
            <a:endParaRPr lang="en-US"/>
          </a:p>
        </p:txBody>
      </p:sp>
    </p:spTree>
    <p:extLst>
      <p:ext uri="{BB962C8B-B14F-4D97-AF65-F5344CB8AC3E}">
        <p14:creationId xmlns:p14="http://schemas.microsoft.com/office/powerpoint/2010/main" val="423385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mainly speaks for itself. For Accuracy we ask: What</a:t>
            </a:r>
            <a:r>
              <a:rPr lang="en-US" baseline="0" dirty="0" smtClean="0"/>
              <a:t> proportion of those tested is FNB able to correctly classify as having breast cancer and not having breast cancer?</a:t>
            </a:r>
          </a:p>
          <a:p>
            <a:r>
              <a:rPr lang="en-US" baseline="0" dirty="0" smtClean="0"/>
              <a:t>For PV+ we ask: What proportion of those with positive FNB actually have breast cancer?</a:t>
            </a:r>
          </a:p>
          <a:p>
            <a:r>
              <a:rPr lang="en-US" baseline="0" dirty="0" smtClean="0"/>
              <a:t>For PV- we ask: What proportion of those with negative FNB actually do not have breast cancer?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49</a:t>
            </a:fld>
            <a:endParaRPr lang="en-US"/>
          </a:p>
        </p:txBody>
      </p:sp>
    </p:spTree>
    <p:extLst>
      <p:ext uri="{BB962C8B-B14F-4D97-AF65-F5344CB8AC3E}">
        <p14:creationId xmlns:p14="http://schemas.microsoft.com/office/powerpoint/2010/main" val="2504322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low prevalence (&lt;10%) is a low-risk population. High prevalence (&gt;40-50%) is a high-risk population.</a:t>
            </a:r>
          </a:p>
          <a:p>
            <a:r>
              <a:rPr lang="en-US" dirty="0" smtClean="0"/>
              <a:t>The higher the prevalence of a disease,</a:t>
            </a:r>
            <a:r>
              <a:rPr lang="en-US" baseline="0" dirty="0" smtClean="0"/>
              <a:t> the higher the PV+. Therefore, a screening program is most productive and efficient if it is directed toward a high-risk population. The results of any test must be interpreted in the context of the prevalence of the disease in the population from which the subjects originates.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50</a:t>
            </a:fld>
            <a:endParaRPr lang="en-US"/>
          </a:p>
        </p:txBody>
      </p:sp>
    </p:spTree>
    <p:extLst>
      <p:ext uri="{BB962C8B-B14F-4D97-AF65-F5344CB8AC3E}">
        <p14:creationId xmlns:p14="http://schemas.microsoft.com/office/powerpoint/2010/main" val="3955187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this example, when the prevalence is low (1%), PV+ is low and PV- is high.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51</a:t>
            </a:fld>
            <a:endParaRPr lang="en-US"/>
          </a:p>
        </p:txBody>
      </p:sp>
    </p:spTree>
    <p:extLst>
      <p:ext uri="{BB962C8B-B14F-4D97-AF65-F5344CB8AC3E}">
        <p14:creationId xmlns:p14="http://schemas.microsoft.com/office/powerpoint/2010/main" val="2596722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prevalence of the disease is</a:t>
            </a:r>
            <a:r>
              <a:rPr lang="en-US" baseline="0" dirty="0" smtClean="0"/>
              <a:t> high, </a:t>
            </a:r>
            <a:r>
              <a:rPr lang="en-US" dirty="0" smtClean="0"/>
              <a:t>PV+ is high and PV- is lower. Sensitivity and Specificity is not dependent</a:t>
            </a:r>
            <a:r>
              <a:rPr lang="en-US" baseline="0" dirty="0" smtClean="0"/>
              <a:t> on disease prevalence.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52</a:t>
            </a:fld>
            <a:endParaRPr lang="en-US"/>
          </a:p>
        </p:txBody>
      </p:sp>
    </p:spTree>
    <p:extLst>
      <p:ext uri="{BB962C8B-B14F-4D97-AF65-F5344CB8AC3E}">
        <p14:creationId xmlns:p14="http://schemas.microsoft.com/office/powerpoint/2010/main" val="2753663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in clinical setting is already a screened population,</a:t>
            </a:r>
            <a:r>
              <a:rPr lang="en-US" baseline="0" dirty="0" smtClean="0"/>
              <a:t> and the disease prevalence is already increased as compared with what is the case in population screening programs. Because disease prevalence is increased in clinical setting as compared to screening, PV+ is increased in clinical setting, as demonstrated in this table.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53</a:t>
            </a:fld>
            <a:endParaRPr lang="en-US"/>
          </a:p>
        </p:txBody>
      </p:sp>
    </p:spTree>
    <p:extLst>
      <p:ext uri="{BB962C8B-B14F-4D97-AF65-F5344CB8AC3E}">
        <p14:creationId xmlns:p14="http://schemas.microsoft.com/office/powerpoint/2010/main" val="1438750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Screening tests are used to find serious diseases at a very early stage, before they are clinically recognizable. It is important to remember that the aim of screening tests is to give early indication of a possible disease or health condition, but they are not intended to be diagnostic. </a:t>
            </a:r>
          </a:p>
          <a:p>
            <a:pPr marL="228600" indent="-228600">
              <a:buFont typeface="+mj-lt"/>
              <a:buAutoNum type="arabicPeriod"/>
            </a:pPr>
            <a:endParaRPr lang="en-US" baseline="0" dirty="0" smtClean="0"/>
          </a:p>
          <a:p>
            <a:pPr marL="0" indent="0">
              <a:buFont typeface="+mj-lt"/>
              <a:buNone/>
            </a:pP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a:t>
            </a:fld>
            <a:endParaRPr lang="en-US"/>
          </a:p>
        </p:txBody>
      </p:sp>
    </p:spTree>
    <p:extLst>
      <p:ext uri="{BB962C8B-B14F-4D97-AF65-F5344CB8AC3E}">
        <p14:creationId xmlns:p14="http://schemas.microsoft.com/office/powerpoint/2010/main" val="4291975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referral process in itself increases disease prevalence. The same happens when demographic groups are selected based on age, gender, SES, lifestyle, etc. Females get breast cancer, CVD and TB  dependent on SES, gay people are more likely to contract HIV. Clinical signs and symptoms obviously will increase disease prevalence in clinical setting.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54</a:t>
            </a:fld>
            <a:endParaRPr lang="en-US"/>
          </a:p>
        </p:txBody>
      </p:sp>
    </p:spTree>
    <p:extLst>
      <p:ext uri="{BB962C8B-B14F-4D97-AF65-F5344CB8AC3E}">
        <p14:creationId xmlns:p14="http://schemas.microsoft.com/office/powerpoint/2010/main" val="743453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this graph, increasing age, increasing symptoms, and increasing ECG segment depression will all contribute to increasing prevalence of CAD, and increasing PV+.</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55</a:t>
            </a:fld>
            <a:endParaRPr lang="en-US"/>
          </a:p>
        </p:txBody>
      </p:sp>
    </p:spTree>
    <p:extLst>
      <p:ext uri="{BB962C8B-B14F-4D97-AF65-F5344CB8AC3E}">
        <p14:creationId xmlns:p14="http://schemas.microsoft.com/office/powerpoint/2010/main" val="29988882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this figure, a strong correlation</a:t>
            </a:r>
            <a:r>
              <a:rPr lang="en-US" baseline="0" dirty="0" smtClean="0"/>
              <a:t> exist between </a:t>
            </a:r>
            <a:r>
              <a:rPr lang="en-US" dirty="0" smtClean="0"/>
              <a:t>increasing age and increasing malignancy from screening tests, indicating that prevalence of malignancy and PV+ of the biopsy result increases with age.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56</a:t>
            </a:fld>
            <a:endParaRPr lang="en-US"/>
          </a:p>
        </p:txBody>
      </p:sp>
    </p:spTree>
    <p:extLst>
      <p:ext uri="{BB962C8B-B14F-4D97-AF65-F5344CB8AC3E}">
        <p14:creationId xmlns:p14="http://schemas.microsoft.com/office/powerpoint/2010/main" val="17092753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Especially in clinical setting is the use of multiple tests prevalent. Such testing may be sequential</a:t>
            </a:r>
            <a:r>
              <a:rPr lang="en-US" baseline="0" dirty="0" smtClean="0"/>
              <a:t> (two-stage) or parallel, and sometimes multi-phasic, depending on the objectives.</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57</a:t>
            </a:fld>
            <a:endParaRPr lang="en-US"/>
          </a:p>
        </p:txBody>
      </p:sp>
    </p:spTree>
    <p:extLst>
      <p:ext uri="{BB962C8B-B14F-4D97-AF65-F5344CB8AC3E}">
        <p14:creationId xmlns:p14="http://schemas.microsoft.com/office/powerpoint/2010/main" val="893483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Sequential (</a:t>
            </a:r>
            <a:r>
              <a:rPr lang="en-US" baseline="0" dirty="0" smtClean="0"/>
              <a:t>i.e. two-stage) testing is often used in population screening. First is applied a less expensive and less uncomfortable test, followed by more expensive test with higher sensitive and specificity only in those who test positive on the first test. Sequential testing decreases sensitivity and increases specificity.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58</a:t>
            </a:fld>
            <a:endParaRPr lang="en-US"/>
          </a:p>
        </p:txBody>
      </p:sp>
    </p:spTree>
    <p:extLst>
      <p:ext uri="{BB962C8B-B14F-4D97-AF65-F5344CB8AC3E}">
        <p14:creationId xmlns:p14="http://schemas.microsoft.com/office/powerpoint/2010/main" val="666936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visualization of the effect of sequential testing on sensitivity (</a:t>
            </a:r>
            <a:r>
              <a:rPr lang="en-US" b="1" dirty="0" smtClean="0"/>
              <a:t>Se</a:t>
            </a:r>
            <a:r>
              <a:rPr lang="en-US" dirty="0" smtClean="0"/>
              <a:t>) and Specificity (</a:t>
            </a:r>
            <a:r>
              <a:rPr lang="en-US" b="1" dirty="0" err="1" smtClean="0"/>
              <a:t>Sp</a:t>
            </a:r>
            <a:r>
              <a:rPr lang="en-US" dirty="0" smtClean="0"/>
              <a:t>). The first test applied</a:t>
            </a:r>
            <a:r>
              <a:rPr lang="en-US" baseline="0" dirty="0" smtClean="0"/>
              <a:t> (</a:t>
            </a:r>
            <a:r>
              <a:rPr lang="en-US" b="1" i="1" baseline="0" dirty="0" smtClean="0"/>
              <a:t>Test A</a:t>
            </a:r>
            <a:r>
              <a:rPr lang="en-US" baseline="0" dirty="0" smtClean="0"/>
              <a:t>) correctly label many with the disease (with abnormal test) as true positives (</a:t>
            </a:r>
            <a:r>
              <a:rPr lang="en-US" b="1" baseline="0" dirty="0" smtClean="0"/>
              <a:t>TP</a:t>
            </a:r>
            <a:r>
              <a:rPr lang="en-US" baseline="0" dirty="0" smtClean="0"/>
              <a:t>). But some with the disease falls outside the test area (i.e. outside the cut-off point) and are labeled as normal (without the disease) by the test - they are false negatives (</a:t>
            </a:r>
            <a:r>
              <a:rPr lang="en-US" b="1" baseline="0" dirty="0" smtClean="0"/>
              <a:t>FN</a:t>
            </a:r>
            <a:r>
              <a:rPr lang="en-US" baseline="0" dirty="0" smtClean="0"/>
              <a:t>). Many without the disease falls outside the test cut-off point and are correctly labeled true negatives (</a:t>
            </a:r>
            <a:r>
              <a:rPr lang="en-US" b="1" baseline="0" dirty="0" smtClean="0"/>
              <a:t>TN</a:t>
            </a:r>
            <a:r>
              <a:rPr lang="en-US" baseline="0" dirty="0" smtClean="0"/>
              <a:t>) by the test. But some without the disease falls inside the test cut-off point and are incorrectly labeled by the test as having the disease – they are false positives (</a:t>
            </a:r>
            <a:r>
              <a:rPr lang="en-US" b="1" baseline="0" dirty="0" smtClean="0"/>
              <a:t>FP</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59</a:t>
            </a:fld>
            <a:endParaRPr lang="en-US"/>
          </a:p>
        </p:txBody>
      </p:sp>
    </p:spTree>
    <p:extLst>
      <p:ext uri="{BB962C8B-B14F-4D97-AF65-F5344CB8AC3E}">
        <p14:creationId xmlns:p14="http://schemas.microsoft.com/office/powerpoint/2010/main" val="3958815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sequential testing those</a:t>
            </a:r>
            <a:r>
              <a:rPr lang="en-US" baseline="0" dirty="0" smtClean="0"/>
              <a:t> who tested positive (i.e. abnormal=as having the disease) by the first test (</a:t>
            </a:r>
            <a:r>
              <a:rPr lang="en-US" b="1" i="1" baseline="0" dirty="0" smtClean="0"/>
              <a:t>test A</a:t>
            </a:r>
            <a:r>
              <a:rPr lang="en-US" baseline="0" dirty="0" smtClean="0"/>
              <a:t>) has to be re-tested with a new test (</a:t>
            </a:r>
            <a:r>
              <a:rPr lang="en-US" b="1" i="1" baseline="0" dirty="0" smtClean="0"/>
              <a:t>test B</a:t>
            </a:r>
            <a:r>
              <a:rPr lang="en-US" baseline="0" dirty="0" smtClean="0"/>
              <a:t>) with higher Se and </a:t>
            </a:r>
            <a:r>
              <a:rPr lang="en-US" baseline="0" dirty="0" err="1" smtClean="0"/>
              <a:t>Sp</a:t>
            </a:r>
            <a:r>
              <a:rPr lang="en-US" baseline="0" dirty="0" smtClean="0"/>
              <a:t>, to reduce the number of FP. When retesting, number of both </a:t>
            </a:r>
            <a:r>
              <a:rPr lang="en-US" b="1" baseline="0" dirty="0" smtClean="0"/>
              <a:t>FP</a:t>
            </a:r>
            <a:r>
              <a:rPr lang="en-US" baseline="0" dirty="0" smtClean="0"/>
              <a:t> and </a:t>
            </a:r>
            <a:r>
              <a:rPr lang="en-US" b="1" baseline="0" dirty="0" smtClean="0"/>
              <a:t>TP</a:t>
            </a:r>
            <a:r>
              <a:rPr lang="en-US" baseline="0" dirty="0" smtClean="0"/>
              <a:t> decreases, while the number of both </a:t>
            </a:r>
            <a:r>
              <a:rPr lang="en-US" b="1" baseline="0" dirty="0" smtClean="0"/>
              <a:t>TN</a:t>
            </a:r>
            <a:r>
              <a:rPr lang="en-US" baseline="0" dirty="0" smtClean="0"/>
              <a:t> and </a:t>
            </a:r>
            <a:r>
              <a:rPr lang="en-US" b="1" baseline="0" dirty="0" smtClean="0"/>
              <a:t>FN</a:t>
            </a:r>
            <a:r>
              <a:rPr lang="en-US" baseline="0" dirty="0" smtClean="0"/>
              <a:t> increases. According to the formulas presented at the bottom left side these changes will decrease Se and  increase Sp.</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60</a:t>
            </a:fld>
            <a:endParaRPr lang="en-US"/>
          </a:p>
        </p:txBody>
      </p:sp>
    </p:spTree>
    <p:extLst>
      <p:ext uri="{BB962C8B-B14F-4D97-AF65-F5344CB8AC3E}">
        <p14:creationId xmlns:p14="http://schemas.microsoft.com/office/powerpoint/2010/main" val="422077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 a </a:t>
            </a:r>
            <a:r>
              <a:rPr lang="en-US" b="1" i="1" dirty="0" smtClean="0"/>
              <a:t>test C</a:t>
            </a:r>
            <a:r>
              <a:rPr lang="en-US" dirty="0" smtClean="0"/>
              <a:t> for those who tested positive (as having the disease) on </a:t>
            </a:r>
            <a:r>
              <a:rPr lang="en-US" b="1" i="1" dirty="0" smtClean="0"/>
              <a:t>test B</a:t>
            </a:r>
            <a:r>
              <a:rPr lang="en-US" dirty="0" smtClean="0"/>
              <a:t>, will only reinforce the decreasing Se</a:t>
            </a:r>
            <a:r>
              <a:rPr lang="en-US" baseline="0" dirty="0" smtClean="0"/>
              <a:t> and increasing </a:t>
            </a:r>
            <a:r>
              <a:rPr lang="en-US" baseline="0" dirty="0" err="1" smtClean="0"/>
              <a:t>Sp</a:t>
            </a:r>
            <a:r>
              <a:rPr lang="en-US" baseline="0" dirty="0" smtClean="0"/>
              <a:t> resulting from serial testing.</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61</a:t>
            </a:fld>
            <a:endParaRPr lang="en-US"/>
          </a:p>
        </p:txBody>
      </p:sp>
    </p:spTree>
    <p:extLst>
      <p:ext uri="{BB962C8B-B14F-4D97-AF65-F5344CB8AC3E}">
        <p14:creationId xmlns:p14="http://schemas.microsoft.com/office/powerpoint/2010/main" val="30250633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Simultaneous (i.e. parallel) testing is often used in clinical setting. Results are considered “positive” (i.e. abnormal = as having the disease) if the result on any one or more of the tests are positive. Results are considered “negative” (i.e. normal</a:t>
            </a:r>
            <a:r>
              <a:rPr lang="en-US" baseline="0" dirty="0" smtClean="0"/>
              <a:t> = as not having the disease) if the results are negative on all tests. Parallel testing is called “The Shotgun Approach”. A shotgun covers a wide angle and therefore “hits everything”. Practically all with the disease will be labeled “positive” (i.e. abnormal = as having the disease) by this approach, and the Se will be high. </a:t>
            </a:r>
            <a:r>
              <a:rPr lang="en-US" baseline="0" dirty="0" err="1" smtClean="0"/>
              <a:t>Sp</a:t>
            </a:r>
            <a:r>
              <a:rPr lang="en-US" baseline="0" dirty="0" smtClean="0"/>
              <a:t> will decline, however.</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62</a:t>
            </a:fld>
            <a:endParaRPr lang="en-US"/>
          </a:p>
        </p:txBody>
      </p:sp>
    </p:spTree>
    <p:extLst>
      <p:ext uri="{BB962C8B-B14F-4D97-AF65-F5344CB8AC3E}">
        <p14:creationId xmlns:p14="http://schemas.microsoft.com/office/powerpoint/2010/main" val="4058409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a visualization of the effect of parallel testing on sensitivity (</a:t>
            </a:r>
            <a:r>
              <a:rPr lang="en-US" b="1" dirty="0" smtClean="0"/>
              <a:t>Se</a:t>
            </a:r>
            <a:r>
              <a:rPr lang="en-US" dirty="0" smtClean="0"/>
              <a:t>) and Specificity (</a:t>
            </a:r>
            <a:r>
              <a:rPr lang="en-US" b="1" dirty="0" err="1" smtClean="0"/>
              <a:t>Sp</a:t>
            </a:r>
            <a:r>
              <a:rPr lang="en-US" dirty="0" smtClean="0"/>
              <a:t>). </a:t>
            </a:r>
            <a:r>
              <a:rPr lang="en-US" b="1" i="1" baseline="0" dirty="0" smtClean="0"/>
              <a:t>Test A, test B and test C </a:t>
            </a:r>
            <a:r>
              <a:rPr lang="en-US" baseline="0" dirty="0" smtClean="0"/>
              <a:t> all correctly label many with the disease (with abnormal test) as true positives (</a:t>
            </a:r>
            <a:r>
              <a:rPr lang="en-US" b="1" baseline="0" dirty="0" smtClean="0"/>
              <a:t>TP</a:t>
            </a:r>
            <a:r>
              <a:rPr lang="en-US" baseline="0" dirty="0" smtClean="0"/>
              <a:t>), and each additional test increases the number of Tp. But some with the disease falls outside the test area (i.e. outside the cut-off point) and are labeled as normal (without the disease) by the test - they are false negatives (</a:t>
            </a:r>
            <a:r>
              <a:rPr lang="en-US" b="1" baseline="0" dirty="0" smtClean="0"/>
              <a:t>FN</a:t>
            </a:r>
            <a:r>
              <a:rPr lang="en-US" baseline="0" dirty="0" smtClean="0"/>
              <a:t>). However, each additional test decreases the number of FN (they become TP). Many without the disease falls outside the test cut-off point and are correctly labeled true negatives (</a:t>
            </a:r>
            <a:r>
              <a:rPr lang="en-US" b="1" baseline="0" dirty="0" smtClean="0"/>
              <a:t>TN</a:t>
            </a:r>
            <a:r>
              <a:rPr lang="en-US" baseline="0" dirty="0" smtClean="0"/>
              <a:t>) by the test, and the number of TN decreases with each additional test. But some without the disease falls inside the test cut-off point and are incorrectly labeled by the test as having the disease – they are false positives (</a:t>
            </a:r>
            <a:r>
              <a:rPr lang="en-US" b="1" baseline="0" dirty="0" smtClean="0"/>
              <a:t>FP</a:t>
            </a:r>
            <a:r>
              <a:rPr lang="en-US" baseline="0" dirty="0" smtClean="0"/>
              <a:t>), and the number of FP will increase with each additional test.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By using the formulas for Se and </a:t>
            </a:r>
            <a:r>
              <a:rPr lang="en-US" baseline="0" dirty="0" err="1" smtClean="0"/>
              <a:t>Sp</a:t>
            </a:r>
            <a:r>
              <a:rPr lang="en-US" baseline="0" dirty="0" smtClean="0"/>
              <a:t> in the left lower corner we find that in parallel testing: </a:t>
            </a:r>
            <a:r>
              <a:rPr lang="en-US" b="1" baseline="0" dirty="0" smtClean="0"/>
              <a:t>Se</a:t>
            </a:r>
            <a:r>
              <a:rPr lang="en-US" baseline="0" dirty="0" smtClean="0"/>
              <a:t> increases mainly because FN decreases, but partly also because TP increases, and </a:t>
            </a:r>
            <a:r>
              <a:rPr lang="en-US" b="1" baseline="0" dirty="0" err="1" smtClean="0"/>
              <a:t>Sp</a:t>
            </a:r>
            <a:r>
              <a:rPr lang="en-US" baseline="0" dirty="0" smtClean="0"/>
              <a:t> decreases mainly because FP increases, but partly also because TN decreases.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63</a:t>
            </a:fld>
            <a:endParaRPr lang="en-US"/>
          </a:p>
        </p:txBody>
      </p:sp>
    </p:spTree>
    <p:extLst>
      <p:ext uri="{BB962C8B-B14F-4D97-AF65-F5344CB8AC3E}">
        <p14:creationId xmlns:p14="http://schemas.microsoft.com/office/powerpoint/2010/main" val="172287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Tests for </a:t>
            </a:r>
            <a:r>
              <a:rPr lang="en-US" baseline="0" dirty="0" smtClean="0"/>
              <a:t>screening purposes are concerned with specific disease, and are trying to answer key questions about who (which individuals) have the disease, how does it develop and is transmitted, is it possible to identify it before it gives symptoms, and what preventive measures are possible? However, symptom-free people may not be very motivated to the testing, and may decline to participate. </a:t>
            </a:r>
          </a:p>
          <a:p>
            <a:pPr marL="228600" indent="-228600">
              <a:buFont typeface="+mj-lt"/>
              <a:buAutoNum type="arabicPeriod"/>
            </a:pPr>
            <a:endParaRPr lang="en-US" baseline="0" dirty="0" smtClean="0"/>
          </a:p>
          <a:p>
            <a:pPr marL="0" indent="0">
              <a:buFont typeface="+mj-lt"/>
              <a:buNone/>
            </a:pP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a:t>
            </a:fld>
            <a:endParaRPr lang="en-US"/>
          </a:p>
        </p:txBody>
      </p:sp>
    </p:spTree>
    <p:extLst>
      <p:ext uri="{BB962C8B-B14F-4D97-AF65-F5344CB8AC3E}">
        <p14:creationId xmlns:p14="http://schemas.microsoft.com/office/powerpoint/2010/main" val="4291975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simultaneous or</a:t>
            </a:r>
            <a:r>
              <a:rPr lang="en-US" baseline="0" dirty="0" smtClean="0"/>
              <a:t> parallel testing Se and PV- will increase, mainly driven by decreasing FN, and </a:t>
            </a:r>
            <a:r>
              <a:rPr lang="en-US" baseline="0" dirty="0" err="1" smtClean="0"/>
              <a:t>Sp</a:t>
            </a:r>
            <a:r>
              <a:rPr lang="en-US" baseline="0" dirty="0" smtClean="0"/>
              <a:t> and PV+ will decrease, mainly driven by increasing FP.</a:t>
            </a:r>
            <a:r>
              <a:rPr lang="en-US" dirty="0" smtClean="0"/>
              <a:t> </a:t>
            </a:r>
          </a:p>
          <a:p>
            <a:r>
              <a:rPr lang="en-US" dirty="0" smtClean="0"/>
              <a:t>Simultaneous/parallel testing gives rapid assessment and is used when it is important not to miss disease.</a:t>
            </a:r>
          </a:p>
          <a:p>
            <a:r>
              <a:rPr lang="en-US" dirty="0" smtClean="0"/>
              <a:t>In sequential or serial</a:t>
            </a:r>
            <a:r>
              <a:rPr lang="en-US" baseline="0" dirty="0" smtClean="0"/>
              <a:t> testing Se and PV- will decrease, mainly driven by increasing FN, and </a:t>
            </a:r>
            <a:r>
              <a:rPr lang="en-US" baseline="0" dirty="0" err="1" smtClean="0"/>
              <a:t>Sp</a:t>
            </a:r>
            <a:r>
              <a:rPr lang="en-US" baseline="0" dirty="0" smtClean="0"/>
              <a:t> and PV+ will increase, mainly driven by decreasing FP.</a:t>
            </a:r>
          </a:p>
          <a:p>
            <a:r>
              <a:rPr lang="en-US" baseline="0" dirty="0" smtClean="0"/>
              <a:t>Sequential/serial testing is expensive and the tests may be risky, and is used after simpler/more safe tests suggests disease.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64</a:t>
            </a:fld>
            <a:endParaRPr lang="en-US"/>
          </a:p>
        </p:txBody>
      </p:sp>
    </p:spTree>
    <p:extLst>
      <p:ext uri="{BB962C8B-B14F-4D97-AF65-F5344CB8AC3E}">
        <p14:creationId xmlns:p14="http://schemas.microsoft.com/office/powerpoint/2010/main" val="140709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epidemiology a </a:t>
            </a:r>
            <a:r>
              <a:rPr lang="en-US" b="1" u="sng" dirty="0" smtClean="0"/>
              <a:t>bias</a:t>
            </a:r>
            <a:r>
              <a:rPr lang="en-US" dirty="0" smtClean="0"/>
              <a:t> is a systematic error, a deviation, or processes leading to deviations, from</a:t>
            </a:r>
            <a:r>
              <a:rPr lang="en-US" baseline="0" dirty="0" smtClean="0"/>
              <a:t> the truth of </a:t>
            </a:r>
            <a:r>
              <a:rPr lang="en-US" dirty="0" smtClean="0"/>
              <a:t>results and inferences. </a:t>
            </a:r>
            <a:r>
              <a:rPr lang="en-US" b="1" u="sng" dirty="0" smtClean="0"/>
              <a:t>Lead Time</a:t>
            </a:r>
            <a:r>
              <a:rPr lang="en-US" dirty="0" smtClean="0"/>
              <a:t> is the time gained in treating or controlling a disease when detection is earlier than usual. </a:t>
            </a:r>
            <a:r>
              <a:rPr lang="en-US" b="1" u="sng" dirty="0" smtClean="0"/>
              <a:t>Lead-Time bias</a:t>
            </a:r>
            <a:r>
              <a:rPr lang="en-US" dirty="0" smtClean="0"/>
              <a:t> is an overestimation of survival time caused by early detection of a disease by screening (i.e. increase in survival without lengthening of life).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65</a:t>
            </a:fld>
            <a:endParaRPr lang="en-US"/>
          </a:p>
        </p:txBody>
      </p:sp>
    </p:spTree>
    <p:extLst>
      <p:ext uri="{BB962C8B-B14F-4D97-AF65-F5344CB8AC3E}">
        <p14:creationId xmlns:p14="http://schemas.microsoft.com/office/powerpoint/2010/main" val="13689153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visualization of </a:t>
            </a:r>
            <a:r>
              <a:rPr lang="en-US" b="1" u="sng" dirty="0" smtClean="0"/>
              <a:t>Lead-Time Bias</a:t>
            </a:r>
            <a:r>
              <a:rPr lang="en-US" dirty="0" smtClean="0"/>
              <a:t>, survival is the same in the unscreened and screened populations.</a:t>
            </a:r>
            <a:r>
              <a:rPr lang="en-US" baseline="0" dirty="0" smtClean="0"/>
              <a:t> However, </a:t>
            </a:r>
            <a:r>
              <a:rPr lang="en-US" b="0" i="1" u="sng" baseline="0" dirty="0" smtClean="0"/>
              <a:t>diagnosis</a:t>
            </a:r>
            <a:r>
              <a:rPr lang="en-US" baseline="0" dirty="0" smtClean="0"/>
              <a:t> occur much earlier in the screened compared to the unscreened population, and it looks like the screened individuals survive longer, because they live longer with their disease than the unscreened individuals. The </a:t>
            </a:r>
            <a:r>
              <a:rPr lang="en-US" b="1" u="sng" baseline="0" dirty="0" smtClean="0"/>
              <a:t>Lead Time</a:t>
            </a:r>
            <a:r>
              <a:rPr lang="en-US" baseline="0" dirty="0" smtClean="0"/>
              <a:t> is the time from the disease is diagnosed at screening till it ordinarily would have been diagnosed. If screening result in early diagnosis, and if early treatment is effective, </a:t>
            </a:r>
            <a:r>
              <a:rPr lang="en-US" i="1" u="sng" baseline="0" dirty="0" smtClean="0"/>
              <a:t>survival</a:t>
            </a:r>
            <a:r>
              <a:rPr lang="en-US" baseline="0" dirty="0" smtClean="0"/>
              <a:t> may be improved, and may be recognized using age specific (or age adjusted) mortality rates among both screened and unscreened subjects.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66</a:t>
            </a:fld>
            <a:endParaRPr lang="en-US"/>
          </a:p>
        </p:txBody>
      </p:sp>
    </p:spTree>
    <p:extLst>
      <p:ext uri="{BB962C8B-B14F-4D97-AF65-F5344CB8AC3E}">
        <p14:creationId xmlns:p14="http://schemas.microsoft.com/office/powerpoint/2010/main" val="1022894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 time bias only appears to improve survival time because patients</a:t>
            </a:r>
            <a:r>
              <a:rPr lang="en-US" baseline="0" dirty="0" smtClean="0"/>
              <a:t> live longer with the knowledge of a disease found by screening, and still without symptoms. Lead time bias can be avoided by using age specific or age adjusted mortality rates, not survival rates.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67</a:t>
            </a:fld>
            <a:endParaRPr lang="en-US"/>
          </a:p>
        </p:txBody>
      </p:sp>
    </p:spTree>
    <p:extLst>
      <p:ext uri="{BB962C8B-B14F-4D97-AF65-F5344CB8AC3E}">
        <p14:creationId xmlns:p14="http://schemas.microsoft.com/office/powerpoint/2010/main" val="6287172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Length-Time Bias</a:t>
            </a:r>
            <a:r>
              <a:rPr lang="en-US" dirty="0" smtClean="0"/>
              <a:t> or </a:t>
            </a:r>
            <a:r>
              <a:rPr lang="en-US" b="1" u="sng" dirty="0" smtClean="0"/>
              <a:t>Prognostic selection</a:t>
            </a:r>
            <a:r>
              <a:rPr lang="en-US" dirty="0" smtClean="0"/>
              <a:t> is a systematic error due to selection of disproportionate number of cases who survive longest in one group but not in another. This may happen when the screening procedure selectively identifies cases of the disease which have a better prognosis.</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68</a:t>
            </a:fld>
            <a:endParaRPr lang="en-US"/>
          </a:p>
        </p:txBody>
      </p:sp>
    </p:spTree>
    <p:extLst>
      <p:ext uri="{BB962C8B-B14F-4D97-AF65-F5344CB8AC3E}">
        <p14:creationId xmlns:p14="http://schemas.microsoft.com/office/powerpoint/2010/main" val="39594768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Length-Time Bias</a:t>
            </a:r>
            <a:r>
              <a:rPr lang="en-US" dirty="0" smtClean="0"/>
              <a:t> (i.e. prognostic selection) occurs when disease</a:t>
            </a:r>
            <a:r>
              <a:rPr lang="en-US" baseline="0" dirty="0" smtClean="0"/>
              <a:t> detected without screening is more aggressive than disease detected by a screening program. </a:t>
            </a:r>
            <a:r>
              <a:rPr lang="en-US" dirty="0" smtClean="0"/>
              <a:t>The probability that a screening program will detect the case while it is still preclinical or clinical, increases with the length of the preclinical and/or the clinical phase of the disease.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69</a:t>
            </a:fld>
            <a:endParaRPr lang="en-US"/>
          </a:p>
        </p:txBody>
      </p:sp>
    </p:spTree>
    <p:extLst>
      <p:ext uri="{BB962C8B-B14F-4D97-AF65-F5344CB8AC3E}">
        <p14:creationId xmlns:p14="http://schemas.microsoft.com/office/powerpoint/2010/main" val="12218256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long preclinical and/or clinical phase are indications of a less aggressive condition with better prognosis. A screening program is</a:t>
            </a:r>
            <a:r>
              <a:rPr lang="en-US" baseline="0" dirty="0" smtClean="0"/>
              <a:t> more prone to find and diagnose these cases than more aggressive conditions with poor prognosis and short survival. This, in effect, is a selection of survivors.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70</a:t>
            </a:fld>
            <a:endParaRPr lang="en-US"/>
          </a:p>
        </p:txBody>
      </p:sp>
    </p:spTree>
    <p:extLst>
      <p:ext uri="{BB962C8B-B14F-4D97-AF65-F5344CB8AC3E}">
        <p14:creationId xmlns:p14="http://schemas.microsoft.com/office/powerpoint/2010/main" val="3546023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with a short preclinical phase and aggressive disease (</a:t>
            </a:r>
            <a:r>
              <a:rPr lang="en-US" dirty="0" err="1" smtClean="0"/>
              <a:t>Dx</a:t>
            </a:r>
            <a:r>
              <a:rPr lang="en-US" dirty="0" smtClean="0"/>
              <a:t>) have short survival, and have</a:t>
            </a:r>
            <a:r>
              <a:rPr lang="en-US" baseline="0" dirty="0" smtClean="0"/>
              <a:t> less probability of being screened compared to those with long preclinical phase and less aggressive disease who have long survival.</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71</a:t>
            </a:fld>
            <a:endParaRPr lang="en-US"/>
          </a:p>
        </p:txBody>
      </p:sp>
    </p:spTree>
    <p:extLst>
      <p:ext uri="{BB962C8B-B14F-4D97-AF65-F5344CB8AC3E}">
        <p14:creationId xmlns:p14="http://schemas.microsoft.com/office/powerpoint/2010/main" val="24969547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visualization</a:t>
            </a:r>
            <a:r>
              <a:rPr lang="en-US" baseline="0" dirty="0" smtClean="0"/>
              <a:t> of Length Biased sampling those with aggressive disease (e.g. with rapid growth of a tumor) and short survival have less probability of being detected by a screening program than those with less aggressive disease. </a:t>
            </a:r>
          </a:p>
          <a:p>
            <a:r>
              <a:rPr lang="en-US" b="1" u="sng" baseline="0" dirty="0" smtClean="0"/>
              <a:t>Disease-specific mortality rates</a:t>
            </a:r>
            <a:r>
              <a:rPr lang="en-US" baseline="0" dirty="0" smtClean="0"/>
              <a:t> (# who dies from a specific disease/100,000 population) overcomes both lead time bias and length bias sampling.</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72</a:t>
            </a:fld>
            <a:endParaRPr lang="en-US"/>
          </a:p>
        </p:txBody>
      </p:sp>
    </p:spTree>
    <p:extLst>
      <p:ext uri="{BB962C8B-B14F-4D97-AF65-F5344CB8AC3E}">
        <p14:creationId xmlns:p14="http://schemas.microsoft.com/office/powerpoint/2010/main" val="1179972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intention/purpose with screening is to discover factors that may be modified to decrease the risk of disease or complications.</a:t>
            </a:r>
            <a:r>
              <a:rPr lang="en-US" dirty="0" smtClean="0"/>
              <a:t> Preventing disease is the main purpose</a:t>
            </a:r>
            <a:r>
              <a:rPr lang="en-US" baseline="0" dirty="0" smtClean="0"/>
              <a:t> of epidemiology, and there are 3 levels of prevention:</a:t>
            </a:r>
          </a:p>
          <a:p>
            <a:pPr marL="228600" indent="-228600">
              <a:buFont typeface="+mj-lt"/>
              <a:buAutoNum type="arabicPeriod"/>
            </a:pPr>
            <a:r>
              <a:rPr lang="en-US" b="1" u="sng" baseline="0" dirty="0" smtClean="0"/>
              <a:t>Primary prevention</a:t>
            </a:r>
            <a:r>
              <a:rPr lang="en-US" baseline="0" dirty="0" smtClean="0"/>
              <a:t> aims at removing, avoiding or reducing risk factors in subjects who are disease-free, to prevent new cases of a disease from occurring, i.e. lower disease incidence. Eating a low-cholesterol diet may decrease the risk of future CHD. Vaccinations may decrease the risk of infectious diseases. </a:t>
            </a:r>
          </a:p>
          <a:p>
            <a:pPr marL="228600" indent="-228600">
              <a:buFont typeface="+mj-lt"/>
              <a:buAutoNum type="arabicPeriod"/>
            </a:pPr>
            <a:r>
              <a:rPr lang="en-US" b="1" u="sng" baseline="0" dirty="0" smtClean="0"/>
              <a:t>Secondary prevention</a:t>
            </a:r>
            <a:r>
              <a:rPr lang="en-US" baseline="0" dirty="0" smtClean="0"/>
              <a:t> aims at modifying preclinical signs of existing disease by early detection and treatment in order to cure it, slow its progression, or reduce its impact. The goal of Secondary prevention, therefore, is to decrease prevalence of disease by decreasing its duration. Screening a population makes it possible to intervene early on high serum cholesterol levels to reduce the risk of CHD. Screening for occult blood in stools can detect colon cancer early and intervention may be more effective.  </a:t>
            </a:r>
          </a:p>
          <a:p>
            <a:pPr marL="228600" indent="-228600">
              <a:buFont typeface="+mj-lt"/>
              <a:buAutoNum type="arabicPeriod"/>
            </a:pPr>
            <a:r>
              <a:rPr lang="en-US" b="1" u="sng" baseline="0" dirty="0" smtClean="0"/>
              <a:t>Tertiary prevention</a:t>
            </a:r>
            <a:r>
              <a:rPr lang="en-US" baseline="0" dirty="0" smtClean="0"/>
              <a:t> aims at modifying the course of a diagnosed disease by treatment, and by reducing complications, e.g. </a:t>
            </a:r>
            <a:r>
              <a:rPr lang="en-US" baseline="0" dirty="0" err="1" smtClean="0"/>
              <a:t>Tamoxifen</a:t>
            </a:r>
            <a:r>
              <a:rPr lang="en-US" baseline="0" dirty="0" smtClean="0"/>
              <a:t> after breast cancer, radiation after cancer surgery, and rehabilitation efforts after stroke.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74</a:t>
            </a:fld>
            <a:endParaRPr lang="en-US"/>
          </a:p>
        </p:txBody>
      </p:sp>
    </p:spTree>
    <p:extLst>
      <p:ext uri="{BB962C8B-B14F-4D97-AF65-F5344CB8AC3E}">
        <p14:creationId xmlns:p14="http://schemas.microsoft.com/office/powerpoint/2010/main" val="1528337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Tests for</a:t>
            </a:r>
            <a:r>
              <a:rPr lang="en-US" baseline="0" dirty="0" smtClean="0"/>
              <a:t> clinical purposes, however, are done in people who present with symptoms, and who are very motivated to have a correct diagnosis and treatment. In such cases tests are part of the diagnostic workout to determine if a specific disease is present, how severe it is, predict outcome and monitor response to treatment.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8</a:t>
            </a:fld>
            <a:endParaRPr lang="en-US"/>
          </a:p>
        </p:txBody>
      </p:sp>
    </p:spTree>
    <p:extLst>
      <p:ext uri="{BB962C8B-B14F-4D97-AF65-F5344CB8AC3E}">
        <p14:creationId xmlns:p14="http://schemas.microsoft.com/office/powerpoint/2010/main" val="32994788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give examples of primary and secondary</a:t>
            </a:r>
            <a:r>
              <a:rPr lang="en-US" baseline="0" dirty="0" smtClean="0"/>
              <a:t> preventions. Primary prevention aims at preventing disease from occurring. Secondary prevention depends on screening procedures because it aims at disease detection and treatment before symptoms appear.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75</a:t>
            </a:fld>
            <a:endParaRPr lang="en-US"/>
          </a:p>
        </p:txBody>
      </p:sp>
    </p:spTree>
    <p:extLst>
      <p:ext uri="{BB962C8B-B14F-4D97-AF65-F5344CB8AC3E}">
        <p14:creationId xmlns:p14="http://schemas.microsoft.com/office/powerpoint/2010/main" val="23838611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Tertiary</a:t>
            </a:r>
            <a:r>
              <a:rPr lang="en-US" baseline="0" dirty="0" smtClean="0"/>
              <a:t> prevention aims at preventing complications in subjects who have already developed signs and symptoms of a disease. Two approaches exists to prevention: the population-based approach in which the preventive measure is applied to the entire population, and the high-risk approach, in which the preventive measure is applied to a targeted high-risk group..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76</a:t>
            </a:fld>
            <a:endParaRPr lang="en-US"/>
          </a:p>
        </p:txBody>
      </p:sp>
    </p:spTree>
    <p:extLst>
      <p:ext uri="{BB962C8B-B14F-4D97-AF65-F5344CB8AC3E}">
        <p14:creationId xmlns:p14="http://schemas.microsoft.com/office/powerpoint/2010/main" val="28187082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Secondary prevention depends on screening procedures that can identify diseases before they gives symptoms. Such screening procedures is associated</a:t>
            </a:r>
            <a:r>
              <a:rPr lang="en-US" baseline="0" dirty="0" smtClean="0"/>
              <a:t> with low prevalence, affecting PV, </a:t>
            </a:r>
            <a:r>
              <a:rPr lang="en-US" baseline="0" dirty="0" err="1" smtClean="0"/>
              <a:t>SnNout</a:t>
            </a:r>
            <a:r>
              <a:rPr lang="en-US" baseline="0" dirty="0" smtClean="0"/>
              <a:t> and </a:t>
            </a:r>
            <a:r>
              <a:rPr lang="en-US" baseline="0" dirty="0" err="1" smtClean="0"/>
              <a:t>SpPin</a:t>
            </a:r>
            <a:r>
              <a:rPr lang="en-US" baseline="0" dirty="0" smtClean="0"/>
              <a: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77</a:t>
            </a:fld>
            <a:endParaRPr lang="en-US"/>
          </a:p>
        </p:txBody>
      </p:sp>
    </p:spTree>
    <p:extLst>
      <p:ext uri="{BB962C8B-B14F-4D97-AF65-F5344CB8AC3E}">
        <p14:creationId xmlns:p14="http://schemas.microsoft.com/office/powerpoint/2010/main" val="21324718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Screening programs must be</a:t>
            </a:r>
            <a:r>
              <a:rPr lang="en-US" baseline="0" dirty="0" smtClean="0"/>
              <a:t> simple, rapid, inexpensive, safe, acceptable to subjects and clinicians, and should have a favorable impact on </a:t>
            </a:r>
            <a:r>
              <a:rPr lang="en-US" baseline="0" dirty="0" err="1" smtClean="0"/>
              <a:t>morbility</a:t>
            </a:r>
            <a:r>
              <a:rPr lang="en-US" baseline="0" dirty="0" smtClean="0"/>
              <a:t> and mortality.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78</a:t>
            </a:fld>
            <a:endParaRPr lang="en-US"/>
          </a:p>
        </p:txBody>
      </p:sp>
    </p:spTree>
    <p:extLst>
      <p:ext uri="{BB962C8B-B14F-4D97-AF65-F5344CB8AC3E}">
        <p14:creationId xmlns:p14="http://schemas.microsoft.com/office/powerpoint/2010/main" val="2740154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 screening program to work, the natural history of the disease must be known, and cut-off levels agreed upon. Facilities must be available for further diagnosis and treatment, the disease must be in latent or pre-symptomatic stage for screening to be of any value, provisions must be in place to take care of the labeling effect and stress/anxiety of false positive, and the delayed diagnosis resulting from false negatives, and case finding as a </a:t>
            </a:r>
            <a:r>
              <a:rPr lang="en-US" baseline="0" dirty="0" err="1" smtClean="0"/>
              <a:t>continous</a:t>
            </a:r>
            <a:r>
              <a:rPr lang="en-US" baseline="0" dirty="0" smtClean="0"/>
              <a:t> process must be established.</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79</a:t>
            </a:fld>
            <a:endParaRPr lang="en-US"/>
          </a:p>
        </p:txBody>
      </p:sp>
    </p:spTree>
    <p:extLst>
      <p:ext uri="{BB962C8B-B14F-4D97-AF65-F5344CB8AC3E}">
        <p14:creationId xmlns:p14="http://schemas.microsoft.com/office/powerpoint/2010/main" val="4343243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known that 1/3</a:t>
            </a:r>
            <a:r>
              <a:rPr lang="en-US" baseline="0" dirty="0" smtClean="0"/>
              <a:t> of men less than 80 years old, and 2/3 of men more than 80 years old have undiagnosed, asymptomatic prostate cancer. However, lifetime risk of dying from prostate cancer is only 2.9%.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80</a:t>
            </a:fld>
            <a:endParaRPr lang="en-US"/>
          </a:p>
        </p:txBody>
      </p:sp>
    </p:spTree>
    <p:extLst>
      <p:ext uri="{BB962C8B-B14F-4D97-AF65-F5344CB8AC3E}">
        <p14:creationId xmlns:p14="http://schemas.microsoft.com/office/powerpoint/2010/main" val="4197356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presents screening recommendations from ACS (the American Cancer Society) some</a:t>
            </a:r>
            <a:r>
              <a:rPr lang="en-US" baseline="0" dirty="0" smtClean="0"/>
              <a:t> years back. Males &gt;50 </a:t>
            </a:r>
            <a:r>
              <a:rPr lang="en-US" baseline="0" dirty="0" err="1" smtClean="0"/>
              <a:t>yrs</a:t>
            </a:r>
            <a:r>
              <a:rPr lang="en-US" baseline="0" dirty="0" smtClean="0"/>
              <a:t> old was recommended to have yearly PSA measured and yearly DRE (digital rectal exam). The procedure would reduce </a:t>
            </a:r>
            <a:r>
              <a:rPr lang="en-US" baseline="0" dirty="0" err="1" smtClean="0"/>
              <a:t>PCa</a:t>
            </a:r>
            <a:r>
              <a:rPr lang="en-US" baseline="0" dirty="0" smtClean="0"/>
              <a:t> mortality by 30%, or by about 10,000 deaths per year.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81</a:t>
            </a:fld>
            <a:endParaRPr lang="en-US"/>
          </a:p>
        </p:txBody>
      </p:sp>
    </p:spTree>
    <p:extLst>
      <p:ext uri="{BB962C8B-B14F-4D97-AF65-F5344CB8AC3E}">
        <p14:creationId xmlns:p14="http://schemas.microsoft.com/office/powerpoint/2010/main" val="6710853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 the effect of following the Screening Recommendations from ACS. In 1993</a:t>
            </a:r>
            <a:r>
              <a:rPr lang="en-US" baseline="0" dirty="0" smtClean="0"/>
              <a:t> it would cost almost $200,000 to “save” one </a:t>
            </a:r>
            <a:r>
              <a:rPr lang="en-US" baseline="0" dirty="0" err="1" smtClean="0"/>
              <a:t>Pca</a:t>
            </a:r>
            <a:r>
              <a:rPr lang="en-US" baseline="0" dirty="0" smtClean="0"/>
              <a:t> death, and the net effect on mortality per year would be 4,500 deaths “saved” to a total screening cost of almost $13 billion. In addition lead-time and length-time bias are not sufficiently studied.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82</a:t>
            </a:fld>
            <a:endParaRPr lang="en-US"/>
          </a:p>
        </p:txBody>
      </p:sp>
    </p:spTree>
    <p:extLst>
      <p:ext uri="{BB962C8B-B14F-4D97-AF65-F5344CB8AC3E}">
        <p14:creationId xmlns:p14="http://schemas.microsoft.com/office/powerpoint/2010/main" val="1314487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Estimated Screening costs per 1 death prevented for selected procedures in 1993.</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83</a:t>
            </a:fld>
            <a:endParaRPr lang="en-US"/>
          </a:p>
        </p:txBody>
      </p:sp>
    </p:spTree>
    <p:extLst>
      <p:ext uri="{BB962C8B-B14F-4D97-AF65-F5344CB8AC3E}">
        <p14:creationId xmlns:p14="http://schemas.microsoft.com/office/powerpoint/2010/main" val="958155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FBFC362-6BD2-44CB-B8A7-D6EB170C9010}" type="slidenum">
              <a:rPr lang="en-US" sz="1200" smtClean="0">
                <a:latin typeface="Times New Roman" pitchFamily="18" charset="0"/>
              </a:rPr>
              <a:pPr/>
              <a:t>86</a:t>
            </a:fld>
            <a:endParaRPr lang="en-US" sz="1200" smtClean="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0066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will almost always be a discussion on when screening should or should not be done. The list above show situations where there may be appropriate to allocate resources to a screening program. The health problem has to be medically and economically important both for the individual and for the community. When screening tests are positive, diagnostic follow-up and treatment must be available. Screening without the possibility of treatment is absurd and unethical. The cost-benefit ratio of early discovery and treatment has to be favorable, as compared to treatment in a more serious stage of the disease. Emotional costs, e.g. in false positive cases, has to be considered. The public acceptance of the screening must be high. If the natural history of the condition is known (e.g. CHD)  we may apply biological markers (e.g. serum cholesterol level) to identify and treat/intervene (diet, exercise, weight loss, drugs) on high-risk individuals in the pre-pathogenesis period (before symptoms and diagnosis [of CHD] occur) to prevent the condition. The definition of a case and whom to treat has to be in place before screening procedures are initiated, and studies must have clarified the efficacy of prevention and side effects of a treatment program. If the prevalence of the condition is low in the population, the screening program will be too extensive and expensive, with low cost-effectiveness.           </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9</a:t>
            </a:fld>
            <a:endParaRPr lang="en-US"/>
          </a:p>
        </p:txBody>
      </p:sp>
    </p:spTree>
    <p:extLst>
      <p:ext uri="{BB962C8B-B14F-4D97-AF65-F5344CB8AC3E}">
        <p14:creationId xmlns:p14="http://schemas.microsoft.com/office/powerpoint/2010/main" val="390040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 examples of conditions and groups where</a:t>
            </a:r>
            <a:r>
              <a:rPr lang="en-US" baseline="0" dirty="0" smtClean="0"/>
              <a:t> screening procedures have been initiated. Among the examples are pregnancy, cancer, Heart disease, diabetes and so on.</a:t>
            </a:r>
            <a:endParaRPr lang="en-US" dirty="0"/>
          </a:p>
        </p:txBody>
      </p:sp>
      <p:sp>
        <p:nvSpPr>
          <p:cNvPr id="4" name="Slide Number Placeholder 3"/>
          <p:cNvSpPr>
            <a:spLocks noGrp="1"/>
          </p:cNvSpPr>
          <p:nvPr>
            <p:ph type="sldNum" sz="quarter" idx="10"/>
          </p:nvPr>
        </p:nvSpPr>
        <p:spPr/>
        <p:txBody>
          <a:bodyPr/>
          <a:lstStyle/>
          <a:p>
            <a:pPr>
              <a:defRPr/>
            </a:pPr>
            <a:fld id="{ABC4BADD-9409-45BC-BD26-2F841766672C}" type="slidenum">
              <a:rPr lang="en-US" smtClean="0"/>
              <a:pPr>
                <a:defRPr/>
              </a:pPr>
              <a:t>10</a:t>
            </a:fld>
            <a:endParaRPr lang="en-US"/>
          </a:p>
        </p:txBody>
      </p:sp>
    </p:spTree>
    <p:extLst>
      <p:ext uri="{BB962C8B-B14F-4D97-AF65-F5344CB8AC3E}">
        <p14:creationId xmlns:p14="http://schemas.microsoft.com/office/powerpoint/2010/main" val="212313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019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20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DC369-105A-48B2-AA24-1B3282313B75}" type="slidenum">
              <a:rPr lang="en-US"/>
              <a:pPr>
                <a:defRPr/>
              </a:pPr>
              <a:t>‹#›</a:t>
            </a:fld>
            <a:endParaRPr lang="en-US"/>
          </a:p>
        </p:txBody>
      </p:sp>
    </p:spTree>
    <p:extLst>
      <p:ext uri="{BB962C8B-B14F-4D97-AF65-F5344CB8AC3E}">
        <p14:creationId xmlns:p14="http://schemas.microsoft.com/office/powerpoint/2010/main" val="390340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1DBB0A-A7AA-4884-AD3D-87D60EA4DD61}" type="slidenum">
              <a:rPr lang="en-US"/>
              <a:pPr>
                <a:defRPr/>
              </a:pPr>
              <a:t>‹#›</a:t>
            </a:fld>
            <a:endParaRPr lang="en-US"/>
          </a:p>
        </p:txBody>
      </p:sp>
    </p:spTree>
    <p:extLst>
      <p:ext uri="{BB962C8B-B14F-4D97-AF65-F5344CB8AC3E}">
        <p14:creationId xmlns:p14="http://schemas.microsoft.com/office/powerpoint/2010/main" val="152967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48E96F-7849-4EC6-BC7F-D8FDEC9C295A}" type="slidenum">
              <a:rPr lang="en-US"/>
              <a:pPr>
                <a:defRPr/>
              </a:pPr>
              <a:t>‹#›</a:t>
            </a:fld>
            <a:endParaRPr lang="en-US"/>
          </a:p>
        </p:txBody>
      </p:sp>
    </p:spTree>
    <p:extLst>
      <p:ext uri="{BB962C8B-B14F-4D97-AF65-F5344CB8AC3E}">
        <p14:creationId xmlns:p14="http://schemas.microsoft.com/office/powerpoint/2010/main" val="253699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49C89D-3BF3-4BFC-AEE5-DE9C369F7470}" type="slidenum">
              <a:rPr lang="en-US"/>
              <a:pPr>
                <a:defRPr/>
              </a:pPr>
              <a:t>‹#›</a:t>
            </a:fld>
            <a:endParaRPr lang="en-US"/>
          </a:p>
        </p:txBody>
      </p:sp>
    </p:spTree>
    <p:extLst>
      <p:ext uri="{BB962C8B-B14F-4D97-AF65-F5344CB8AC3E}">
        <p14:creationId xmlns:p14="http://schemas.microsoft.com/office/powerpoint/2010/main" val="104124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A4BCC-A063-4385-8DB1-6333CB84965F}" type="slidenum">
              <a:rPr lang="en-US"/>
              <a:pPr>
                <a:defRPr/>
              </a:pPr>
              <a:t>‹#›</a:t>
            </a:fld>
            <a:endParaRPr lang="en-US"/>
          </a:p>
        </p:txBody>
      </p:sp>
    </p:spTree>
    <p:extLst>
      <p:ext uri="{BB962C8B-B14F-4D97-AF65-F5344CB8AC3E}">
        <p14:creationId xmlns:p14="http://schemas.microsoft.com/office/powerpoint/2010/main" val="76063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BB6AFF-7079-4806-AC27-ABE018CDCF23}" type="slidenum">
              <a:rPr lang="en-US"/>
              <a:pPr>
                <a:defRPr/>
              </a:pPr>
              <a:t>‹#›</a:t>
            </a:fld>
            <a:endParaRPr lang="en-US"/>
          </a:p>
        </p:txBody>
      </p:sp>
    </p:spTree>
    <p:extLst>
      <p:ext uri="{BB962C8B-B14F-4D97-AF65-F5344CB8AC3E}">
        <p14:creationId xmlns:p14="http://schemas.microsoft.com/office/powerpoint/2010/main" val="25499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DDDA76-9F11-4FBC-B066-74F47599BA03}" type="slidenum">
              <a:rPr lang="en-US"/>
              <a:pPr>
                <a:defRPr/>
              </a:pPr>
              <a:t>‹#›</a:t>
            </a:fld>
            <a:endParaRPr lang="en-US"/>
          </a:p>
        </p:txBody>
      </p:sp>
    </p:spTree>
    <p:extLst>
      <p:ext uri="{BB962C8B-B14F-4D97-AF65-F5344CB8AC3E}">
        <p14:creationId xmlns:p14="http://schemas.microsoft.com/office/powerpoint/2010/main" val="80030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46A47D-A82D-4327-9C54-A48EC8F0A175}" type="slidenum">
              <a:rPr lang="en-US"/>
              <a:pPr>
                <a:defRPr/>
              </a:pPr>
              <a:t>‹#›</a:t>
            </a:fld>
            <a:endParaRPr lang="en-US"/>
          </a:p>
        </p:txBody>
      </p:sp>
    </p:spTree>
    <p:extLst>
      <p:ext uri="{BB962C8B-B14F-4D97-AF65-F5344CB8AC3E}">
        <p14:creationId xmlns:p14="http://schemas.microsoft.com/office/powerpoint/2010/main" val="2887019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F13208F-C224-4450-A1D0-02F0A07D4750}" type="slidenum">
              <a:rPr lang="en-US"/>
              <a:pPr>
                <a:defRPr/>
              </a:pPr>
              <a:t>‹#›</a:t>
            </a:fld>
            <a:endParaRPr lang="en-US"/>
          </a:p>
        </p:txBody>
      </p:sp>
    </p:spTree>
    <p:extLst>
      <p:ext uri="{BB962C8B-B14F-4D97-AF65-F5344CB8AC3E}">
        <p14:creationId xmlns:p14="http://schemas.microsoft.com/office/powerpoint/2010/main" val="281615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6FBF34-6D35-4033-96BC-E1121C41064A}" type="slidenum">
              <a:rPr lang="en-US"/>
              <a:pPr>
                <a:defRPr/>
              </a:pPr>
              <a:t>‹#›</a:t>
            </a:fld>
            <a:endParaRPr lang="en-US"/>
          </a:p>
        </p:txBody>
      </p:sp>
    </p:spTree>
    <p:extLst>
      <p:ext uri="{BB962C8B-B14F-4D97-AF65-F5344CB8AC3E}">
        <p14:creationId xmlns:p14="http://schemas.microsoft.com/office/powerpoint/2010/main" val="384788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C79EC4-D3F5-4A0D-8A17-7BFB63D61C05}" type="slidenum">
              <a:rPr lang="en-US"/>
              <a:pPr>
                <a:defRPr/>
              </a:pPr>
              <a:t>‹#›</a:t>
            </a:fld>
            <a:endParaRPr lang="en-US"/>
          </a:p>
        </p:txBody>
      </p:sp>
    </p:spTree>
    <p:extLst>
      <p:ext uri="{BB962C8B-B14F-4D97-AF65-F5344CB8AC3E}">
        <p14:creationId xmlns:p14="http://schemas.microsoft.com/office/powerpoint/2010/main" val="2209963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84706"/>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9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pitchFamily="18" charset="0"/>
              </a:defRPr>
            </a:lvl1pPr>
          </a:lstStyle>
          <a:p>
            <a:pPr>
              <a:defRPr/>
            </a:pPr>
            <a:endParaRPr lang="en-US"/>
          </a:p>
        </p:txBody>
      </p:sp>
      <p:sp>
        <p:nvSpPr>
          <p:cNvPr id="519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pitchFamily="18" charset="0"/>
              </a:defRPr>
            </a:lvl1pPr>
          </a:lstStyle>
          <a:p>
            <a:pPr>
              <a:defRPr/>
            </a:pPr>
            <a:endParaRPr lang="en-US"/>
          </a:p>
        </p:txBody>
      </p:sp>
      <p:sp>
        <p:nvSpPr>
          <p:cNvPr id="519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pitchFamily="18" charset="0"/>
              </a:defRPr>
            </a:lvl1pPr>
          </a:lstStyle>
          <a:p>
            <a:pPr>
              <a:defRPr/>
            </a:pPr>
            <a:fld id="{0D568A64-D9D0-47C4-8D9B-B162C236D0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audio" Target="../media/media29.wma"/><Relationship Id="rId2" Type="http://schemas.microsoft.com/office/2007/relationships/media" Target="../media/media29.wm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airport-technology.com/contractors/security/tyco/tyco4.html"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agle.com/caglecards/main.asp?image=../news/airportsecurity/airgifs3/rogersklj.gif"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2.wma"/><Relationship Id="rId7" Type="http://schemas.openxmlformats.org/officeDocument/2006/relationships/image" Target="../media/image8.emf"/><Relationship Id="rId2" Type="http://schemas.microsoft.com/office/2007/relationships/media" Target="../media/media52.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51.xml"/><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wma"/><Relationship Id="rId1" Type="http://schemas.microsoft.com/office/2007/relationships/media" Target="../media/media69.wm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0.wma"/><Relationship Id="rId1" Type="http://schemas.microsoft.com/office/2007/relationships/media" Target="../media/media70.wma"/><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wma"/><Relationship Id="rId1" Type="http://schemas.microsoft.com/office/2007/relationships/media" Target="../media/media71.wma"/><Relationship Id="rId5" Type="http://schemas.openxmlformats.org/officeDocument/2006/relationships/image" Target="../media/image1.png"/><Relationship Id="rId4"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2.wma"/><Relationship Id="rId1" Type="http://schemas.microsoft.com/office/2007/relationships/media" Target="../media/media72.wma"/><Relationship Id="rId5" Type="http://schemas.openxmlformats.org/officeDocument/2006/relationships/image" Target="../media/image1.png"/><Relationship Id="rId4" Type="http://schemas.openxmlformats.org/officeDocument/2006/relationships/notesSlide" Target="../notesSlides/notesSlide71.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wma"/><Relationship Id="rId1" Type="http://schemas.microsoft.com/office/2007/relationships/media" Target="../media/media73.wma"/><Relationship Id="rId5" Type="http://schemas.openxmlformats.org/officeDocument/2006/relationships/image" Target="../media/image1.png"/><Relationship Id="rId4"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wma"/><Relationship Id="rId1" Type="http://schemas.microsoft.com/office/2007/relationships/media" Target="../media/media74.wma"/><Relationship Id="rId5" Type="http://schemas.openxmlformats.org/officeDocument/2006/relationships/image" Target="../media/image1.png"/><Relationship Id="rId4"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wma"/><Relationship Id="rId1" Type="http://schemas.microsoft.com/office/2007/relationships/media" Target="../media/media75.wma"/><Relationship Id="rId5" Type="http://schemas.openxmlformats.org/officeDocument/2006/relationships/image" Target="../media/image1.png"/><Relationship Id="rId4"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6.wma"/><Relationship Id="rId1" Type="http://schemas.microsoft.com/office/2007/relationships/media" Target="../media/media76.wma"/><Relationship Id="rId5" Type="http://schemas.openxmlformats.org/officeDocument/2006/relationships/image" Target="../media/image1.png"/><Relationship Id="rId4"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7.wma"/><Relationship Id="rId1" Type="http://schemas.microsoft.com/office/2007/relationships/media" Target="../media/media77.wma"/><Relationship Id="rId5" Type="http://schemas.openxmlformats.org/officeDocument/2006/relationships/image" Target="../media/image1.png"/><Relationship Id="rId4"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8.wma"/><Relationship Id="rId1" Type="http://schemas.microsoft.com/office/2007/relationships/media" Target="../media/media78.wma"/><Relationship Id="rId5" Type="http://schemas.openxmlformats.org/officeDocument/2006/relationships/image" Target="../media/image1.png"/><Relationship Id="rId4"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9.wma"/><Relationship Id="rId1" Type="http://schemas.microsoft.com/office/2007/relationships/media" Target="../media/media79.wma"/><Relationship Id="rId5" Type="http://schemas.openxmlformats.org/officeDocument/2006/relationships/image" Target="../media/image1.png"/><Relationship Id="rId4"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15888"/>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EPDM 509</a:t>
            </a:r>
          </a:p>
        </p:txBody>
      </p:sp>
      <p:sp>
        <p:nvSpPr>
          <p:cNvPr id="2051" name="Text Box 4"/>
          <p:cNvSpPr txBox="1">
            <a:spLocks noChangeArrowheads="1"/>
          </p:cNvSpPr>
          <p:nvPr/>
        </p:nvSpPr>
        <p:spPr bwMode="auto">
          <a:xfrm>
            <a:off x="2268538" y="3933825"/>
            <a:ext cx="4319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4000">
                <a:solidFill>
                  <a:schemeClr val="accent2"/>
                </a:solidFill>
              </a:rPr>
              <a:t>Diagnostic testing</a:t>
            </a:r>
          </a:p>
        </p:txBody>
      </p:sp>
      <p:sp>
        <p:nvSpPr>
          <p:cNvPr id="2052" name="Text Box 5"/>
          <p:cNvSpPr txBox="1">
            <a:spLocks noChangeArrowheads="1"/>
          </p:cNvSpPr>
          <p:nvPr/>
        </p:nvSpPr>
        <p:spPr bwMode="auto">
          <a:xfrm>
            <a:off x="2268538" y="1795463"/>
            <a:ext cx="482441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4800">
                <a:solidFill>
                  <a:srgbClr val="990033"/>
                </a:solidFill>
              </a:rPr>
              <a:t>Diagnosis and Screening</a:t>
            </a:r>
          </a:p>
        </p:txBody>
      </p:sp>
      <p:sp>
        <p:nvSpPr>
          <p:cNvPr id="2053" name="Text Box 6"/>
          <p:cNvSpPr txBox="1">
            <a:spLocks noChangeArrowheads="1"/>
          </p:cNvSpPr>
          <p:nvPr/>
        </p:nvSpPr>
        <p:spPr bwMode="auto">
          <a:xfrm>
            <a:off x="2967038" y="4959350"/>
            <a:ext cx="1468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solidFill>
                  <a:schemeClr val="accent2"/>
                </a:solidFill>
              </a:rPr>
              <a:t>Lecture </a:t>
            </a:r>
            <a:r>
              <a:rPr lang="en-US" sz="2400" dirty="0" smtClean="0">
                <a:solidFill>
                  <a:schemeClr val="accent2"/>
                </a:solidFill>
              </a:rPr>
              <a:t>4</a:t>
            </a:r>
            <a:endParaRPr lang="en-US" sz="2400" dirty="0">
              <a:solidFill>
                <a:schemeClr val="accent2"/>
              </a:solidFill>
            </a:endParaRPr>
          </a:p>
        </p:txBody>
      </p:sp>
      <p:sp>
        <p:nvSpPr>
          <p:cNvPr id="2054" name="Text Box 7"/>
          <p:cNvSpPr txBox="1">
            <a:spLocks noChangeArrowheads="1"/>
          </p:cNvSpPr>
          <p:nvPr/>
        </p:nvSpPr>
        <p:spPr bwMode="auto">
          <a:xfrm>
            <a:off x="677863" y="6364288"/>
            <a:ext cx="101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400">
                <a:solidFill>
                  <a:srgbClr val="990033"/>
                </a:solidFill>
              </a:rPr>
              <a:t>R Knutsen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Screening/clinical purposes</a:t>
            </a:r>
          </a:p>
        </p:txBody>
      </p:sp>
      <p:sp>
        <p:nvSpPr>
          <p:cNvPr id="9219" name="Rectangle 3"/>
          <p:cNvSpPr>
            <a:spLocks noGrp="1" noChangeArrowheads="1"/>
          </p:cNvSpPr>
          <p:nvPr>
            <p:ph type="body" idx="1"/>
          </p:nvPr>
        </p:nvSpPr>
        <p:spPr>
          <a:xfrm>
            <a:off x="1222375" y="1597025"/>
            <a:ext cx="6704013" cy="4525963"/>
          </a:xfrm>
        </p:spPr>
        <p:txBody>
          <a:bodyPr/>
          <a:lstStyle/>
          <a:p>
            <a:pPr eaLnBrk="1" hangingPunct="1">
              <a:lnSpc>
                <a:spcPct val="90000"/>
              </a:lnSpc>
            </a:pPr>
            <a:r>
              <a:rPr lang="en-US" sz="2800" smtClean="0"/>
              <a:t>Pregnancy, pre-natal</a:t>
            </a:r>
          </a:p>
          <a:p>
            <a:pPr eaLnBrk="1" hangingPunct="1">
              <a:lnSpc>
                <a:spcPct val="90000"/>
              </a:lnSpc>
            </a:pPr>
            <a:r>
              <a:rPr lang="en-US" sz="2800" smtClean="0"/>
              <a:t>New born</a:t>
            </a:r>
          </a:p>
          <a:p>
            <a:pPr eaLnBrk="1" hangingPunct="1">
              <a:lnSpc>
                <a:spcPct val="90000"/>
              </a:lnSpc>
            </a:pPr>
            <a:r>
              <a:rPr lang="en-US" sz="2800" smtClean="0"/>
              <a:t>Blood </a:t>
            </a:r>
          </a:p>
          <a:p>
            <a:pPr eaLnBrk="1" hangingPunct="1">
              <a:lnSpc>
                <a:spcPct val="90000"/>
              </a:lnSpc>
            </a:pPr>
            <a:r>
              <a:rPr lang="en-US" sz="2800" smtClean="0"/>
              <a:t>Cancer: cervical, breast, prostate, colon</a:t>
            </a:r>
          </a:p>
          <a:p>
            <a:pPr eaLnBrk="1" hangingPunct="1">
              <a:lnSpc>
                <a:spcPct val="90000"/>
              </a:lnSpc>
            </a:pPr>
            <a:r>
              <a:rPr lang="en-US" sz="2800" smtClean="0"/>
              <a:t>Heart: Blood pressure, cholesterol</a:t>
            </a:r>
          </a:p>
          <a:p>
            <a:pPr eaLnBrk="1" hangingPunct="1">
              <a:lnSpc>
                <a:spcPct val="90000"/>
              </a:lnSpc>
            </a:pPr>
            <a:r>
              <a:rPr lang="en-US" sz="2800" smtClean="0"/>
              <a:t>Diabetes</a:t>
            </a:r>
          </a:p>
          <a:p>
            <a:pPr eaLnBrk="1" hangingPunct="1">
              <a:lnSpc>
                <a:spcPct val="90000"/>
              </a:lnSpc>
            </a:pPr>
            <a:r>
              <a:rPr lang="en-US" sz="2800" smtClean="0"/>
              <a:t>Osteoporosis</a:t>
            </a:r>
          </a:p>
          <a:p>
            <a:pPr eaLnBrk="1" hangingPunct="1">
              <a:lnSpc>
                <a:spcPct val="90000"/>
              </a:lnSpc>
            </a:pPr>
            <a:r>
              <a:rPr lang="en-US" sz="2800" smtClean="0"/>
              <a:t>Glaucoma</a:t>
            </a:r>
          </a:p>
          <a:p>
            <a:pPr eaLnBrk="1" hangingPunct="1">
              <a:lnSpc>
                <a:spcPct val="90000"/>
              </a:lnSpc>
            </a:pPr>
            <a:r>
              <a:rPr lang="en-US" sz="2800" smtClean="0"/>
              <a:t>Audiometric</a:t>
            </a:r>
          </a:p>
        </p:txBody>
      </p:sp>
      <p:sp>
        <p:nvSpPr>
          <p:cNvPr id="9220" name="Text Box 4"/>
          <p:cNvSpPr txBox="1">
            <a:spLocks noChangeArrowheads="1"/>
          </p:cNvSpPr>
          <p:nvPr/>
        </p:nvSpPr>
        <p:spPr bwMode="auto">
          <a:xfrm>
            <a:off x="1239838" y="981075"/>
            <a:ext cx="22145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nb-NO" sz="3200" b="1">
                <a:solidFill>
                  <a:schemeClr val="bg2"/>
                </a:solidFill>
              </a:rPr>
              <a:t>Examples:</a:t>
            </a:r>
            <a:endParaRPr lang="en-US" sz="3200" b="1">
              <a:solidFill>
                <a:schemeClr val="bg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4622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Accuracy of a Test</a:t>
            </a:r>
          </a:p>
        </p:txBody>
      </p:sp>
      <p:sp>
        <p:nvSpPr>
          <p:cNvPr id="10243" name="Rectangle 3"/>
          <p:cNvSpPr>
            <a:spLocks noGrp="1" noChangeArrowheads="1"/>
          </p:cNvSpPr>
          <p:nvPr>
            <p:ph type="body" idx="1"/>
          </p:nvPr>
        </p:nvSpPr>
        <p:spPr>
          <a:xfrm>
            <a:off x="685800" y="2090738"/>
            <a:ext cx="7772400" cy="1463675"/>
          </a:xfrm>
          <a:noFill/>
        </p:spPr>
        <p:txBody>
          <a:bodyPr>
            <a:spAutoFit/>
          </a:bodyPr>
          <a:lstStyle/>
          <a:p>
            <a:pPr marL="609600" indent="-609600" eaLnBrk="1" hangingPunct="1">
              <a:buFontTx/>
              <a:buAutoNum type="arabicPeriod"/>
            </a:pPr>
            <a:r>
              <a:rPr lang="en-US" sz="3000" b="1" dirty="0" smtClean="0">
                <a:solidFill>
                  <a:srgbClr val="990033"/>
                </a:solidFill>
              </a:rPr>
              <a:t>Validity</a:t>
            </a:r>
            <a:r>
              <a:rPr lang="en-US" sz="3000" dirty="0" smtClean="0"/>
              <a:t> (Truth) – the extent to which a test measures what it was designed to measure </a:t>
            </a:r>
            <a:endParaRPr lang="en-US" sz="3000" dirty="0" smtClean="0">
              <a:solidFill>
                <a:schemeClr val="accent2"/>
              </a:solidFill>
            </a:endParaRPr>
          </a:p>
        </p:txBody>
      </p:sp>
      <p:sp>
        <p:nvSpPr>
          <p:cNvPr id="448516" name="Rectangle 4"/>
          <p:cNvSpPr>
            <a:spLocks noChangeArrowheads="1"/>
          </p:cNvSpPr>
          <p:nvPr/>
        </p:nvSpPr>
        <p:spPr bwMode="auto">
          <a:xfrm>
            <a:off x="684213" y="3789363"/>
            <a:ext cx="8280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eaLnBrk="1" hangingPunct="1">
              <a:spcBef>
                <a:spcPct val="20000"/>
              </a:spcBef>
              <a:buFontTx/>
              <a:buAutoNum type="arabicPeriod" startAt="2"/>
            </a:pPr>
            <a:r>
              <a:rPr lang="en-US" b="1" dirty="0">
                <a:solidFill>
                  <a:srgbClr val="990033"/>
                </a:solidFill>
              </a:rPr>
              <a:t>Reliability</a:t>
            </a:r>
            <a:r>
              <a:rPr lang="en-US" dirty="0">
                <a:solidFill>
                  <a:schemeClr val="bg2"/>
                </a:solidFill>
              </a:rPr>
              <a:t> </a:t>
            </a:r>
            <a:r>
              <a:rPr lang="en-US" dirty="0"/>
              <a:t>(Precision) – the extent to which 	a) a test is dependable (</a:t>
            </a:r>
            <a:r>
              <a:rPr lang="en-US" dirty="0">
                <a:solidFill>
                  <a:srgbClr val="008080"/>
                </a:solidFill>
              </a:rPr>
              <a:t>reproducible</a:t>
            </a:r>
            <a:r>
              <a:rPr lang="en-US" dirty="0"/>
              <a:t>)</a:t>
            </a:r>
          </a:p>
          <a:p>
            <a:pPr marL="609600" indent="-609600" eaLnBrk="1" hangingPunct="1">
              <a:spcBef>
                <a:spcPct val="20000"/>
              </a:spcBef>
              <a:buFontTx/>
              <a:buNone/>
            </a:pPr>
            <a:r>
              <a:rPr lang="en-US" dirty="0"/>
              <a:t>		b) </a:t>
            </a:r>
            <a:r>
              <a:rPr lang="en-US" dirty="0">
                <a:solidFill>
                  <a:srgbClr val="008080"/>
                </a:solidFill>
              </a:rPr>
              <a:t>random error</a:t>
            </a:r>
            <a:r>
              <a:rPr lang="en-US" dirty="0"/>
              <a:t> is absent</a:t>
            </a:r>
          </a:p>
        </p:txBody>
      </p:sp>
      <p:sp>
        <p:nvSpPr>
          <p:cNvPr id="10245" name="Rectangle 5"/>
          <p:cNvSpPr>
            <a:spLocks noChangeArrowheads="1"/>
          </p:cNvSpPr>
          <p:nvPr/>
        </p:nvSpPr>
        <p:spPr bwMode="auto">
          <a:xfrm>
            <a:off x="698500" y="1336675"/>
            <a:ext cx="777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eaLnBrk="1" hangingPunct="1">
              <a:spcBef>
                <a:spcPct val="20000"/>
              </a:spcBef>
              <a:buFontTx/>
              <a:buNone/>
            </a:pPr>
            <a:r>
              <a:rPr lang="en-US" sz="3200" b="1"/>
              <a:t>Components:</a:t>
            </a:r>
            <a:endParaRPr lang="en-US" sz="32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23" fill="hold"/>
                                        <p:tgtEl>
                                          <p:spTgt spid="3"/>
                                        </p:tgtEl>
                                      </p:cBhvr>
                                    </p:cmd>
                                  </p:childTnLst>
                                </p:cTn>
                              </p:par>
                              <p:par>
                                <p:cTn id="7" presetID="10" presetClass="entr" presetSubtype="0" fill="hold" grpId="0" nodeType="withEffect">
                                  <p:stCondLst>
                                    <p:cond delay="3000"/>
                                  </p:stCondLst>
                                  <p:childTnLst>
                                    <p:set>
                                      <p:cBhvr>
                                        <p:cTn id="8" dur="1" fill="hold">
                                          <p:stCondLst>
                                            <p:cond delay="0"/>
                                          </p:stCondLst>
                                        </p:cTn>
                                        <p:tgtEl>
                                          <p:spTgt spid="10243">
                                            <p:txEl>
                                              <p:pRg st="0" end="0"/>
                                            </p:txEl>
                                          </p:spTgt>
                                        </p:tgtEl>
                                        <p:attrNameLst>
                                          <p:attrName>style.visibility</p:attrName>
                                        </p:attrNameLst>
                                      </p:cBhvr>
                                      <p:to>
                                        <p:strVal val="visible"/>
                                      </p:to>
                                    </p:set>
                                    <p:animEffect transition="in" filter="fade">
                                      <p:cBhvr>
                                        <p:cTn id="9" dur="2000"/>
                                        <p:tgtEl>
                                          <p:spTgt spid="10243">
                                            <p:txEl>
                                              <p:pRg st="0" end="0"/>
                                            </p:txEl>
                                          </p:spTgt>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448516"/>
                                        </p:tgtEl>
                                        <p:attrNameLst>
                                          <p:attrName>style.visibility</p:attrName>
                                        </p:attrNameLst>
                                      </p:cBhvr>
                                      <p:to>
                                        <p:strVal val="visible"/>
                                      </p:to>
                                    </p:set>
                                    <p:animEffect transition="in" filter="fade">
                                      <p:cBhvr>
                                        <p:cTn id="12" dur="2000"/>
                                        <p:tgtEl>
                                          <p:spTgt spid="4485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10243" grpId="0" build="p"/>
      <p:bldP spid="4485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816600" y="3051175"/>
            <a:ext cx="836613" cy="965200"/>
            <a:chOff x="3749" y="762"/>
            <a:chExt cx="527" cy="608"/>
          </a:xfrm>
        </p:grpSpPr>
        <p:sp>
          <p:nvSpPr>
            <p:cNvPr id="11312" name="Oval 3"/>
            <p:cNvSpPr>
              <a:spLocks noChangeArrowheads="1"/>
            </p:cNvSpPr>
            <p:nvPr/>
          </p:nvSpPr>
          <p:spPr bwMode="auto">
            <a:xfrm>
              <a:off x="3749" y="762"/>
              <a:ext cx="44" cy="41"/>
            </a:xfrm>
            <a:prstGeom prst="ellipse">
              <a:avLst/>
            </a:prstGeom>
            <a:solidFill>
              <a:srgbClr val="CC0066"/>
            </a:solidFill>
            <a:ln w="9525">
              <a:solidFill>
                <a:srgbClr val="CC0066"/>
              </a:solidFill>
              <a:round/>
              <a:headEnd/>
              <a:tailEnd/>
            </a:ln>
          </p:spPr>
          <p:txBody>
            <a:bodyPr wrap="none" anchor="ctr"/>
            <a:lstStyle/>
            <a:p>
              <a:endParaRPr lang="en-US"/>
            </a:p>
          </p:txBody>
        </p:sp>
        <p:sp>
          <p:nvSpPr>
            <p:cNvPr id="11313" name="Oval 4"/>
            <p:cNvSpPr>
              <a:spLocks noChangeArrowheads="1"/>
            </p:cNvSpPr>
            <p:nvPr/>
          </p:nvSpPr>
          <p:spPr bwMode="auto">
            <a:xfrm>
              <a:off x="4232" y="762"/>
              <a:ext cx="44" cy="41"/>
            </a:xfrm>
            <a:prstGeom prst="ellipse">
              <a:avLst/>
            </a:prstGeom>
            <a:solidFill>
              <a:srgbClr val="CC0066"/>
            </a:solidFill>
            <a:ln w="9525">
              <a:solidFill>
                <a:srgbClr val="CC0066"/>
              </a:solidFill>
              <a:round/>
              <a:headEnd/>
              <a:tailEnd/>
            </a:ln>
          </p:spPr>
          <p:txBody>
            <a:bodyPr wrap="none" anchor="ctr"/>
            <a:lstStyle/>
            <a:p>
              <a:endParaRPr lang="en-US"/>
            </a:p>
          </p:txBody>
        </p:sp>
        <p:sp>
          <p:nvSpPr>
            <p:cNvPr id="11314" name="Oval 5"/>
            <p:cNvSpPr>
              <a:spLocks noChangeArrowheads="1"/>
            </p:cNvSpPr>
            <p:nvPr/>
          </p:nvSpPr>
          <p:spPr bwMode="auto">
            <a:xfrm>
              <a:off x="4012" y="1329"/>
              <a:ext cx="44" cy="41"/>
            </a:xfrm>
            <a:prstGeom prst="ellipse">
              <a:avLst/>
            </a:prstGeom>
            <a:solidFill>
              <a:srgbClr val="CC0066"/>
            </a:solidFill>
            <a:ln w="9525">
              <a:solidFill>
                <a:srgbClr val="CC0066"/>
              </a:solidFill>
              <a:round/>
              <a:headEnd/>
              <a:tailEnd/>
            </a:ln>
          </p:spPr>
          <p:txBody>
            <a:bodyPr wrap="none" anchor="ctr"/>
            <a:lstStyle/>
            <a:p>
              <a:endParaRPr lang="en-US"/>
            </a:p>
          </p:txBody>
        </p:sp>
      </p:grpSp>
      <p:grpSp>
        <p:nvGrpSpPr>
          <p:cNvPr id="5" name="Group 27"/>
          <p:cNvGrpSpPr>
            <a:grpSpLocks/>
          </p:cNvGrpSpPr>
          <p:nvPr/>
        </p:nvGrpSpPr>
        <p:grpSpPr bwMode="auto">
          <a:xfrm>
            <a:off x="3373438" y="3354388"/>
            <a:ext cx="277812" cy="292100"/>
            <a:chOff x="2210" y="968"/>
            <a:chExt cx="175" cy="184"/>
          </a:xfrm>
        </p:grpSpPr>
        <p:grpSp>
          <p:nvGrpSpPr>
            <p:cNvPr id="11304" name="Group 28"/>
            <p:cNvGrpSpPr>
              <a:grpSpLocks/>
            </p:cNvGrpSpPr>
            <p:nvPr/>
          </p:nvGrpSpPr>
          <p:grpSpPr bwMode="auto">
            <a:xfrm>
              <a:off x="2210" y="968"/>
              <a:ext cx="175" cy="40"/>
              <a:chOff x="2210" y="965"/>
              <a:chExt cx="175" cy="40"/>
            </a:xfrm>
          </p:grpSpPr>
          <p:sp>
            <p:nvSpPr>
              <p:cNvPr id="11306" name="Oval 29"/>
              <p:cNvSpPr>
                <a:spLocks noChangeArrowheads="1"/>
              </p:cNvSpPr>
              <p:nvPr/>
            </p:nvSpPr>
            <p:spPr bwMode="auto">
              <a:xfrm>
                <a:off x="2210" y="965"/>
                <a:ext cx="44" cy="40"/>
              </a:xfrm>
              <a:prstGeom prst="ellipse">
                <a:avLst/>
              </a:prstGeom>
              <a:solidFill>
                <a:srgbClr val="CC0066"/>
              </a:solidFill>
              <a:ln w="9525">
                <a:solidFill>
                  <a:srgbClr val="CC0066"/>
                </a:solidFill>
                <a:round/>
                <a:headEnd/>
                <a:tailEnd/>
              </a:ln>
            </p:spPr>
            <p:txBody>
              <a:bodyPr wrap="none" anchor="ctr"/>
              <a:lstStyle/>
              <a:p>
                <a:endParaRPr lang="en-US"/>
              </a:p>
            </p:txBody>
          </p:sp>
          <p:sp>
            <p:nvSpPr>
              <p:cNvPr id="11307" name="Oval 30"/>
              <p:cNvSpPr>
                <a:spLocks noChangeArrowheads="1"/>
              </p:cNvSpPr>
              <p:nvPr/>
            </p:nvSpPr>
            <p:spPr bwMode="auto">
              <a:xfrm>
                <a:off x="2341" y="965"/>
                <a:ext cx="44" cy="40"/>
              </a:xfrm>
              <a:prstGeom prst="ellipse">
                <a:avLst/>
              </a:prstGeom>
              <a:solidFill>
                <a:srgbClr val="CC0066"/>
              </a:solidFill>
              <a:ln w="9525">
                <a:solidFill>
                  <a:srgbClr val="CC0066"/>
                </a:solidFill>
                <a:round/>
                <a:headEnd/>
                <a:tailEnd/>
              </a:ln>
            </p:spPr>
            <p:txBody>
              <a:bodyPr wrap="none" anchor="ctr"/>
              <a:lstStyle/>
              <a:p>
                <a:endParaRPr lang="en-US"/>
              </a:p>
            </p:txBody>
          </p:sp>
        </p:grpSp>
        <p:sp>
          <p:nvSpPr>
            <p:cNvPr id="11305" name="Oval 31"/>
            <p:cNvSpPr>
              <a:spLocks noChangeArrowheads="1"/>
            </p:cNvSpPr>
            <p:nvPr/>
          </p:nvSpPr>
          <p:spPr bwMode="auto">
            <a:xfrm>
              <a:off x="2277" y="1112"/>
              <a:ext cx="44" cy="40"/>
            </a:xfrm>
            <a:prstGeom prst="ellipse">
              <a:avLst/>
            </a:prstGeom>
            <a:solidFill>
              <a:srgbClr val="CC0066"/>
            </a:solidFill>
            <a:ln w="9525">
              <a:solidFill>
                <a:srgbClr val="CC0066"/>
              </a:solidFill>
              <a:round/>
              <a:headEnd/>
              <a:tailEnd/>
            </a:ln>
          </p:spPr>
          <p:txBody>
            <a:bodyPr wrap="none" anchor="ctr"/>
            <a:lstStyle/>
            <a:p>
              <a:endParaRPr lang="en-US"/>
            </a:p>
          </p:txBody>
        </p:sp>
      </p:grpSp>
      <p:grpSp>
        <p:nvGrpSpPr>
          <p:cNvPr id="9" name="Group 52"/>
          <p:cNvGrpSpPr>
            <a:grpSpLocks/>
          </p:cNvGrpSpPr>
          <p:nvPr/>
        </p:nvGrpSpPr>
        <p:grpSpPr bwMode="auto">
          <a:xfrm>
            <a:off x="846138" y="1606550"/>
            <a:ext cx="6750050" cy="4270375"/>
            <a:chOff x="533" y="1012"/>
            <a:chExt cx="4252" cy="2690"/>
          </a:xfrm>
        </p:grpSpPr>
        <p:grpSp>
          <p:nvGrpSpPr>
            <p:cNvPr id="11272" name="Group 24"/>
            <p:cNvGrpSpPr>
              <a:grpSpLocks/>
            </p:cNvGrpSpPr>
            <p:nvPr/>
          </p:nvGrpSpPr>
          <p:grpSpPr bwMode="auto">
            <a:xfrm>
              <a:off x="3460" y="1749"/>
              <a:ext cx="967" cy="851"/>
              <a:chOff x="3529" y="600"/>
              <a:chExt cx="967" cy="851"/>
            </a:xfrm>
          </p:grpSpPr>
          <p:sp>
            <p:nvSpPr>
              <p:cNvPr id="11298" name="AutoShape 25"/>
              <p:cNvSpPr>
                <a:spLocks noChangeArrowheads="1"/>
              </p:cNvSpPr>
              <p:nvPr/>
            </p:nvSpPr>
            <p:spPr bwMode="auto">
              <a:xfrm>
                <a:off x="3529" y="600"/>
                <a:ext cx="967" cy="8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73 h 21600"/>
                  <a:gd name="T26" fmla="*/ 18428 w 21600"/>
                  <a:gd name="T27" fmla="*/ 18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23" y="10800"/>
                    </a:moveTo>
                    <a:cubicBezTo>
                      <a:pt x="3723" y="14709"/>
                      <a:pt x="6891" y="17877"/>
                      <a:pt x="10800" y="17877"/>
                    </a:cubicBezTo>
                    <a:cubicBezTo>
                      <a:pt x="14709" y="17877"/>
                      <a:pt x="17877" y="14709"/>
                      <a:pt x="17877" y="10800"/>
                    </a:cubicBezTo>
                    <a:cubicBezTo>
                      <a:pt x="17877" y="6891"/>
                      <a:pt x="14709" y="3723"/>
                      <a:pt x="10800" y="3723"/>
                    </a:cubicBezTo>
                    <a:cubicBezTo>
                      <a:pt x="6891" y="3723"/>
                      <a:pt x="3723" y="6891"/>
                      <a:pt x="3723" y="1080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9" name="Oval 26"/>
              <p:cNvSpPr>
                <a:spLocks noChangeArrowheads="1"/>
              </p:cNvSpPr>
              <p:nvPr/>
            </p:nvSpPr>
            <p:spPr bwMode="auto">
              <a:xfrm>
                <a:off x="3837" y="884"/>
                <a:ext cx="351" cy="283"/>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273" name="Group 15"/>
            <p:cNvGrpSpPr>
              <a:grpSpLocks/>
            </p:cNvGrpSpPr>
            <p:nvPr/>
          </p:nvGrpSpPr>
          <p:grpSpPr bwMode="auto">
            <a:xfrm>
              <a:off x="1731" y="1769"/>
              <a:ext cx="967" cy="851"/>
              <a:chOff x="1814" y="600"/>
              <a:chExt cx="967" cy="851"/>
            </a:xfrm>
          </p:grpSpPr>
          <p:sp>
            <p:nvSpPr>
              <p:cNvPr id="11296" name="AutoShape 16"/>
              <p:cNvSpPr>
                <a:spLocks noChangeArrowheads="1"/>
              </p:cNvSpPr>
              <p:nvPr/>
            </p:nvSpPr>
            <p:spPr bwMode="auto">
              <a:xfrm>
                <a:off x="1814" y="600"/>
                <a:ext cx="967" cy="8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73 h 21600"/>
                  <a:gd name="T26" fmla="*/ 18428 w 21600"/>
                  <a:gd name="T27" fmla="*/ 18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23" y="10800"/>
                    </a:moveTo>
                    <a:cubicBezTo>
                      <a:pt x="3723" y="14709"/>
                      <a:pt x="6891" y="17877"/>
                      <a:pt x="10800" y="17877"/>
                    </a:cubicBezTo>
                    <a:cubicBezTo>
                      <a:pt x="14709" y="17877"/>
                      <a:pt x="17877" y="14709"/>
                      <a:pt x="17877" y="10800"/>
                    </a:cubicBezTo>
                    <a:cubicBezTo>
                      <a:pt x="17877" y="6891"/>
                      <a:pt x="14709" y="3723"/>
                      <a:pt x="10800" y="3723"/>
                    </a:cubicBezTo>
                    <a:cubicBezTo>
                      <a:pt x="6891" y="3723"/>
                      <a:pt x="3723" y="6891"/>
                      <a:pt x="3723" y="1080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7" name="Oval 17"/>
              <p:cNvSpPr>
                <a:spLocks noChangeArrowheads="1"/>
              </p:cNvSpPr>
              <p:nvPr/>
            </p:nvSpPr>
            <p:spPr bwMode="auto">
              <a:xfrm>
                <a:off x="2122" y="884"/>
                <a:ext cx="351" cy="283"/>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274" name="Group 18"/>
            <p:cNvGrpSpPr>
              <a:grpSpLocks/>
            </p:cNvGrpSpPr>
            <p:nvPr/>
          </p:nvGrpSpPr>
          <p:grpSpPr bwMode="auto">
            <a:xfrm>
              <a:off x="1685" y="2758"/>
              <a:ext cx="967" cy="850"/>
              <a:chOff x="1770" y="1613"/>
              <a:chExt cx="967" cy="850"/>
            </a:xfrm>
          </p:grpSpPr>
          <p:sp>
            <p:nvSpPr>
              <p:cNvPr id="11294" name="AutoShape 19"/>
              <p:cNvSpPr>
                <a:spLocks noChangeArrowheads="1"/>
              </p:cNvSpPr>
              <p:nvPr/>
            </p:nvSpPr>
            <p:spPr bwMode="auto">
              <a:xfrm>
                <a:off x="1770" y="1613"/>
                <a:ext cx="967" cy="8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51 h 21600"/>
                  <a:gd name="T26" fmla="*/ 18428 w 21600"/>
                  <a:gd name="T27" fmla="*/ 1844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23" y="10800"/>
                    </a:moveTo>
                    <a:cubicBezTo>
                      <a:pt x="3723" y="14709"/>
                      <a:pt x="6891" y="17877"/>
                      <a:pt x="10800" y="17877"/>
                    </a:cubicBezTo>
                    <a:cubicBezTo>
                      <a:pt x="14709" y="17877"/>
                      <a:pt x="17877" y="14709"/>
                      <a:pt x="17877" y="10800"/>
                    </a:cubicBezTo>
                    <a:cubicBezTo>
                      <a:pt x="17877" y="6891"/>
                      <a:pt x="14709" y="3723"/>
                      <a:pt x="10800" y="3723"/>
                    </a:cubicBezTo>
                    <a:cubicBezTo>
                      <a:pt x="6891" y="3723"/>
                      <a:pt x="3723" y="6891"/>
                      <a:pt x="3723" y="1080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5" name="Oval 20"/>
              <p:cNvSpPr>
                <a:spLocks noChangeArrowheads="1"/>
              </p:cNvSpPr>
              <p:nvPr/>
            </p:nvSpPr>
            <p:spPr bwMode="auto">
              <a:xfrm>
                <a:off x="2078" y="1896"/>
                <a:ext cx="351" cy="2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275" name="Group 21"/>
            <p:cNvGrpSpPr>
              <a:grpSpLocks/>
            </p:cNvGrpSpPr>
            <p:nvPr/>
          </p:nvGrpSpPr>
          <p:grpSpPr bwMode="auto">
            <a:xfrm>
              <a:off x="3460" y="2758"/>
              <a:ext cx="967" cy="850"/>
              <a:chOff x="3529" y="1613"/>
              <a:chExt cx="967" cy="850"/>
            </a:xfrm>
          </p:grpSpPr>
          <p:sp>
            <p:nvSpPr>
              <p:cNvPr id="11292" name="AutoShape 22"/>
              <p:cNvSpPr>
                <a:spLocks noChangeArrowheads="1"/>
              </p:cNvSpPr>
              <p:nvPr/>
            </p:nvSpPr>
            <p:spPr bwMode="auto">
              <a:xfrm>
                <a:off x="3529" y="1613"/>
                <a:ext cx="967" cy="8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51 h 21600"/>
                  <a:gd name="T26" fmla="*/ 18428 w 21600"/>
                  <a:gd name="T27" fmla="*/ 1844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23" y="10800"/>
                    </a:moveTo>
                    <a:cubicBezTo>
                      <a:pt x="3723" y="14709"/>
                      <a:pt x="6891" y="17877"/>
                      <a:pt x="10800" y="17877"/>
                    </a:cubicBezTo>
                    <a:cubicBezTo>
                      <a:pt x="14709" y="17877"/>
                      <a:pt x="17877" y="14709"/>
                      <a:pt x="17877" y="10800"/>
                    </a:cubicBezTo>
                    <a:cubicBezTo>
                      <a:pt x="17877" y="6891"/>
                      <a:pt x="14709" y="3723"/>
                      <a:pt x="10800" y="3723"/>
                    </a:cubicBezTo>
                    <a:cubicBezTo>
                      <a:pt x="6891" y="3723"/>
                      <a:pt x="3723" y="6891"/>
                      <a:pt x="3723" y="1080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3" name="Oval 23"/>
              <p:cNvSpPr>
                <a:spLocks noChangeArrowheads="1"/>
              </p:cNvSpPr>
              <p:nvPr/>
            </p:nvSpPr>
            <p:spPr bwMode="auto">
              <a:xfrm>
                <a:off x="3837" y="1896"/>
                <a:ext cx="351" cy="2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276" name="Group 51"/>
            <p:cNvGrpSpPr>
              <a:grpSpLocks/>
            </p:cNvGrpSpPr>
            <p:nvPr/>
          </p:nvGrpSpPr>
          <p:grpSpPr bwMode="auto">
            <a:xfrm>
              <a:off x="533" y="1012"/>
              <a:ext cx="4252" cy="2690"/>
              <a:chOff x="533" y="1012"/>
              <a:chExt cx="4252" cy="2690"/>
            </a:xfrm>
          </p:grpSpPr>
          <p:grpSp>
            <p:nvGrpSpPr>
              <p:cNvPr id="11277" name="Group 11"/>
              <p:cNvGrpSpPr>
                <a:grpSpLocks/>
              </p:cNvGrpSpPr>
              <p:nvPr/>
            </p:nvGrpSpPr>
            <p:grpSpPr bwMode="auto">
              <a:xfrm>
                <a:off x="1355" y="1677"/>
                <a:ext cx="3430" cy="2025"/>
                <a:chOff x="1418" y="519"/>
                <a:chExt cx="3430" cy="2025"/>
              </a:xfrm>
            </p:grpSpPr>
            <p:sp>
              <p:nvSpPr>
                <p:cNvPr id="11289" name="Rectangle 12"/>
                <p:cNvSpPr>
                  <a:spLocks noChangeArrowheads="1"/>
                </p:cNvSpPr>
                <p:nvPr/>
              </p:nvSpPr>
              <p:spPr bwMode="auto">
                <a:xfrm>
                  <a:off x="1418" y="519"/>
                  <a:ext cx="3430" cy="20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0" name="Line 13"/>
                <p:cNvSpPr>
                  <a:spLocks noChangeShapeType="1"/>
                </p:cNvSpPr>
                <p:nvPr/>
              </p:nvSpPr>
              <p:spPr bwMode="auto">
                <a:xfrm>
                  <a:off x="3133" y="519"/>
                  <a:ext cx="0" cy="20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 name="Line 14"/>
                <p:cNvSpPr>
                  <a:spLocks noChangeShapeType="1"/>
                </p:cNvSpPr>
                <p:nvPr/>
              </p:nvSpPr>
              <p:spPr bwMode="auto">
                <a:xfrm>
                  <a:off x="1418" y="1532"/>
                  <a:ext cx="343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278" name="Group 37"/>
              <p:cNvGrpSpPr>
                <a:grpSpLocks/>
              </p:cNvGrpSpPr>
              <p:nvPr/>
            </p:nvGrpSpPr>
            <p:grpSpPr bwMode="auto">
              <a:xfrm>
                <a:off x="2820" y="2442"/>
                <a:ext cx="516" cy="543"/>
                <a:chOff x="2905" y="1297"/>
                <a:chExt cx="516" cy="543"/>
              </a:xfrm>
            </p:grpSpPr>
            <p:sp>
              <p:nvSpPr>
                <p:cNvPr id="11285" name="Text Box 38"/>
                <p:cNvSpPr txBox="1">
                  <a:spLocks noChangeArrowheads="1"/>
                </p:cNvSpPr>
                <p:nvPr/>
              </p:nvSpPr>
              <p:spPr bwMode="auto">
                <a:xfrm>
                  <a:off x="2905" y="1297"/>
                  <a:ext cx="26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A</a:t>
                  </a:r>
                  <a:endParaRPr lang="en-US" sz="2400">
                    <a:latin typeface="Times New Roman" pitchFamily="18" charset="0"/>
                  </a:endParaRPr>
                </a:p>
              </p:txBody>
            </p:sp>
            <p:sp>
              <p:nvSpPr>
                <p:cNvPr id="11286" name="Text Box 39"/>
                <p:cNvSpPr txBox="1">
                  <a:spLocks noChangeArrowheads="1"/>
                </p:cNvSpPr>
                <p:nvPr/>
              </p:nvSpPr>
              <p:spPr bwMode="auto">
                <a:xfrm>
                  <a:off x="3155" y="1297"/>
                  <a:ext cx="25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B</a:t>
                  </a:r>
                  <a:endParaRPr lang="en-US" sz="2400">
                    <a:latin typeface="Times New Roman" pitchFamily="18" charset="0"/>
                  </a:endParaRPr>
                </a:p>
              </p:txBody>
            </p:sp>
            <p:sp>
              <p:nvSpPr>
                <p:cNvPr id="11287" name="Text Box 40"/>
                <p:cNvSpPr txBox="1">
                  <a:spLocks noChangeArrowheads="1"/>
                </p:cNvSpPr>
                <p:nvPr/>
              </p:nvSpPr>
              <p:spPr bwMode="auto">
                <a:xfrm>
                  <a:off x="3155" y="1532"/>
                  <a:ext cx="26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D</a:t>
                  </a:r>
                  <a:endParaRPr lang="en-US" sz="2400">
                    <a:latin typeface="Times New Roman" pitchFamily="18" charset="0"/>
                  </a:endParaRPr>
                </a:p>
              </p:txBody>
            </p:sp>
            <p:sp>
              <p:nvSpPr>
                <p:cNvPr id="11288" name="Text Box 41"/>
                <p:cNvSpPr txBox="1">
                  <a:spLocks noChangeArrowheads="1"/>
                </p:cNvSpPr>
                <p:nvPr/>
              </p:nvSpPr>
              <p:spPr bwMode="auto">
                <a:xfrm>
                  <a:off x="2914" y="1532"/>
                  <a:ext cx="25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C</a:t>
                  </a:r>
                  <a:endParaRPr lang="en-US" sz="2400">
                    <a:latin typeface="Times New Roman" pitchFamily="18" charset="0"/>
                  </a:endParaRPr>
                </a:p>
              </p:txBody>
            </p:sp>
          </p:grpSp>
          <p:sp>
            <p:nvSpPr>
              <p:cNvPr id="11279" name="Text Box 42"/>
              <p:cNvSpPr txBox="1">
                <a:spLocks noChangeArrowheads="1"/>
              </p:cNvSpPr>
              <p:nvPr/>
            </p:nvSpPr>
            <p:spPr bwMode="auto">
              <a:xfrm>
                <a:off x="1861" y="1301"/>
                <a:ext cx="5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t>Yes</a:t>
                </a:r>
                <a:endParaRPr lang="en-US" sz="2400"/>
              </a:p>
            </p:txBody>
          </p:sp>
          <p:sp>
            <p:nvSpPr>
              <p:cNvPr id="11280" name="Text Box 43"/>
              <p:cNvSpPr txBox="1">
                <a:spLocks noChangeArrowheads="1"/>
              </p:cNvSpPr>
              <p:nvPr/>
            </p:nvSpPr>
            <p:spPr bwMode="auto">
              <a:xfrm>
                <a:off x="3649" y="1301"/>
                <a:ext cx="42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t>No</a:t>
                </a:r>
                <a:endParaRPr lang="en-US" sz="2400"/>
              </a:p>
            </p:txBody>
          </p:sp>
          <p:sp>
            <p:nvSpPr>
              <p:cNvPr id="11281" name="Text Box 44"/>
              <p:cNvSpPr txBox="1">
                <a:spLocks noChangeArrowheads="1"/>
              </p:cNvSpPr>
              <p:nvPr/>
            </p:nvSpPr>
            <p:spPr bwMode="auto">
              <a:xfrm>
                <a:off x="2497" y="1012"/>
                <a:ext cx="115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400" b="1" dirty="0">
                    <a:solidFill>
                      <a:schemeClr val="hlink"/>
                    </a:solidFill>
                  </a:rPr>
                  <a:t>Reliable</a:t>
                </a:r>
                <a:endParaRPr lang="en-US" sz="3200" dirty="0">
                  <a:solidFill>
                    <a:schemeClr val="hlink"/>
                  </a:solidFill>
                </a:endParaRPr>
              </a:p>
            </p:txBody>
          </p:sp>
          <p:sp>
            <p:nvSpPr>
              <p:cNvPr id="11282" name="Text Box 45"/>
              <p:cNvSpPr txBox="1">
                <a:spLocks noChangeArrowheads="1"/>
              </p:cNvSpPr>
              <p:nvPr/>
            </p:nvSpPr>
            <p:spPr bwMode="auto">
              <a:xfrm>
                <a:off x="865" y="2019"/>
                <a:ext cx="5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t>Yes</a:t>
                </a:r>
                <a:endParaRPr lang="en-US" sz="2400"/>
              </a:p>
            </p:txBody>
          </p:sp>
          <p:sp>
            <p:nvSpPr>
              <p:cNvPr id="11283" name="Text Box 46"/>
              <p:cNvSpPr txBox="1">
                <a:spLocks noChangeArrowheads="1"/>
              </p:cNvSpPr>
              <p:nvPr/>
            </p:nvSpPr>
            <p:spPr bwMode="auto">
              <a:xfrm>
                <a:off x="937" y="3032"/>
                <a:ext cx="42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t>No</a:t>
                </a:r>
                <a:endParaRPr lang="en-US" sz="2400"/>
              </a:p>
            </p:txBody>
          </p:sp>
          <p:sp>
            <p:nvSpPr>
              <p:cNvPr id="11284" name="Text Box 47"/>
              <p:cNvSpPr txBox="1">
                <a:spLocks noChangeArrowheads="1"/>
              </p:cNvSpPr>
              <p:nvPr/>
            </p:nvSpPr>
            <p:spPr bwMode="auto">
              <a:xfrm rot="-5339642">
                <a:off x="342" y="2421"/>
                <a:ext cx="7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400" b="1">
                    <a:solidFill>
                      <a:srgbClr val="9900FF"/>
                    </a:solidFill>
                  </a:rPr>
                  <a:t>Valid</a:t>
                </a:r>
                <a:endParaRPr lang="en-US" sz="3400"/>
              </a:p>
            </p:txBody>
          </p:sp>
        </p:grpSp>
      </p:grpSp>
      <p:sp>
        <p:nvSpPr>
          <p:cNvPr id="449584" name="Text Box 48"/>
          <p:cNvSpPr txBox="1">
            <a:spLocks noGrp="1" noChangeArrowheads="1"/>
          </p:cNvSpPr>
          <p:nvPr>
            <p:ph type="title"/>
          </p:nvPr>
        </p:nvSpPr>
        <p:spPr>
          <a:xfrm>
            <a:off x="381000" y="-242888"/>
            <a:ext cx="8229600" cy="1371601"/>
          </a:xfrm>
        </p:spPr>
        <p:txBody>
          <a:bodyPr/>
          <a:lstStyle/>
          <a:p>
            <a:pPr eaLnBrk="1" hangingPunct="1">
              <a:defRPr/>
            </a:pPr>
            <a:r>
              <a:rPr lang="en-US" smtClean="0">
                <a:solidFill>
                  <a:srgbClr val="990033"/>
                </a:solidFill>
                <a:effectLst>
                  <a:outerShdw blurRad="38100" dist="38100" dir="2700000" algn="tl">
                    <a:srgbClr val="C0C0C0"/>
                  </a:outerShdw>
                </a:effectLst>
              </a:rPr>
              <a:t>Reliability versus Validity</a:t>
            </a:r>
            <a:r>
              <a:rPr lang="en-US" smtClean="0">
                <a:solidFill>
                  <a:schemeClr val="bg2"/>
                </a:solidFill>
              </a:rPr>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28" fill="hold"/>
                                        <p:tgtEl>
                                          <p:spTgt spid="4"/>
                                        </p:tgtEl>
                                      </p:cBhvr>
                                    </p:cmd>
                                  </p:childTnLst>
                                </p:cTn>
                              </p:par>
                              <p:par>
                                <p:cTn id="7" presetID="3"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linds(horizontal)">
                                      <p:cBhvr>
                                        <p:cTn id="9" dur="2000"/>
                                        <p:tgtEl>
                                          <p:spTgt spid="9"/>
                                        </p:tgtEl>
                                      </p:cBhvr>
                                    </p:animEffect>
                                  </p:childTnLst>
                                </p:cTn>
                              </p:par>
                              <p:par>
                                <p:cTn id="10" presetID="9" presetClass="entr" presetSubtype="0" fill="hold" nodeType="withEffect">
                                  <p:stCondLst>
                                    <p:cond delay="1600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37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816600" y="3051175"/>
            <a:ext cx="836613" cy="965200"/>
            <a:chOff x="3749" y="762"/>
            <a:chExt cx="527" cy="608"/>
          </a:xfrm>
        </p:grpSpPr>
        <p:sp>
          <p:nvSpPr>
            <p:cNvPr id="11312" name="Oval 3"/>
            <p:cNvSpPr>
              <a:spLocks noChangeArrowheads="1"/>
            </p:cNvSpPr>
            <p:nvPr/>
          </p:nvSpPr>
          <p:spPr bwMode="auto">
            <a:xfrm>
              <a:off x="3749" y="762"/>
              <a:ext cx="44" cy="41"/>
            </a:xfrm>
            <a:prstGeom prst="ellipse">
              <a:avLst/>
            </a:prstGeom>
            <a:solidFill>
              <a:srgbClr val="CC0066"/>
            </a:solidFill>
            <a:ln w="9525">
              <a:solidFill>
                <a:srgbClr val="CC0066"/>
              </a:solidFill>
              <a:round/>
              <a:headEnd/>
              <a:tailEnd/>
            </a:ln>
          </p:spPr>
          <p:txBody>
            <a:bodyPr wrap="none" anchor="ctr"/>
            <a:lstStyle/>
            <a:p>
              <a:endParaRPr lang="en-US"/>
            </a:p>
          </p:txBody>
        </p:sp>
        <p:sp>
          <p:nvSpPr>
            <p:cNvPr id="11313" name="Oval 4"/>
            <p:cNvSpPr>
              <a:spLocks noChangeArrowheads="1"/>
            </p:cNvSpPr>
            <p:nvPr/>
          </p:nvSpPr>
          <p:spPr bwMode="auto">
            <a:xfrm>
              <a:off x="4232" y="762"/>
              <a:ext cx="44" cy="41"/>
            </a:xfrm>
            <a:prstGeom prst="ellipse">
              <a:avLst/>
            </a:prstGeom>
            <a:solidFill>
              <a:srgbClr val="CC0066"/>
            </a:solidFill>
            <a:ln w="9525">
              <a:solidFill>
                <a:srgbClr val="CC0066"/>
              </a:solidFill>
              <a:round/>
              <a:headEnd/>
              <a:tailEnd/>
            </a:ln>
          </p:spPr>
          <p:txBody>
            <a:bodyPr wrap="none" anchor="ctr"/>
            <a:lstStyle/>
            <a:p>
              <a:endParaRPr lang="en-US"/>
            </a:p>
          </p:txBody>
        </p:sp>
        <p:sp>
          <p:nvSpPr>
            <p:cNvPr id="11314" name="Oval 5"/>
            <p:cNvSpPr>
              <a:spLocks noChangeArrowheads="1"/>
            </p:cNvSpPr>
            <p:nvPr/>
          </p:nvSpPr>
          <p:spPr bwMode="auto">
            <a:xfrm>
              <a:off x="4012" y="1329"/>
              <a:ext cx="44" cy="41"/>
            </a:xfrm>
            <a:prstGeom prst="ellipse">
              <a:avLst/>
            </a:prstGeom>
            <a:solidFill>
              <a:srgbClr val="CC0066"/>
            </a:solidFill>
            <a:ln w="9525">
              <a:solidFill>
                <a:srgbClr val="CC0066"/>
              </a:solidFill>
              <a:round/>
              <a:headEnd/>
              <a:tailEnd/>
            </a:ln>
          </p:spPr>
          <p:txBody>
            <a:bodyPr wrap="none" anchor="ctr"/>
            <a:lstStyle/>
            <a:p>
              <a:endParaRPr lang="en-US"/>
            </a:p>
          </p:txBody>
        </p:sp>
      </p:grpSp>
      <p:grpSp>
        <p:nvGrpSpPr>
          <p:cNvPr id="3" name="Group 6"/>
          <p:cNvGrpSpPr>
            <a:grpSpLocks/>
          </p:cNvGrpSpPr>
          <p:nvPr/>
        </p:nvGrpSpPr>
        <p:grpSpPr bwMode="auto">
          <a:xfrm>
            <a:off x="6026150" y="4506913"/>
            <a:ext cx="1465263" cy="1028700"/>
            <a:chOff x="3881" y="1694"/>
            <a:chExt cx="923" cy="648"/>
          </a:xfrm>
        </p:grpSpPr>
        <p:sp>
          <p:nvSpPr>
            <p:cNvPr id="11308" name="Oval 7"/>
            <p:cNvSpPr>
              <a:spLocks noChangeArrowheads="1"/>
            </p:cNvSpPr>
            <p:nvPr/>
          </p:nvSpPr>
          <p:spPr bwMode="auto">
            <a:xfrm>
              <a:off x="4276" y="2301"/>
              <a:ext cx="44" cy="41"/>
            </a:xfrm>
            <a:prstGeom prst="ellipse">
              <a:avLst/>
            </a:prstGeom>
            <a:solidFill>
              <a:srgbClr val="CC0066"/>
            </a:solidFill>
            <a:ln w="9525">
              <a:solidFill>
                <a:srgbClr val="CC0066"/>
              </a:solidFill>
              <a:round/>
              <a:headEnd/>
              <a:tailEnd/>
            </a:ln>
          </p:spPr>
          <p:txBody>
            <a:bodyPr wrap="none" anchor="ctr"/>
            <a:lstStyle/>
            <a:p>
              <a:endParaRPr lang="en-US"/>
            </a:p>
          </p:txBody>
        </p:sp>
        <p:grpSp>
          <p:nvGrpSpPr>
            <p:cNvPr id="11309" name="Group 8"/>
            <p:cNvGrpSpPr>
              <a:grpSpLocks/>
            </p:cNvGrpSpPr>
            <p:nvPr/>
          </p:nvGrpSpPr>
          <p:grpSpPr bwMode="auto">
            <a:xfrm>
              <a:off x="3881" y="1694"/>
              <a:ext cx="923" cy="81"/>
              <a:chOff x="3881" y="1694"/>
              <a:chExt cx="923" cy="81"/>
            </a:xfrm>
          </p:grpSpPr>
          <p:sp>
            <p:nvSpPr>
              <p:cNvPr id="11310" name="Oval 9"/>
              <p:cNvSpPr>
                <a:spLocks noChangeArrowheads="1"/>
              </p:cNvSpPr>
              <p:nvPr/>
            </p:nvSpPr>
            <p:spPr bwMode="auto">
              <a:xfrm>
                <a:off x="3881" y="1694"/>
                <a:ext cx="44" cy="40"/>
              </a:xfrm>
              <a:prstGeom prst="ellipse">
                <a:avLst/>
              </a:prstGeom>
              <a:solidFill>
                <a:srgbClr val="CC0066"/>
              </a:solidFill>
              <a:ln w="9525">
                <a:solidFill>
                  <a:srgbClr val="CC0066"/>
                </a:solidFill>
                <a:round/>
                <a:headEnd/>
                <a:tailEnd/>
              </a:ln>
            </p:spPr>
            <p:txBody>
              <a:bodyPr wrap="none" anchor="ctr"/>
              <a:lstStyle/>
              <a:p>
                <a:endParaRPr lang="en-US"/>
              </a:p>
            </p:txBody>
          </p:sp>
          <p:sp>
            <p:nvSpPr>
              <p:cNvPr id="11311" name="Oval 10"/>
              <p:cNvSpPr>
                <a:spLocks noChangeArrowheads="1"/>
              </p:cNvSpPr>
              <p:nvPr/>
            </p:nvSpPr>
            <p:spPr bwMode="auto">
              <a:xfrm>
                <a:off x="4760" y="1734"/>
                <a:ext cx="44" cy="41"/>
              </a:xfrm>
              <a:prstGeom prst="ellipse">
                <a:avLst/>
              </a:prstGeom>
              <a:solidFill>
                <a:srgbClr val="CC0066"/>
              </a:solidFill>
              <a:ln w="9525">
                <a:solidFill>
                  <a:srgbClr val="CC0066"/>
                </a:solidFill>
                <a:round/>
                <a:headEnd/>
                <a:tailEnd/>
              </a:ln>
            </p:spPr>
            <p:txBody>
              <a:bodyPr wrap="none" anchor="ctr"/>
              <a:lstStyle/>
              <a:p>
                <a:endParaRPr lang="en-US"/>
              </a:p>
            </p:txBody>
          </p:sp>
        </p:grpSp>
      </p:grpSp>
      <p:grpSp>
        <p:nvGrpSpPr>
          <p:cNvPr id="5" name="Group 27"/>
          <p:cNvGrpSpPr>
            <a:grpSpLocks/>
          </p:cNvGrpSpPr>
          <p:nvPr/>
        </p:nvGrpSpPr>
        <p:grpSpPr bwMode="auto">
          <a:xfrm>
            <a:off x="3373438" y="3354388"/>
            <a:ext cx="277812" cy="292100"/>
            <a:chOff x="2210" y="968"/>
            <a:chExt cx="175" cy="184"/>
          </a:xfrm>
        </p:grpSpPr>
        <p:grpSp>
          <p:nvGrpSpPr>
            <p:cNvPr id="11304" name="Group 28"/>
            <p:cNvGrpSpPr>
              <a:grpSpLocks/>
            </p:cNvGrpSpPr>
            <p:nvPr/>
          </p:nvGrpSpPr>
          <p:grpSpPr bwMode="auto">
            <a:xfrm>
              <a:off x="2210" y="968"/>
              <a:ext cx="175" cy="40"/>
              <a:chOff x="2210" y="965"/>
              <a:chExt cx="175" cy="40"/>
            </a:xfrm>
          </p:grpSpPr>
          <p:sp>
            <p:nvSpPr>
              <p:cNvPr id="11306" name="Oval 29"/>
              <p:cNvSpPr>
                <a:spLocks noChangeArrowheads="1"/>
              </p:cNvSpPr>
              <p:nvPr/>
            </p:nvSpPr>
            <p:spPr bwMode="auto">
              <a:xfrm>
                <a:off x="2210" y="965"/>
                <a:ext cx="44" cy="40"/>
              </a:xfrm>
              <a:prstGeom prst="ellipse">
                <a:avLst/>
              </a:prstGeom>
              <a:solidFill>
                <a:srgbClr val="CC0066"/>
              </a:solidFill>
              <a:ln w="9525">
                <a:solidFill>
                  <a:srgbClr val="CC0066"/>
                </a:solidFill>
                <a:round/>
                <a:headEnd/>
                <a:tailEnd/>
              </a:ln>
            </p:spPr>
            <p:txBody>
              <a:bodyPr wrap="none" anchor="ctr"/>
              <a:lstStyle/>
              <a:p>
                <a:endParaRPr lang="en-US"/>
              </a:p>
            </p:txBody>
          </p:sp>
          <p:sp>
            <p:nvSpPr>
              <p:cNvPr id="11307" name="Oval 30"/>
              <p:cNvSpPr>
                <a:spLocks noChangeArrowheads="1"/>
              </p:cNvSpPr>
              <p:nvPr/>
            </p:nvSpPr>
            <p:spPr bwMode="auto">
              <a:xfrm>
                <a:off x="2341" y="965"/>
                <a:ext cx="44" cy="40"/>
              </a:xfrm>
              <a:prstGeom prst="ellipse">
                <a:avLst/>
              </a:prstGeom>
              <a:solidFill>
                <a:srgbClr val="CC0066"/>
              </a:solidFill>
              <a:ln w="9525">
                <a:solidFill>
                  <a:srgbClr val="CC0066"/>
                </a:solidFill>
                <a:round/>
                <a:headEnd/>
                <a:tailEnd/>
              </a:ln>
            </p:spPr>
            <p:txBody>
              <a:bodyPr wrap="none" anchor="ctr"/>
              <a:lstStyle/>
              <a:p>
                <a:endParaRPr lang="en-US"/>
              </a:p>
            </p:txBody>
          </p:sp>
        </p:grpSp>
        <p:sp>
          <p:nvSpPr>
            <p:cNvPr id="11305" name="Oval 31"/>
            <p:cNvSpPr>
              <a:spLocks noChangeArrowheads="1"/>
            </p:cNvSpPr>
            <p:nvPr/>
          </p:nvSpPr>
          <p:spPr bwMode="auto">
            <a:xfrm>
              <a:off x="2277" y="1112"/>
              <a:ext cx="44" cy="40"/>
            </a:xfrm>
            <a:prstGeom prst="ellipse">
              <a:avLst/>
            </a:prstGeom>
            <a:solidFill>
              <a:srgbClr val="CC0066"/>
            </a:solidFill>
            <a:ln w="9525">
              <a:solidFill>
                <a:srgbClr val="CC0066"/>
              </a:solidFill>
              <a:round/>
              <a:headEnd/>
              <a:tailEnd/>
            </a:ln>
          </p:spPr>
          <p:txBody>
            <a:bodyPr wrap="none" anchor="ctr"/>
            <a:lstStyle/>
            <a:p>
              <a:endParaRPr lang="en-US"/>
            </a:p>
          </p:txBody>
        </p:sp>
      </p:grpSp>
      <p:grpSp>
        <p:nvGrpSpPr>
          <p:cNvPr id="7" name="Group 32"/>
          <p:cNvGrpSpPr>
            <a:grpSpLocks/>
          </p:cNvGrpSpPr>
          <p:nvPr/>
        </p:nvGrpSpPr>
        <p:grpSpPr bwMode="auto">
          <a:xfrm>
            <a:off x="3790950" y="4956175"/>
            <a:ext cx="279400" cy="257175"/>
            <a:chOff x="2473" y="1977"/>
            <a:chExt cx="176" cy="162"/>
          </a:xfrm>
        </p:grpSpPr>
        <p:sp>
          <p:nvSpPr>
            <p:cNvPr id="11300" name="Oval 33"/>
            <p:cNvSpPr>
              <a:spLocks noChangeArrowheads="1"/>
            </p:cNvSpPr>
            <p:nvPr/>
          </p:nvSpPr>
          <p:spPr bwMode="auto">
            <a:xfrm>
              <a:off x="2473" y="1977"/>
              <a:ext cx="44" cy="41"/>
            </a:xfrm>
            <a:prstGeom prst="ellipse">
              <a:avLst/>
            </a:prstGeom>
            <a:solidFill>
              <a:srgbClr val="CC0066"/>
            </a:solidFill>
            <a:ln w="9525">
              <a:solidFill>
                <a:srgbClr val="CC0066"/>
              </a:solidFill>
              <a:round/>
              <a:headEnd/>
              <a:tailEnd/>
            </a:ln>
          </p:spPr>
          <p:txBody>
            <a:bodyPr wrap="none" anchor="ctr"/>
            <a:lstStyle/>
            <a:p>
              <a:endParaRPr lang="en-US"/>
            </a:p>
          </p:txBody>
        </p:sp>
        <p:grpSp>
          <p:nvGrpSpPr>
            <p:cNvPr id="11301" name="Group 34"/>
            <p:cNvGrpSpPr>
              <a:grpSpLocks/>
            </p:cNvGrpSpPr>
            <p:nvPr/>
          </p:nvGrpSpPr>
          <p:grpSpPr bwMode="auto">
            <a:xfrm>
              <a:off x="2561" y="1977"/>
              <a:ext cx="88" cy="162"/>
              <a:chOff x="2561" y="1977"/>
              <a:chExt cx="88" cy="162"/>
            </a:xfrm>
          </p:grpSpPr>
          <p:sp>
            <p:nvSpPr>
              <p:cNvPr id="11302" name="Oval 35"/>
              <p:cNvSpPr>
                <a:spLocks noChangeArrowheads="1"/>
              </p:cNvSpPr>
              <p:nvPr/>
            </p:nvSpPr>
            <p:spPr bwMode="auto">
              <a:xfrm>
                <a:off x="2605" y="1977"/>
                <a:ext cx="44" cy="41"/>
              </a:xfrm>
              <a:prstGeom prst="ellipse">
                <a:avLst/>
              </a:prstGeom>
              <a:solidFill>
                <a:srgbClr val="CC0066"/>
              </a:solidFill>
              <a:ln w="9525">
                <a:solidFill>
                  <a:srgbClr val="CC0066"/>
                </a:solidFill>
                <a:round/>
                <a:headEnd/>
                <a:tailEnd/>
              </a:ln>
            </p:spPr>
            <p:txBody>
              <a:bodyPr wrap="none" anchor="ctr"/>
              <a:lstStyle/>
              <a:p>
                <a:endParaRPr lang="en-US"/>
              </a:p>
            </p:txBody>
          </p:sp>
          <p:sp>
            <p:nvSpPr>
              <p:cNvPr id="11303" name="Oval 36"/>
              <p:cNvSpPr>
                <a:spLocks noChangeArrowheads="1"/>
              </p:cNvSpPr>
              <p:nvPr/>
            </p:nvSpPr>
            <p:spPr bwMode="auto">
              <a:xfrm>
                <a:off x="2561" y="2099"/>
                <a:ext cx="44" cy="40"/>
              </a:xfrm>
              <a:prstGeom prst="ellipse">
                <a:avLst/>
              </a:prstGeom>
              <a:solidFill>
                <a:srgbClr val="CC0066"/>
              </a:solidFill>
              <a:ln w="9525">
                <a:solidFill>
                  <a:srgbClr val="CC0066"/>
                </a:solidFill>
                <a:round/>
                <a:headEnd/>
                <a:tailEnd/>
              </a:ln>
            </p:spPr>
            <p:txBody>
              <a:bodyPr wrap="none" anchor="ctr"/>
              <a:lstStyle/>
              <a:p>
                <a:endParaRPr lang="en-US"/>
              </a:p>
            </p:txBody>
          </p:sp>
        </p:grpSp>
      </p:grpSp>
      <p:grpSp>
        <p:nvGrpSpPr>
          <p:cNvPr id="9" name="Group 52"/>
          <p:cNvGrpSpPr>
            <a:grpSpLocks/>
          </p:cNvGrpSpPr>
          <p:nvPr/>
        </p:nvGrpSpPr>
        <p:grpSpPr bwMode="auto">
          <a:xfrm>
            <a:off x="846138" y="1606550"/>
            <a:ext cx="6750050" cy="4270375"/>
            <a:chOff x="533" y="1012"/>
            <a:chExt cx="4252" cy="2690"/>
          </a:xfrm>
        </p:grpSpPr>
        <p:grpSp>
          <p:nvGrpSpPr>
            <p:cNvPr id="11272" name="Group 24"/>
            <p:cNvGrpSpPr>
              <a:grpSpLocks/>
            </p:cNvGrpSpPr>
            <p:nvPr/>
          </p:nvGrpSpPr>
          <p:grpSpPr bwMode="auto">
            <a:xfrm>
              <a:off x="3460" y="1749"/>
              <a:ext cx="967" cy="851"/>
              <a:chOff x="3529" y="600"/>
              <a:chExt cx="967" cy="851"/>
            </a:xfrm>
          </p:grpSpPr>
          <p:sp>
            <p:nvSpPr>
              <p:cNvPr id="11298" name="AutoShape 25"/>
              <p:cNvSpPr>
                <a:spLocks noChangeArrowheads="1"/>
              </p:cNvSpPr>
              <p:nvPr/>
            </p:nvSpPr>
            <p:spPr bwMode="auto">
              <a:xfrm>
                <a:off x="3529" y="600"/>
                <a:ext cx="967" cy="8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73 h 21600"/>
                  <a:gd name="T26" fmla="*/ 18428 w 21600"/>
                  <a:gd name="T27" fmla="*/ 18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23" y="10800"/>
                    </a:moveTo>
                    <a:cubicBezTo>
                      <a:pt x="3723" y="14709"/>
                      <a:pt x="6891" y="17877"/>
                      <a:pt x="10800" y="17877"/>
                    </a:cubicBezTo>
                    <a:cubicBezTo>
                      <a:pt x="14709" y="17877"/>
                      <a:pt x="17877" y="14709"/>
                      <a:pt x="17877" y="10800"/>
                    </a:cubicBezTo>
                    <a:cubicBezTo>
                      <a:pt x="17877" y="6891"/>
                      <a:pt x="14709" y="3723"/>
                      <a:pt x="10800" y="3723"/>
                    </a:cubicBezTo>
                    <a:cubicBezTo>
                      <a:pt x="6891" y="3723"/>
                      <a:pt x="3723" y="6891"/>
                      <a:pt x="3723" y="1080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9" name="Oval 26"/>
              <p:cNvSpPr>
                <a:spLocks noChangeArrowheads="1"/>
              </p:cNvSpPr>
              <p:nvPr/>
            </p:nvSpPr>
            <p:spPr bwMode="auto">
              <a:xfrm>
                <a:off x="3837" y="884"/>
                <a:ext cx="351" cy="283"/>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273" name="Group 15"/>
            <p:cNvGrpSpPr>
              <a:grpSpLocks/>
            </p:cNvGrpSpPr>
            <p:nvPr/>
          </p:nvGrpSpPr>
          <p:grpSpPr bwMode="auto">
            <a:xfrm>
              <a:off x="1731" y="1769"/>
              <a:ext cx="967" cy="851"/>
              <a:chOff x="1814" y="600"/>
              <a:chExt cx="967" cy="851"/>
            </a:xfrm>
          </p:grpSpPr>
          <p:sp>
            <p:nvSpPr>
              <p:cNvPr id="11296" name="AutoShape 16"/>
              <p:cNvSpPr>
                <a:spLocks noChangeArrowheads="1"/>
              </p:cNvSpPr>
              <p:nvPr/>
            </p:nvSpPr>
            <p:spPr bwMode="auto">
              <a:xfrm>
                <a:off x="1814" y="600"/>
                <a:ext cx="967" cy="8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73 h 21600"/>
                  <a:gd name="T26" fmla="*/ 18428 w 21600"/>
                  <a:gd name="T27" fmla="*/ 18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23" y="10800"/>
                    </a:moveTo>
                    <a:cubicBezTo>
                      <a:pt x="3723" y="14709"/>
                      <a:pt x="6891" y="17877"/>
                      <a:pt x="10800" y="17877"/>
                    </a:cubicBezTo>
                    <a:cubicBezTo>
                      <a:pt x="14709" y="17877"/>
                      <a:pt x="17877" y="14709"/>
                      <a:pt x="17877" y="10800"/>
                    </a:cubicBezTo>
                    <a:cubicBezTo>
                      <a:pt x="17877" y="6891"/>
                      <a:pt x="14709" y="3723"/>
                      <a:pt x="10800" y="3723"/>
                    </a:cubicBezTo>
                    <a:cubicBezTo>
                      <a:pt x="6891" y="3723"/>
                      <a:pt x="3723" y="6891"/>
                      <a:pt x="3723" y="1080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7" name="Oval 17"/>
              <p:cNvSpPr>
                <a:spLocks noChangeArrowheads="1"/>
              </p:cNvSpPr>
              <p:nvPr/>
            </p:nvSpPr>
            <p:spPr bwMode="auto">
              <a:xfrm>
                <a:off x="2122" y="884"/>
                <a:ext cx="351" cy="283"/>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274" name="Group 18"/>
            <p:cNvGrpSpPr>
              <a:grpSpLocks/>
            </p:cNvGrpSpPr>
            <p:nvPr/>
          </p:nvGrpSpPr>
          <p:grpSpPr bwMode="auto">
            <a:xfrm>
              <a:off x="1685" y="2758"/>
              <a:ext cx="967" cy="850"/>
              <a:chOff x="1770" y="1613"/>
              <a:chExt cx="967" cy="850"/>
            </a:xfrm>
          </p:grpSpPr>
          <p:sp>
            <p:nvSpPr>
              <p:cNvPr id="11294" name="AutoShape 19"/>
              <p:cNvSpPr>
                <a:spLocks noChangeArrowheads="1"/>
              </p:cNvSpPr>
              <p:nvPr/>
            </p:nvSpPr>
            <p:spPr bwMode="auto">
              <a:xfrm>
                <a:off x="1770" y="1613"/>
                <a:ext cx="967" cy="8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51 h 21600"/>
                  <a:gd name="T26" fmla="*/ 18428 w 21600"/>
                  <a:gd name="T27" fmla="*/ 1844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23" y="10800"/>
                    </a:moveTo>
                    <a:cubicBezTo>
                      <a:pt x="3723" y="14709"/>
                      <a:pt x="6891" y="17877"/>
                      <a:pt x="10800" y="17877"/>
                    </a:cubicBezTo>
                    <a:cubicBezTo>
                      <a:pt x="14709" y="17877"/>
                      <a:pt x="17877" y="14709"/>
                      <a:pt x="17877" y="10800"/>
                    </a:cubicBezTo>
                    <a:cubicBezTo>
                      <a:pt x="17877" y="6891"/>
                      <a:pt x="14709" y="3723"/>
                      <a:pt x="10800" y="3723"/>
                    </a:cubicBezTo>
                    <a:cubicBezTo>
                      <a:pt x="6891" y="3723"/>
                      <a:pt x="3723" y="6891"/>
                      <a:pt x="3723" y="1080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5" name="Oval 20"/>
              <p:cNvSpPr>
                <a:spLocks noChangeArrowheads="1"/>
              </p:cNvSpPr>
              <p:nvPr/>
            </p:nvSpPr>
            <p:spPr bwMode="auto">
              <a:xfrm>
                <a:off x="2078" y="1896"/>
                <a:ext cx="351" cy="2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275" name="Group 21"/>
            <p:cNvGrpSpPr>
              <a:grpSpLocks/>
            </p:cNvGrpSpPr>
            <p:nvPr/>
          </p:nvGrpSpPr>
          <p:grpSpPr bwMode="auto">
            <a:xfrm>
              <a:off x="3460" y="2758"/>
              <a:ext cx="967" cy="850"/>
              <a:chOff x="3529" y="1613"/>
              <a:chExt cx="967" cy="850"/>
            </a:xfrm>
          </p:grpSpPr>
          <p:sp>
            <p:nvSpPr>
              <p:cNvPr id="11292" name="AutoShape 22"/>
              <p:cNvSpPr>
                <a:spLocks noChangeArrowheads="1"/>
              </p:cNvSpPr>
              <p:nvPr/>
            </p:nvSpPr>
            <p:spPr bwMode="auto">
              <a:xfrm>
                <a:off x="3529" y="1613"/>
                <a:ext cx="967" cy="8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51 h 21600"/>
                  <a:gd name="T26" fmla="*/ 18428 w 21600"/>
                  <a:gd name="T27" fmla="*/ 1844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23" y="10800"/>
                    </a:moveTo>
                    <a:cubicBezTo>
                      <a:pt x="3723" y="14709"/>
                      <a:pt x="6891" y="17877"/>
                      <a:pt x="10800" y="17877"/>
                    </a:cubicBezTo>
                    <a:cubicBezTo>
                      <a:pt x="14709" y="17877"/>
                      <a:pt x="17877" y="14709"/>
                      <a:pt x="17877" y="10800"/>
                    </a:cubicBezTo>
                    <a:cubicBezTo>
                      <a:pt x="17877" y="6891"/>
                      <a:pt x="14709" y="3723"/>
                      <a:pt x="10800" y="3723"/>
                    </a:cubicBezTo>
                    <a:cubicBezTo>
                      <a:pt x="6891" y="3723"/>
                      <a:pt x="3723" y="6891"/>
                      <a:pt x="3723" y="10800"/>
                    </a:cubicBez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3" name="Oval 23"/>
              <p:cNvSpPr>
                <a:spLocks noChangeArrowheads="1"/>
              </p:cNvSpPr>
              <p:nvPr/>
            </p:nvSpPr>
            <p:spPr bwMode="auto">
              <a:xfrm>
                <a:off x="3837" y="1896"/>
                <a:ext cx="351" cy="2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276" name="Group 51"/>
            <p:cNvGrpSpPr>
              <a:grpSpLocks/>
            </p:cNvGrpSpPr>
            <p:nvPr/>
          </p:nvGrpSpPr>
          <p:grpSpPr bwMode="auto">
            <a:xfrm>
              <a:off x="533" y="1012"/>
              <a:ext cx="4252" cy="2690"/>
              <a:chOff x="533" y="1012"/>
              <a:chExt cx="4252" cy="2690"/>
            </a:xfrm>
          </p:grpSpPr>
          <p:grpSp>
            <p:nvGrpSpPr>
              <p:cNvPr id="11277" name="Group 11"/>
              <p:cNvGrpSpPr>
                <a:grpSpLocks/>
              </p:cNvGrpSpPr>
              <p:nvPr/>
            </p:nvGrpSpPr>
            <p:grpSpPr bwMode="auto">
              <a:xfrm>
                <a:off x="1355" y="1677"/>
                <a:ext cx="3430" cy="2025"/>
                <a:chOff x="1418" y="519"/>
                <a:chExt cx="3430" cy="2025"/>
              </a:xfrm>
            </p:grpSpPr>
            <p:sp>
              <p:nvSpPr>
                <p:cNvPr id="11289" name="Rectangle 12"/>
                <p:cNvSpPr>
                  <a:spLocks noChangeArrowheads="1"/>
                </p:cNvSpPr>
                <p:nvPr/>
              </p:nvSpPr>
              <p:spPr bwMode="auto">
                <a:xfrm>
                  <a:off x="1418" y="519"/>
                  <a:ext cx="3430" cy="20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0" name="Line 13"/>
                <p:cNvSpPr>
                  <a:spLocks noChangeShapeType="1"/>
                </p:cNvSpPr>
                <p:nvPr/>
              </p:nvSpPr>
              <p:spPr bwMode="auto">
                <a:xfrm>
                  <a:off x="3133" y="519"/>
                  <a:ext cx="0" cy="20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 name="Line 14"/>
                <p:cNvSpPr>
                  <a:spLocks noChangeShapeType="1"/>
                </p:cNvSpPr>
                <p:nvPr/>
              </p:nvSpPr>
              <p:spPr bwMode="auto">
                <a:xfrm>
                  <a:off x="1418" y="1532"/>
                  <a:ext cx="343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278" name="Group 37"/>
              <p:cNvGrpSpPr>
                <a:grpSpLocks/>
              </p:cNvGrpSpPr>
              <p:nvPr/>
            </p:nvGrpSpPr>
            <p:grpSpPr bwMode="auto">
              <a:xfrm>
                <a:off x="2820" y="2442"/>
                <a:ext cx="516" cy="543"/>
                <a:chOff x="2905" y="1297"/>
                <a:chExt cx="516" cy="543"/>
              </a:xfrm>
            </p:grpSpPr>
            <p:sp>
              <p:nvSpPr>
                <p:cNvPr id="11285" name="Text Box 38"/>
                <p:cNvSpPr txBox="1">
                  <a:spLocks noChangeArrowheads="1"/>
                </p:cNvSpPr>
                <p:nvPr/>
              </p:nvSpPr>
              <p:spPr bwMode="auto">
                <a:xfrm>
                  <a:off x="2905" y="1297"/>
                  <a:ext cx="26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A</a:t>
                  </a:r>
                  <a:endParaRPr lang="en-US" sz="2400">
                    <a:latin typeface="Times New Roman" pitchFamily="18" charset="0"/>
                  </a:endParaRPr>
                </a:p>
              </p:txBody>
            </p:sp>
            <p:sp>
              <p:nvSpPr>
                <p:cNvPr id="11286" name="Text Box 39"/>
                <p:cNvSpPr txBox="1">
                  <a:spLocks noChangeArrowheads="1"/>
                </p:cNvSpPr>
                <p:nvPr/>
              </p:nvSpPr>
              <p:spPr bwMode="auto">
                <a:xfrm>
                  <a:off x="3155" y="1297"/>
                  <a:ext cx="25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B</a:t>
                  </a:r>
                  <a:endParaRPr lang="en-US" sz="2400">
                    <a:latin typeface="Times New Roman" pitchFamily="18" charset="0"/>
                  </a:endParaRPr>
                </a:p>
              </p:txBody>
            </p:sp>
            <p:sp>
              <p:nvSpPr>
                <p:cNvPr id="11287" name="Text Box 40"/>
                <p:cNvSpPr txBox="1">
                  <a:spLocks noChangeArrowheads="1"/>
                </p:cNvSpPr>
                <p:nvPr/>
              </p:nvSpPr>
              <p:spPr bwMode="auto">
                <a:xfrm>
                  <a:off x="3155" y="1532"/>
                  <a:ext cx="26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D</a:t>
                  </a:r>
                  <a:endParaRPr lang="en-US" sz="2400">
                    <a:latin typeface="Times New Roman" pitchFamily="18" charset="0"/>
                  </a:endParaRPr>
                </a:p>
              </p:txBody>
            </p:sp>
            <p:sp>
              <p:nvSpPr>
                <p:cNvPr id="11288" name="Text Box 41"/>
                <p:cNvSpPr txBox="1">
                  <a:spLocks noChangeArrowheads="1"/>
                </p:cNvSpPr>
                <p:nvPr/>
              </p:nvSpPr>
              <p:spPr bwMode="auto">
                <a:xfrm>
                  <a:off x="2914" y="1532"/>
                  <a:ext cx="25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C</a:t>
                  </a:r>
                  <a:endParaRPr lang="en-US" sz="2400">
                    <a:latin typeface="Times New Roman" pitchFamily="18" charset="0"/>
                  </a:endParaRPr>
                </a:p>
              </p:txBody>
            </p:sp>
          </p:grpSp>
          <p:sp>
            <p:nvSpPr>
              <p:cNvPr id="11279" name="Text Box 42"/>
              <p:cNvSpPr txBox="1">
                <a:spLocks noChangeArrowheads="1"/>
              </p:cNvSpPr>
              <p:nvPr/>
            </p:nvSpPr>
            <p:spPr bwMode="auto">
              <a:xfrm>
                <a:off x="1861" y="1301"/>
                <a:ext cx="5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t>Yes</a:t>
                </a:r>
                <a:endParaRPr lang="en-US" sz="2400"/>
              </a:p>
            </p:txBody>
          </p:sp>
          <p:sp>
            <p:nvSpPr>
              <p:cNvPr id="11280" name="Text Box 43"/>
              <p:cNvSpPr txBox="1">
                <a:spLocks noChangeArrowheads="1"/>
              </p:cNvSpPr>
              <p:nvPr/>
            </p:nvSpPr>
            <p:spPr bwMode="auto">
              <a:xfrm>
                <a:off x="3649" y="1301"/>
                <a:ext cx="42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t>No</a:t>
                </a:r>
                <a:endParaRPr lang="en-US" sz="2400"/>
              </a:p>
            </p:txBody>
          </p:sp>
          <p:sp>
            <p:nvSpPr>
              <p:cNvPr id="11281" name="Text Box 44"/>
              <p:cNvSpPr txBox="1">
                <a:spLocks noChangeArrowheads="1"/>
              </p:cNvSpPr>
              <p:nvPr/>
            </p:nvSpPr>
            <p:spPr bwMode="auto">
              <a:xfrm>
                <a:off x="2497" y="1012"/>
                <a:ext cx="115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400" b="1" dirty="0">
                    <a:solidFill>
                      <a:schemeClr val="hlink"/>
                    </a:solidFill>
                  </a:rPr>
                  <a:t>Reliable</a:t>
                </a:r>
                <a:endParaRPr lang="en-US" sz="3200" dirty="0">
                  <a:solidFill>
                    <a:schemeClr val="hlink"/>
                  </a:solidFill>
                </a:endParaRPr>
              </a:p>
            </p:txBody>
          </p:sp>
          <p:sp>
            <p:nvSpPr>
              <p:cNvPr id="11282" name="Text Box 45"/>
              <p:cNvSpPr txBox="1">
                <a:spLocks noChangeArrowheads="1"/>
              </p:cNvSpPr>
              <p:nvPr/>
            </p:nvSpPr>
            <p:spPr bwMode="auto">
              <a:xfrm>
                <a:off x="865" y="2019"/>
                <a:ext cx="5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t>Yes</a:t>
                </a:r>
                <a:endParaRPr lang="en-US" sz="2400"/>
              </a:p>
            </p:txBody>
          </p:sp>
          <p:sp>
            <p:nvSpPr>
              <p:cNvPr id="11283" name="Text Box 46"/>
              <p:cNvSpPr txBox="1">
                <a:spLocks noChangeArrowheads="1"/>
              </p:cNvSpPr>
              <p:nvPr/>
            </p:nvSpPr>
            <p:spPr bwMode="auto">
              <a:xfrm>
                <a:off x="937" y="3032"/>
                <a:ext cx="42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t>No</a:t>
                </a:r>
                <a:endParaRPr lang="en-US" sz="2400"/>
              </a:p>
            </p:txBody>
          </p:sp>
          <p:sp>
            <p:nvSpPr>
              <p:cNvPr id="11284" name="Text Box 47"/>
              <p:cNvSpPr txBox="1">
                <a:spLocks noChangeArrowheads="1"/>
              </p:cNvSpPr>
              <p:nvPr/>
            </p:nvSpPr>
            <p:spPr bwMode="auto">
              <a:xfrm rot="-5339642">
                <a:off x="342" y="2421"/>
                <a:ext cx="7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400" b="1">
                    <a:solidFill>
                      <a:srgbClr val="9900FF"/>
                    </a:solidFill>
                  </a:rPr>
                  <a:t>Valid</a:t>
                </a:r>
                <a:endParaRPr lang="en-US" sz="3400"/>
              </a:p>
            </p:txBody>
          </p:sp>
        </p:grpSp>
      </p:grpSp>
      <p:sp>
        <p:nvSpPr>
          <p:cNvPr id="449584" name="Text Box 48"/>
          <p:cNvSpPr txBox="1">
            <a:spLocks noGrp="1" noChangeArrowheads="1"/>
          </p:cNvSpPr>
          <p:nvPr>
            <p:ph type="title"/>
          </p:nvPr>
        </p:nvSpPr>
        <p:spPr>
          <a:xfrm>
            <a:off x="381000" y="-242888"/>
            <a:ext cx="8229600" cy="1371601"/>
          </a:xfrm>
        </p:spPr>
        <p:txBody>
          <a:bodyPr/>
          <a:lstStyle/>
          <a:p>
            <a:pPr eaLnBrk="1" hangingPunct="1">
              <a:defRPr/>
            </a:pPr>
            <a:r>
              <a:rPr lang="en-US" smtClean="0">
                <a:solidFill>
                  <a:srgbClr val="990033"/>
                </a:solidFill>
                <a:effectLst>
                  <a:outerShdw blurRad="38100" dist="38100" dir="2700000" algn="tl">
                    <a:srgbClr val="C0C0C0"/>
                  </a:outerShdw>
                </a:effectLst>
              </a:rPr>
              <a:t>Reliability versus Validity</a:t>
            </a:r>
            <a:r>
              <a:rPr lang="en-US" smtClean="0">
                <a:solidFill>
                  <a:schemeClr val="bg2"/>
                </a:solidFill>
              </a:rPr>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59243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32" fill="hold"/>
                                        <p:tgtEl>
                                          <p:spTgt spid="4"/>
                                        </p:tgtEl>
                                      </p:cBhvr>
                                    </p:cmd>
                                  </p:childTnLst>
                                </p:cTn>
                              </p:par>
                              <p:par>
                                <p:cTn id="7" presetID="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3000"/>
                                        <p:tgtEl>
                                          <p:spTgt spid="7"/>
                                        </p:tgtEl>
                                      </p:cBhvr>
                                    </p:animEffect>
                                  </p:childTnLst>
                                </p:cTn>
                              </p:par>
                              <p:par>
                                <p:cTn id="10" presetID="9" presetClass="entr" presetSubtype="0" fill="hold" nodeType="withEffect">
                                  <p:stCondLst>
                                    <p:cond delay="240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Validity of a Test</a:t>
            </a:r>
          </a:p>
        </p:txBody>
      </p:sp>
      <p:sp>
        <p:nvSpPr>
          <p:cNvPr id="12291" name="Rectangle 3"/>
          <p:cNvSpPr>
            <a:spLocks noGrp="1" noChangeArrowheads="1"/>
          </p:cNvSpPr>
          <p:nvPr>
            <p:ph type="body" idx="1"/>
          </p:nvPr>
        </p:nvSpPr>
        <p:spPr>
          <a:xfrm>
            <a:off x="685800" y="1628775"/>
            <a:ext cx="7772400" cy="1152525"/>
          </a:xfrm>
        </p:spPr>
        <p:txBody>
          <a:bodyPr/>
          <a:lstStyle/>
          <a:p>
            <a:pPr eaLnBrk="1" hangingPunct="1"/>
            <a:r>
              <a:rPr lang="en-US" smtClean="0"/>
              <a:t>Its ability to distinguish between who has a disease and who does not.</a:t>
            </a:r>
          </a:p>
        </p:txBody>
      </p:sp>
      <p:sp>
        <p:nvSpPr>
          <p:cNvPr id="450564" name="Rectangle 4"/>
          <p:cNvSpPr>
            <a:spLocks noChangeArrowheads="1"/>
          </p:cNvSpPr>
          <p:nvPr/>
        </p:nvSpPr>
        <p:spPr bwMode="auto">
          <a:xfrm>
            <a:off x="684213" y="2924175"/>
            <a:ext cx="77724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t>Components</a:t>
            </a:r>
          </a:p>
          <a:p>
            <a:pPr marL="742950" lvl="1" indent="-285750" eaLnBrk="1" hangingPunct="1">
              <a:spcBef>
                <a:spcPct val="20000"/>
              </a:spcBef>
              <a:buFontTx/>
              <a:buChar char="–"/>
            </a:pPr>
            <a:r>
              <a:rPr lang="en-US" sz="2800" b="1">
                <a:solidFill>
                  <a:srgbClr val="990033"/>
                </a:solidFill>
              </a:rPr>
              <a:t>Sensitivity</a:t>
            </a:r>
            <a:r>
              <a:rPr lang="en-US" sz="2800">
                <a:solidFill>
                  <a:srgbClr val="990033"/>
                </a:solidFill>
              </a:rPr>
              <a:t>:</a:t>
            </a:r>
            <a:r>
              <a:rPr lang="en-US" sz="2800"/>
              <a:t> ability of the test to correctly identify those who </a:t>
            </a:r>
            <a:r>
              <a:rPr lang="en-US" sz="2800" b="1"/>
              <a:t>have</a:t>
            </a:r>
            <a:r>
              <a:rPr lang="en-US" sz="2800"/>
              <a:t> the disease</a:t>
            </a:r>
          </a:p>
          <a:p>
            <a:pPr marL="742950" lvl="1" indent="-285750" eaLnBrk="1" hangingPunct="1">
              <a:spcBef>
                <a:spcPct val="20000"/>
              </a:spcBef>
              <a:buFontTx/>
              <a:buChar char="–"/>
            </a:pPr>
            <a:r>
              <a:rPr lang="en-US" sz="2800" b="1">
                <a:solidFill>
                  <a:srgbClr val="990033"/>
                </a:solidFill>
              </a:rPr>
              <a:t>Specificity</a:t>
            </a:r>
            <a:r>
              <a:rPr lang="en-US" sz="2800">
                <a:solidFill>
                  <a:srgbClr val="990033"/>
                </a:solidFill>
              </a:rPr>
              <a:t>:</a:t>
            </a:r>
            <a:r>
              <a:rPr lang="en-US" sz="2800"/>
              <a:t> ability of the test to correctly identify those who </a:t>
            </a:r>
            <a:r>
              <a:rPr lang="en-US" sz="2800" b="1"/>
              <a:t>do not have</a:t>
            </a:r>
            <a:r>
              <a:rPr lang="en-US" sz="2800"/>
              <a:t> the disease</a:t>
            </a:r>
          </a:p>
          <a:p>
            <a:pPr marL="742950" lvl="1" indent="-285750" eaLnBrk="1" hangingPunct="1">
              <a:spcBef>
                <a:spcPct val="20000"/>
              </a:spcBef>
              <a:buFontTx/>
              <a:buChar char="–"/>
            </a:pPr>
            <a:endParaRPr lang="en-US" sz="28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381000" y="2133600"/>
            <a:ext cx="8077200" cy="3657600"/>
            <a:chOff x="240" y="1056"/>
            <a:chExt cx="5088" cy="2304"/>
          </a:xfrm>
        </p:grpSpPr>
        <p:grpSp>
          <p:nvGrpSpPr>
            <p:cNvPr id="13342" name="Group 3"/>
            <p:cNvGrpSpPr>
              <a:grpSpLocks/>
            </p:cNvGrpSpPr>
            <p:nvPr/>
          </p:nvGrpSpPr>
          <p:grpSpPr bwMode="auto">
            <a:xfrm>
              <a:off x="240" y="1056"/>
              <a:ext cx="5088" cy="2304"/>
              <a:chOff x="336" y="1008"/>
              <a:chExt cx="5088" cy="2304"/>
            </a:xfrm>
          </p:grpSpPr>
          <p:sp>
            <p:nvSpPr>
              <p:cNvPr id="13345" name="Rectangle 4"/>
              <p:cNvSpPr>
                <a:spLocks noChangeArrowheads="1"/>
              </p:cNvSpPr>
              <p:nvPr/>
            </p:nvSpPr>
            <p:spPr bwMode="auto">
              <a:xfrm>
                <a:off x="336" y="1824"/>
                <a:ext cx="5088" cy="1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6" name="Line 5"/>
              <p:cNvSpPr>
                <a:spLocks noChangeShapeType="1"/>
              </p:cNvSpPr>
              <p:nvPr/>
            </p:nvSpPr>
            <p:spPr bwMode="auto">
              <a:xfrm>
                <a:off x="129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7" name="Line 6"/>
              <p:cNvSpPr>
                <a:spLocks noChangeShapeType="1"/>
              </p:cNvSpPr>
              <p:nvPr/>
            </p:nvSpPr>
            <p:spPr bwMode="auto">
              <a:xfrm>
                <a:off x="225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8" name="Line 7"/>
              <p:cNvSpPr>
                <a:spLocks noChangeShapeType="1"/>
              </p:cNvSpPr>
              <p:nvPr/>
            </p:nvSpPr>
            <p:spPr bwMode="auto">
              <a:xfrm>
                <a:off x="3840" y="1488"/>
                <a:ext cx="0" cy="182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9" name="Rectangle 8"/>
              <p:cNvSpPr>
                <a:spLocks noChangeArrowheads="1"/>
              </p:cNvSpPr>
              <p:nvPr/>
            </p:nvSpPr>
            <p:spPr bwMode="auto">
              <a:xfrm>
                <a:off x="2256" y="1008"/>
                <a:ext cx="3168" cy="8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50" name="Line 9"/>
              <p:cNvSpPr>
                <a:spLocks noChangeShapeType="1"/>
              </p:cNvSpPr>
              <p:nvPr/>
            </p:nvSpPr>
            <p:spPr bwMode="auto">
              <a:xfrm>
                <a:off x="2256" y="1488"/>
                <a:ext cx="31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1" name="Line 10"/>
              <p:cNvSpPr>
                <a:spLocks noChangeShapeType="1"/>
              </p:cNvSpPr>
              <p:nvPr/>
            </p:nvSpPr>
            <p:spPr bwMode="auto">
              <a:xfrm>
                <a:off x="1296" y="2568"/>
                <a:ext cx="4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343" name="Rectangle 11" descr="Light upward diagonal"/>
            <p:cNvSpPr>
              <a:spLocks noChangeArrowheads="1"/>
            </p:cNvSpPr>
            <p:nvPr/>
          </p:nvSpPr>
          <p:spPr bwMode="auto">
            <a:xfrm>
              <a:off x="2160" y="2617"/>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sp>
          <p:nvSpPr>
            <p:cNvPr id="13344" name="Rectangle 12" descr="Light upward diagonal"/>
            <p:cNvSpPr>
              <a:spLocks noChangeArrowheads="1"/>
            </p:cNvSpPr>
            <p:nvPr/>
          </p:nvSpPr>
          <p:spPr bwMode="auto">
            <a:xfrm>
              <a:off x="3744" y="1872"/>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grpSp>
      <p:sp>
        <p:nvSpPr>
          <p:cNvPr id="13315" name="Text Box 13"/>
          <p:cNvSpPr txBox="1">
            <a:spLocks noChangeArrowheads="1"/>
          </p:cNvSpPr>
          <p:nvPr/>
        </p:nvSpPr>
        <p:spPr bwMode="auto">
          <a:xfrm>
            <a:off x="5132388" y="2208213"/>
            <a:ext cx="18557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dirty="0">
                <a:solidFill>
                  <a:schemeClr val="hlink"/>
                </a:solidFill>
              </a:rPr>
              <a:t>DISEASE</a:t>
            </a:r>
            <a:endParaRPr lang="en-US" sz="2800" dirty="0">
              <a:solidFill>
                <a:schemeClr val="hlink"/>
              </a:solidFill>
            </a:endParaRPr>
          </a:p>
        </p:txBody>
      </p:sp>
      <p:sp>
        <p:nvSpPr>
          <p:cNvPr id="13316" name="Text Box 14"/>
          <p:cNvSpPr txBox="1">
            <a:spLocks noChangeArrowheads="1"/>
          </p:cNvSpPr>
          <p:nvPr/>
        </p:nvSpPr>
        <p:spPr bwMode="auto">
          <a:xfrm>
            <a:off x="4038600" y="2908300"/>
            <a:ext cx="1411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Present</a:t>
            </a:r>
            <a:endParaRPr lang="en-US" sz="2400"/>
          </a:p>
        </p:txBody>
      </p:sp>
      <p:sp>
        <p:nvSpPr>
          <p:cNvPr id="13317" name="Text Box 15"/>
          <p:cNvSpPr txBox="1">
            <a:spLocks noChangeArrowheads="1"/>
          </p:cNvSpPr>
          <p:nvPr/>
        </p:nvSpPr>
        <p:spPr bwMode="auto">
          <a:xfrm>
            <a:off x="6618288" y="2894013"/>
            <a:ext cx="1292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Absent</a:t>
            </a:r>
            <a:endParaRPr lang="en-US" sz="2400"/>
          </a:p>
        </p:txBody>
      </p:sp>
      <p:grpSp>
        <p:nvGrpSpPr>
          <p:cNvPr id="13318" name="Group 20"/>
          <p:cNvGrpSpPr>
            <a:grpSpLocks/>
          </p:cNvGrpSpPr>
          <p:nvPr/>
        </p:nvGrpSpPr>
        <p:grpSpPr bwMode="auto">
          <a:xfrm>
            <a:off x="5537200" y="4127500"/>
            <a:ext cx="836613" cy="904875"/>
            <a:chOff x="3488" y="2600"/>
            <a:chExt cx="527" cy="570"/>
          </a:xfrm>
        </p:grpSpPr>
        <p:sp>
          <p:nvSpPr>
            <p:cNvPr id="13338" name="Text Box 21"/>
            <p:cNvSpPr txBox="1">
              <a:spLocks noChangeArrowheads="1"/>
            </p:cNvSpPr>
            <p:nvPr/>
          </p:nvSpPr>
          <p:spPr bwMode="auto">
            <a:xfrm>
              <a:off x="3494" y="2600"/>
              <a:ext cx="2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a</a:t>
              </a:r>
              <a:endParaRPr lang="en-US" sz="2400"/>
            </a:p>
          </p:txBody>
        </p:sp>
        <p:sp>
          <p:nvSpPr>
            <p:cNvPr id="13339" name="Text Box 22"/>
            <p:cNvSpPr txBox="1">
              <a:spLocks noChangeArrowheads="1"/>
            </p:cNvSpPr>
            <p:nvPr/>
          </p:nvSpPr>
          <p:spPr bwMode="auto">
            <a:xfrm>
              <a:off x="3488" y="2858"/>
              <a:ext cx="22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c</a:t>
              </a:r>
              <a:endParaRPr lang="en-US" sz="2400"/>
            </a:p>
          </p:txBody>
        </p:sp>
        <p:sp>
          <p:nvSpPr>
            <p:cNvPr id="13340" name="Text Box 23"/>
            <p:cNvSpPr txBox="1">
              <a:spLocks noChangeArrowheads="1"/>
            </p:cNvSpPr>
            <p:nvPr/>
          </p:nvSpPr>
          <p:spPr bwMode="auto">
            <a:xfrm>
              <a:off x="3783" y="2862"/>
              <a:ext cx="2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d</a:t>
              </a:r>
              <a:endParaRPr lang="en-US" sz="2400"/>
            </a:p>
          </p:txBody>
        </p:sp>
        <p:sp>
          <p:nvSpPr>
            <p:cNvPr id="13341" name="Text Box 24"/>
            <p:cNvSpPr txBox="1">
              <a:spLocks noChangeArrowheads="1"/>
            </p:cNvSpPr>
            <p:nvPr/>
          </p:nvSpPr>
          <p:spPr bwMode="auto">
            <a:xfrm>
              <a:off x="3776" y="2600"/>
              <a:ext cx="2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b</a:t>
              </a:r>
              <a:endParaRPr lang="en-US" sz="2400"/>
            </a:p>
          </p:txBody>
        </p:sp>
      </p:grpSp>
      <p:sp>
        <p:nvSpPr>
          <p:cNvPr id="13319" name="Text Box 25"/>
          <p:cNvSpPr txBox="1">
            <a:spLocks noChangeArrowheads="1"/>
          </p:cNvSpPr>
          <p:nvPr/>
        </p:nvSpPr>
        <p:spPr bwMode="auto">
          <a:xfrm>
            <a:off x="2024063" y="3746500"/>
            <a:ext cx="1430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Positive</a:t>
            </a:r>
            <a:endParaRPr lang="en-US" sz="2400"/>
          </a:p>
        </p:txBody>
      </p:sp>
      <p:sp>
        <p:nvSpPr>
          <p:cNvPr id="13320" name="Text Box 26"/>
          <p:cNvSpPr txBox="1">
            <a:spLocks noChangeArrowheads="1"/>
          </p:cNvSpPr>
          <p:nvPr/>
        </p:nvSpPr>
        <p:spPr bwMode="auto">
          <a:xfrm>
            <a:off x="1905000" y="49657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Negative</a:t>
            </a:r>
            <a:endParaRPr lang="en-US" sz="2400"/>
          </a:p>
        </p:txBody>
      </p:sp>
      <p:sp>
        <p:nvSpPr>
          <p:cNvPr id="13321" name="Text Box 27"/>
          <p:cNvSpPr txBox="1">
            <a:spLocks noChangeArrowheads="1"/>
          </p:cNvSpPr>
          <p:nvPr/>
        </p:nvSpPr>
        <p:spPr bwMode="auto">
          <a:xfrm>
            <a:off x="593725" y="4310063"/>
            <a:ext cx="11572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dirty="0">
                <a:solidFill>
                  <a:srgbClr val="CC00CC"/>
                </a:solidFill>
              </a:rPr>
              <a:t>TEST</a:t>
            </a:r>
            <a:endParaRPr lang="en-US" sz="2400" dirty="0"/>
          </a:p>
        </p:txBody>
      </p:sp>
      <p:grpSp>
        <p:nvGrpSpPr>
          <p:cNvPr id="5" name="Group 37"/>
          <p:cNvGrpSpPr>
            <a:grpSpLocks/>
          </p:cNvGrpSpPr>
          <p:nvPr/>
        </p:nvGrpSpPr>
        <p:grpSpPr bwMode="auto">
          <a:xfrm>
            <a:off x="3429000" y="3427413"/>
            <a:ext cx="2092325" cy="1089025"/>
            <a:chOff x="2160" y="2159"/>
            <a:chExt cx="1318" cy="686"/>
          </a:xfrm>
        </p:grpSpPr>
        <p:sp>
          <p:nvSpPr>
            <p:cNvPr id="13336" name="Text Box 16"/>
            <p:cNvSpPr txBox="1">
              <a:spLocks noChangeArrowheads="1"/>
            </p:cNvSpPr>
            <p:nvPr/>
          </p:nvSpPr>
          <p:spPr bwMode="auto">
            <a:xfrm>
              <a:off x="2515" y="2249"/>
              <a:ext cx="96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  </a:t>
              </a:r>
              <a:r>
                <a:rPr lang="en-US" sz="2800">
                  <a:solidFill>
                    <a:srgbClr val="A50021"/>
                  </a:solidFill>
                </a:rPr>
                <a:t>True</a:t>
              </a:r>
            </a:p>
            <a:p>
              <a:pPr>
                <a:buFontTx/>
                <a:buNone/>
              </a:pPr>
              <a:r>
                <a:rPr lang="en-US" sz="2800"/>
                <a:t>Positive </a:t>
              </a:r>
              <a:endParaRPr lang="en-US" sz="2400"/>
            </a:p>
          </p:txBody>
        </p:sp>
        <p:sp>
          <p:nvSpPr>
            <p:cNvPr id="13337" name="Text Box 28"/>
            <p:cNvSpPr txBox="1">
              <a:spLocks noChangeArrowheads="1"/>
            </p:cNvSpPr>
            <p:nvPr/>
          </p:nvSpPr>
          <p:spPr bwMode="auto">
            <a:xfrm>
              <a:off x="2160" y="2159"/>
              <a:ext cx="4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A50021"/>
                  </a:solidFill>
                </a:rPr>
                <a:t>(TP)</a:t>
              </a:r>
            </a:p>
          </p:txBody>
        </p:sp>
      </p:grpSp>
      <p:grpSp>
        <p:nvGrpSpPr>
          <p:cNvPr id="6" name="Group 38"/>
          <p:cNvGrpSpPr>
            <a:grpSpLocks/>
          </p:cNvGrpSpPr>
          <p:nvPr/>
        </p:nvGrpSpPr>
        <p:grpSpPr bwMode="auto">
          <a:xfrm>
            <a:off x="6477000" y="3468688"/>
            <a:ext cx="2071688" cy="1057275"/>
            <a:chOff x="4080" y="2185"/>
            <a:chExt cx="1305" cy="666"/>
          </a:xfrm>
        </p:grpSpPr>
        <p:sp>
          <p:nvSpPr>
            <p:cNvPr id="13334" name="Text Box 18"/>
            <p:cNvSpPr txBox="1">
              <a:spLocks noChangeArrowheads="1"/>
            </p:cNvSpPr>
            <p:nvPr/>
          </p:nvSpPr>
          <p:spPr bwMode="auto">
            <a:xfrm>
              <a:off x="4080" y="2255"/>
              <a:ext cx="96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t>False</a:t>
              </a:r>
            </a:p>
            <a:p>
              <a:pPr>
                <a:buFontTx/>
                <a:buNone/>
              </a:pPr>
              <a:r>
                <a:rPr lang="en-US" sz="2800"/>
                <a:t> Positive</a:t>
              </a:r>
              <a:endParaRPr lang="en-US" sz="2400"/>
            </a:p>
          </p:txBody>
        </p:sp>
        <p:sp>
          <p:nvSpPr>
            <p:cNvPr id="13335" name="Text Box 29"/>
            <p:cNvSpPr txBox="1">
              <a:spLocks noChangeArrowheads="1"/>
            </p:cNvSpPr>
            <p:nvPr/>
          </p:nvSpPr>
          <p:spPr bwMode="auto">
            <a:xfrm>
              <a:off x="4896" y="2185"/>
              <a:ext cx="4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(FP)</a:t>
              </a:r>
            </a:p>
          </p:txBody>
        </p:sp>
      </p:grpSp>
      <p:grpSp>
        <p:nvGrpSpPr>
          <p:cNvPr id="7" name="Group 40"/>
          <p:cNvGrpSpPr>
            <a:grpSpLocks/>
          </p:cNvGrpSpPr>
          <p:nvPr/>
        </p:nvGrpSpPr>
        <p:grpSpPr bwMode="auto">
          <a:xfrm>
            <a:off x="6400800" y="4722813"/>
            <a:ext cx="2089150" cy="1144587"/>
            <a:chOff x="4032" y="2975"/>
            <a:chExt cx="1316" cy="721"/>
          </a:xfrm>
        </p:grpSpPr>
        <p:sp>
          <p:nvSpPr>
            <p:cNvPr id="13332" name="Text Box 19"/>
            <p:cNvSpPr txBox="1">
              <a:spLocks noChangeArrowheads="1"/>
            </p:cNvSpPr>
            <p:nvPr/>
          </p:nvSpPr>
          <p:spPr bwMode="auto">
            <a:xfrm>
              <a:off x="4032" y="2975"/>
              <a:ext cx="100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solidFill>
                    <a:srgbClr val="A50021"/>
                  </a:solidFill>
                </a:rPr>
                <a:t>True</a:t>
              </a:r>
            </a:p>
            <a:p>
              <a:pPr>
                <a:buFontTx/>
                <a:buNone/>
              </a:pPr>
              <a:r>
                <a:rPr lang="en-US" sz="2800"/>
                <a:t>Negative</a:t>
              </a:r>
              <a:endParaRPr lang="en-US" sz="2400"/>
            </a:p>
          </p:txBody>
        </p:sp>
        <p:sp>
          <p:nvSpPr>
            <p:cNvPr id="13333" name="Text Box 30"/>
            <p:cNvSpPr txBox="1">
              <a:spLocks noChangeArrowheads="1"/>
            </p:cNvSpPr>
            <p:nvPr/>
          </p:nvSpPr>
          <p:spPr bwMode="auto">
            <a:xfrm>
              <a:off x="4848" y="3408"/>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A50021"/>
                  </a:solidFill>
                </a:rPr>
                <a:t>(TN)</a:t>
              </a:r>
            </a:p>
          </p:txBody>
        </p:sp>
      </p:grpSp>
      <p:grpSp>
        <p:nvGrpSpPr>
          <p:cNvPr id="8" name="Group 39"/>
          <p:cNvGrpSpPr>
            <a:grpSpLocks/>
          </p:cNvGrpSpPr>
          <p:nvPr/>
        </p:nvGrpSpPr>
        <p:grpSpPr bwMode="auto">
          <a:xfrm>
            <a:off x="3429000" y="4767263"/>
            <a:ext cx="2259013" cy="1063625"/>
            <a:chOff x="2160" y="3003"/>
            <a:chExt cx="1423" cy="670"/>
          </a:xfrm>
        </p:grpSpPr>
        <p:sp>
          <p:nvSpPr>
            <p:cNvPr id="13330" name="Text Box 17"/>
            <p:cNvSpPr txBox="1">
              <a:spLocks noChangeArrowheads="1"/>
            </p:cNvSpPr>
            <p:nvPr/>
          </p:nvSpPr>
          <p:spPr bwMode="auto">
            <a:xfrm>
              <a:off x="2581" y="3003"/>
              <a:ext cx="100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t>False</a:t>
              </a:r>
            </a:p>
            <a:p>
              <a:pPr>
                <a:buFontTx/>
                <a:buNone/>
              </a:pPr>
              <a:r>
                <a:rPr lang="en-US" sz="2800"/>
                <a:t>Negative</a:t>
              </a:r>
              <a:endParaRPr lang="en-US" sz="2400"/>
            </a:p>
          </p:txBody>
        </p:sp>
        <p:sp>
          <p:nvSpPr>
            <p:cNvPr id="13331" name="Text Box 31"/>
            <p:cNvSpPr txBox="1">
              <a:spLocks noChangeArrowheads="1"/>
            </p:cNvSpPr>
            <p:nvPr/>
          </p:nvSpPr>
          <p:spPr bwMode="auto">
            <a:xfrm>
              <a:off x="2160" y="3385"/>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(FN)</a:t>
              </a:r>
            </a:p>
          </p:txBody>
        </p:sp>
      </p:grpSp>
      <p:sp>
        <p:nvSpPr>
          <p:cNvPr id="451616" name="Text Box 32"/>
          <p:cNvSpPr txBox="1">
            <a:spLocks noChangeArrowheads="1"/>
          </p:cNvSpPr>
          <p:nvPr/>
        </p:nvSpPr>
        <p:spPr bwMode="auto">
          <a:xfrm>
            <a:off x="3352800" y="1603375"/>
            <a:ext cx="5410200" cy="4572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2400" dirty="0"/>
              <a:t>True Disease Status (Gold Standard)</a:t>
            </a:r>
          </a:p>
        </p:txBody>
      </p:sp>
      <p:sp>
        <p:nvSpPr>
          <p:cNvPr id="451618" name="Text Box 34"/>
          <p:cNvSpPr txBox="1">
            <a:spLocks noGrp="1" noChangeArrowheads="1"/>
          </p:cNvSpPr>
          <p:nvPr>
            <p:ph type="title"/>
          </p:nvPr>
        </p:nvSpPr>
        <p:spPr>
          <a:xfrm>
            <a:off x="457200" y="-103188"/>
            <a:ext cx="8229600" cy="1371601"/>
          </a:xfrm>
        </p:spPr>
        <p:txBody>
          <a:bodyPr/>
          <a:lstStyle/>
          <a:p>
            <a:pPr eaLnBrk="1" hangingPunct="1">
              <a:spcBef>
                <a:spcPct val="50000"/>
              </a:spcBef>
              <a:defRPr/>
            </a:pPr>
            <a:r>
              <a:rPr lang="en-US" smtClean="0">
                <a:solidFill>
                  <a:srgbClr val="990033"/>
                </a:solidFill>
                <a:effectLst>
                  <a:outerShdw blurRad="38100" dist="38100" dir="2700000" algn="tl">
                    <a:srgbClr val="C0C0C0"/>
                  </a:outerShdw>
                </a:effectLst>
              </a:rPr>
              <a:t>Validity of a Test</a:t>
            </a:r>
          </a:p>
        </p:txBody>
      </p:sp>
      <p:sp>
        <p:nvSpPr>
          <p:cNvPr id="13328" name="Text Box 35"/>
          <p:cNvSpPr txBox="1">
            <a:spLocks noChangeArrowheads="1"/>
          </p:cNvSpPr>
          <p:nvPr/>
        </p:nvSpPr>
        <p:spPr bwMode="auto">
          <a:xfrm>
            <a:off x="2124075" y="4184650"/>
            <a:ext cx="1271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solidFill>
                  <a:schemeClr val="accent2"/>
                </a:solidFill>
              </a:rPr>
              <a:t>Abnormal</a:t>
            </a:r>
          </a:p>
        </p:txBody>
      </p:sp>
      <p:sp>
        <p:nvSpPr>
          <p:cNvPr id="13329" name="Text Box 36"/>
          <p:cNvSpPr txBox="1">
            <a:spLocks noChangeArrowheads="1"/>
          </p:cNvSpPr>
          <p:nvPr/>
        </p:nvSpPr>
        <p:spPr bwMode="auto">
          <a:xfrm>
            <a:off x="2124075" y="5408613"/>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solidFill>
                  <a:schemeClr val="accent2"/>
                </a:solidFill>
              </a:rPr>
              <a:t>Normal</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7508" fill="hold"/>
                                        <p:tgtEl>
                                          <p:spTgt spid="3"/>
                                        </p:tgtEl>
                                      </p:cBhvr>
                                    </p:cmd>
                                  </p:childTnLst>
                                </p:cTn>
                              </p:par>
                              <p:par>
                                <p:cTn id="7" presetID="10" presetClass="entr" presetSubtype="0" fill="hold" grpId="0" nodeType="withEffect">
                                  <p:stCondLst>
                                    <p:cond delay="22000"/>
                                  </p:stCondLst>
                                  <p:childTnLst>
                                    <p:set>
                                      <p:cBhvr>
                                        <p:cTn id="8" dur="1" fill="hold">
                                          <p:stCondLst>
                                            <p:cond delay="0"/>
                                          </p:stCondLst>
                                        </p:cTn>
                                        <p:tgtEl>
                                          <p:spTgt spid="13315"/>
                                        </p:tgtEl>
                                        <p:attrNameLst>
                                          <p:attrName>style.visibility</p:attrName>
                                        </p:attrNameLst>
                                      </p:cBhvr>
                                      <p:to>
                                        <p:strVal val="visible"/>
                                      </p:to>
                                    </p:set>
                                    <p:animEffect transition="in" filter="fade">
                                      <p:cBhvr>
                                        <p:cTn id="9" dur="2000"/>
                                        <p:tgtEl>
                                          <p:spTgt spid="13315"/>
                                        </p:tgtEl>
                                      </p:cBhvr>
                                    </p:animEffect>
                                  </p:childTnLst>
                                </p:cTn>
                              </p:par>
                              <p:par>
                                <p:cTn id="10" presetID="10" presetClass="entr" presetSubtype="0" fill="hold" grpId="0" nodeType="withEffect">
                                  <p:stCondLst>
                                    <p:cond delay="27000"/>
                                  </p:stCondLst>
                                  <p:childTnLst>
                                    <p:set>
                                      <p:cBhvr>
                                        <p:cTn id="11" dur="1" fill="hold">
                                          <p:stCondLst>
                                            <p:cond delay="0"/>
                                          </p:stCondLst>
                                        </p:cTn>
                                        <p:tgtEl>
                                          <p:spTgt spid="13321"/>
                                        </p:tgtEl>
                                        <p:attrNameLst>
                                          <p:attrName>style.visibility</p:attrName>
                                        </p:attrNameLst>
                                      </p:cBhvr>
                                      <p:to>
                                        <p:strVal val="visible"/>
                                      </p:to>
                                    </p:set>
                                    <p:animEffect transition="in" filter="fade">
                                      <p:cBhvr>
                                        <p:cTn id="12" dur="2000"/>
                                        <p:tgtEl>
                                          <p:spTgt spid="13321"/>
                                        </p:tgtEl>
                                      </p:cBhvr>
                                    </p:animEffect>
                                  </p:childTnLst>
                                </p:cTn>
                              </p:par>
                              <p:par>
                                <p:cTn id="13" presetID="55" presetClass="entr" presetSubtype="0" fill="hold" grpId="0" nodeType="withEffect">
                                  <p:stCondLst>
                                    <p:cond delay="38000"/>
                                  </p:stCondLst>
                                  <p:childTnLst>
                                    <p:set>
                                      <p:cBhvr>
                                        <p:cTn id="14" dur="1" fill="hold">
                                          <p:stCondLst>
                                            <p:cond delay="0"/>
                                          </p:stCondLst>
                                        </p:cTn>
                                        <p:tgtEl>
                                          <p:spTgt spid="451616"/>
                                        </p:tgtEl>
                                        <p:attrNameLst>
                                          <p:attrName>style.visibility</p:attrName>
                                        </p:attrNameLst>
                                      </p:cBhvr>
                                      <p:to>
                                        <p:strVal val="visible"/>
                                      </p:to>
                                    </p:set>
                                    <p:anim calcmode="lin" valueType="num">
                                      <p:cBhvr>
                                        <p:cTn id="15" dur="2000" fill="hold"/>
                                        <p:tgtEl>
                                          <p:spTgt spid="451616"/>
                                        </p:tgtEl>
                                        <p:attrNameLst>
                                          <p:attrName>ppt_w</p:attrName>
                                        </p:attrNameLst>
                                      </p:cBhvr>
                                      <p:tavLst>
                                        <p:tav tm="0">
                                          <p:val>
                                            <p:strVal val="#ppt_w*0.70"/>
                                          </p:val>
                                        </p:tav>
                                        <p:tav tm="100000">
                                          <p:val>
                                            <p:strVal val="#ppt_w"/>
                                          </p:val>
                                        </p:tav>
                                      </p:tavLst>
                                    </p:anim>
                                    <p:anim calcmode="lin" valueType="num">
                                      <p:cBhvr>
                                        <p:cTn id="16" dur="2000" fill="hold"/>
                                        <p:tgtEl>
                                          <p:spTgt spid="451616"/>
                                        </p:tgtEl>
                                        <p:attrNameLst>
                                          <p:attrName>ppt_h</p:attrName>
                                        </p:attrNameLst>
                                      </p:cBhvr>
                                      <p:tavLst>
                                        <p:tav tm="0">
                                          <p:val>
                                            <p:strVal val="#ppt_h"/>
                                          </p:val>
                                        </p:tav>
                                        <p:tav tm="100000">
                                          <p:val>
                                            <p:strVal val="#ppt_h"/>
                                          </p:val>
                                        </p:tav>
                                      </p:tavLst>
                                    </p:anim>
                                    <p:animEffect transition="in" filter="fade">
                                      <p:cBhvr>
                                        <p:cTn id="17" dur="2000"/>
                                        <p:tgtEl>
                                          <p:spTgt spid="451616"/>
                                        </p:tgtEl>
                                      </p:cBhvr>
                                    </p:animEffect>
                                  </p:childTnLst>
                                </p:cTn>
                              </p:par>
                              <p:par>
                                <p:cTn id="18" presetID="3" presetClass="entr" presetSubtype="10" fill="hold" nodeType="withEffect">
                                  <p:stCondLst>
                                    <p:cond delay="4400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2000"/>
                                        <p:tgtEl>
                                          <p:spTgt spid="5"/>
                                        </p:tgtEl>
                                      </p:cBhvr>
                                    </p:animEffect>
                                  </p:childTnLst>
                                </p:cTn>
                              </p:par>
                              <p:par>
                                <p:cTn id="21" presetID="3" presetClass="entr" presetSubtype="10" fill="hold" nodeType="withEffect">
                                  <p:stCondLst>
                                    <p:cond delay="5400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2000"/>
                                        <p:tgtEl>
                                          <p:spTgt spid="6"/>
                                        </p:tgtEl>
                                      </p:cBhvr>
                                    </p:animEffect>
                                  </p:childTnLst>
                                </p:cTn>
                              </p:par>
                              <p:par>
                                <p:cTn id="24" presetID="4" presetClass="entr" presetSubtype="16" fill="hold" nodeType="withEffect">
                                  <p:stCondLst>
                                    <p:cond delay="6000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2000"/>
                                        <p:tgtEl>
                                          <p:spTgt spid="8"/>
                                        </p:tgtEl>
                                      </p:cBhvr>
                                    </p:animEffect>
                                  </p:childTnLst>
                                </p:cTn>
                              </p:par>
                              <p:par>
                                <p:cTn id="27" presetID="4" presetClass="entr" presetSubtype="16" fill="hold" nodeType="withEffect">
                                  <p:stCondLst>
                                    <p:cond delay="60000"/>
                                  </p:stCondLst>
                                  <p:childTnLst>
                                    <p:set>
                                      <p:cBhvr>
                                        <p:cTn id="28" dur="1" fill="hold">
                                          <p:stCondLst>
                                            <p:cond delay="0"/>
                                          </p:stCondLst>
                                        </p:cTn>
                                        <p:tgtEl>
                                          <p:spTgt spid="7"/>
                                        </p:tgtEl>
                                        <p:attrNameLst>
                                          <p:attrName>style.visibility</p:attrName>
                                        </p:attrNameLst>
                                      </p:cBhvr>
                                      <p:to>
                                        <p:strVal val="visible"/>
                                      </p:to>
                                    </p:set>
                                    <p:animEffect transition="in" filter="box(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0" fill="hold" display="0">
                  <p:stCondLst>
                    <p:cond delay="indefinite"/>
                  </p:stCondLst>
                  <p:endCondLst>
                    <p:cond evt="onStopAudio" delay="0">
                      <p:tgtEl>
                        <p:sldTgt/>
                      </p:tgtEl>
                    </p:cond>
                  </p:endCondLst>
                </p:cTn>
                <p:tgtEl>
                  <p:spTgt spid="3"/>
                </p:tgtEl>
              </p:cMediaNode>
            </p:audio>
          </p:childTnLst>
        </p:cTn>
      </p:par>
    </p:tnLst>
    <p:bldLst>
      <p:bldP spid="13315" grpId="0"/>
      <p:bldP spid="13321" grpId="0"/>
      <p:bldP spid="4516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381000" y="1676400"/>
            <a:ext cx="8077200" cy="2944813"/>
            <a:chOff x="240" y="1056"/>
            <a:chExt cx="5088" cy="2304"/>
          </a:xfrm>
        </p:grpSpPr>
        <p:grpSp>
          <p:nvGrpSpPr>
            <p:cNvPr id="14362" name="Group 3"/>
            <p:cNvGrpSpPr>
              <a:grpSpLocks/>
            </p:cNvGrpSpPr>
            <p:nvPr/>
          </p:nvGrpSpPr>
          <p:grpSpPr bwMode="auto">
            <a:xfrm>
              <a:off x="240" y="1056"/>
              <a:ext cx="5088" cy="2304"/>
              <a:chOff x="336" y="1008"/>
              <a:chExt cx="5088" cy="2304"/>
            </a:xfrm>
          </p:grpSpPr>
          <p:sp>
            <p:nvSpPr>
              <p:cNvPr id="14365" name="Rectangle 4"/>
              <p:cNvSpPr>
                <a:spLocks noChangeArrowheads="1"/>
              </p:cNvSpPr>
              <p:nvPr/>
            </p:nvSpPr>
            <p:spPr bwMode="auto">
              <a:xfrm>
                <a:off x="336" y="1824"/>
                <a:ext cx="5088" cy="1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66" name="Line 5"/>
              <p:cNvSpPr>
                <a:spLocks noChangeShapeType="1"/>
              </p:cNvSpPr>
              <p:nvPr/>
            </p:nvSpPr>
            <p:spPr bwMode="auto">
              <a:xfrm>
                <a:off x="129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7" name="Line 6"/>
              <p:cNvSpPr>
                <a:spLocks noChangeShapeType="1"/>
              </p:cNvSpPr>
              <p:nvPr/>
            </p:nvSpPr>
            <p:spPr bwMode="auto">
              <a:xfrm>
                <a:off x="225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8" name="Line 7"/>
              <p:cNvSpPr>
                <a:spLocks noChangeShapeType="1"/>
              </p:cNvSpPr>
              <p:nvPr/>
            </p:nvSpPr>
            <p:spPr bwMode="auto">
              <a:xfrm>
                <a:off x="3840" y="1488"/>
                <a:ext cx="0" cy="182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9" name="Rectangle 8"/>
              <p:cNvSpPr>
                <a:spLocks noChangeArrowheads="1"/>
              </p:cNvSpPr>
              <p:nvPr/>
            </p:nvSpPr>
            <p:spPr bwMode="auto">
              <a:xfrm>
                <a:off x="2256" y="1008"/>
                <a:ext cx="3168" cy="8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70" name="Line 9"/>
              <p:cNvSpPr>
                <a:spLocks noChangeShapeType="1"/>
              </p:cNvSpPr>
              <p:nvPr/>
            </p:nvSpPr>
            <p:spPr bwMode="auto">
              <a:xfrm>
                <a:off x="2256" y="1488"/>
                <a:ext cx="31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1" name="Line 10"/>
              <p:cNvSpPr>
                <a:spLocks noChangeShapeType="1"/>
              </p:cNvSpPr>
              <p:nvPr/>
            </p:nvSpPr>
            <p:spPr bwMode="auto">
              <a:xfrm>
                <a:off x="1296" y="2568"/>
                <a:ext cx="4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4363" name="Rectangle 11" descr="Light upward diagonal"/>
            <p:cNvSpPr>
              <a:spLocks noChangeArrowheads="1"/>
            </p:cNvSpPr>
            <p:nvPr/>
          </p:nvSpPr>
          <p:spPr bwMode="auto">
            <a:xfrm>
              <a:off x="2160" y="2617"/>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sp>
          <p:nvSpPr>
            <p:cNvPr id="14364" name="Rectangle 12" descr="Light upward diagonal"/>
            <p:cNvSpPr>
              <a:spLocks noChangeArrowheads="1"/>
            </p:cNvSpPr>
            <p:nvPr/>
          </p:nvSpPr>
          <p:spPr bwMode="auto">
            <a:xfrm>
              <a:off x="3744" y="1872"/>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grpSp>
      <p:sp>
        <p:nvSpPr>
          <p:cNvPr id="14339" name="Text Box 13"/>
          <p:cNvSpPr txBox="1">
            <a:spLocks noChangeArrowheads="1"/>
          </p:cNvSpPr>
          <p:nvPr/>
        </p:nvSpPr>
        <p:spPr bwMode="auto">
          <a:xfrm>
            <a:off x="5029200" y="1752600"/>
            <a:ext cx="20637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chemeClr val="hlink"/>
                </a:solidFill>
              </a:rPr>
              <a:t>DISEASE</a:t>
            </a:r>
            <a:endParaRPr lang="en-US" sz="2800" b="1">
              <a:solidFill>
                <a:schemeClr val="hlink"/>
              </a:solidFill>
            </a:endParaRPr>
          </a:p>
        </p:txBody>
      </p:sp>
      <p:sp>
        <p:nvSpPr>
          <p:cNvPr id="14340" name="Text Box 14"/>
          <p:cNvSpPr txBox="1">
            <a:spLocks noChangeArrowheads="1"/>
          </p:cNvSpPr>
          <p:nvPr/>
        </p:nvSpPr>
        <p:spPr bwMode="auto">
          <a:xfrm>
            <a:off x="4038600" y="2274888"/>
            <a:ext cx="1411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Present</a:t>
            </a:r>
            <a:endParaRPr lang="en-US" sz="2400">
              <a:solidFill>
                <a:schemeClr val="accent2"/>
              </a:solidFill>
            </a:endParaRPr>
          </a:p>
        </p:txBody>
      </p:sp>
      <p:sp>
        <p:nvSpPr>
          <p:cNvPr id="14341" name="Text Box 15"/>
          <p:cNvSpPr txBox="1">
            <a:spLocks noChangeArrowheads="1"/>
          </p:cNvSpPr>
          <p:nvPr/>
        </p:nvSpPr>
        <p:spPr bwMode="auto">
          <a:xfrm>
            <a:off x="6618288" y="2274888"/>
            <a:ext cx="1292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Absent</a:t>
            </a:r>
            <a:endParaRPr lang="en-US" sz="2400">
              <a:solidFill>
                <a:schemeClr val="accent2"/>
              </a:solidFill>
            </a:endParaRPr>
          </a:p>
        </p:txBody>
      </p:sp>
      <p:sp>
        <p:nvSpPr>
          <p:cNvPr id="14342" name="Text Box 16"/>
          <p:cNvSpPr txBox="1">
            <a:spLocks noChangeArrowheads="1"/>
          </p:cNvSpPr>
          <p:nvPr/>
        </p:nvSpPr>
        <p:spPr bwMode="auto">
          <a:xfrm>
            <a:off x="3962400" y="2741613"/>
            <a:ext cx="14303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solidFill>
                  <a:srgbClr val="FF3399"/>
                </a:solidFill>
              </a:rPr>
              <a:t>True</a:t>
            </a:r>
            <a:endParaRPr lang="en-US" sz="2800"/>
          </a:p>
          <a:p>
            <a:pPr>
              <a:buFontTx/>
              <a:buNone/>
            </a:pPr>
            <a:r>
              <a:rPr lang="en-US" sz="2800"/>
              <a:t>Positive</a:t>
            </a:r>
            <a:endParaRPr lang="en-US" sz="2400"/>
          </a:p>
        </p:txBody>
      </p:sp>
      <p:sp>
        <p:nvSpPr>
          <p:cNvPr id="14343" name="Text Box 17"/>
          <p:cNvSpPr txBox="1">
            <a:spLocks noChangeArrowheads="1"/>
          </p:cNvSpPr>
          <p:nvPr/>
        </p:nvSpPr>
        <p:spPr bwMode="auto">
          <a:xfrm>
            <a:off x="3962400" y="3656013"/>
            <a:ext cx="1590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t>False</a:t>
            </a:r>
          </a:p>
          <a:p>
            <a:pPr>
              <a:buFontTx/>
              <a:buNone/>
            </a:pPr>
            <a:r>
              <a:rPr lang="en-US" sz="2800"/>
              <a:t>Negative</a:t>
            </a:r>
            <a:endParaRPr lang="en-US" sz="2400"/>
          </a:p>
        </p:txBody>
      </p:sp>
      <p:sp>
        <p:nvSpPr>
          <p:cNvPr id="14344" name="Text Box 18"/>
          <p:cNvSpPr txBox="1">
            <a:spLocks noChangeArrowheads="1"/>
          </p:cNvSpPr>
          <p:nvPr/>
        </p:nvSpPr>
        <p:spPr bwMode="auto">
          <a:xfrm>
            <a:off x="6477000" y="2741613"/>
            <a:ext cx="15287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t>False</a:t>
            </a:r>
          </a:p>
          <a:p>
            <a:pPr>
              <a:buFontTx/>
              <a:buNone/>
            </a:pPr>
            <a:r>
              <a:rPr lang="en-US" sz="2800"/>
              <a:t> Positive</a:t>
            </a:r>
            <a:endParaRPr lang="en-US" sz="2400"/>
          </a:p>
        </p:txBody>
      </p:sp>
      <p:sp>
        <p:nvSpPr>
          <p:cNvPr id="14345" name="Text Box 19"/>
          <p:cNvSpPr txBox="1">
            <a:spLocks noChangeArrowheads="1"/>
          </p:cNvSpPr>
          <p:nvPr/>
        </p:nvSpPr>
        <p:spPr bwMode="auto">
          <a:xfrm>
            <a:off x="6535738" y="3656013"/>
            <a:ext cx="1590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solidFill>
                  <a:srgbClr val="FF3399"/>
                </a:solidFill>
              </a:rPr>
              <a:t>True</a:t>
            </a:r>
            <a:endParaRPr lang="en-US" sz="2800"/>
          </a:p>
          <a:p>
            <a:pPr>
              <a:buFontTx/>
              <a:buNone/>
            </a:pPr>
            <a:r>
              <a:rPr lang="en-US" sz="2800"/>
              <a:t>Negative</a:t>
            </a:r>
            <a:endParaRPr lang="en-US" sz="2400"/>
          </a:p>
        </p:txBody>
      </p:sp>
      <p:grpSp>
        <p:nvGrpSpPr>
          <p:cNvPr id="14346" name="Group 20"/>
          <p:cNvGrpSpPr>
            <a:grpSpLocks/>
          </p:cNvGrpSpPr>
          <p:nvPr/>
        </p:nvGrpSpPr>
        <p:grpSpPr bwMode="auto">
          <a:xfrm>
            <a:off x="5537200" y="3252788"/>
            <a:ext cx="836613" cy="823912"/>
            <a:chOff x="3488" y="2600"/>
            <a:chExt cx="527" cy="645"/>
          </a:xfrm>
        </p:grpSpPr>
        <p:sp>
          <p:nvSpPr>
            <p:cNvPr id="14358" name="Text Box 21"/>
            <p:cNvSpPr txBox="1">
              <a:spLocks noChangeArrowheads="1"/>
            </p:cNvSpPr>
            <p:nvPr/>
          </p:nvSpPr>
          <p:spPr bwMode="auto">
            <a:xfrm>
              <a:off x="3494" y="2600"/>
              <a:ext cx="232"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a</a:t>
              </a:r>
              <a:endParaRPr lang="en-US" sz="2400"/>
            </a:p>
          </p:txBody>
        </p:sp>
        <p:sp>
          <p:nvSpPr>
            <p:cNvPr id="14359" name="Text Box 22"/>
            <p:cNvSpPr txBox="1">
              <a:spLocks noChangeArrowheads="1"/>
            </p:cNvSpPr>
            <p:nvPr/>
          </p:nvSpPr>
          <p:spPr bwMode="auto">
            <a:xfrm>
              <a:off x="3488" y="2858"/>
              <a:ext cx="22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c</a:t>
              </a:r>
              <a:endParaRPr lang="en-US" sz="2400"/>
            </a:p>
          </p:txBody>
        </p:sp>
        <p:sp>
          <p:nvSpPr>
            <p:cNvPr id="14360" name="Text Box 23"/>
            <p:cNvSpPr txBox="1">
              <a:spLocks noChangeArrowheads="1"/>
            </p:cNvSpPr>
            <p:nvPr/>
          </p:nvSpPr>
          <p:spPr bwMode="auto">
            <a:xfrm>
              <a:off x="3783" y="2862"/>
              <a:ext cx="232"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d</a:t>
              </a:r>
              <a:endParaRPr lang="en-US" sz="2400"/>
            </a:p>
          </p:txBody>
        </p:sp>
        <p:sp>
          <p:nvSpPr>
            <p:cNvPr id="14361" name="Text Box 24"/>
            <p:cNvSpPr txBox="1">
              <a:spLocks noChangeArrowheads="1"/>
            </p:cNvSpPr>
            <p:nvPr/>
          </p:nvSpPr>
          <p:spPr bwMode="auto">
            <a:xfrm>
              <a:off x="3776" y="2600"/>
              <a:ext cx="232"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b</a:t>
              </a:r>
              <a:endParaRPr lang="en-US" sz="2400"/>
            </a:p>
          </p:txBody>
        </p:sp>
      </p:grpSp>
      <p:sp>
        <p:nvSpPr>
          <p:cNvPr id="14347" name="Text Box 25"/>
          <p:cNvSpPr txBox="1">
            <a:spLocks noChangeArrowheads="1"/>
          </p:cNvSpPr>
          <p:nvPr/>
        </p:nvSpPr>
        <p:spPr bwMode="auto">
          <a:xfrm>
            <a:off x="593725" y="3429000"/>
            <a:ext cx="11572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9900FF"/>
                </a:solidFill>
              </a:rPr>
              <a:t>TEST</a:t>
            </a:r>
            <a:endParaRPr lang="en-US" sz="2400"/>
          </a:p>
        </p:txBody>
      </p:sp>
      <p:sp>
        <p:nvSpPr>
          <p:cNvPr id="474138" name="Rectangle 26"/>
          <p:cNvSpPr>
            <a:spLocks noChangeArrowheads="1"/>
          </p:cNvSpPr>
          <p:nvPr/>
        </p:nvSpPr>
        <p:spPr bwMode="auto">
          <a:xfrm>
            <a:off x="250825" y="115888"/>
            <a:ext cx="8424863" cy="1143000"/>
          </a:xfrm>
          <a:prstGeom prst="rect">
            <a:avLst/>
          </a:prstGeom>
          <a:noFill/>
          <a:ln w="9525">
            <a:noFill/>
            <a:miter lim="800000"/>
            <a:headEnd/>
            <a:tailEnd/>
          </a:ln>
        </p:spPr>
        <p:txBody>
          <a:bodyPr/>
          <a:lstStyle/>
          <a:p>
            <a:pPr algn="ctr" eaLnBrk="1" hangingPunct="1">
              <a:buFontTx/>
              <a:buNone/>
              <a:defRPr/>
            </a:pPr>
            <a:r>
              <a:rPr lang="en-US" sz="4400">
                <a:solidFill>
                  <a:srgbClr val="FF33CC"/>
                </a:solidFill>
                <a:effectLst>
                  <a:outerShdw blurRad="38100" dist="38100" dir="2700000" algn="tl">
                    <a:srgbClr val="C0C0C0"/>
                  </a:outerShdw>
                </a:effectLst>
              </a:rPr>
              <a:t>Accuracy</a:t>
            </a:r>
            <a:r>
              <a:rPr lang="en-US" sz="4400">
                <a:solidFill>
                  <a:srgbClr val="FF33CC"/>
                </a:solidFill>
              </a:rPr>
              <a:t> </a:t>
            </a:r>
            <a:r>
              <a:rPr lang="en-US" sz="3200">
                <a:solidFill>
                  <a:srgbClr val="990000"/>
                </a:solidFill>
              </a:rPr>
              <a:t>- </a:t>
            </a:r>
            <a:r>
              <a:rPr lang="en-US" sz="3200" b="1">
                <a:solidFill>
                  <a:srgbClr val="990000"/>
                </a:solidFill>
              </a:rPr>
              <a:t>	ability of a test to produce</a:t>
            </a:r>
            <a:r>
              <a:rPr lang="en-US" sz="3200" b="1">
                <a:solidFill>
                  <a:schemeClr val="tx2"/>
                </a:solidFill>
              </a:rPr>
              <a:t> 			</a:t>
            </a:r>
            <a:r>
              <a:rPr lang="en-US" sz="3200" b="1">
                <a:solidFill>
                  <a:srgbClr val="FF33CC"/>
                </a:solidFill>
              </a:rPr>
              <a:t>true</a:t>
            </a:r>
            <a:r>
              <a:rPr lang="en-US" sz="3200" b="1">
                <a:solidFill>
                  <a:schemeClr val="tx2"/>
                </a:solidFill>
              </a:rPr>
              <a:t> </a:t>
            </a:r>
            <a:r>
              <a:rPr lang="en-US" sz="3200" b="1">
                <a:solidFill>
                  <a:srgbClr val="990000"/>
                </a:solidFill>
              </a:rPr>
              <a:t>classifications</a:t>
            </a:r>
            <a:endParaRPr lang="en-US" sz="3200">
              <a:solidFill>
                <a:srgbClr val="990000"/>
              </a:solidFill>
            </a:endParaRPr>
          </a:p>
        </p:txBody>
      </p:sp>
      <p:grpSp>
        <p:nvGrpSpPr>
          <p:cNvPr id="14349" name="Group 27"/>
          <p:cNvGrpSpPr>
            <a:grpSpLocks/>
          </p:cNvGrpSpPr>
          <p:nvPr/>
        </p:nvGrpSpPr>
        <p:grpSpPr bwMode="auto">
          <a:xfrm>
            <a:off x="269875" y="5080000"/>
            <a:ext cx="8334375" cy="1066800"/>
            <a:chOff x="170" y="3170"/>
            <a:chExt cx="5250" cy="672"/>
          </a:xfrm>
        </p:grpSpPr>
        <p:sp>
          <p:nvSpPr>
            <p:cNvPr id="14352" name="Text Box 28"/>
            <p:cNvSpPr txBox="1">
              <a:spLocks noChangeArrowheads="1"/>
            </p:cNvSpPr>
            <p:nvPr/>
          </p:nvSpPr>
          <p:spPr bwMode="auto">
            <a:xfrm>
              <a:off x="170" y="3329"/>
              <a:ext cx="139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 </a:t>
              </a:r>
              <a:r>
                <a:rPr lang="en-US" sz="2800" b="1">
                  <a:solidFill>
                    <a:srgbClr val="FF33CC"/>
                  </a:solidFill>
                </a:rPr>
                <a:t>Accuracy</a:t>
              </a:r>
              <a:r>
                <a:rPr lang="en-US" sz="2800"/>
                <a:t> =</a:t>
              </a:r>
            </a:p>
          </p:txBody>
        </p:sp>
        <p:sp>
          <p:nvSpPr>
            <p:cNvPr id="14353" name="Text Box 29"/>
            <p:cNvSpPr txBox="1">
              <a:spLocks noChangeArrowheads="1"/>
            </p:cNvSpPr>
            <p:nvPr/>
          </p:nvSpPr>
          <p:spPr bwMode="auto">
            <a:xfrm>
              <a:off x="3030" y="3329"/>
              <a:ext cx="26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a:t>
              </a:r>
            </a:p>
          </p:txBody>
        </p:sp>
        <p:sp>
          <p:nvSpPr>
            <p:cNvPr id="14354" name="Text Box 30"/>
            <p:cNvSpPr txBox="1">
              <a:spLocks noChangeArrowheads="1"/>
            </p:cNvSpPr>
            <p:nvPr/>
          </p:nvSpPr>
          <p:spPr bwMode="auto">
            <a:xfrm>
              <a:off x="1562" y="3170"/>
              <a:ext cx="143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a + d</a:t>
              </a:r>
              <a:endParaRPr lang="en-US" sz="2800" u="sng"/>
            </a:p>
            <a:p>
              <a:pPr>
                <a:buFontTx/>
                <a:buNone/>
              </a:pPr>
              <a:r>
                <a:rPr lang="en-US" sz="2800"/>
                <a:t>a + b + c + d</a:t>
              </a:r>
              <a:r>
                <a:rPr lang="en-US" sz="3200">
                  <a:latin typeface="Times New Roman" pitchFamily="18" charset="0"/>
                </a:rPr>
                <a:t> </a:t>
              </a:r>
            </a:p>
          </p:txBody>
        </p:sp>
        <p:sp>
          <p:nvSpPr>
            <p:cNvPr id="14355" name="Text Box 31"/>
            <p:cNvSpPr txBox="1">
              <a:spLocks noChangeArrowheads="1"/>
            </p:cNvSpPr>
            <p:nvPr/>
          </p:nvSpPr>
          <p:spPr bwMode="auto">
            <a:xfrm>
              <a:off x="3290" y="3182"/>
              <a:ext cx="209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TP + TN</a:t>
              </a:r>
              <a:endParaRPr lang="en-US" sz="2800" u="sng"/>
            </a:p>
            <a:p>
              <a:pPr>
                <a:buFontTx/>
                <a:buNone/>
              </a:pPr>
              <a:r>
                <a:rPr lang="en-US" sz="2800"/>
                <a:t>TP + FP + FN + TN</a:t>
              </a:r>
            </a:p>
          </p:txBody>
        </p:sp>
        <p:sp>
          <p:nvSpPr>
            <p:cNvPr id="14356" name="Line 32"/>
            <p:cNvSpPr>
              <a:spLocks noChangeShapeType="1"/>
            </p:cNvSpPr>
            <p:nvPr/>
          </p:nvSpPr>
          <p:spPr bwMode="auto">
            <a:xfrm>
              <a:off x="1610" y="3521"/>
              <a:ext cx="131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4357" name="Line 33"/>
            <p:cNvSpPr>
              <a:spLocks noChangeShapeType="1"/>
            </p:cNvSpPr>
            <p:nvPr/>
          </p:nvSpPr>
          <p:spPr bwMode="auto">
            <a:xfrm>
              <a:off x="3334" y="3521"/>
              <a:ext cx="208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14350" name="Text Box 34"/>
          <p:cNvSpPr txBox="1">
            <a:spLocks noChangeArrowheads="1"/>
          </p:cNvSpPr>
          <p:nvPr/>
        </p:nvSpPr>
        <p:spPr bwMode="auto">
          <a:xfrm>
            <a:off x="2024063" y="2819400"/>
            <a:ext cx="143986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Positive</a:t>
            </a:r>
            <a:endParaRPr lang="en-US" sz="2000">
              <a:solidFill>
                <a:schemeClr val="accent2"/>
              </a:solidFill>
            </a:endParaRPr>
          </a:p>
          <a:p>
            <a:pPr>
              <a:buFontTx/>
              <a:buNone/>
            </a:pPr>
            <a:r>
              <a:rPr lang="en-US" sz="2000">
                <a:solidFill>
                  <a:schemeClr val="accent2"/>
                </a:solidFill>
              </a:rPr>
              <a:t>(Abnormal)</a:t>
            </a:r>
            <a:endParaRPr lang="en-US" sz="2400">
              <a:solidFill>
                <a:schemeClr val="accent2"/>
              </a:solidFill>
            </a:endParaRPr>
          </a:p>
        </p:txBody>
      </p:sp>
      <p:sp>
        <p:nvSpPr>
          <p:cNvPr id="14351" name="Text Box 35"/>
          <p:cNvSpPr txBox="1">
            <a:spLocks noChangeArrowheads="1"/>
          </p:cNvSpPr>
          <p:nvPr/>
        </p:nvSpPr>
        <p:spPr bwMode="auto">
          <a:xfrm>
            <a:off x="1905000" y="3714750"/>
            <a:ext cx="15906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Negative</a:t>
            </a:r>
            <a:endParaRPr lang="en-US" sz="2000">
              <a:solidFill>
                <a:schemeClr val="accent2"/>
              </a:solidFill>
            </a:endParaRPr>
          </a:p>
          <a:p>
            <a:pPr>
              <a:buFontTx/>
              <a:buNone/>
            </a:pPr>
            <a:r>
              <a:rPr lang="en-US" sz="2000">
                <a:solidFill>
                  <a:schemeClr val="accent2"/>
                </a:solidFill>
              </a:rPr>
              <a:t>(Normal)</a:t>
            </a:r>
            <a:endParaRPr lang="en-US" sz="2400">
              <a:solidFill>
                <a:schemeClr val="accent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p:cNvSpPr>
          <p:nvPr/>
        </p:nvSpPr>
        <p:spPr bwMode="auto">
          <a:xfrm>
            <a:off x="457200" y="115888"/>
            <a:ext cx="8686800" cy="1143000"/>
          </a:xfrm>
          <a:prstGeom prst="rect">
            <a:avLst/>
          </a:prstGeom>
          <a:noFill/>
          <a:ln w="9525">
            <a:noFill/>
            <a:miter lim="800000"/>
            <a:headEnd/>
            <a:tailEnd/>
          </a:ln>
        </p:spPr>
        <p:txBody>
          <a:bodyPr/>
          <a:lstStyle/>
          <a:p>
            <a:pPr algn="ctr" eaLnBrk="1" hangingPunct="1">
              <a:buFontTx/>
              <a:buNone/>
              <a:defRPr/>
            </a:pPr>
            <a:r>
              <a:rPr lang="en-US" sz="4400">
                <a:solidFill>
                  <a:schemeClr val="bg2"/>
                </a:solidFill>
                <a:effectLst>
                  <a:outerShdw blurRad="38100" dist="38100" dir="2700000" algn="tl">
                    <a:srgbClr val="C0C0C0"/>
                  </a:outerShdw>
                </a:effectLst>
              </a:rPr>
              <a:t>Example</a:t>
            </a:r>
            <a:r>
              <a:rPr lang="en-US" sz="4400">
                <a:solidFill>
                  <a:srgbClr val="990000"/>
                </a:solidFill>
                <a:effectLst>
                  <a:outerShdw blurRad="38100" dist="38100" dir="2700000" algn="tl">
                    <a:srgbClr val="C0C0C0"/>
                  </a:outerShdw>
                </a:effectLst>
              </a:rPr>
              <a:t>:</a:t>
            </a:r>
            <a:r>
              <a:rPr lang="en-US" sz="4400">
                <a:solidFill>
                  <a:srgbClr val="FF3399"/>
                </a:solidFill>
                <a:effectLst>
                  <a:outerShdw blurRad="38100" dist="38100" dir="2700000" algn="tl">
                    <a:srgbClr val="C0C0C0"/>
                  </a:outerShdw>
                </a:effectLst>
              </a:rPr>
              <a:t> Accuracy</a:t>
            </a:r>
            <a:endParaRPr lang="en-US" sz="4400">
              <a:solidFill>
                <a:srgbClr val="990000"/>
              </a:solidFill>
              <a:effectLst>
                <a:outerShdw blurRad="38100" dist="38100" dir="2700000" algn="tl">
                  <a:srgbClr val="C0C0C0"/>
                </a:outerShdw>
              </a:effectLst>
            </a:endParaRPr>
          </a:p>
        </p:txBody>
      </p:sp>
      <p:grpSp>
        <p:nvGrpSpPr>
          <p:cNvPr id="15363" name="Group 3"/>
          <p:cNvGrpSpPr>
            <a:grpSpLocks/>
          </p:cNvGrpSpPr>
          <p:nvPr/>
        </p:nvGrpSpPr>
        <p:grpSpPr bwMode="auto">
          <a:xfrm>
            <a:off x="381000" y="1676400"/>
            <a:ext cx="8077200" cy="2944813"/>
            <a:chOff x="240" y="1056"/>
            <a:chExt cx="5088" cy="2304"/>
          </a:xfrm>
        </p:grpSpPr>
        <p:grpSp>
          <p:nvGrpSpPr>
            <p:cNvPr id="15395" name="Group 4"/>
            <p:cNvGrpSpPr>
              <a:grpSpLocks/>
            </p:cNvGrpSpPr>
            <p:nvPr/>
          </p:nvGrpSpPr>
          <p:grpSpPr bwMode="auto">
            <a:xfrm>
              <a:off x="240" y="1056"/>
              <a:ext cx="5088" cy="2304"/>
              <a:chOff x="336" y="1008"/>
              <a:chExt cx="5088" cy="2304"/>
            </a:xfrm>
          </p:grpSpPr>
          <p:sp>
            <p:nvSpPr>
              <p:cNvPr id="15398" name="Rectangle 5"/>
              <p:cNvSpPr>
                <a:spLocks noChangeArrowheads="1"/>
              </p:cNvSpPr>
              <p:nvPr/>
            </p:nvSpPr>
            <p:spPr bwMode="auto">
              <a:xfrm>
                <a:off x="336" y="1824"/>
                <a:ext cx="5088" cy="1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99" name="Line 6"/>
              <p:cNvSpPr>
                <a:spLocks noChangeShapeType="1"/>
              </p:cNvSpPr>
              <p:nvPr/>
            </p:nvSpPr>
            <p:spPr bwMode="auto">
              <a:xfrm>
                <a:off x="129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0" name="Line 7"/>
              <p:cNvSpPr>
                <a:spLocks noChangeShapeType="1"/>
              </p:cNvSpPr>
              <p:nvPr/>
            </p:nvSpPr>
            <p:spPr bwMode="auto">
              <a:xfrm>
                <a:off x="225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1" name="Line 8"/>
              <p:cNvSpPr>
                <a:spLocks noChangeShapeType="1"/>
              </p:cNvSpPr>
              <p:nvPr/>
            </p:nvSpPr>
            <p:spPr bwMode="auto">
              <a:xfrm>
                <a:off x="3840" y="1488"/>
                <a:ext cx="0" cy="182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2" name="Rectangle 9"/>
              <p:cNvSpPr>
                <a:spLocks noChangeArrowheads="1"/>
              </p:cNvSpPr>
              <p:nvPr/>
            </p:nvSpPr>
            <p:spPr bwMode="auto">
              <a:xfrm>
                <a:off x="2256" y="1008"/>
                <a:ext cx="3168" cy="8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03" name="Line 10"/>
              <p:cNvSpPr>
                <a:spLocks noChangeShapeType="1"/>
              </p:cNvSpPr>
              <p:nvPr/>
            </p:nvSpPr>
            <p:spPr bwMode="auto">
              <a:xfrm>
                <a:off x="2256" y="1488"/>
                <a:ext cx="31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4" name="Line 11"/>
              <p:cNvSpPr>
                <a:spLocks noChangeShapeType="1"/>
              </p:cNvSpPr>
              <p:nvPr/>
            </p:nvSpPr>
            <p:spPr bwMode="auto">
              <a:xfrm>
                <a:off x="1296" y="2568"/>
                <a:ext cx="4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396" name="Rectangle 12" descr="Light upward diagonal"/>
            <p:cNvSpPr>
              <a:spLocks noChangeArrowheads="1"/>
            </p:cNvSpPr>
            <p:nvPr/>
          </p:nvSpPr>
          <p:spPr bwMode="auto">
            <a:xfrm>
              <a:off x="2160" y="2617"/>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sp>
          <p:nvSpPr>
            <p:cNvPr id="15397" name="Rectangle 13" descr="Light upward diagonal"/>
            <p:cNvSpPr>
              <a:spLocks noChangeArrowheads="1"/>
            </p:cNvSpPr>
            <p:nvPr/>
          </p:nvSpPr>
          <p:spPr bwMode="auto">
            <a:xfrm>
              <a:off x="3744" y="1872"/>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grpSp>
      <p:sp>
        <p:nvSpPr>
          <p:cNvPr id="15364" name="Text Box 14"/>
          <p:cNvSpPr txBox="1">
            <a:spLocks noChangeArrowheads="1"/>
          </p:cNvSpPr>
          <p:nvPr/>
        </p:nvSpPr>
        <p:spPr bwMode="auto">
          <a:xfrm>
            <a:off x="3995738" y="1736725"/>
            <a:ext cx="4038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chemeClr val="hlink"/>
                </a:solidFill>
              </a:rPr>
              <a:t>Lung cancer (biopsy)</a:t>
            </a:r>
            <a:endParaRPr lang="en-US" sz="2800">
              <a:solidFill>
                <a:schemeClr val="hlink"/>
              </a:solidFill>
            </a:endParaRPr>
          </a:p>
        </p:txBody>
      </p:sp>
      <p:sp>
        <p:nvSpPr>
          <p:cNvPr id="15365" name="Text Box 15"/>
          <p:cNvSpPr txBox="1">
            <a:spLocks noChangeArrowheads="1"/>
          </p:cNvSpPr>
          <p:nvPr/>
        </p:nvSpPr>
        <p:spPr bwMode="auto">
          <a:xfrm>
            <a:off x="4038600" y="2260600"/>
            <a:ext cx="1411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Present</a:t>
            </a:r>
            <a:endParaRPr lang="en-US" sz="2400">
              <a:solidFill>
                <a:schemeClr val="accent2"/>
              </a:solidFill>
            </a:endParaRPr>
          </a:p>
        </p:txBody>
      </p:sp>
      <p:sp>
        <p:nvSpPr>
          <p:cNvPr id="15366" name="Text Box 16"/>
          <p:cNvSpPr txBox="1">
            <a:spLocks noChangeArrowheads="1"/>
          </p:cNvSpPr>
          <p:nvPr/>
        </p:nvSpPr>
        <p:spPr bwMode="auto">
          <a:xfrm>
            <a:off x="6618288" y="2260600"/>
            <a:ext cx="1292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Absent</a:t>
            </a:r>
            <a:endParaRPr lang="en-US" sz="2400">
              <a:solidFill>
                <a:schemeClr val="accent2"/>
              </a:solidFill>
            </a:endParaRPr>
          </a:p>
        </p:txBody>
      </p:sp>
      <p:sp>
        <p:nvSpPr>
          <p:cNvPr id="15367" name="Text Box 17"/>
          <p:cNvSpPr txBox="1">
            <a:spLocks noChangeArrowheads="1"/>
          </p:cNvSpPr>
          <p:nvPr/>
        </p:nvSpPr>
        <p:spPr bwMode="auto">
          <a:xfrm>
            <a:off x="4464050" y="2970213"/>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60</a:t>
            </a:r>
          </a:p>
        </p:txBody>
      </p:sp>
      <p:sp>
        <p:nvSpPr>
          <p:cNvPr id="15368" name="Text Box 18"/>
          <p:cNvSpPr txBox="1">
            <a:spLocks noChangeArrowheads="1"/>
          </p:cNvSpPr>
          <p:nvPr/>
        </p:nvSpPr>
        <p:spPr bwMode="auto">
          <a:xfrm>
            <a:off x="4210050" y="3929063"/>
            <a:ext cx="8001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40</a:t>
            </a:r>
            <a:endParaRPr lang="en-US" sz="2400"/>
          </a:p>
        </p:txBody>
      </p:sp>
      <p:sp>
        <p:nvSpPr>
          <p:cNvPr id="15369" name="Text Box 19"/>
          <p:cNvSpPr txBox="1">
            <a:spLocks noChangeArrowheads="1"/>
          </p:cNvSpPr>
          <p:nvPr/>
        </p:nvSpPr>
        <p:spPr bwMode="auto">
          <a:xfrm>
            <a:off x="6477000" y="2970213"/>
            <a:ext cx="8001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50</a:t>
            </a:r>
            <a:endParaRPr lang="en-US" sz="2400"/>
          </a:p>
        </p:txBody>
      </p:sp>
      <p:sp>
        <p:nvSpPr>
          <p:cNvPr id="15370" name="Text Box 20"/>
          <p:cNvSpPr txBox="1">
            <a:spLocks noChangeArrowheads="1"/>
          </p:cNvSpPr>
          <p:nvPr/>
        </p:nvSpPr>
        <p:spPr bwMode="auto">
          <a:xfrm>
            <a:off x="6464300" y="3929063"/>
            <a:ext cx="984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850</a:t>
            </a:r>
            <a:endParaRPr lang="en-US" sz="2400"/>
          </a:p>
        </p:txBody>
      </p:sp>
      <p:grpSp>
        <p:nvGrpSpPr>
          <p:cNvPr id="15371" name="Group 21"/>
          <p:cNvGrpSpPr>
            <a:grpSpLocks/>
          </p:cNvGrpSpPr>
          <p:nvPr/>
        </p:nvGrpSpPr>
        <p:grpSpPr bwMode="auto">
          <a:xfrm>
            <a:off x="5537200" y="3252788"/>
            <a:ext cx="836613" cy="823912"/>
            <a:chOff x="3488" y="2600"/>
            <a:chExt cx="527" cy="645"/>
          </a:xfrm>
        </p:grpSpPr>
        <p:sp>
          <p:nvSpPr>
            <p:cNvPr id="15391" name="Text Box 22"/>
            <p:cNvSpPr txBox="1">
              <a:spLocks noChangeArrowheads="1"/>
            </p:cNvSpPr>
            <p:nvPr/>
          </p:nvSpPr>
          <p:spPr bwMode="auto">
            <a:xfrm>
              <a:off x="3494" y="2600"/>
              <a:ext cx="232"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a</a:t>
              </a:r>
              <a:endParaRPr lang="en-US" sz="2400"/>
            </a:p>
          </p:txBody>
        </p:sp>
        <p:sp>
          <p:nvSpPr>
            <p:cNvPr id="15392" name="Text Box 23"/>
            <p:cNvSpPr txBox="1">
              <a:spLocks noChangeArrowheads="1"/>
            </p:cNvSpPr>
            <p:nvPr/>
          </p:nvSpPr>
          <p:spPr bwMode="auto">
            <a:xfrm>
              <a:off x="3488" y="2858"/>
              <a:ext cx="22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c</a:t>
              </a:r>
              <a:endParaRPr lang="en-US" sz="2400"/>
            </a:p>
          </p:txBody>
        </p:sp>
        <p:sp>
          <p:nvSpPr>
            <p:cNvPr id="15393" name="Text Box 24"/>
            <p:cNvSpPr txBox="1">
              <a:spLocks noChangeArrowheads="1"/>
            </p:cNvSpPr>
            <p:nvPr/>
          </p:nvSpPr>
          <p:spPr bwMode="auto">
            <a:xfrm>
              <a:off x="3783" y="2862"/>
              <a:ext cx="232"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d</a:t>
              </a:r>
              <a:endParaRPr lang="en-US" sz="2400"/>
            </a:p>
          </p:txBody>
        </p:sp>
        <p:sp>
          <p:nvSpPr>
            <p:cNvPr id="15394" name="Text Box 25"/>
            <p:cNvSpPr txBox="1">
              <a:spLocks noChangeArrowheads="1"/>
            </p:cNvSpPr>
            <p:nvPr/>
          </p:nvSpPr>
          <p:spPr bwMode="auto">
            <a:xfrm>
              <a:off x="3776" y="2600"/>
              <a:ext cx="232"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b</a:t>
              </a:r>
              <a:endParaRPr lang="en-US" sz="2400"/>
            </a:p>
          </p:txBody>
        </p:sp>
      </p:grpSp>
      <p:sp>
        <p:nvSpPr>
          <p:cNvPr id="15372" name="Text Box 26"/>
          <p:cNvSpPr txBox="1">
            <a:spLocks noChangeArrowheads="1"/>
          </p:cNvSpPr>
          <p:nvPr/>
        </p:nvSpPr>
        <p:spPr bwMode="auto">
          <a:xfrm>
            <a:off x="593725" y="3429000"/>
            <a:ext cx="113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9900FF"/>
                </a:solidFill>
              </a:rPr>
              <a:t>X-ray</a:t>
            </a:r>
            <a:endParaRPr lang="en-US" sz="2400"/>
          </a:p>
        </p:txBody>
      </p:sp>
      <p:sp>
        <p:nvSpPr>
          <p:cNvPr id="15373" name="Text Box 27"/>
          <p:cNvSpPr txBox="1">
            <a:spLocks noChangeArrowheads="1"/>
          </p:cNvSpPr>
          <p:nvPr/>
        </p:nvSpPr>
        <p:spPr bwMode="auto">
          <a:xfrm>
            <a:off x="3429000" y="2665413"/>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(TP)</a:t>
            </a:r>
          </a:p>
        </p:txBody>
      </p:sp>
      <p:sp>
        <p:nvSpPr>
          <p:cNvPr id="15374" name="Text Box 28"/>
          <p:cNvSpPr txBox="1">
            <a:spLocks noChangeArrowheads="1"/>
          </p:cNvSpPr>
          <p:nvPr/>
        </p:nvSpPr>
        <p:spPr bwMode="auto">
          <a:xfrm>
            <a:off x="7772400" y="2665413"/>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(FP)</a:t>
            </a:r>
          </a:p>
        </p:txBody>
      </p:sp>
      <p:sp>
        <p:nvSpPr>
          <p:cNvPr id="15375" name="Text Box 29"/>
          <p:cNvSpPr txBox="1">
            <a:spLocks noChangeArrowheads="1"/>
          </p:cNvSpPr>
          <p:nvPr/>
        </p:nvSpPr>
        <p:spPr bwMode="auto">
          <a:xfrm>
            <a:off x="3429000" y="4189413"/>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(FN)</a:t>
            </a:r>
          </a:p>
        </p:txBody>
      </p:sp>
      <p:sp>
        <p:nvSpPr>
          <p:cNvPr id="15376" name="Text Box 30"/>
          <p:cNvSpPr txBox="1">
            <a:spLocks noChangeArrowheads="1"/>
          </p:cNvSpPr>
          <p:nvPr/>
        </p:nvSpPr>
        <p:spPr bwMode="auto">
          <a:xfrm>
            <a:off x="7696200" y="4191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(TN)</a:t>
            </a:r>
          </a:p>
        </p:txBody>
      </p:sp>
      <p:sp>
        <p:nvSpPr>
          <p:cNvPr id="15377" name="Text Box 31"/>
          <p:cNvSpPr txBox="1">
            <a:spLocks noChangeArrowheads="1"/>
          </p:cNvSpPr>
          <p:nvPr/>
        </p:nvSpPr>
        <p:spPr bwMode="auto">
          <a:xfrm>
            <a:off x="4191000" y="4614863"/>
            <a:ext cx="984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100</a:t>
            </a:r>
            <a:endParaRPr lang="en-US" sz="2400"/>
          </a:p>
        </p:txBody>
      </p:sp>
      <p:sp>
        <p:nvSpPr>
          <p:cNvPr id="15378" name="Text Box 32"/>
          <p:cNvSpPr txBox="1">
            <a:spLocks noChangeArrowheads="1"/>
          </p:cNvSpPr>
          <p:nvPr/>
        </p:nvSpPr>
        <p:spPr bwMode="auto">
          <a:xfrm>
            <a:off x="6477000" y="4595813"/>
            <a:ext cx="984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900</a:t>
            </a:r>
            <a:endParaRPr lang="en-US" sz="2400"/>
          </a:p>
        </p:txBody>
      </p:sp>
      <p:sp>
        <p:nvSpPr>
          <p:cNvPr id="15379" name="Text Box 33"/>
          <p:cNvSpPr txBox="1">
            <a:spLocks noChangeArrowheads="1"/>
          </p:cNvSpPr>
          <p:nvPr/>
        </p:nvSpPr>
        <p:spPr bwMode="auto">
          <a:xfrm>
            <a:off x="4191000" y="5332413"/>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a:t>
            </a:r>
          </a:p>
        </p:txBody>
      </p:sp>
      <p:grpSp>
        <p:nvGrpSpPr>
          <p:cNvPr id="15380" name="Group 34"/>
          <p:cNvGrpSpPr>
            <a:grpSpLocks/>
          </p:cNvGrpSpPr>
          <p:nvPr/>
        </p:nvGrpSpPr>
        <p:grpSpPr bwMode="auto">
          <a:xfrm>
            <a:off x="269875" y="5105400"/>
            <a:ext cx="8078788" cy="1016000"/>
            <a:chOff x="170" y="3216"/>
            <a:chExt cx="5089" cy="640"/>
          </a:xfrm>
        </p:grpSpPr>
        <p:sp>
          <p:nvSpPr>
            <p:cNvPr id="15383" name="Text Box 35"/>
            <p:cNvSpPr txBox="1">
              <a:spLocks noChangeArrowheads="1"/>
            </p:cNvSpPr>
            <p:nvPr/>
          </p:nvSpPr>
          <p:spPr bwMode="auto">
            <a:xfrm>
              <a:off x="170" y="3361"/>
              <a:ext cx="13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b="1">
                  <a:solidFill>
                    <a:srgbClr val="FF33CC"/>
                  </a:solidFill>
                </a:rPr>
                <a:t>Accuracy</a:t>
              </a:r>
              <a:r>
                <a:rPr lang="en-US" sz="2800"/>
                <a:t> =</a:t>
              </a:r>
            </a:p>
          </p:txBody>
        </p:sp>
        <p:sp>
          <p:nvSpPr>
            <p:cNvPr id="15384" name="Text Box 36"/>
            <p:cNvSpPr txBox="1">
              <a:spLocks noChangeArrowheads="1"/>
            </p:cNvSpPr>
            <p:nvPr/>
          </p:nvSpPr>
          <p:spPr bwMode="auto">
            <a:xfrm>
              <a:off x="1584" y="3216"/>
              <a:ext cx="1073"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a+d</a:t>
              </a:r>
              <a:endParaRPr lang="en-US" sz="2800" u="sng"/>
            </a:p>
            <a:p>
              <a:pPr>
                <a:buFontTx/>
                <a:buNone/>
              </a:pPr>
              <a:r>
                <a:rPr lang="en-US" sz="2800"/>
                <a:t>a+b+c+d </a:t>
              </a:r>
            </a:p>
          </p:txBody>
        </p:sp>
        <p:sp>
          <p:nvSpPr>
            <p:cNvPr id="15385" name="Line 37"/>
            <p:cNvSpPr>
              <a:spLocks noChangeShapeType="1"/>
            </p:cNvSpPr>
            <p:nvPr/>
          </p:nvSpPr>
          <p:spPr bwMode="auto">
            <a:xfrm>
              <a:off x="1632" y="3552"/>
              <a:ext cx="982"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15386" name="Group 38"/>
            <p:cNvGrpSpPr>
              <a:grpSpLocks/>
            </p:cNvGrpSpPr>
            <p:nvPr/>
          </p:nvGrpSpPr>
          <p:grpSpPr bwMode="auto">
            <a:xfrm>
              <a:off x="2930" y="3216"/>
              <a:ext cx="2158" cy="595"/>
              <a:chOff x="2930" y="3216"/>
              <a:chExt cx="2158" cy="595"/>
            </a:xfrm>
          </p:grpSpPr>
          <p:sp>
            <p:nvSpPr>
              <p:cNvPr id="15389" name="Text Box 39"/>
              <p:cNvSpPr txBox="1">
                <a:spLocks noChangeArrowheads="1"/>
              </p:cNvSpPr>
              <p:nvPr/>
            </p:nvSpPr>
            <p:spPr bwMode="auto">
              <a:xfrm>
                <a:off x="2930" y="3216"/>
                <a:ext cx="2158"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400"/>
                  <a:t>60 + 850</a:t>
                </a:r>
                <a:r>
                  <a:rPr lang="en-US" sz="2400" u="sng"/>
                  <a:t>         </a:t>
                </a:r>
                <a:r>
                  <a:rPr lang="en-US" sz="2400"/>
                  <a:t>60+50+40+850</a:t>
                </a:r>
              </a:p>
            </p:txBody>
          </p:sp>
          <p:sp>
            <p:nvSpPr>
              <p:cNvPr id="15390" name="Line 40"/>
              <p:cNvSpPr>
                <a:spLocks noChangeShapeType="1"/>
              </p:cNvSpPr>
              <p:nvPr/>
            </p:nvSpPr>
            <p:spPr bwMode="auto">
              <a:xfrm>
                <a:off x="2930" y="3551"/>
                <a:ext cx="139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15387" name="Text Box 41"/>
            <p:cNvSpPr txBox="1">
              <a:spLocks noChangeArrowheads="1"/>
            </p:cNvSpPr>
            <p:nvPr/>
          </p:nvSpPr>
          <p:spPr bwMode="auto">
            <a:xfrm>
              <a:off x="4348" y="3370"/>
              <a:ext cx="26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a:t>
              </a:r>
            </a:p>
          </p:txBody>
        </p:sp>
        <p:sp>
          <p:nvSpPr>
            <p:cNvPr id="15388" name="Text Box 42"/>
            <p:cNvSpPr txBox="1">
              <a:spLocks noChangeArrowheads="1"/>
            </p:cNvSpPr>
            <p:nvPr/>
          </p:nvSpPr>
          <p:spPr bwMode="auto">
            <a:xfrm>
              <a:off x="4598" y="3433"/>
              <a:ext cx="6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92.9%</a:t>
              </a:r>
            </a:p>
          </p:txBody>
        </p:sp>
      </p:grpSp>
      <p:sp>
        <p:nvSpPr>
          <p:cNvPr id="15381" name="Text Box 43"/>
          <p:cNvSpPr txBox="1">
            <a:spLocks noChangeArrowheads="1"/>
          </p:cNvSpPr>
          <p:nvPr/>
        </p:nvSpPr>
        <p:spPr bwMode="auto">
          <a:xfrm>
            <a:off x="2024063" y="2819400"/>
            <a:ext cx="143986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Positive</a:t>
            </a:r>
            <a:endParaRPr lang="en-US" sz="2000">
              <a:solidFill>
                <a:schemeClr val="accent2"/>
              </a:solidFill>
            </a:endParaRPr>
          </a:p>
          <a:p>
            <a:pPr>
              <a:buFontTx/>
              <a:buNone/>
            </a:pPr>
            <a:r>
              <a:rPr lang="en-US" sz="2000">
                <a:solidFill>
                  <a:schemeClr val="accent2"/>
                </a:solidFill>
              </a:rPr>
              <a:t>(Abnormal)</a:t>
            </a:r>
            <a:endParaRPr lang="en-US" sz="2400">
              <a:solidFill>
                <a:schemeClr val="accent2"/>
              </a:solidFill>
            </a:endParaRPr>
          </a:p>
        </p:txBody>
      </p:sp>
      <p:sp>
        <p:nvSpPr>
          <p:cNvPr id="15382" name="Text Box 44"/>
          <p:cNvSpPr txBox="1">
            <a:spLocks noChangeArrowheads="1"/>
          </p:cNvSpPr>
          <p:nvPr/>
        </p:nvSpPr>
        <p:spPr bwMode="auto">
          <a:xfrm>
            <a:off x="1905000" y="3714750"/>
            <a:ext cx="15906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Negative</a:t>
            </a:r>
            <a:endParaRPr lang="en-US" sz="2000">
              <a:solidFill>
                <a:schemeClr val="accent2"/>
              </a:solidFill>
            </a:endParaRPr>
          </a:p>
          <a:p>
            <a:pPr>
              <a:buFontTx/>
              <a:buNone/>
            </a:pPr>
            <a:r>
              <a:rPr lang="en-US" sz="2000">
                <a:solidFill>
                  <a:schemeClr val="accent2"/>
                </a:solidFill>
              </a:rPr>
              <a:t>(Normal)</a:t>
            </a:r>
            <a:endParaRPr lang="en-US" sz="2400">
              <a:solidFill>
                <a:schemeClr val="accent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1476375" y="260350"/>
            <a:ext cx="6048375" cy="762000"/>
          </a:xfrm>
          <a:prstGeom prst="rect">
            <a:avLst/>
          </a:prstGeom>
          <a:noFill/>
          <a:ln w="9525">
            <a:noFill/>
            <a:miter lim="800000"/>
            <a:headEnd/>
            <a:tailEnd/>
          </a:ln>
          <a:effectLst/>
        </p:spPr>
        <p:txBody>
          <a:bodyPr>
            <a:spAutoFit/>
          </a:bodyPr>
          <a:lstStyle/>
          <a:p>
            <a:pPr>
              <a:buFontTx/>
              <a:buNone/>
              <a:defRPr/>
            </a:pPr>
            <a:r>
              <a:rPr lang="en-US" sz="4400">
                <a:solidFill>
                  <a:srgbClr val="990033"/>
                </a:solidFill>
                <a:effectLst>
                  <a:outerShdw blurRad="38100" dist="38100" dir="2700000" algn="tl">
                    <a:srgbClr val="C0C0C0"/>
                  </a:outerShdw>
                </a:effectLst>
              </a:rPr>
              <a:t>Sensitivity &amp; Specificity</a:t>
            </a:r>
            <a:r>
              <a:rPr lang="en-US" sz="4400" b="1">
                <a:solidFill>
                  <a:srgbClr val="990033"/>
                </a:solidFill>
              </a:rPr>
              <a:t>    </a:t>
            </a:r>
            <a:endParaRPr lang="en-US" sz="4400">
              <a:solidFill>
                <a:srgbClr val="990033"/>
              </a:solidFill>
            </a:endParaRPr>
          </a:p>
        </p:txBody>
      </p:sp>
      <p:sp>
        <p:nvSpPr>
          <p:cNvPr id="16387" name="Text Box 3"/>
          <p:cNvSpPr txBox="1">
            <a:spLocks noChangeArrowheads="1"/>
          </p:cNvSpPr>
          <p:nvPr/>
        </p:nvSpPr>
        <p:spPr bwMode="auto">
          <a:xfrm>
            <a:off x="685800" y="1773238"/>
            <a:ext cx="76962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b="1">
                <a:solidFill>
                  <a:srgbClr val="CC0066"/>
                </a:solidFill>
              </a:rPr>
              <a:t>Assumption:</a:t>
            </a:r>
          </a:p>
          <a:p>
            <a:pPr>
              <a:buFontTx/>
              <a:buNone/>
            </a:pPr>
            <a:r>
              <a:rPr lang="en-US" sz="3200">
                <a:solidFill>
                  <a:schemeClr val="accent2"/>
                </a:solidFill>
              </a:rPr>
              <a:t>In order to calculate the sensitivity and specificity of a test,</a:t>
            </a:r>
            <a:r>
              <a:rPr lang="en-US" sz="3200" b="1">
                <a:solidFill>
                  <a:schemeClr val="accent2"/>
                </a:solidFill>
              </a:rPr>
              <a:t> </a:t>
            </a:r>
            <a:r>
              <a:rPr lang="en-US" sz="3200" b="1">
                <a:solidFill>
                  <a:srgbClr val="008080"/>
                </a:solidFill>
              </a:rPr>
              <a:t>we must know</a:t>
            </a:r>
            <a:r>
              <a:rPr lang="en-US" sz="3200" b="1">
                <a:solidFill>
                  <a:schemeClr val="accent2"/>
                </a:solidFill>
              </a:rPr>
              <a:t> </a:t>
            </a:r>
            <a:r>
              <a:rPr lang="en-US" sz="3200">
                <a:solidFill>
                  <a:schemeClr val="accent2"/>
                </a:solidFill>
              </a:rPr>
              <a:t>who “really” has the disease and who does not from another (external) source (a</a:t>
            </a:r>
            <a:r>
              <a:rPr lang="en-US" sz="3200" b="1">
                <a:solidFill>
                  <a:schemeClr val="accent2"/>
                </a:solidFill>
              </a:rPr>
              <a:t> “</a:t>
            </a:r>
            <a:r>
              <a:rPr lang="en-US" sz="3200" b="1">
                <a:solidFill>
                  <a:srgbClr val="CC0066"/>
                </a:solidFill>
              </a:rPr>
              <a:t>gold standard</a:t>
            </a:r>
            <a:r>
              <a:rPr lang="en-US" sz="3200" b="1">
                <a:solidFill>
                  <a:schemeClr val="accent2"/>
                </a:solidFill>
              </a:rPr>
              <a:t>”) </a:t>
            </a:r>
            <a:r>
              <a:rPr lang="en-US" sz="3200">
                <a:solidFill>
                  <a:schemeClr val="accent2"/>
                </a:solidFill>
              </a:rPr>
              <a:t>than the test we are using.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457200" y="2057400"/>
            <a:ext cx="8077200" cy="2944813"/>
            <a:chOff x="240" y="1056"/>
            <a:chExt cx="5088" cy="2304"/>
          </a:xfrm>
        </p:grpSpPr>
        <p:grpSp>
          <p:nvGrpSpPr>
            <p:cNvPr id="17439" name="Group 3"/>
            <p:cNvGrpSpPr>
              <a:grpSpLocks/>
            </p:cNvGrpSpPr>
            <p:nvPr/>
          </p:nvGrpSpPr>
          <p:grpSpPr bwMode="auto">
            <a:xfrm>
              <a:off x="240" y="1056"/>
              <a:ext cx="5088" cy="2304"/>
              <a:chOff x="336" y="1008"/>
              <a:chExt cx="5088" cy="2304"/>
            </a:xfrm>
          </p:grpSpPr>
          <p:sp>
            <p:nvSpPr>
              <p:cNvPr id="17442" name="Rectangle 4"/>
              <p:cNvSpPr>
                <a:spLocks noChangeArrowheads="1"/>
              </p:cNvSpPr>
              <p:nvPr/>
            </p:nvSpPr>
            <p:spPr bwMode="auto">
              <a:xfrm>
                <a:off x="336" y="1824"/>
                <a:ext cx="5088" cy="1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43" name="Line 5"/>
              <p:cNvSpPr>
                <a:spLocks noChangeShapeType="1"/>
              </p:cNvSpPr>
              <p:nvPr/>
            </p:nvSpPr>
            <p:spPr bwMode="auto">
              <a:xfrm>
                <a:off x="129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4" name="Line 6"/>
              <p:cNvSpPr>
                <a:spLocks noChangeShapeType="1"/>
              </p:cNvSpPr>
              <p:nvPr/>
            </p:nvSpPr>
            <p:spPr bwMode="auto">
              <a:xfrm>
                <a:off x="225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5" name="Line 7"/>
              <p:cNvSpPr>
                <a:spLocks noChangeShapeType="1"/>
              </p:cNvSpPr>
              <p:nvPr/>
            </p:nvSpPr>
            <p:spPr bwMode="auto">
              <a:xfrm>
                <a:off x="3840" y="1488"/>
                <a:ext cx="0" cy="182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6" name="Rectangle 8"/>
              <p:cNvSpPr>
                <a:spLocks noChangeArrowheads="1"/>
              </p:cNvSpPr>
              <p:nvPr/>
            </p:nvSpPr>
            <p:spPr bwMode="auto">
              <a:xfrm>
                <a:off x="2256" y="1008"/>
                <a:ext cx="3168" cy="8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47" name="Line 9"/>
              <p:cNvSpPr>
                <a:spLocks noChangeShapeType="1"/>
              </p:cNvSpPr>
              <p:nvPr/>
            </p:nvSpPr>
            <p:spPr bwMode="auto">
              <a:xfrm>
                <a:off x="2256" y="1488"/>
                <a:ext cx="31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8" name="Line 10"/>
              <p:cNvSpPr>
                <a:spLocks noChangeShapeType="1"/>
              </p:cNvSpPr>
              <p:nvPr/>
            </p:nvSpPr>
            <p:spPr bwMode="auto">
              <a:xfrm>
                <a:off x="1296" y="2568"/>
                <a:ext cx="4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7440" name="Rectangle 11" descr="Light upward diagonal"/>
            <p:cNvSpPr>
              <a:spLocks noChangeArrowheads="1"/>
            </p:cNvSpPr>
            <p:nvPr/>
          </p:nvSpPr>
          <p:spPr bwMode="auto">
            <a:xfrm>
              <a:off x="2160" y="2617"/>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sp>
          <p:nvSpPr>
            <p:cNvPr id="17441" name="Rectangle 12" descr="Light upward diagonal"/>
            <p:cNvSpPr>
              <a:spLocks noChangeArrowheads="1"/>
            </p:cNvSpPr>
            <p:nvPr/>
          </p:nvSpPr>
          <p:spPr bwMode="auto">
            <a:xfrm>
              <a:off x="3744" y="1872"/>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grpSp>
      <p:sp>
        <p:nvSpPr>
          <p:cNvPr id="17411" name="Text Box 13"/>
          <p:cNvSpPr txBox="1">
            <a:spLocks noChangeArrowheads="1"/>
          </p:cNvSpPr>
          <p:nvPr/>
        </p:nvSpPr>
        <p:spPr bwMode="auto">
          <a:xfrm>
            <a:off x="5132388" y="2117725"/>
            <a:ext cx="18557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chemeClr val="hlink"/>
                </a:solidFill>
              </a:rPr>
              <a:t>DISEASE</a:t>
            </a:r>
            <a:endParaRPr lang="en-US" sz="2800">
              <a:solidFill>
                <a:schemeClr val="hlink"/>
              </a:solidFill>
            </a:endParaRPr>
          </a:p>
        </p:txBody>
      </p:sp>
      <p:sp>
        <p:nvSpPr>
          <p:cNvPr id="17412" name="Text Box 14"/>
          <p:cNvSpPr txBox="1">
            <a:spLocks noChangeArrowheads="1"/>
          </p:cNvSpPr>
          <p:nvPr/>
        </p:nvSpPr>
        <p:spPr bwMode="auto">
          <a:xfrm>
            <a:off x="4038600" y="2603500"/>
            <a:ext cx="1411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Present</a:t>
            </a:r>
            <a:endParaRPr lang="en-US" sz="2400"/>
          </a:p>
        </p:txBody>
      </p:sp>
      <p:sp>
        <p:nvSpPr>
          <p:cNvPr id="17413" name="Text Box 15"/>
          <p:cNvSpPr txBox="1">
            <a:spLocks noChangeArrowheads="1"/>
          </p:cNvSpPr>
          <p:nvPr/>
        </p:nvSpPr>
        <p:spPr bwMode="auto">
          <a:xfrm>
            <a:off x="6618288" y="2590800"/>
            <a:ext cx="1292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Absent</a:t>
            </a:r>
            <a:endParaRPr lang="en-US" sz="2400"/>
          </a:p>
        </p:txBody>
      </p:sp>
      <p:grpSp>
        <p:nvGrpSpPr>
          <p:cNvPr id="17418" name="Group 20"/>
          <p:cNvGrpSpPr>
            <a:grpSpLocks/>
          </p:cNvGrpSpPr>
          <p:nvPr/>
        </p:nvGrpSpPr>
        <p:grpSpPr bwMode="auto">
          <a:xfrm>
            <a:off x="5537200" y="3590925"/>
            <a:ext cx="836613" cy="828675"/>
            <a:chOff x="3488" y="2600"/>
            <a:chExt cx="527" cy="640"/>
          </a:xfrm>
        </p:grpSpPr>
        <p:sp>
          <p:nvSpPr>
            <p:cNvPr id="17435" name="Text Box 21"/>
            <p:cNvSpPr txBox="1">
              <a:spLocks noChangeArrowheads="1"/>
            </p:cNvSpPr>
            <p:nvPr/>
          </p:nvSpPr>
          <p:spPr bwMode="auto">
            <a:xfrm>
              <a:off x="3494" y="2600"/>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a</a:t>
              </a:r>
              <a:endParaRPr lang="en-US" sz="2400">
                <a:solidFill>
                  <a:srgbClr val="A50021"/>
                </a:solidFill>
              </a:endParaRPr>
            </a:p>
          </p:txBody>
        </p:sp>
        <p:sp>
          <p:nvSpPr>
            <p:cNvPr id="17436" name="Text Box 22"/>
            <p:cNvSpPr txBox="1">
              <a:spLocks noChangeArrowheads="1"/>
            </p:cNvSpPr>
            <p:nvPr/>
          </p:nvSpPr>
          <p:spPr bwMode="auto">
            <a:xfrm>
              <a:off x="3488" y="2858"/>
              <a:ext cx="220"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c</a:t>
              </a:r>
              <a:endParaRPr lang="en-US" sz="2400">
                <a:solidFill>
                  <a:srgbClr val="A50021"/>
                </a:solidFill>
              </a:endParaRPr>
            </a:p>
          </p:txBody>
        </p:sp>
        <p:sp>
          <p:nvSpPr>
            <p:cNvPr id="17437" name="Text Box 23"/>
            <p:cNvSpPr txBox="1">
              <a:spLocks noChangeArrowheads="1"/>
            </p:cNvSpPr>
            <p:nvPr/>
          </p:nvSpPr>
          <p:spPr bwMode="auto">
            <a:xfrm>
              <a:off x="3783" y="2862"/>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d</a:t>
              </a:r>
              <a:endParaRPr lang="en-US" sz="2400">
                <a:solidFill>
                  <a:srgbClr val="A50021"/>
                </a:solidFill>
              </a:endParaRPr>
            </a:p>
          </p:txBody>
        </p:sp>
        <p:sp>
          <p:nvSpPr>
            <p:cNvPr id="17438" name="Text Box 24"/>
            <p:cNvSpPr txBox="1">
              <a:spLocks noChangeArrowheads="1"/>
            </p:cNvSpPr>
            <p:nvPr/>
          </p:nvSpPr>
          <p:spPr bwMode="auto">
            <a:xfrm>
              <a:off x="3776" y="2600"/>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b</a:t>
              </a:r>
              <a:endParaRPr lang="en-US" sz="2400">
                <a:solidFill>
                  <a:srgbClr val="A50021"/>
                </a:solidFill>
              </a:endParaRPr>
            </a:p>
          </p:txBody>
        </p:sp>
      </p:grpSp>
      <p:sp>
        <p:nvSpPr>
          <p:cNvPr id="17419" name="Text Box 25"/>
          <p:cNvSpPr txBox="1">
            <a:spLocks noChangeArrowheads="1"/>
          </p:cNvSpPr>
          <p:nvPr/>
        </p:nvSpPr>
        <p:spPr bwMode="auto">
          <a:xfrm>
            <a:off x="1905000" y="3278188"/>
            <a:ext cx="14303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Positive</a:t>
            </a:r>
            <a:endParaRPr lang="en-US" sz="2400"/>
          </a:p>
        </p:txBody>
      </p:sp>
      <p:sp>
        <p:nvSpPr>
          <p:cNvPr id="17420" name="Text Box 26"/>
          <p:cNvSpPr txBox="1">
            <a:spLocks noChangeArrowheads="1"/>
          </p:cNvSpPr>
          <p:nvPr/>
        </p:nvSpPr>
        <p:spPr bwMode="auto">
          <a:xfrm>
            <a:off x="1905000" y="4187825"/>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Negative</a:t>
            </a:r>
            <a:endParaRPr lang="en-US" sz="2400"/>
          </a:p>
        </p:txBody>
      </p:sp>
      <p:sp>
        <p:nvSpPr>
          <p:cNvPr id="17421" name="Text Box 27"/>
          <p:cNvSpPr txBox="1">
            <a:spLocks noChangeArrowheads="1"/>
          </p:cNvSpPr>
          <p:nvPr/>
        </p:nvSpPr>
        <p:spPr bwMode="auto">
          <a:xfrm>
            <a:off x="593725" y="3732213"/>
            <a:ext cx="11572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9900FF"/>
                </a:solidFill>
              </a:rPr>
              <a:t>TEST</a:t>
            </a:r>
            <a:endParaRPr lang="en-US" sz="2400"/>
          </a:p>
        </p:txBody>
      </p:sp>
      <p:grpSp>
        <p:nvGrpSpPr>
          <p:cNvPr id="2" name="Group 1"/>
          <p:cNvGrpSpPr/>
          <p:nvPr/>
        </p:nvGrpSpPr>
        <p:grpSpPr>
          <a:xfrm>
            <a:off x="3429000" y="3124200"/>
            <a:ext cx="2235200" cy="946150"/>
            <a:chOff x="3429000" y="3124200"/>
            <a:chExt cx="2235200" cy="946150"/>
          </a:xfrm>
        </p:grpSpPr>
        <p:sp>
          <p:nvSpPr>
            <p:cNvPr id="17414" name="Text Box 16"/>
            <p:cNvSpPr txBox="1">
              <a:spLocks noChangeArrowheads="1"/>
            </p:cNvSpPr>
            <p:nvPr/>
          </p:nvSpPr>
          <p:spPr bwMode="auto">
            <a:xfrm>
              <a:off x="4233863" y="3124200"/>
              <a:ext cx="14303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dirty="0"/>
                <a:t>  </a:t>
              </a:r>
              <a:r>
                <a:rPr lang="en-US" sz="2800" dirty="0">
                  <a:solidFill>
                    <a:srgbClr val="A50021"/>
                  </a:solidFill>
                </a:rPr>
                <a:t>True</a:t>
              </a:r>
            </a:p>
            <a:p>
              <a:pPr>
                <a:buFontTx/>
                <a:buNone/>
              </a:pPr>
              <a:r>
                <a:rPr lang="en-US" sz="2800" dirty="0"/>
                <a:t>Positive</a:t>
              </a:r>
              <a:endParaRPr lang="en-US" sz="2400" dirty="0"/>
            </a:p>
          </p:txBody>
        </p:sp>
        <p:sp>
          <p:nvSpPr>
            <p:cNvPr id="17422" name="Text Box 28"/>
            <p:cNvSpPr txBox="1">
              <a:spLocks noChangeArrowheads="1"/>
            </p:cNvSpPr>
            <p:nvPr/>
          </p:nvSpPr>
          <p:spPr bwMode="auto">
            <a:xfrm>
              <a:off x="3429000" y="312420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(TP)</a:t>
              </a:r>
            </a:p>
          </p:txBody>
        </p:sp>
      </p:grpSp>
      <p:grpSp>
        <p:nvGrpSpPr>
          <p:cNvPr id="4" name="Group 3"/>
          <p:cNvGrpSpPr/>
          <p:nvPr/>
        </p:nvGrpSpPr>
        <p:grpSpPr>
          <a:xfrm>
            <a:off x="3413125" y="4038600"/>
            <a:ext cx="2427288" cy="946150"/>
            <a:chOff x="3413125" y="4038600"/>
            <a:chExt cx="2427288" cy="946150"/>
          </a:xfrm>
        </p:grpSpPr>
        <p:sp>
          <p:nvSpPr>
            <p:cNvPr id="17415" name="Text Box 17"/>
            <p:cNvSpPr txBox="1">
              <a:spLocks noChangeArrowheads="1"/>
            </p:cNvSpPr>
            <p:nvPr/>
          </p:nvSpPr>
          <p:spPr bwMode="auto">
            <a:xfrm>
              <a:off x="4249738" y="4038600"/>
              <a:ext cx="1590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dirty="0"/>
                <a:t>   </a:t>
              </a:r>
              <a:r>
                <a:rPr lang="en-US" sz="2800" dirty="0"/>
                <a:t>False</a:t>
              </a:r>
            </a:p>
            <a:p>
              <a:pPr>
                <a:buFontTx/>
                <a:buNone/>
              </a:pPr>
              <a:r>
                <a:rPr lang="en-US" sz="2800" dirty="0"/>
                <a:t>Negative</a:t>
              </a:r>
              <a:endParaRPr lang="en-US" sz="2400" dirty="0"/>
            </a:p>
          </p:txBody>
        </p:sp>
        <p:sp>
          <p:nvSpPr>
            <p:cNvPr id="17425" name="Text Box 31"/>
            <p:cNvSpPr txBox="1">
              <a:spLocks noChangeArrowheads="1"/>
            </p:cNvSpPr>
            <p:nvPr/>
          </p:nvSpPr>
          <p:spPr bwMode="auto">
            <a:xfrm>
              <a:off x="3413125" y="4495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(FN)</a:t>
              </a:r>
            </a:p>
          </p:txBody>
        </p:sp>
      </p:grpSp>
      <p:sp>
        <p:nvSpPr>
          <p:cNvPr id="453664" name="Rectangle 32"/>
          <p:cNvSpPr>
            <a:spLocks noGrp="1" noChangeArrowheads="1"/>
          </p:cNvSpPr>
          <p:nvPr>
            <p:ph type="title"/>
          </p:nvPr>
        </p:nvSpPr>
        <p:spPr>
          <a:xfrm>
            <a:off x="468313" y="485775"/>
            <a:ext cx="813435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Sensitivity </a:t>
            </a:r>
            <a:r>
              <a:rPr lang="en-US" sz="4000" smtClean="0">
                <a:solidFill>
                  <a:srgbClr val="990033"/>
                </a:solidFill>
              </a:rPr>
              <a:t>- </a:t>
            </a:r>
            <a:r>
              <a:rPr lang="en-US" sz="4000" smtClean="0">
                <a:solidFill>
                  <a:schemeClr val="accent2"/>
                </a:solidFill>
              </a:rPr>
              <a:t>proportion </a:t>
            </a:r>
            <a:r>
              <a:rPr lang="en-US" sz="4000" b="1" smtClean="0">
                <a:solidFill>
                  <a:schemeClr val="accent2"/>
                </a:solidFill>
              </a:rPr>
              <a:t>with</a:t>
            </a:r>
            <a:r>
              <a:rPr lang="en-US" sz="4000" smtClean="0">
                <a:solidFill>
                  <a:schemeClr val="accent2"/>
                </a:solidFill>
              </a:rPr>
              <a:t> disease in which the test is positive</a:t>
            </a:r>
          </a:p>
        </p:txBody>
      </p:sp>
      <p:grpSp>
        <p:nvGrpSpPr>
          <p:cNvPr id="17427" name="Group 33"/>
          <p:cNvGrpSpPr>
            <a:grpSpLocks/>
          </p:cNvGrpSpPr>
          <p:nvPr/>
        </p:nvGrpSpPr>
        <p:grpSpPr bwMode="auto">
          <a:xfrm>
            <a:off x="1143000" y="5334000"/>
            <a:ext cx="5948363" cy="1077913"/>
            <a:chOff x="720" y="3312"/>
            <a:chExt cx="3747" cy="679"/>
          </a:xfrm>
        </p:grpSpPr>
        <p:sp>
          <p:nvSpPr>
            <p:cNvPr id="17428" name="Text Box 34"/>
            <p:cNvSpPr txBox="1">
              <a:spLocks noChangeArrowheads="1"/>
            </p:cNvSpPr>
            <p:nvPr/>
          </p:nvSpPr>
          <p:spPr bwMode="auto">
            <a:xfrm>
              <a:off x="3430" y="3456"/>
              <a:ext cx="26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a:t>
              </a:r>
            </a:p>
          </p:txBody>
        </p:sp>
        <p:grpSp>
          <p:nvGrpSpPr>
            <p:cNvPr id="17429" name="Group 35"/>
            <p:cNvGrpSpPr>
              <a:grpSpLocks/>
            </p:cNvGrpSpPr>
            <p:nvPr/>
          </p:nvGrpSpPr>
          <p:grpSpPr bwMode="auto">
            <a:xfrm>
              <a:off x="720" y="3312"/>
              <a:ext cx="3747" cy="679"/>
              <a:chOff x="720" y="3216"/>
              <a:chExt cx="3747" cy="679"/>
            </a:xfrm>
          </p:grpSpPr>
          <p:sp>
            <p:nvSpPr>
              <p:cNvPr id="17432" name="Text Box 36"/>
              <p:cNvSpPr txBox="1">
                <a:spLocks noChangeArrowheads="1"/>
              </p:cNvSpPr>
              <p:nvPr/>
            </p:nvSpPr>
            <p:spPr bwMode="auto">
              <a:xfrm>
                <a:off x="720" y="3328"/>
                <a:ext cx="161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A50021"/>
                    </a:solidFill>
                  </a:rPr>
                  <a:t>Sensitivity</a:t>
                </a:r>
                <a:r>
                  <a:rPr lang="en-US" sz="3200">
                    <a:solidFill>
                      <a:srgbClr val="FF3399"/>
                    </a:solidFill>
                  </a:rPr>
                  <a:t> </a:t>
                </a:r>
                <a:r>
                  <a:rPr lang="en-US" sz="3200"/>
                  <a:t>=</a:t>
                </a:r>
              </a:p>
            </p:txBody>
          </p:sp>
          <p:sp>
            <p:nvSpPr>
              <p:cNvPr id="17433" name="Text Box 37"/>
              <p:cNvSpPr txBox="1">
                <a:spLocks noChangeArrowheads="1"/>
              </p:cNvSpPr>
              <p:nvPr/>
            </p:nvSpPr>
            <p:spPr bwMode="auto">
              <a:xfrm>
                <a:off x="2336" y="3216"/>
                <a:ext cx="121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3200"/>
                  <a:t>TP</a:t>
                </a:r>
                <a:r>
                  <a:rPr lang="en-US" sz="3200" u="sng"/>
                  <a:t>     </a:t>
                </a:r>
              </a:p>
              <a:p>
                <a:pPr>
                  <a:buFontTx/>
                  <a:buNone/>
                </a:pPr>
                <a:r>
                  <a:rPr lang="en-US" sz="3200"/>
                  <a:t>TP + FN    </a:t>
                </a:r>
              </a:p>
            </p:txBody>
          </p:sp>
          <p:sp>
            <p:nvSpPr>
              <p:cNvPr id="17434" name="Text Box 38"/>
              <p:cNvSpPr txBox="1">
                <a:spLocks noChangeArrowheads="1"/>
              </p:cNvSpPr>
              <p:nvPr/>
            </p:nvSpPr>
            <p:spPr bwMode="auto">
              <a:xfrm>
                <a:off x="3777" y="3216"/>
                <a:ext cx="69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3200"/>
                  <a:t>a</a:t>
                </a:r>
                <a:endParaRPr lang="en-US" sz="3200" u="sng"/>
              </a:p>
              <a:p>
                <a:pPr algn="ctr">
                  <a:buFontTx/>
                  <a:buNone/>
                </a:pPr>
                <a:r>
                  <a:rPr lang="en-US" sz="3200"/>
                  <a:t>a + c</a:t>
                </a:r>
              </a:p>
            </p:txBody>
          </p:sp>
        </p:grpSp>
        <p:sp>
          <p:nvSpPr>
            <p:cNvPr id="17430" name="Line 39"/>
            <p:cNvSpPr>
              <a:spLocks noChangeShapeType="1"/>
            </p:cNvSpPr>
            <p:nvPr/>
          </p:nvSpPr>
          <p:spPr bwMode="auto">
            <a:xfrm>
              <a:off x="2400" y="3648"/>
              <a:ext cx="1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1" name="Line 40"/>
            <p:cNvSpPr>
              <a:spLocks noChangeShapeType="1"/>
            </p:cNvSpPr>
            <p:nvPr/>
          </p:nvSpPr>
          <p:spPr bwMode="auto">
            <a:xfrm>
              <a:off x="3792" y="3648"/>
              <a:ext cx="62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86313" y="3124962"/>
            <a:ext cx="609600" cy="609600"/>
          </a:xfrm>
          <a:prstGeom prst="rect">
            <a:avLst/>
          </a:prstGeom>
        </p:spPr>
      </p:pic>
    </p:spTree>
    <p:extLst>
      <p:ext uri="{BB962C8B-B14F-4D97-AF65-F5344CB8AC3E}">
        <p14:creationId xmlns:p14="http://schemas.microsoft.com/office/powerpoint/2010/main" val="18991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3"/>
                                        </p:tgtEl>
                                      </p:cBhvr>
                                    </p:cmd>
                                  </p:childTnLst>
                                </p:cTn>
                              </p:par>
                              <p:par>
                                <p:cTn id="7" presetID="10" presetClass="entr" presetSubtype="0" fill="hold" nodeType="withEffect">
                                  <p:stCondLst>
                                    <p:cond delay="18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0" presetClass="entr" presetSubtype="0" fill="hold" nodeType="withEffect">
                                  <p:stCondLst>
                                    <p:cond delay="20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27000"/>
            <a:ext cx="7772400" cy="854075"/>
          </a:xfrm>
        </p:spPr>
        <p:txBody>
          <a:bodyPr/>
          <a:lstStyle/>
          <a:p>
            <a:pPr eaLnBrk="1" hangingPunct="1">
              <a:defRPr/>
            </a:pPr>
            <a:r>
              <a:rPr lang="en-US" smtClean="0">
                <a:solidFill>
                  <a:srgbClr val="990033"/>
                </a:solidFill>
                <a:effectLst>
                  <a:outerShdw blurRad="38100" dist="38100" dir="2700000" algn="tl">
                    <a:srgbClr val="C0C0C0"/>
                  </a:outerShdw>
                </a:effectLst>
              </a:rPr>
              <a:t>Objectives</a:t>
            </a:r>
            <a:endParaRPr lang="en-US" sz="3200" smtClean="0">
              <a:solidFill>
                <a:srgbClr val="990033"/>
              </a:solidFill>
              <a:effectLst>
                <a:outerShdw blurRad="38100" dist="38100" dir="2700000" algn="tl">
                  <a:srgbClr val="C0C0C0"/>
                </a:outerShdw>
              </a:effectLst>
            </a:endParaRPr>
          </a:p>
        </p:txBody>
      </p:sp>
      <p:sp>
        <p:nvSpPr>
          <p:cNvPr id="3075" name="Rectangle 4"/>
          <p:cNvSpPr>
            <a:spLocks noChangeArrowheads="1"/>
          </p:cNvSpPr>
          <p:nvPr/>
        </p:nvSpPr>
        <p:spPr bwMode="auto">
          <a:xfrm>
            <a:off x="34925" y="1279525"/>
            <a:ext cx="46085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3200">
                <a:solidFill>
                  <a:srgbClr val="000066"/>
                </a:solidFill>
              </a:rPr>
              <a:t>You will be able to:</a:t>
            </a:r>
          </a:p>
        </p:txBody>
      </p:sp>
      <p:sp>
        <p:nvSpPr>
          <p:cNvPr id="3076" name="Rectangle 5"/>
          <p:cNvSpPr>
            <a:spLocks noChangeArrowheads="1"/>
          </p:cNvSpPr>
          <p:nvPr/>
        </p:nvSpPr>
        <p:spPr bwMode="auto">
          <a:xfrm>
            <a:off x="611188" y="2063750"/>
            <a:ext cx="8291512"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000066"/>
              </a:buClr>
              <a:buSzPct val="90000"/>
              <a:buFont typeface="Arial" charset="0"/>
              <a:buChar char="■"/>
            </a:pPr>
            <a:r>
              <a:rPr lang="en-US" sz="2800"/>
              <a:t>Discuss the </a:t>
            </a:r>
            <a:r>
              <a:rPr lang="en-US" sz="2800">
                <a:solidFill>
                  <a:schemeClr val="accent2"/>
                </a:solidFill>
              </a:rPr>
              <a:t>purpose</a:t>
            </a:r>
            <a:r>
              <a:rPr lang="en-US" sz="2800"/>
              <a:t> of screening for disease</a:t>
            </a:r>
          </a:p>
          <a:p>
            <a:pPr marL="342900" indent="-342900" eaLnBrk="1" hangingPunct="1">
              <a:spcBef>
                <a:spcPct val="20000"/>
              </a:spcBef>
              <a:buClr>
                <a:srgbClr val="000066"/>
              </a:buClr>
              <a:buSzPct val="90000"/>
              <a:buFont typeface="Arial" charset="0"/>
              <a:buChar char="■"/>
            </a:pPr>
            <a:r>
              <a:rPr lang="en-US" sz="2800"/>
              <a:t>Compare </a:t>
            </a:r>
            <a:r>
              <a:rPr lang="en-US" sz="2800">
                <a:solidFill>
                  <a:schemeClr val="accent2"/>
                </a:solidFill>
              </a:rPr>
              <a:t>validity</a:t>
            </a:r>
            <a:r>
              <a:rPr lang="en-US" sz="2800"/>
              <a:t> and </a:t>
            </a:r>
            <a:r>
              <a:rPr lang="en-US" sz="2800">
                <a:solidFill>
                  <a:schemeClr val="accent2"/>
                </a:solidFill>
              </a:rPr>
              <a:t>reliability</a:t>
            </a:r>
            <a:r>
              <a:rPr lang="en-US" sz="2800"/>
              <a:t> of measures</a:t>
            </a:r>
          </a:p>
          <a:p>
            <a:pPr marL="342900" indent="-342900" eaLnBrk="1" hangingPunct="1">
              <a:spcBef>
                <a:spcPct val="20000"/>
              </a:spcBef>
              <a:buClr>
                <a:srgbClr val="000066"/>
              </a:buClr>
              <a:buSzPct val="90000"/>
              <a:buFont typeface="Arial" charset="0"/>
              <a:buChar char="■"/>
            </a:pPr>
            <a:r>
              <a:rPr lang="en-US" sz="2800"/>
              <a:t>Calculate and explain </a:t>
            </a:r>
            <a:r>
              <a:rPr lang="en-US" sz="2800">
                <a:solidFill>
                  <a:srgbClr val="FF33CC"/>
                </a:solidFill>
              </a:rPr>
              <a:t>sensitivity</a:t>
            </a:r>
            <a:r>
              <a:rPr lang="en-US" sz="2800"/>
              <a:t>, </a:t>
            </a:r>
            <a:r>
              <a:rPr lang="en-US" sz="2800">
                <a:solidFill>
                  <a:srgbClr val="FF33CC"/>
                </a:solidFill>
              </a:rPr>
              <a:t>specificity</a:t>
            </a:r>
            <a:r>
              <a:rPr lang="en-US" sz="2800"/>
              <a:t>, positive </a:t>
            </a:r>
            <a:r>
              <a:rPr lang="en-US" sz="2800">
                <a:solidFill>
                  <a:srgbClr val="FF33CC"/>
                </a:solidFill>
              </a:rPr>
              <a:t>predictive value</a:t>
            </a:r>
            <a:r>
              <a:rPr lang="en-US" sz="2800"/>
              <a:t>, negative predictive value and </a:t>
            </a:r>
            <a:r>
              <a:rPr lang="en-US" sz="2800">
                <a:solidFill>
                  <a:srgbClr val="FF33CC"/>
                </a:solidFill>
              </a:rPr>
              <a:t>accuracy</a:t>
            </a:r>
            <a:r>
              <a:rPr lang="en-US" sz="2800"/>
              <a:t> of a screening test</a:t>
            </a:r>
          </a:p>
          <a:p>
            <a:pPr marL="342900" indent="-342900" eaLnBrk="1" hangingPunct="1">
              <a:spcBef>
                <a:spcPct val="20000"/>
              </a:spcBef>
              <a:buClr>
                <a:srgbClr val="000066"/>
              </a:buClr>
              <a:buSzPct val="90000"/>
              <a:buFont typeface="Arial" charset="0"/>
              <a:buChar char="■"/>
            </a:pPr>
            <a:r>
              <a:rPr lang="en-US" sz="2800"/>
              <a:t>List </a:t>
            </a:r>
            <a:r>
              <a:rPr lang="en-US" sz="2800">
                <a:solidFill>
                  <a:schemeClr val="accent2"/>
                </a:solidFill>
              </a:rPr>
              <a:t>requirements</a:t>
            </a:r>
            <a:r>
              <a:rPr lang="en-US" sz="2800"/>
              <a:t> of a screening program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457200" y="2057400"/>
            <a:ext cx="8077200" cy="2944813"/>
            <a:chOff x="240" y="1056"/>
            <a:chExt cx="5088" cy="2304"/>
          </a:xfrm>
        </p:grpSpPr>
        <p:grpSp>
          <p:nvGrpSpPr>
            <p:cNvPr id="18463" name="Group 3"/>
            <p:cNvGrpSpPr>
              <a:grpSpLocks/>
            </p:cNvGrpSpPr>
            <p:nvPr/>
          </p:nvGrpSpPr>
          <p:grpSpPr bwMode="auto">
            <a:xfrm>
              <a:off x="240" y="1056"/>
              <a:ext cx="5088" cy="2304"/>
              <a:chOff x="336" y="1008"/>
              <a:chExt cx="5088" cy="2304"/>
            </a:xfrm>
          </p:grpSpPr>
          <p:sp>
            <p:nvSpPr>
              <p:cNvPr id="18466" name="Rectangle 4"/>
              <p:cNvSpPr>
                <a:spLocks noChangeArrowheads="1"/>
              </p:cNvSpPr>
              <p:nvPr/>
            </p:nvSpPr>
            <p:spPr bwMode="auto">
              <a:xfrm>
                <a:off x="336" y="1824"/>
                <a:ext cx="5088" cy="1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67" name="Line 5"/>
              <p:cNvSpPr>
                <a:spLocks noChangeShapeType="1"/>
              </p:cNvSpPr>
              <p:nvPr/>
            </p:nvSpPr>
            <p:spPr bwMode="auto">
              <a:xfrm>
                <a:off x="129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8" name="Line 6"/>
              <p:cNvSpPr>
                <a:spLocks noChangeShapeType="1"/>
              </p:cNvSpPr>
              <p:nvPr/>
            </p:nvSpPr>
            <p:spPr bwMode="auto">
              <a:xfrm>
                <a:off x="225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9" name="Line 7"/>
              <p:cNvSpPr>
                <a:spLocks noChangeShapeType="1"/>
              </p:cNvSpPr>
              <p:nvPr/>
            </p:nvSpPr>
            <p:spPr bwMode="auto">
              <a:xfrm>
                <a:off x="3840" y="1488"/>
                <a:ext cx="0" cy="182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0" name="Rectangle 8"/>
              <p:cNvSpPr>
                <a:spLocks noChangeArrowheads="1"/>
              </p:cNvSpPr>
              <p:nvPr/>
            </p:nvSpPr>
            <p:spPr bwMode="auto">
              <a:xfrm>
                <a:off x="2256" y="1008"/>
                <a:ext cx="3168" cy="8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71" name="Line 9"/>
              <p:cNvSpPr>
                <a:spLocks noChangeShapeType="1"/>
              </p:cNvSpPr>
              <p:nvPr/>
            </p:nvSpPr>
            <p:spPr bwMode="auto">
              <a:xfrm>
                <a:off x="2256" y="1488"/>
                <a:ext cx="31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2" name="Line 10"/>
              <p:cNvSpPr>
                <a:spLocks noChangeShapeType="1"/>
              </p:cNvSpPr>
              <p:nvPr/>
            </p:nvSpPr>
            <p:spPr bwMode="auto">
              <a:xfrm>
                <a:off x="1296" y="2568"/>
                <a:ext cx="4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8464" name="Rectangle 11" descr="Light upward diagonal"/>
            <p:cNvSpPr>
              <a:spLocks noChangeArrowheads="1"/>
            </p:cNvSpPr>
            <p:nvPr/>
          </p:nvSpPr>
          <p:spPr bwMode="auto">
            <a:xfrm>
              <a:off x="2160" y="2617"/>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sp>
          <p:nvSpPr>
            <p:cNvPr id="18465" name="Rectangle 12" descr="Light upward diagonal"/>
            <p:cNvSpPr>
              <a:spLocks noChangeArrowheads="1"/>
            </p:cNvSpPr>
            <p:nvPr/>
          </p:nvSpPr>
          <p:spPr bwMode="auto">
            <a:xfrm>
              <a:off x="3744" y="1872"/>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grpSp>
      <p:sp>
        <p:nvSpPr>
          <p:cNvPr id="18435" name="Text Box 13"/>
          <p:cNvSpPr txBox="1">
            <a:spLocks noChangeArrowheads="1"/>
          </p:cNvSpPr>
          <p:nvPr/>
        </p:nvSpPr>
        <p:spPr bwMode="auto">
          <a:xfrm>
            <a:off x="5132388" y="2117725"/>
            <a:ext cx="18557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chemeClr val="hlink"/>
                </a:solidFill>
              </a:rPr>
              <a:t>DISEASE</a:t>
            </a:r>
            <a:endParaRPr lang="en-US" sz="2800">
              <a:solidFill>
                <a:schemeClr val="hlink"/>
              </a:solidFill>
            </a:endParaRPr>
          </a:p>
        </p:txBody>
      </p:sp>
      <p:sp>
        <p:nvSpPr>
          <p:cNvPr id="18436" name="Text Box 14"/>
          <p:cNvSpPr txBox="1">
            <a:spLocks noChangeArrowheads="1"/>
          </p:cNvSpPr>
          <p:nvPr/>
        </p:nvSpPr>
        <p:spPr bwMode="auto">
          <a:xfrm>
            <a:off x="4038600" y="2603500"/>
            <a:ext cx="1411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Present</a:t>
            </a:r>
            <a:endParaRPr lang="en-US" sz="2400"/>
          </a:p>
        </p:txBody>
      </p:sp>
      <p:sp>
        <p:nvSpPr>
          <p:cNvPr id="18437" name="Text Box 15"/>
          <p:cNvSpPr txBox="1">
            <a:spLocks noChangeArrowheads="1"/>
          </p:cNvSpPr>
          <p:nvPr/>
        </p:nvSpPr>
        <p:spPr bwMode="auto">
          <a:xfrm>
            <a:off x="6618288" y="2590800"/>
            <a:ext cx="1292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Absent</a:t>
            </a:r>
            <a:endParaRPr lang="en-US" sz="2400"/>
          </a:p>
        </p:txBody>
      </p:sp>
      <p:grpSp>
        <p:nvGrpSpPr>
          <p:cNvPr id="18442" name="Group 20"/>
          <p:cNvGrpSpPr>
            <a:grpSpLocks/>
          </p:cNvGrpSpPr>
          <p:nvPr/>
        </p:nvGrpSpPr>
        <p:grpSpPr bwMode="auto">
          <a:xfrm>
            <a:off x="5537200" y="3590925"/>
            <a:ext cx="836613" cy="828675"/>
            <a:chOff x="3488" y="2600"/>
            <a:chExt cx="527" cy="640"/>
          </a:xfrm>
        </p:grpSpPr>
        <p:sp>
          <p:nvSpPr>
            <p:cNvPr id="18459" name="Text Box 21"/>
            <p:cNvSpPr txBox="1">
              <a:spLocks noChangeArrowheads="1"/>
            </p:cNvSpPr>
            <p:nvPr/>
          </p:nvSpPr>
          <p:spPr bwMode="auto">
            <a:xfrm>
              <a:off x="3494" y="2600"/>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a</a:t>
              </a:r>
              <a:endParaRPr lang="en-US" sz="2400">
                <a:solidFill>
                  <a:srgbClr val="A50021"/>
                </a:solidFill>
              </a:endParaRPr>
            </a:p>
          </p:txBody>
        </p:sp>
        <p:sp>
          <p:nvSpPr>
            <p:cNvPr id="18460" name="Text Box 22"/>
            <p:cNvSpPr txBox="1">
              <a:spLocks noChangeArrowheads="1"/>
            </p:cNvSpPr>
            <p:nvPr/>
          </p:nvSpPr>
          <p:spPr bwMode="auto">
            <a:xfrm>
              <a:off x="3488" y="2858"/>
              <a:ext cx="220"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c</a:t>
              </a:r>
              <a:endParaRPr lang="en-US" sz="2400">
                <a:solidFill>
                  <a:srgbClr val="A50021"/>
                </a:solidFill>
              </a:endParaRPr>
            </a:p>
          </p:txBody>
        </p:sp>
        <p:sp>
          <p:nvSpPr>
            <p:cNvPr id="18461" name="Text Box 23"/>
            <p:cNvSpPr txBox="1">
              <a:spLocks noChangeArrowheads="1"/>
            </p:cNvSpPr>
            <p:nvPr/>
          </p:nvSpPr>
          <p:spPr bwMode="auto">
            <a:xfrm>
              <a:off x="3783" y="2862"/>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d</a:t>
              </a:r>
              <a:endParaRPr lang="en-US" sz="2400">
                <a:solidFill>
                  <a:srgbClr val="A50021"/>
                </a:solidFill>
              </a:endParaRPr>
            </a:p>
          </p:txBody>
        </p:sp>
        <p:sp>
          <p:nvSpPr>
            <p:cNvPr id="18462" name="Text Box 24"/>
            <p:cNvSpPr txBox="1">
              <a:spLocks noChangeArrowheads="1"/>
            </p:cNvSpPr>
            <p:nvPr/>
          </p:nvSpPr>
          <p:spPr bwMode="auto">
            <a:xfrm>
              <a:off x="3776" y="2600"/>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b</a:t>
              </a:r>
              <a:endParaRPr lang="en-US" sz="2400">
                <a:solidFill>
                  <a:srgbClr val="A50021"/>
                </a:solidFill>
              </a:endParaRPr>
            </a:p>
          </p:txBody>
        </p:sp>
      </p:grpSp>
      <p:sp>
        <p:nvSpPr>
          <p:cNvPr id="18443" name="Text Box 25"/>
          <p:cNvSpPr txBox="1">
            <a:spLocks noChangeArrowheads="1"/>
          </p:cNvSpPr>
          <p:nvPr/>
        </p:nvSpPr>
        <p:spPr bwMode="auto">
          <a:xfrm>
            <a:off x="1905000" y="3278188"/>
            <a:ext cx="14303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Positive</a:t>
            </a:r>
            <a:endParaRPr lang="en-US" sz="2400"/>
          </a:p>
        </p:txBody>
      </p:sp>
      <p:sp>
        <p:nvSpPr>
          <p:cNvPr id="18444" name="Text Box 26"/>
          <p:cNvSpPr txBox="1">
            <a:spLocks noChangeArrowheads="1"/>
          </p:cNvSpPr>
          <p:nvPr/>
        </p:nvSpPr>
        <p:spPr bwMode="auto">
          <a:xfrm>
            <a:off x="1905000" y="4187825"/>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Negative</a:t>
            </a:r>
            <a:endParaRPr lang="en-US" sz="2400"/>
          </a:p>
        </p:txBody>
      </p:sp>
      <p:sp>
        <p:nvSpPr>
          <p:cNvPr id="18445" name="Text Box 27"/>
          <p:cNvSpPr txBox="1">
            <a:spLocks noChangeArrowheads="1"/>
          </p:cNvSpPr>
          <p:nvPr/>
        </p:nvSpPr>
        <p:spPr bwMode="auto">
          <a:xfrm>
            <a:off x="593725" y="3732213"/>
            <a:ext cx="11572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9900FF"/>
                </a:solidFill>
              </a:rPr>
              <a:t>TEST</a:t>
            </a:r>
            <a:endParaRPr lang="en-US" sz="2400"/>
          </a:p>
        </p:txBody>
      </p:sp>
      <p:grpSp>
        <p:nvGrpSpPr>
          <p:cNvPr id="2" name="Group 1"/>
          <p:cNvGrpSpPr/>
          <p:nvPr/>
        </p:nvGrpSpPr>
        <p:grpSpPr>
          <a:xfrm>
            <a:off x="6172200" y="3124200"/>
            <a:ext cx="2376488" cy="946150"/>
            <a:chOff x="6172200" y="3124200"/>
            <a:chExt cx="2376488" cy="946150"/>
          </a:xfrm>
        </p:grpSpPr>
        <p:sp>
          <p:nvSpPr>
            <p:cNvPr id="18440" name="Text Box 18"/>
            <p:cNvSpPr txBox="1">
              <a:spLocks noChangeArrowheads="1"/>
            </p:cNvSpPr>
            <p:nvPr/>
          </p:nvSpPr>
          <p:spPr bwMode="auto">
            <a:xfrm>
              <a:off x="6172200" y="3124200"/>
              <a:ext cx="15287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dirty="0"/>
                <a:t>   </a:t>
              </a:r>
              <a:r>
                <a:rPr lang="en-US" sz="2800" dirty="0"/>
                <a:t>False</a:t>
              </a:r>
            </a:p>
            <a:p>
              <a:pPr>
                <a:buFontTx/>
                <a:buNone/>
              </a:pPr>
              <a:r>
                <a:rPr lang="en-US" sz="2800" dirty="0"/>
                <a:t> Positive</a:t>
              </a:r>
              <a:endParaRPr lang="en-US" sz="2400" dirty="0"/>
            </a:p>
          </p:txBody>
        </p:sp>
        <p:sp>
          <p:nvSpPr>
            <p:cNvPr id="18447" name="Text Box 29"/>
            <p:cNvSpPr txBox="1">
              <a:spLocks noChangeArrowheads="1"/>
            </p:cNvSpPr>
            <p:nvPr/>
          </p:nvSpPr>
          <p:spPr bwMode="auto">
            <a:xfrm>
              <a:off x="7772400" y="312420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(FP)</a:t>
              </a:r>
            </a:p>
          </p:txBody>
        </p:sp>
      </p:grpSp>
      <p:grpSp>
        <p:nvGrpSpPr>
          <p:cNvPr id="4" name="Group 3"/>
          <p:cNvGrpSpPr/>
          <p:nvPr/>
        </p:nvGrpSpPr>
        <p:grpSpPr>
          <a:xfrm>
            <a:off x="6248400" y="4038600"/>
            <a:ext cx="2241550" cy="946150"/>
            <a:chOff x="6248400" y="4038600"/>
            <a:chExt cx="2241550" cy="946150"/>
          </a:xfrm>
        </p:grpSpPr>
        <p:sp>
          <p:nvSpPr>
            <p:cNvPr id="18441" name="Text Box 19"/>
            <p:cNvSpPr txBox="1">
              <a:spLocks noChangeArrowheads="1"/>
            </p:cNvSpPr>
            <p:nvPr/>
          </p:nvSpPr>
          <p:spPr bwMode="auto">
            <a:xfrm>
              <a:off x="6248400" y="4038600"/>
              <a:ext cx="1590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dirty="0"/>
                <a:t>  </a:t>
              </a:r>
              <a:r>
                <a:rPr lang="en-US" sz="2600" dirty="0">
                  <a:solidFill>
                    <a:srgbClr val="FF33CC"/>
                  </a:solidFill>
                </a:rPr>
                <a:t> </a:t>
              </a:r>
              <a:r>
                <a:rPr lang="en-US" sz="2800" dirty="0">
                  <a:solidFill>
                    <a:srgbClr val="FF33CC"/>
                  </a:solidFill>
                </a:rPr>
                <a:t>True</a:t>
              </a:r>
              <a:endParaRPr lang="en-US" sz="2800" dirty="0"/>
            </a:p>
            <a:p>
              <a:pPr>
                <a:buFontTx/>
                <a:buNone/>
              </a:pPr>
              <a:r>
                <a:rPr lang="en-US" sz="2800" dirty="0"/>
                <a:t>Negative</a:t>
              </a:r>
              <a:endParaRPr lang="en-US" sz="2400" dirty="0"/>
            </a:p>
          </p:txBody>
        </p:sp>
        <p:sp>
          <p:nvSpPr>
            <p:cNvPr id="18448" name="Text Box 30"/>
            <p:cNvSpPr txBox="1">
              <a:spLocks noChangeArrowheads="1"/>
            </p:cNvSpPr>
            <p:nvPr/>
          </p:nvSpPr>
          <p:spPr bwMode="auto">
            <a:xfrm>
              <a:off x="7696200" y="4494213"/>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(TN)</a:t>
              </a:r>
            </a:p>
          </p:txBody>
        </p:sp>
      </p:grpSp>
      <p:sp>
        <p:nvSpPr>
          <p:cNvPr id="455712" name="Rectangle 32"/>
          <p:cNvSpPr>
            <a:spLocks noGrp="1" noChangeArrowheads="1"/>
          </p:cNvSpPr>
          <p:nvPr>
            <p:ph type="title"/>
          </p:nvPr>
        </p:nvSpPr>
        <p:spPr>
          <a:xfrm>
            <a:off x="457200" y="333375"/>
            <a:ext cx="8686800" cy="1371600"/>
          </a:xfrm>
        </p:spPr>
        <p:txBody>
          <a:bodyPr/>
          <a:lstStyle/>
          <a:p>
            <a:pPr eaLnBrk="1" hangingPunct="1">
              <a:defRPr/>
            </a:pPr>
            <a:r>
              <a:rPr lang="en-US" sz="4000" smtClean="0">
                <a:solidFill>
                  <a:srgbClr val="990033"/>
                </a:solidFill>
                <a:effectLst>
                  <a:outerShdw blurRad="38100" dist="38100" dir="2700000" algn="tl">
                    <a:srgbClr val="C0C0C0"/>
                  </a:outerShdw>
                </a:effectLst>
              </a:rPr>
              <a:t>Specificity-</a:t>
            </a:r>
            <a:r>
              <a:rPr lang="en-US" sz="4000" smtClean="0">
                <a:solidFill>
                  <a:schemeClr val="bg2"/>
                </a:solidFill>
              </a:rPr>
              <a:t> </a:t>
            </a:r>
            <a:r>
              <a:rPr lang="en-US" sz="4000" smtClean="0">
                <a:solidFill>
                  <a:schemeClr val="accent2"/>
                </a:solidFill>
              </a:rPr>
              <a:t>proportion </a:t>
            </a:r>
            <a:r>
              <a:rPr lang="en-US" sz="4000" b="1" smtClean="0">
                <a:solidFill>
                  <a:schemeClr val="accent2"/>
                </a:solidFill>
              </a:rPr>
              <a:t>without</a:t>
            </a:r>
            <a:r>
              <a:rPr lang="en-US" sz="4000" smtClean="0">
                <a:solidFill>
                  <a:schemeClr val="accent2"/>
                </a:solidFill>
              </a:rPr>
              <a:t> disease in which the test is negative</a:t>
            </a:r>
          </a:p>
        </p:txBody>
      </p:sp>
      <p:grpSp>
        <p:nvGrpSpPr>
          <p:cNvPr id="18451" name="Group 33"/>
          <p:cNvGrpSpPr>
            <a:grpSpLocks/>
          </p:cNvGrpSpPr>
          <p:nvPr/>
        </p:nvGrpSpPr>
        <p:grpSpPr bwMode="auto">
          <a:xfrm>
            <a:off x="1143000" y="5334000"/>
            <a:ext cx="5954713" cy="1077913"/>
            <a:chOff x="720" y="3312"/>
            <a:chExt cx="3751" cy="679"/>
          </a:xfrm>
        </p:grpSpPr>
        <p:sp>
          <p:nvSpPr>
            <p:cNvPr id="18452" name="Text Box 34"/>
            <p:cNvSpPr txBox="1">
              <a:spLocks noChangeArrowheads="1"/>
            </p:cNvSpPr>
            <p:nvPr/>
          </p:nvSpPr>
          <p:spPr bwMode="auto">
            <a:xfrm>
              <a:off x="3430" y="3456"/>
              <a:ext cx="26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a:t>
              </a:r>
            </a:p>
          </p:txBody>
        </p:sp>
        <p:grpSp>
          <p:nvGrpSpPr>
            <p:cNvPr id="18453" name="Group 35"/>
            <p:cNvGrpSpPr>
              <a:grpSpLocks/>
            </p:cNvGrpSpPr>
            <p:nvPr/>
          </p:nvGrpSpPr>
          <p:grpSpPr bwMode="auto">
            <a:xfrm>
              <a:off x="720" y="3312"/>
              <a:ext cx="3751" cy="679"/>
              <a:chOff x="720" y="3216"/>
              <a:chExt cx="3751" cy="679"/>
            </a:xfrm>
          </p:grpSpPr>
          <p:sp>
            <p:nvSpPr>
              <p:cNvPr id="18456" name="Text Box 36"/>
              <p:cNvSpPr txBox="1">
                <a:spLocks noChangeArrowheads="1"/>
              </p:cNvSpPr>
              <p:nvPr/>
            </p:nvSpPr>
            <p:spPr bwMode="auto">
              <a:xfrm>
                <a:off x="720" y="3328"/>
                <a:ext cx="161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FF3399"/>
                    </a:solidFill>
                  </a:rPr>
                  <a:t>Specificity</a:t>
                </a:r>
                <a:r>
                  <a:rPr lang="en-US" sz="3200">
                    <a:solidFill>
                      <a:srgbClr val="FF3399"/>
                    </a:solidFill>
                  </a:rPr>
                  <a:t> </a:t>
                </a:r>
                <a:r>
                  <a:rPr lang="en-US" sz="3200"/>
                  <a:t>=</a:t>
                </a:r>
              </a:p>
            </p:txBody>
          </p:sp>
          <p:sp>
            <p:nvSpPr>
              <p:cNvPr id="18457" name="Text Box 37"/>
              <p:cNvSpPr txBox="1">
                <a:spLocks noChangeArrowheads="1"/>
              </p:cNvSpPr>
              <p:nvPr/>
            </p:nvSpPr>
            <p:spPr bwMode="auto">
              <a:xfrm>
                <a:off x="2336" y="3216"/>
                <a:ext cx="121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3200"/>
                  <a:t>TN</a:t>
                </a:r>
                <a:r>
                  <a:rPr lang="en-US" sz="3200" u="sng"/>
                  <a:t>     </a:t>
                </a:r>
              </a:p>
              <a:p>
                <a:pPr>
                  <a:buFontTx/>
                  <a:buNone/>
                </a:pPr>
                <a:r>
                  <a:rPr lang="en-US" sz="3200"/>
                  <a:t>FP + TN    </a:t>
                </a:r>
              </a:p>
            </p:txBody>
          </p:sp>
          <p:sp>
            <p:nvSpPr>
              <p:cNvPr id="18458" name="Text Box 38"/>
              <p:cNvSpPr txBox="1">
                <a:spLocks noChangeArrowheads="1"/>
              </p:cNvSpPr>
              <p:nvPr/>
            </p:nvSpPr>
            <p:spPr bwMode="auto">
              <a:xfrm>
                <a:off x="3773" y="3216"/>
                <a:ext cx="69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3200"/>
                  <a:t>d</a:t>
                </a:r>
                <a:endParaRPr lang="en-US" sz="3200" u="sng"/>
              </a:p>
              <a:p>
                <a:pPr algn="ctr">
                  <a:buFontTx/>
                  <a:buNone/>
                </a:pPr>
                <a:r>
                  <a:rPr lang="en-US" sz="3200"/>
                  <a:t>b + d</a:t>
                </a:r>
              </a:p>
            </p:txBody>
          </p:sp>
        </p:grpSp>
        <p:sp>
          <p:nvSpPr>
            <p:cNvPr id="18454" name="Line 39"/>
            <p:cNvSpPr>
              <a:spLocks noChangeShapeType="1"/>
            </p:cNvSpPr>
            <p:nvPr/>
          </p:nvSpPr>
          <p:spPr bwMode="auto">
            <a:xfrm>
              <a:off x="2400" y="3648"/>
              <a:ext cx="1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5" name="Line 40"/>
            <p:cNvSpPr>
              <a:spLocks noChangeShapeType="1"/>
            </p:cNvSpPr>
            <p:nvPr/>
          </p:nvSpPr>
          <p:spPr bwMode="auto">
            <a:xfrm>
              <a:off x="3792" y="3648"/>
              <a:ext cx="62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1" y="2253456"/>
            <a:ext cx="609600" cy="609600"/>
          </a:xfrm>
          <a:prstGeom prst="rect">
            <a:avLst/>
          </a:prstGeom>
        </p:spPr>
      </p:pic>
    </p:spTree>
    <p:extLst>
      <p:ext uri="{BB962C8B-B14F-4D97-AF65-F5344CB8AC3E}">
        <p14:creationId xmlns:p14="http://schemas.microsoft.com/office/powerpoint/2010/main" val="366592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3"/>
                                        </p:tgtEl>
                                      </p:cBhvr>
                                    </p:cmd>
                                  </p:childTnLst>
                                </p:cTn>
                              </p:par>
                              <p:par>
                                <p:cTn id="7" presetID="10" presetClass="entr" presetSubtype="0" fill="hold" nodeType="withEffect">
                                  <p:stCondLst>
                                    <p:cond delay="8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nodeType="withEffect">
                                  <p:stCondLst>
                                    <p:cond delay="10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33350" y="269875"/>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US" sz="4400"/>
              <a:t>Example:</a:t>
            </a:r>
            <a:r>
              <a:rPr lang="en-US" sz="4400">
                <a:solidFill>
                  <a:srgbClr val="FF3399"/>
                </a:solidFill>
              </a:rPr>
              <a:t> Sensitivity &amp; Specificity</a:t>
            </a:r>
            <a:endParaRPr lang="en-US" sz="4400">
              <a:solidFill>
                <a:srgbClr val="990000"/>
              </a:solidFill>
            </a:endParaRPr>
          </a:p>
        </p:txBody>
      </p:sp>
      <p:grpSp>
        <p:nvGrpSpPr>
          <p:cNvPr id="19459" name="Group 3"/>
          <p:cNvGrpSpPr>
            <a:grpSpLocks/>
          </p:cNvGrpSpPr>
          <p:nvPr/>
        </p:nvGrpSpPr>
        <p:grpSpPr bwMode="auto">
          <a:xfrm>
            <a:off x="381000" y="1676400"/>
            <a:ext cx="8077200" cy="2944813"/>
            <a:chOff x="240" y="1056"/>
            <a:chExt cx="5088" cy="2304"/>
          </a:xfrm>
        </p:grpSpPr>
        <p:grpSp>
          <p:nvGrpSpPr>
            <p:cNvPr id="19491" name="Group 4"/>
            <p:cNvGrpSpPr>
              <a:grpSpLocks/>
            </p:cNvGrpSpPr>
            <p:nvPr/>
          </p:nvGrpSpPr>
          <p:grpSpPr bwMode="auto">
            <a:xfrm>
              <a:off x="240" y="1056"/>
              <a:ext cx="5088" cy="2304"/>
              <a:chOff x="336" y="1008"/>
              <a:chExt cx="5088" cy="2304"/>
            </a:xfrm>
          </p:grpSpPr>
          <p:sp>
            <p:nvSpPr>
              <p:cNvPr id="19494" name="Rectangle 5"/>
              <p:cNvSpPr>
                <a:spLocks noChangeArrowheads="1"/>
              </p:cNvSpPr>
              <p:nvPr/>
            </p:nvSpPr>
            <p:spPr bwMode="auto">
              <a:xfrm>
                <a:off x="336" y="1824"/>
                <a:ext cx="5088" cy="1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95" name="Line 6"/>
              <p:cNvSpPr>
                <a:spLocks noChangeShapeType="1"/>
              </p:cNvSpPr>
              <p:nvPr/>
            </p:nvSpPr>
            <p:spPr bwMode="auto">
              <a:xfrm>
                <a:off x="129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6" name="Line 7"/>
              <p:cNvSpPr>
                <a:spLocks noChangeShapeType="1"/>
              </p:cNvSpPr>
              <p:nvPr/>
            </p:nvSpPr>
            <p:spPr bwMode="auto">
              <a:xfrm>
                <a:off x="225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7" name="Line 8"/>
              <p:cNvSpPr>
                <a:spLocks noChangeShapeType="1"/>
              </p:cNvSpPr>
              <p:nvPr/>
            </p:nvSpPr>
            <p:spPr bwMode="auto">
              <a:xfrm>
                <a:off x="3840" y="1488"/>
                <a:ext cx="0" cy="182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8" name="Rectangle 9"/>
              <p:cNvSpPr>
                <a:spLocks noChangeArrowheads="1"/>
              </p:cNvSpPr>
              <p:nvPr/>
            </p:nvSpPr>
            <p:spPr bwMode="auto">
              <a:xfrm>
                <a:off x="2256" y="1008"/>
                <a:ext cx="3168" cy="8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99" name="Line 10"/>
              <p:cNvSpPr>
                <a:spLocks noChangeShapeType="1"/>
              </p:cNvSpPr>
              <p:nvPr/>
            </p:nvSpPr>
            <p:spPr bwMode="auto">
              <a:xfrm>
                <a:off x="2256" y="1488"/>
                <a:ext cx="31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0" name="Line 11"/>
              <p:cNvSpPr>
                <a:spLocks noChangeShapeType="1"/>
              </p:cNvSpPr>
              <p:nvPr/>
            </p:nvSpPr>
            <p:spPr bwMode="auto">
              <a:xfrm>
                <a:off x="1296" y="2568"/>
                <a:ext cx="4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9492" name="Rectangle 12" descr="Light upward diagonal"/>
            <p:cNvSpPr>
              <a:spLocks noChangeArrowheads="1"/>
            </p:cNvSpPr>
            <p:nvPr/>
          </p:nvSpPr>
          <p:spPr bwMode="auto">
            <a:xfrm>
              <a:off x="2160" y="2617"/>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sp>
          <p:nvSpPr>
            <p:cNvPr id="19493" name="Rectangle 13" descr="Light upward diagonal"/>
            <p:cNvSpPr>
              <a:spLocks noChangeArrowheads="1"/>
            </p:cNvSpPr>
            <p:nvPr/>
          </p:nvSpPr>
          <p:spPr bwMode="auto">
            <a:xfrm>
              <a:off x="3744" y="1872"/>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grpSp>
      <p:sp>
        <p:nvSpPr>
          <p:cNvPr id="19460" name="Text Box 14"/>
          <p:cNvSpPr txBox="1">
            <a:spLocks noChangeArrowheads="1"/>
          </p:cNvSpPr>
          <p:nvPr/>
        </p:nvSpPr>
        <p:spPr bwMode="auto">
          <a:xfrm>
            <a:off x="3887788" y="1711325"/>
            <a:ext cx="42846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chemeClr val="hlink"/>
                </a:solidFill>
              </a:rPr>
              <a:t>Lung cancer (biopsy)</a:t>
            </a:r>
            <a:endParaRPr lang="en-US" sz="3200">
              <a:solidFill>
                <a:schemeClr val="hlink"/>
              </a:solidFill>
            </a:endParaRPr>
          </a:p>
        </p:txBody>
      </p:sp>
      <p:sp>
        <p:nvSpPr>
          <p:cNvPr id="19461" name="Text Box 15"/>
          <p:cNvSpPr txBox="1">
            <a:spLocks noChangeArrowheads="1"/>
          </p:cNvSpPr>
          <p:nvPr/>
        </p:nvSpPr>
        <p:spPr bwMode="auto">
          <a:xfrm>
            <a:off x="4038600" y="2260600"/>
            <a:ext cx="1411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Present</a:t>
            </a:r>
            <a:endParaRPr lang="en-US" sz="2400">
              <a:solidFill>
                <a:schemeClr val="accent2"/>
              </a:solidFill>
            </a:endParaRPr>
          </a:p>
        </p:txBody>
      </p:sp>
      <p:sp>
        <p:nvSpPr>
          <p:cNvPr id="19462" name="Text Box 16"/>
          <p:cNvSpPr txBox="1">
            <a:spLocks noChangeArrowheads="1"/>
          </p:cNvSpPr>
          <p:nvPr/>
        </p:nvSpPr>
        <p:spPr bwMode="auto">
          <a:xfrm>
            <a:off x="6618288" y="2260600"/>
            <a:ext cx="1292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Absent</a:t>
            </a:r>
            <a:endParaRPr lang="en-US" sz="2400">
              <a:solidFill>
                <a:schemeClr val="accent2"/>
              </a:solidFill>
            </a:endParaRPr>
          </a:p>
        </p:txBody>
      </p:sp>
      <p:sp>
        <p:nvSpPr>
          <p:cNvPr id="19463" name="Text Box 17"/>
          <p:cNvSpPr txBox="1">
            <a:spLocks noChangeArrowheads="1"/>
          </p:cNvSpPr>
          <p:nvPr/>
        </p:nvSpPr>
        <p:spPr bwMode="auto">
          <a:xfrm>
            <a:off x="4464050" y="2970213"/>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60</a:t>
            </a:r>
          </a:p>
        </p:txBody>
      </p:sp>
      <p:sp>
        <p:nvSpPr>
          <p:cNvPr id="19464" name="Text Box 18"/>
          <p:cNvSpPr txBox="1">
            <a:spLocks noChangeArrowheads="1"/>
          </p:cNvSpPr>
          <p:nvPr/>
        </p:nvSpPr>
        <p:spPr bwMode="auto">
          <a:xfrm>
            <a:off x="4210050" y="3929063"/>
            <a:ext cx="8096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 40</a:t>
            </a:r>
            <a:endParaRPr lang="en-US" sz="2400"/>
          </a:p>
        </p:txBody>
      </p:sp>
      <p:sp>
        <p:nvSpPr>
          <p:cNvPr id="19465" name="Text Box 19"/>
          <p:cNvSpPr txBox="1">
            <a:spLocks noChangeArrowheads="1"/>
          </p:cNvSpPr>
          <p:nvPr/>
        </p:nvSpPr>
        <p:spPr bwMode="auto">
          <a:xfrm>
            <a:off x="6477000" y="2970213"/>
            <a:ext cx="8001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50</a:t>
            </a:r>
            <a:endParaRPr lang="en-US" sz="2400"/>
          </a:p>
        </p:txBody>
      </p:sp>
      <p:sp>
        <p:nvSpPr>
          <p:cNvPr id="19466" name="Text Box 20"/>
          <p:cNvSpPr txBox="1">
            <a:spLocks noChangeArrowheads="1"/>
          </p:cNvSpPr>
          <p:nvPr/>
        </p:nvSpPr>
        <p:spPr bwMode="auto">
          <a:xfrm>
            <a:off x="6464300" y="3929063"/>
            <a:ext cx="984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850</a:t>
            </a:r>
            <a:endParaRPr lang="en-US" sz="2400"/>
          </a:p>
        </p:txBody>
      </p:sp>
      <p:grpSp>
        <p:nvGrpSpPr>
          <p:cNvPr id="19467" name="Group 21"/>
          <p:cNvGrpSpPr>
            <a:grpSpLocks/>
          </p:cNvGrpSpPr>
          <p:nvPr/>
        </p:nvGrpSpPr>
        <p:grpSpPr bwMode="auto">
          <a:xfrm>
            <a:off x="5537200" y="3238500"/>
            <a:ext cx="836613" cy="823913"/>
            <a:chOff x="3488" y="2600"/>
            <a:chExt cx="527" cy="645"/>
          </a:xfrm>
        </p:grpSpPr>
        <p:sp>
          <p:nvSpPr>
            <p:cNvPr id="19487" name="Text Box 22"/>
            <p:cNvSpPr txBox="1">
              <a:spLocks noChangeArrowheads="1"/>
            </p:cNvSpPr>
            <p:nvPr/>
          </p:nvSpPr>
          <p:spPr bwMode="auto">
            <a:xfrm>
              <a:off x="3494" y="2600"/>
              <a:ext cx="232"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a</a:t>
              </a:r>
              <a:endParaRPr lang="en-US" sz="2400"/>
            </a:p>
          </p:txBody>
        </p:sp>
        <p:sp>
          <p:nvSpPr>
            <p:cNvPr id="19488" name="Text Box 23"/>
            <p:cNvSpPr txBox="1">
              <a:spLocks noChangeArrowheads="1"/>
            </p:cNvSpPr>
            <p:nvPr/>
          </p:nvSpPr>
          <p:spPr bwMode="auto">
            <a:xfrm>
              <a:off x="3488" y="2858"/>
              <a:ext cx="22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c</a:t>
              </a:r>
              <a:endParaRPr lang="en-US" sz="2400"/>
            </a:p>
          </p:txBody>
        </p:sp>
        <p:sp>
          <p:nvSpPr>
            <p:cNvPr id="19489" name="Text Box 24"/>
            <p:cNvSpPr txBox="1">
              <a:spLocks noChangeArrowheads="1"/>
            </p:cNvSpPr>
            <p:nvPr/>
          </p:nvSpPr>
          <p:spPr bwMode="auto">
            <a:xfrm>
              <a:off x="3783" y="2862"/>
              <a:ext cx="232"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d</a:t>
              </a:r>
              <a:endParaRPr lang="en-US" sz="2400"/>
            </a:p>
          </p:txBody>
        </p:sp>
        <p:sp>
          <p:nvSpPr>
            <p:cNvPr id="19490" name="Text Box 25"/>
            <p:cNvSpPr txBox="1">
              <a:spLocks noChangeArrowheads="1"/>
            </p:cNvSpPr>
            <p:nvPr/>
          </p:nvSpPr>
          <p:spPr bwMode="auto">
            <a:xfrm>
              <a:off x="3776" y="2600"/>
              <a:ext cx="232"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b</a:t>
              </a:r>
              <a:endParaRPr lang="en-US" sz="2400"/>
            </a:p>
          </p:txBody>
        </p:sp>
      </p:grpSp>
      <p:sp>
        <p:nvSpPr>
          <p:cNvPr id="19468" name="Text Box 26"/>
          <p:cNvSpPr txBox="1">
            <a:spLocks noChangeArrowheads="1"/>
          </p:cNvSpPr>
          <p:nvPr/>
        </p:nvSpPr>
        <p:spPr bwMode="auto">
          <a:xfrm>
            <a:off x="593725" y="3402013"/>
            <a:ext cx="1200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9900FF"/>
                </a:solidFill>
              </a:rPr>
              <a:t>X-ray</a:t>
            </a:r>
            <a:endParaRPr lang="en-US" sz="3200"/>
          </a:p>
        </p:txBody>
      </p:sp>
      <p:sp>
        <p:nvSpPr>
          <p:cNvPr id="19469" name="Text Box 27"/>
          <p:cNvSpPr txBox="1">
            <a:spLocks noChangeArrowheads="1"/>
          </p:cNvSpPr>
          <p:nvPr/>
        </p:nvSpPr>
        <p:spPr bwMode="auto">
          <a:xfrm>
            <a:off x="3429000" y="2665413"/>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(TP)</a:t>
            </a:r>
          </a:p>
        </p:txBody>
      </p:sp>
      <p:sp>
        <p:nvSpPr>
          <p:cNvPr id="19470" name="Text Box 28"/>
          <p:cNvSpPr txBox="1">
            <a:spLocks noChangeArrowheads="1"/>
          </p:cNvSpPr>
          <p:nvPr/>
        </p:nvSpPr>
        <p:spPr bwMode="auto">
          <a:xfrm>
            <a:off x="7772400" y="2665413"/>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(FP)</a:t>
            </a:r>
          </a:p>
        </p:txBody>
      </p:sp>
      <p:sp>
        <p:nvSpPr>
          <p:cNvPr id="19471" name="Text Box 29"/>
          <p:cNvSpPr txBox="1">
            <a:spLocks noChangeArrowheads="1"/>
          </p:cNvSpPr>
          <p:nvPr/>
        </p:nvSpPr>
        <p:spPr bwMode="auto">
          <a:xfrm>
            <a:off x="3429000" y="4189413"/>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(FN)</a:t>
            </a:r>
          </a:p>
        </p:txBody>
      </p:sp>
      <p:sp>
        <p:nvSpPr>
          <p:cNvPr id="19472" name="Text Box 30"/>
          <p:cNvSpPr txBox="1">
            <a:spLocks noChangeArrowheads="1"/>
          </p:cNvSpPr>
          <p:nvPr/>
        </p:nvSpPr>
        <p:spPr bwMode="auto">
          <a:xfrm>
            <a:off x="7696200" y="4191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(TN)</a:t>
            </a:r>
          </a:p>
        </p:txBody>
      </p:sp>
      <p:sp>
        <p:nvSpPr>
          <p:cNvPr id="19473" name="Text Box 31"/>
          <p:cNvSpPr txBox="1">
            <a:spLocks noChangeArrowheads="1"/>
          </p:cNvSpPr>
          <p:nvPr/>
        </p:nvSpPr>
        <p:spPr bwMode="auto">
          <a:xfrm>
            <a:off x="533400" y="5181600"/>
            <a:ext cx="92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99"/>
                </a:solidFill>
              </a:rPr>
              <a:t>Se</a:t>
            </a:r>
            <a:r>
              <a:rPr lang="en-US" sz="2800">
                <a:solidFill>
                  <a:srgbClr val="FF3399"/>
                </a:solidFill>
              </a:rPr>
              <a:t> </a:t>
            </a:r>
            <a:r>
              <a:rPr lang="en-US" sz="2800"/>
              <a:t>=</a:t>
            </a:r>
          </a:p>
        </p:txBody>
      </p:sp>
      <p:grpSp>
        <p:nvGrpSpPr>
          <p:cNvPr id="5" name="Group 32"/>
          <p:cNvGrpSpPr>
            <a:grpSpLocks/>
          </p:cNvGrpSpPr>
          <p:nvPr/>
        </p:nvGrpSpPr>
        <p:grpSpPr bwMode="auto">
          <a:xfrm>
            <a:off x="1524000" y="4876800"/>
            <a:ext cx="1009650" cy="1016000"/>
            <a:chOff x="3493" y="2976"/>
            <a:chExt cx="636" cy="640"/>
          </a:xfrm>
        </p:grpSpPr>
        <p:sp>
          <p:nvSpPr>
            <p:cNvPr id="19485" name="Text Box 33"/>
            <p:cNvSpPr txBox="1">
              <a:spLocks noChangeArrowheads="1"/>
            </p:cNvSpPr>
            <p:nvPr/>
          </p:nvSpPr>
          <p:spPr bwMode="auto">
            <a:xfrm>
              <a:off x="3493" y="2976"/>
              <a:ext cx="6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a</a:t>
              </a:r>
              <a:endParaRPr lang="en-US" sz="2800" u="sng"/>
            </a:p>
            <a:p>
              <a:pPr>
                <a:buFontTx/>
                <a:buNone/>
              </a:pPr>
              <a:r>
                <a:rPr lang="en-US" sz="2800"/>
                <a:t>a + c</a:t>
              </a:r>
            </a:p>
          </p:txBody>
        </p:sp>
        <p:sp>
          <p:nvSpPr>
            <p:cNvPr id="19486" name="Line 34"/>
            <p:cNvSpPr>
              <a:spLocks noChangeShapeType="1"/>
            </p:cNvSpPr>
            <p:nvPr/>
          </p:nvSpPr>
          <p:spPr bwMode="auto">
            <a:xfrm>
              <a:off x="3494" y="3327"/>
              <a:ext cx="63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19475" name="Text Box 35"/>
          <p:cNvSpPr txBox="1">
            <a:spLocks noChangeArrowheads="1"/>
          </p:cNvSpPr>
          <p:nvPr/>
        </p:nvSpPr>
        <p:spPr bwMode="auto">
          <a:xfrm>
            <a:off x="4191000" y="4614863"/>
            <a:ext cx="984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100</a:t>
            </a:r>
            <a:endParaRPr lang="en-US" sz="2400"/>
          </a:p>
        </p:txBody>
      </p:sp>
      <p:sp>
        <p:nvSpPr>
          <p:cNvPr id="19476" name="Text Box 36"/>
          <p:cNvSpPr txBox="1">
            <a:spLocks noChangeArrowheads="1"/>
          </p:cNvSpPr>
          <p:nvPr/>
        </p:nvSpPr>
        <p:spPr bwMode="auto">
          <a:xfrm>
            <a:off x="6477000" y="4595813"/>
            <a:ext cx="984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latin typeface="Times New Roman" pitchFamily="18" charset="0"/>
              </a:rPr>
              <a:t>   </a:t>
            </a:r>
            <a:r>
              <a:rPr lang="en-US" sz="2600"/>
              <a:t>900</a:t>
            </a:r>
            <a:endParaRPr lang="en-US" sz="2400"/>
          </a:p>
        </p:txBody>
      </p:sp>
      <p:grpSp>
        <p:nvGrpSpPr>
          <p:cNvPr id="6" name="Group 37"/>
          <p:cNvGrpSpPr>
            <a:grpSpLocks/>
          </p:cNvGrpSpPr>
          <p:nvPr/>
        </p:nvGrpSpPr>
        <p:grpSpPr bwMode="auto">
          <a:xfrm>
            <a:off x="1524000" y="5791200"/>
            <a:ext cx="1009650" cy="1016000"/>
            <a:chOff x="3493" y="2976"/>
            <a:chExt cx="636" cy="640"/>
          </a:xfrm>
        </p:grpSpPr>
        <p:sp>
          <p:nvSpPr>
            <p:cNvPr id="19483" name="Text Box 38"/>
            <p:cNvSpPr txBox="1">
              <a:spLocks noChangeArrowheads="1"/>
            </p:cNvSpPr>
            <p:nvPr/>
          </p:nvSpPr>
          <p:spPr bwMode="auto">
            <a:xfrm>
              <a:off x="3493" y="2976"/>
              <a:ext cx="626"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d</a:t>
              </a:r>
              <a:endParaRPr lang="en-US" sz="2800" u="sng"/>
            </a:p>
            <a:p>
              <a:pPr>
                <a:buFontTx/>
                <a:buNone/>
              </a:pPr>
              <a:r>
                <a:rPr lang="en-US" sz="2800"/>
                <a:t>b + d</a:t>
              </a:r>
            </a:p>
          </p:txBody>
        </p:sp>
        <p:sp>
          <p:nvSpPr>
            <p:cNvPr id="19484" name="Line 39"/>
            <p:cNvSpPr>
              <a:spLocks noChangeShapeType="1"/>
            </p:cNvSpPr>
            <p:nvPr/>
          </p:nvSpPr>
          <p:spPr bwMode="auto">
            <a:xfrm>
              <a:off x="3494" y="3327"/>
              <a:ext cx="63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19478" name="Text Box 40"/>
          <p:cNvSpPr txBox="1">
            <a:spLocks noChangeArrowheads="1"/>
          </p:cNvSpPr>
          <p:nvPr/>
        </p:nvSpPr>
        <p:spPr bwMode="auto">
          <a:xfrm>
            <a:off x="533400" y="6096000"/>
            <a:ext cx="944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99"/>
                </a:solidFill>
              </a:rPr>
              <a:t>Sp</a:t>
            </a:r>
            <a:r>
              <a:rPr lang="en-US" sz="2800">
                <a:solidFill>
                  <a:srgbClr val="FF3399"/>
                </a:solidFill>
              </a:rPr>
              <a:t> </a:t>
            </a:r>
            <a:r>
              <a:rPr lang="en-US" sz="2800"/>
              <a:t>=</a:t>
            </a:r>
          </a:p>
        </p:txBody>
      </p:sp>
      <p:sp>
        <p:nvSpPr>
          <p:cNvPr id="456745" name="Text Box 41"/>
          <p:cNvSpPr txBox="1">
            <a:spLocks noChangeArrowheads="1"/>
          </p:cNvSpPr>
          <p:nvPr/>
        </p:nvSpPr>
        <p:spPr bwMode="auto">
          <a:xfrm>
            <a:off x="2651125" y="5180013"/>
            <a:ext cx="250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   60/100 = </a:t>
            </a:r>
            <a:r>
              <a:rPr lang="en-US" sz="2400" b="1">
                <a:solidFill>
                  <a:srgbClr val="FF3399"/>
                </a:solidFill>
              </a:rPr>
              <a:t>60%</a:t>
            </a:r>
          </a:p>
        </p:txBody>
      </p:sp>
      <p:sp>
        <p:nvSpPr>
          <p:cNvPr id="456746" name="Text Box 42"/>
          <p:cNvSpPr txBox="1">
            <a:spLocks noChangeArrowheads="1"/>
          </p:cNvSpPr>
          <p:nvPr/>
        </p:nvSpPr>
        <p:spPr bwMode="auto">
          <a:xfrm>
            <a:off x="2667000" y="6119813"/>
            <a:ext cx="2760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 850/900 = </a:t>
            </a:r>
            <a:r>
              <a:rPr lang="en-US" sz="2400" b="1">
                <a:solidFill>
                  <a:srgbClr val="FF3399"/>
                </a:solidFill>
              </a:rPr>
              <a:t>94.4%</a:t>
            </a:r>
          </a:p>
        </p:txBody>
      </p:sp>
      <p:sp>
        <p:nvSpPr>
          <p:cNvPr id="19481" name="Text Box 43"/>
          <p:cNvSpPr txBox="1">
            <a:spLocks noChangeArrowheads="1"/>
          </p:cNvSpPr>
          <p:nvPr/>
        </p:nvSpPr>
        <p:spPr bwMode="auto">
          <a:xfrm>
            <a:off x="2024063" y="2819400"/>
            <a:ext cx="143986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Positive</a:t>
            </a:r>
            <a:endParaRPr lang="en-US" sz="2000">
              <a:solidFill>
                <a:schemeClr val="accent2"/>
              </a:solidFill>
            </a:endParaRPr>
          </a:p>
          <a:p>
            <a:pPr>
              <a:buFontTx/>
              <a:buNone/>
            </a:pPr>
            <a:r>
              <a:rPr lang="en-US" sz="2000">
                <a:solidFill>
                  <a:schemeClr val="accent2"/>
                </a:solidFill>
              </a:rPr>
              <a:t>(Abnormal)</a:t>
            </a:r>
            <a:endParaRPr lang="en-US" sz="2400">
              <a:solidFill>
                <a:schemeClr val="accent2"/>
              </a:solidFill>
            </a:endParaRPr>
          </a:p>
        </p:txBody>
      </p:sp>
      <p:sp>
        <p:nvSpPr>
          <p:cNvPr id="19482" name="Text Box 44"/>
          <p:cNvSpPr txBox="1">
            <a:spLocks noChangeArrowheads="1"/>
          </p:cNvSpPr>
          <p:nvPr/>
        </p:nvSpPr>
        <p:spPr bwMode="auto">
          <a:xfrm>
            <a:off x="1905000" y="3714750"/>
            <a:ext cx="15906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Negative</a:t>
            </a:r>
            <a:endParaRPr lang="en-US" sz="2000">
              <a:solidFill>
                <a:schemeClr val="accent2"/>
              </a:solidFill>
            </a:endParaRPr>
          </a:p>
          <a:p>
            <a:pPr>
              <a:buFontTx/>
              <a:buNone/>
            </a:pPr>
            <a:r>
              <a:rPr lang="en-US" sz="2000">
                <a:solidFill>
                  <a:schemeClr val="accent2"/>
                </a:solidFill>
              </a:rPr>
              <a:t>(Normal)</a:t>
            </a:r>
            <a:endParaRPr lang="en-US" sz="2400">
              <a:solidFill>
                <a:schemeClr val="accent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517" fill="hold"/>
                                        <p:tgtEl>
                                          <p:spTgt spid="3"/>
                                        </p:tgtEl>
                                      </p:cBhvr>
                                    </p:cmd>
                                  </p:childTnLst>
                                </p:cTn>
                              </p:par>
                              <p:par>
                                <p:cTn id="7" presetID="3" presetClass="entr" presetSubtype="1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2000"/>
                                        <p:tgtEl>
                                          <p:spTgt spid="5"/>
                                        </p:tgtEl>
                                      </p:cBhvr>
                                    </p:animEffect>
                                  </p:childTnLst>
                                </p:cTn>
                              </p:par>
                              <p:par>
                                <p:cTn id="10" presetID="3" presetClass="entr" presetSubtype="10" fill="hold" grpId="0" nodeType="withEffect">
                                  <p:stCondLst>
                                    <p:cond delay="1900"/>
                                  </p:stCondLst>
                                  <p:childTnLst>
                                    <p:set>
                                      <p:cBhvr>
                                        <p:cTn id="11" dur="1" fill="hold">
                                          <p:stCondLst>
                                            <p:cond delay="0"/>
                                          </p:stCondLst>
                                        </p:cTn>
                                        <p:tgtEl>
                                          <p:spTgt spid="456745"/>
                                        </p:tgtEl>
                                        <p:attrNameLst>
                                          <p:attrName>style.visibility</p:attrName>
                                        </p:attrNameLst>
                                      </p:cBhvr>
                                      <p:to>
                                        <p:strVal val="visible"/>
                                      </p:to>
                                    </p:set>
                                    <p:animEffect transition="in" filter="blinds(horizontal)">
                                      <p:cBhvr>
                                        <p:cTn id="12" dur="2000"/>
                                        <p:tgtEl>
                                          <p:spTgt spid="456745"/>
                                        </p:tgtEl>
                                      </p:cBhvr>
                                    </p:animEffect>
                                  </p:childTnLst>
                                </p:cTn>
                              </p:par>
                              <p:par>
                                <p:cTn id="13" presetID="3" presetClass="entr" presetSubtype="10" fill="hold" nodeType="withEffect">
                                  <p:stCondLst>
                                    <p:cond delay="1200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2000"/>
                                        <p:tgtEl>
                                          <p:spTgt spid="6"/>
                                        </p:tgtEl>
                                      </p:cBhvr>
                                    </p:animEffect>
                                  </p:childTnLst>
                                </p:cTn>
                              </p:par>
                              <p:par>
                                <p:cTn id="16" presetID="3" presetClass="entr" presetSubtype="10" fill="hold" grpId="0" nodeType="withEffect">
                                  <p:stCondLst>
                                    <p:cond delay="14000"/>
                                  </p:stCondLst>
                                  <p:childTnLst>
                                    <p:set>
                                      <p:cBhvr>
                                        <p:cTn id="17" dur="1" fill="hold">
                                          <p:stCondLst>
                                            <p:cond delay="0"/>
                                          </p:stCondLst>
                                        </p:cTn>
                                        <p:tgtEl>
                                          <p:spTgt spid="456746"/>
                                        </p:tgtEl>
                                        <p:attrNameLst>
                                          <p:attrName>style.visibility</p:attrName>
                                        </p:attrNameLst>
                                      </p:cBhvr>
                                      <p:to>
                                        <p:strVal val="visible"/>
                                      </p:to>
                                    </p:set>
                                    <p:animEffect transition="in" filter="blinds(horizontal)">
                                      <p:cBhvr>
                                        <p:cTn id="18" dur="2000"/>
                                        <p:tgtEl>
                                          <p:spTgt spid="4567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456745" grpId="0"/>
      <p:bldP spid="4567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404813"/>
            <a:ext cx="8458200" cy="1371600"/>
          </a:xfrm>
        </p:spPr>
        <p:txBody>
          <a:bodyPr/>
          <a:lstStyle/>
          <a:p>
            <a:pPr algn="l" eaLnBrk="1" hangingPunct="1"/>
            <a:r>
              <a:rPr lang="en-US" sz="2000" smtClean="0">
                <a:solidFill>
                  <a:schemeClr val="tx1"/>
                </a:solidFill>
              </a:rPr>
              <a:t>Assume a population of 1,000 people of whom 100 have disease and 900 do not have the disease.  A screening test to identify the 100 people with the disease, correctly identifies 80 with the disease and correctly identifies 800 who do not have the disease.</a:t>
            </a:r>
            <a:r>
              <a:rPr lang="en-US" sz="2000" smtClean="0">
                <a:solidFill>
                  <a:schemeClr val="bg2"/>
                </a:solidFill>
              </a:rPr>
              <a:t> </a:t>
            </a:r>
            <a:br>
              <a:rPr lang="en-US" sz="2000" smtClean="0">
                <a:solidFill>
                  <a:schemeClr val="bg2"/>
                </a:solidFill>
              </a:rPr>
            </a:br>
            <a:endParaRPr lang="en-US" sz="2000" smtClean="0">
              <a:solidFill>
                <a:schemeClr val="bg2"/>
              </a:solidFill>
            </a:endParaRPr>
          </a:p>
        </p:txBody>
      </p:sp>
      <p:sp>
        <p:nvSpPr>
          <p:cNvPr id="20483" name="Text Box 21"/>
          <p:cNvSpPr txBox="1">
            <a:spLocks noChangeArrowheads="1"/>
          </p:cNvSpPr>
          <p:nvPr/>
        </p:nvSpPr>
        <p:spPr bwMode="auto">
          <a:xfrm>
            <a:off x="5791200" y="43926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2400"/>
          </a:p>
        </p:txBody>
      </p:sp>
      <p:sp>
        <p:nvSpPr>
          <p:cNvPr id="20484" name="Text Box 4"/>
          <p:cNvSpPr txBox="1">
            <a:spLocks noChangeArrowheads="1"/>
          </p:cNvSpPr>
          <p:nvPr/>
        </p:nvSpPr>
        <p:spPr bwMode="auto">
          <a:xfrm>
            <a:off x="4441825" y="1749425"/>
            <a:ext cx="606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009999"/>
                </a:solidFill>
              </a:rPr>
              <a:t>No</a:t>
            </a:r>
            <a:endParaRPr lang="en-US" sz="2600"/>
          </a:p>
        </p:txBody>
      </p:sp>
      <p:grpSp>
        <p:nvGrpSpPr>
          <p:cNvPr id="20485" name="Group 47"/>
          <p:cNvGrpSpPr>
            <a:grpSpLocks/>
          </p:cNvGrpSpPr>
          <p:nvPr/>
        </p:nvGrpSpPr>
        <p:grpSpPr bwMode="auto">
          <a:xfrm>
            <a:off x="228600" y="1749425"/>
            <a:ext cx="6477000" cy="3127375"/>
            <a:chOff x="144" y="1102"/>
            <a:chExt cx="4080" cy="1970"/>
          </a:xfrm>
        </p:grpSpPr>
        <p:sp>
          <p:nvSpPr>
            <p:cNvPr id="20507" name="Text Box 3"/>
            <p:cNvSpPr txBox="1">
              <a:spLocks noChangeArrowheads="1"/>
            </p:cNvSpPr>
            <p:nvPr/>
          </p:nvSpPr>
          <p:spPr bwMode="auto">
            <a:xfrm>
              <a:off x="1536" y="1102"/>
              <a:ext cx="47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Yes</a:t>
              </a:r>
            </a:p>
          </p:txBody>
        </p:sp>
        <p:sp>
          <p:nvSpPr>
            <p:cNvPr id="20508" name="Text Box 5"/>
            <p:cNvSpPr txBox="1">
              <a:spLocks noChangeArrowheads="1"/>
            </p:cNvSpPr>
            <p:nvPr/>
          </p:nvSpPr>
          <p:spPr bwMode="auto">
            <a:xfrm>
              <a:off x="144" y="1928"/>
              <a:ext cx="61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dirty="0" smtClean="0"/>
                <a:t>FNB*</a:t>
              </a:r>
              <a:endParaRPr lang="en-US" sz="2600" dirty="0"/>
            </a:p>
          </p:txBody>
        </p:sp>
        <p:sp>
          <p:nvSpPr>
            <p:cNvPr id="20509" name="Text Box 6"/>
            <p:cNvSpPr txBox="1">
              <a:spLocks noChangeArrowheads="1"/>
            </p:cNvSpPr>
            <p:nvPr/>
          </p:nvSpPr>
          <p:spPr bwMode="auto">
            <a:xfrm>
              <a:off x="1142" y="1406"/>
              <a:ext cx="3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TP</a:t>
              </a:r>
            </a:p>
          </p:txBody>
        </p:sp>
        <p:sp>
          <p:nvSpPr>
            <p:cNvPr id="20510" name="Text Box 7"/>
            <p:cNvSpPr txBox="1">
              <a:spLocks noChangeArrowheads="1"/>
            </p:cNvSpPr>
            <p:nvPr/>
          </p:nvSpPr>
          <p:spPr bwMode="auto">
            <a:xfrm>
              <a:off x="2348" y="1406"/>
              <a:ext cx="3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FP</a:t>
              </a:r>
              <a:endParaRPr lang="en-US" sz="2400"/>
            </a:p>
          </p:txBody>
        </p:sp>
        <p:sp>
          <p:nvSpPr>
            <p:cNvPr id="20511" name="Text Box 8"/>
            <p:cNvSpPr txBox="1">
              <a:spLocks noChangeArrowheads="1"/>
            </p:cNvSpPr>
            <p:nvPr/>
          </p:nvSpPr>
          <p:spPr bwMode="auto">
            <a:xfrm>
              <a:off x="2337" y="2227"/>
              <a:ext cx="3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TN</a:t>
              </a:r>
              <a:endParaRPr lang="en-US" sz="2400"/>
            </a:p>
          </p:txBody>
        </p:sp>
        <p:sp>
          <p:nvSpPr>
            <p:cNvPr id="20512" name="Text Box 9"/>
            <p:cNvSpPr txBox="1">
              <a:spLocks noChangeArrowheads="1"/>
            </p:cNvSpPr>
            <p:nvPr/>
          </p:nvSpPr>
          <p:spPr bwMode="auto">
            <a:xfrm>
              <a:off x="1152" y="2078"/>
              <a:ext cx="3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FN</a:t>
              </a:r>
              <a:endParaRPr lang="en-US" sz="2400"/>
            </a:p>
          </p:txBody>
        </p:sp>
        <p:grpSp>
          <p:nvGrpSpPr>
            <p:cNvPr id="20513" name="Group 10"/>
            <p:cNvGrpSpPr>
              <a:grpSpLocks/>
            </p:cNvGrpSpPr>
            <p:nvPr/>
          </p:nvGrpSpPr>
          <p:grpSpPr bwMode="auto">
            <a:xfrm>
              <a:off x="2151" y="1823"/>
              <a:ext cx="415" cy="480"/>
              <a:chOff x="2151" y="1823"/>
              <a:chExt cx="415" cy="480"/>
            </a:xfrm>
          </p:grpSpPr>
          <p:sp>
            <p:nvSpPr>
              <p:cNvPr id="20522" name="Text Box 11"/>
              <p:cNvSpPr txBox="1">
                <a:spLocks noChangeArrowheads="1"/>
              </p:cNvSpPr>
              <p:nvPr/>
            </p:nvSpPr>
            <p:spPr bwMode="auto">
              <a:xfrm>
                <a:off x="2151" y="182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a:t>
                </a:r>
              </a:p>
            </p:txBody>
          </p:sp>
          <p:sp>
            <p:nvSpPr>
              <p:cNvPr id="20523" name="Text Box 12"/>
              <p:cNvSpPr txBox="1">
                <a:spLocks noChangeArrowheads="1"/>
              </p:cNvSpPr>
              <p:nvPr/>
            </p:nvSpPr>
            <p:spPr bwMode="auto">
              <a:xfrm>
                <a:off x="2352" y="1823"/>
                <a:ext cx="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b</a:t>
                </a:r>
              </a:p>
            </p:txBody>
          </p:sp>
          <p:sp>
            <p:nvSpPr>
              <p:cNvPr id="20524" name="Text Box 13"/>
              <p:cNvSpPr txBox="1">
                <a:spLocks noChangeArrowheads="1"/>
              </p:cNvSpPr>
              <p:nvPr/>
            </p:nvSpPr>
            <p:spPr bwMode="auto">
              <a:xfrm>
                <a:off x="2352" y="2034"/>
                <a:ext cx="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d</a:t>
                </a:r>
              </a:p>
            </p:txBody>
          </p:sp>
          <p:sp>
            <p:nvSpPr>
              <p:cNvPr id="20525" name="Text Box 14"/>
              <p:cNvSpPr txBox="1">
                <a:spLocks noChangeArrowheads="1"/>
              </p:cNvSpPr>
              <p:nvPr/>
            </p:nvSpPr>
            <p:spPr bwMode="auto">
              <a:xfrm>
                <a:off x="2158" y="2034"/>
                <a:ext cx="2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c</a:t>
                </a:r>
                <a:endParaRPr lang="en-US" sz="2400"/>
              </a:p>
            </p:txBody>
          </p:sp>
        </p:grpSp>
        <p:grpSp>
          <p:nvGrpSpPr>
            <p:cNvPr id="20514" name="Group 15"/>
            <p:cNvGrpSpPr>
              <a:grpSpLocks/>
            </p:cNvGrpSpPr>
            <p:nvPr/>
          </p:nvGrpSpPr>
          <p:grpSpPr bwMode="auto">
            <a:xfrm>
              <a:off x="1152" y="1392"/>
              <a:ext cx="3072" cy="1680"/>
              <a:chOff x="1152" y="1392"/>
              <a:chExt cx="3072" cy="1680"/>
            </a:xfrm>
          </p:grpSpPr>
          <p:sp>
            <p:nvSpPr>
              <p:cNvPr id="20517" name="Rectangle 16"/>
              <p:cNvSpPr>
                <a:spLocks noChangeArrowheads="1"/>
              </p:cNvSpPr>
              <p:nvPr/>
            </p:nvSpPr>
            <p:spPr bwMode="auto">
              <a:xfrm>
                <a:off x="1152" y="1392"/>
                <a:ext cx="2448" cy="13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18" name="Line 17"/>
              <p:cNvSpPr>
                <a:spLocks noChangeShapeType="1"/>
              </p:cNvSpPr>
              <p:nvPr/>
            </p:nvSpPr>
            <p:spPr bwMode="auto">
              <a:xfrm>
                <a:off x="2352" y="1392"/>
                <a:ext cx="0" cy="13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9" name="Line 18"/>
              <p:cNvSpPr>
                <a:spLocks noChangeShapeType="1"/>
              </p:cNvSpPr>
              <p:nvPr/>
            </p:nvSpPr>
            <p:spPr bwMode="auto">
              <a:xfrm>
                <a:off x="1152" y="2064"/>
                <a:ext cx="24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0" name="Line 19"/>
              <p:cNvSpPr>
                <a:spLocks noChangeShapeType="1"/>
              </p:cNvSpPr>
              <p:nvPr/>
            </p:nvSpPr>
            <p:spPr bwMode="auto">
              <a:xfrm>
                <a:off x="3600" y="2736"/>
                <a:ext cx="6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1" name="Line 20"/>
              <p:cNvSpPr>
                <a:spLocks noChangeShapeType="1"/>
              </p:cNvSpPr>
              <p:nvPr/>
            </p:nvSpPr>
            <p:spPr bwMode="auto">
              <a:xfrm>
                <a:off x="3600" y="2736"/>
                <a:ext cx="0" cy="3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515" name="Text Box 26"/>
            <p:cNvSpPr txBox="1">
              <a:spLocks noChangeArrowheads="1"/>
            </p:cNvSpPr>
            <p:nvPr/>
          </p:nvSpPr>
          <p:spPr bwMode="auto">
            <a:xfrm>
              <a:off x="240" y="1609"/>
              <a:ext cx="9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A50021"/>
                  </a:solidFill>
                </a:rPr>
                <a:t>Abnormal</a:t>
              </a:r>
            </a:p>
          </p:txBody>
        </p:sp>
        <p:sp>
          <p:nvSpPr>
            <p:cNvPr id="20516" name="Text Box 27"/>
            <p:cNvSpPr txBox="1">
              <a:spLocks noChangeArrowheads="1"/>
            </p:cNvSpPr>
            <p:nvPr/>
          </p:nvSpPr>
          <p:spPr bwMode="auto">
            <a:xfrm>
              <a:off x="432" y="2329"/>
              <a:ext cx="7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009999"/>
                  </a:solidFill>
                </a:rPr>
                <a:t>Normal</a:t>
              </a:r>
              <a:endParaRPr lang="en-US" sz="2400"/>
            </a:p>
          </p:txBody>
        </p:sp>
      </p:grpSp>
      <p:grpSp>
        <p:nvGrpSpPr>
          <p:cNvPr id="5" name="Group 48"/>
          <p:cNvGrpSpPr>
            <a:grpSpLocks/>
          </p:cNvGrpSpPr>
          <p:nvPr/>
        </p:nvGrpSpPr>
        <p:grpSpPr bwMode="auto">
          <a:xfrm>
            <a:off x="2438400" y="2540000"/>
            <a:ext cx="2565400" cy="2282825"/>
            <a:chOff x="1536" y="1600"/>
            <a:chExt cx="1616" cy="1438"/>
          </a:xfrm>
        </p:grpSpPr>
        <p:sp>
          <p:nvSpPr>
            <p:cNvPr id="20501" name="Text Box 28"/>
            <p:cNvSpPr txBox="1">
              <a:spLocks noChangeArrowheads="1"/>
            </p:cNvSpPr>
            <p:nvPr/>
          </p:nvSpPr>
          <p:spPr bwMode="auto">
            <a:xfrm>
              <a:off x="1536" y="2750"/>
              <a:ext cx="4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CC0066"/>
                  </a:solidFill>
                </a:rPr>
                <a:t>100</a:t>
              </a:r>
            </a:p>
          </p:txBody>
        </p:sp>
        <p:sp>
          <p:nvSpPr>
            <p:cNvPr id="20502" name="Text Box 29"/>
            <p:cNvSpPr txBox="1">
              <a:spLocks noChangeArrowheads="1"/>
            </p:cNvSpPr>
            <p:nvPr/>
          </p:nvSpPr>
          <p:spPr bwMode="auto">
            <a:xfrm>
              <a:off x="2715" y="2750"/>
              <a:ext cx="4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hlink"/>
                  </a:solidFill>
                </a:rPr>
                <a:t>900</a:t>
              </a:r>
            </a:p>
          </p:txBody>
        </p:sp>
        <p:sp>
          <p:nvSpPr>
            <p:cNvPr id="20503" name="Text Box 30"/>
            <p:cNvSpPr txBox="1">
              <a:spLocks noChangeArrowheads="1"/>
            </p:cNvSpPr>
            <p:nvPr/>
          </p:nvSpPr>
          <p:spPr bwMode="auto">
            <a:xfrm>
              <a:off x="1643" y="1600"/>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CC0066"/>
                  </a:solidFill>
                </a:rPr>
                <a:t>80</a:t>
              </a:r>
            </a:p>
          </p:txBody>
        </p:sp>
        <p:sp>
          <p:nvSpPr>
            <p:cNvPr id="20504" name="Text Box 31"/>
            <p:cNvSpPr txBox="1">
              <a:spLocks noChangeArrowheads="1"/>
            </p:cNvSpPr>
            <p:nvPr/>
          </p:nvSpPr>
          <p:spPr bwMode="auto">
            <a:xfrm>
              <a:off x="2708" y="2280"/>
              <a:ext cx="4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hlink"/>
                  </a:solidFill>
                </a:rPr>
                <a:t>800</a:t>
              </a:r>
            </a:p>
          </p:txBody>
        </p:sp>
        <p:sp>
          <p:nvSpPr>
            <p:cNvPr id="20505" name="Text Box 32"/>
            <p:cNvSpPr txBox="1">
              <a:spLocks noChangeArrowheads="1"/>
            </p:cNvSpPr>
            <p:nvPr/>
          </p:nvSpPr>
          <p:spPr bwMode="auto">
            <a:xfrm>
              <a:off x="2715" y="1616"/>
              <a:ext cx="4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100</a:t>
              </a:r>
            </a:p>
          </p:txBody>
        </p:sp>
        <p:sp>
          <p:nvSpPr>
            <p:cNvPr id="20506" name="Text Box 33"/>
            <p:cNvSpPr txBox="1">
              <a:spLocks noChangeArrowheads="1"/>
            </p:cNvSpPr>
            <p:nvPr/>
          </p:nvSpPr>
          <p:spPr bwMode="auto">
            <a:xfrm>
              <a:off x="1643" y="2280"/>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20</a:t>
              </a:r>
            </a:p>
          </p:txBody>
        </p:sp>
      </p:grpSp>
      <p:sp>
        <p:nvSpPr>
          <p:cNvPr id="20487" name="Text Box 22"/>
          <p:cNvSpPr txBox="1">
            <a:spLocks noChangeArrowheads="1"/>
          </p:cNvSpPr>
          <p:nvPr/>
        </p:nvSpPr>
        <p:spPr bwMode="auto">
          <a:xfrm>
            <a:off x="182563" y="5554663"/>
            <a:ext cx="20145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A50021"/>
                </a:solidFill>
              </a:rPr>
              <a:t>Sensitivity</a:t>
            </a:r>
            <a:r>
              <a:rPr lang="en-US" sz="2800"/>
              <a:t> =</a:t>
            </a:r>
          </a:p>
        </p:txBody>
      </p:sp>
      <p:sp>
        <p:nvSpPr>
          <p:cNvPr id="20488" name="Text Box 23"/>
          <p:cNvSpPr txBox="1">
            <a:spLocks noChangeArrowheads="1"/>
          </p:cNvSpPr>
          <p:nvPr/>
        </p:nvSpPr>
        <p:spPr bwMode="auto">
          <a:xfrm>
            <a:off x="3157538" y="5564188"/>
            <a:ext cx="392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nvGrpSpPr>
          <p:cNvPr id="6" name="Group 49"/>
          <p:cNvGrpSpPr>
            <a:grpSpLocks/>
          </p:cNvGrpSpPr>
          <p:nvPr/>
        </p:nvGrpSpPr>
        <p:grpSpPr bwMode="auto">
          <a:xfrm>
            <a:off x="2149475" y="5391150"/>
            <a:ext cx="2062163" cy="831850"/>
            <a:chOff x="1354" y="3396"/>
            <a:chExt cx="1299" cy="524"/>
          </a:xfrm>
        </p:grpSpPr>
        <p:sp>
          <p:nvSpPr>
            <p:cNvPr id="20497" name="Text Box 34"/>
            <p:cNvSpPr txBox="1">
              <a:spLocks noChangeArrowheads="1"/>
            </p:cNvSpPr>
            <p:nvPr/>
          </p:nvSpPr>
          <p:spPr bwMode="auto">
            <a:xfrm>
              <a:off x="1505" y="3396"/>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a:t>
              </a:r>
            </a:p>
          </p:txBody>
        </p:sp>
        <p:sp>
          <p:nvSpPr>
            <p:cNvPr id="20498" name="Text Box 35"/>
            <p:cNvSpPr txBox="1">
              <a:spLocks noChangeArrowheads="1"/>
            </p:cNvSpPr>
            <p:nvPr/>
          </p:nvSpPr>
          <p:spPr bwMode="auto">
            <a:xfrm>
              <a:off x="1354" y="3632"/>
              <a:ext cx="6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80+20</a:t>
              </a:r>
            </a:p>
          </p:txBody>
        </p:sp>
        <p:sp>
          <p:nvSpPr>
            <p:cNvPr id="20499" name="Line 36"/>
            <p:cNvSpPr>
              <a:spLocks noChangeShapeType="1"/>
            </p:cNvSpPr>
            <p:nvPr/>
          </p:nvSpPr>
          <p:spPr bwMode="auto">
            <a:xfrm>
              <a:off x="1381" y="3657"/>
              <a:ext cx="5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0500" name="Text Box 37"/>
            <p:cNvSpPr txBox="1">
              <a:spLocks noChangeArrowheads="1"/>
            </p:cNvSpPr>
            <p:nvPr/>
          </p:nvSpPr>
          <p:spPr bwMode="auto">
            <a:xfrm>
              <a:off x="2152" y="3523"/>
              <a:ext cx="5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a:t>
              </a:r>
            </a:p>
          </p:txBody>
        </p:sp>
      </p:grpSp>
      <p:sp>
        <p:nvSpPr>
          <p:cNvPr id="20490" name="Text Box 24"/>
          <p:cNvSpPr txBox="1">
            <a:spLocks noChangeArrowheads="1"/>
          </p:cNvSpPr>
          <p:nvPr/>
        </p:nvSpPr>
        <p:spPr bwMode="auto">
          <a:xfrm>
            <a:off x="4427538" y="5605463"/>
            <a:ext cx="1970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A50021"/>
                </a:solidFill>
              </a:rPr>
              <a:t>Specificity</a:t>
            </a:r>
            <a:r>
              <a:rPr lang="en-US" sz="2400"/>
              <a:t> =</a:t>
            </a:r>
          </a:p>
        </p:txBody>
      </p:sp>
      <p:sp>
        <p:nvSpPr>
          <p:cNvPr id="20491" name="Text Box 25"/>
          <p:cNvSpPr txBox="1">
            <a:spLocks noChangeArrowheads="1"/>
          </p:cNvSpPr>
          <p:nvPr/>
        </p:nvSpPr>
        <p:spPr bwMode="auto">
          <a:xfrm>
            <a:off x="7631113" y="558165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nvGrpSpPr>
          <p:cNvPr id="7" name="Group 50"/>
          <p:cNvGrpSpPr>
            <a:grpSpLocks/>
          </p:cNvGrpSpPr>
          <p:nvPr/>
        </p:nvGrpSpPr>
        <p:grpSpPr bwMode="auto">
          <a:xfrm>
            <a:off x="6338888" y="5373688"/>
            <a:ext cx="2587625" cy="852487"/>
            <a:chOff x="3993" y="3394"/>
            <a:chExt cx="1630" cy="528"/>
          </a:xfrm>
        </p:grpSpPr>
        <p:sp>
          <p:nvSpPr>
            <p:cNvPr id="20493" name="Text Box 39"/>
            <p:cNvSpPr txBox="1">
              <a:spLocks noChangeArrowheads="1"/>
            </p:cNvSpPr>
            <p:nvPr/>
          </p:nvSpPr>
          <p:spPr bwMode="auto">
            <a:xfrm>
              <a:off x="4962" y="3530"/>
              <a:ext cx="661"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88.9%</a:t>
              </a:r>
            </a:p>
          </p:txBody>
        </p:sp>
        <p:sp>
          <p:nvSpPr>
            <p:cNvPr id="20494" name="Text Box 40"/>
            <p:cNvSpPr txBox="1">
              <a:spLocks noChangeArrowheads="1"/>
            </p:cNvSpPr>
            <p:nvPr/>
          </p:nvSpPr>
          <p:spPr bwMode="auto">
            <a:xfrm>
              <a:off x="4193" y="3394"/>
              <a:ext cx="437"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800</a:t>
              </a:r>
            </a:p>
          </p:txBody>
        </p:sp>
        <p:sp>
          <p:nvSpPr>
            <p:cNvPr id="20495" name="Text Box 41"/>
            <p:cNvSpPr txBox="1">
              <a:spLocks noChangeArrowheads="1"/>
            </p:cNvSpPr>
            <p:nvPr/>
          </p:nvSpPr>
          <p:spPr bwMode="auto">
            <a:xfrm>
              <a:off x="3993" y="3639"/>
              <a:ext cx="870"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800+100</a:t>
              </a:r>
            </a:p>
          </p:txBody>
        </p:sp>
        <p:sp>
          <p:nvSpPr>
            <p:cNvPr id="20496" name="Line 42"/>
            <p:cNvSpPr>
              <a:spLocks noChangeShapeType="1"/>
            </p:cNvSpPr>
            <p:nvPr/>
          </p:nvSpPr>
          <p:spPr bwMode="auto">
            <a:xfrm>
              <a:off x="4002" y="3675"/>
              <a:ext cx="8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2" name="TextBox 1"/>
          <p:cNvSpPr txBox="1"/>
          <p:nvPr/>
        </p:nvSpPr>
        <p:spPr>
          <a:xfrm>
            <a:off x="228600" y="6453336"/>
            <a:ext cx="1970411" cy="276999"/>
          </a:xfrm>
          <a:prstGeom prst="rect">
            <a:avLst/>
          </a:prstGeom>
          <a:noFill/>
        </p:spPr>
        <p:txBody>
          <a:bodyPr wrap="none" rtlCol="0">
            <a:spAutoFit/>
          </a:bodyPr>
          <a:lstStyle/>
          <a:p>
            <a:pPr>
              <a:buNone/>
            </a:pPr>
            <a:r>
              <a:rPr lang="en-US" sz="1200" b="1" dirty="0" smtClean="0"/>
              <a:t>*FNB</a:t>
            </a:r>
            <a:r>
              <a:rPr lang="en-US" sz="1200" dirty="0" smtClean="0"/>
              <a:t>=Fine Needle Biopsy</a:t>
            </a:r>
            <a:endParaRPr lang="en-US" sz="12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003" fill="hold"/>
                                        <p:tgtEl>
                                          <p:spTgt spid="3"/>
                                        </p:tgtEl>
                                      </p:cBhvr>
                                    </p:cmd>
                                  </p:childTnLst>
                                </p:cTn>
                              </p:par>
                              <p:par>
                                <p:cTn id="7" presetID="3" presetClass="entr" presetSubtype="1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2000"/>
                                        <p:tgtEl>
                                          <p:spTgt spid="5"/>
                                        </p:tgtEl>
                                      </p:cBhvr>
                                    </p:animEffect>
                                  </p:childTnLst>
                                </p:cTn>
                              </p:par>
                              <p:par>
                                <p:cTn id="10" presetID="3" presetClass="entr" presetSubtype="10" fill="hold" nodeType="withEffect">
                                  <p:stCondLst>
                                    <p:cond delay="600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2000"/>
                                        <p:tgtEl>
                                          <p:spTgt spid="6"/>
                                        </p:tgtEl>
                                      </p:cBhvr>
                                    </p:animEffect>
                                  </p:childTnLst>
                                </p:cTn>
                              </p:par>
                              <p:par>
                                <p:cTn id="13" presetID="3" presetClass="entr" presetSubtype="10" fill="hold" nodeType="withEffect">
                                  <p:stCondLst>
                                    <p:cond delay="800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57200" y="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endParaRPr lang="en-US" sz="4400">
              <a:solidFill>
                <a:schemeClr val="tx2"/>
              </a:solidFill>
            </a:endParaRPr>
          </a:p>
        </p:txBody>
      </p:sp>
      <p:sp>
        <p:nvSpPr>
          <p:cNvPr id="21507" name="Text Box 15"/>
          <p:cNvSpPr txBox="1">
            <a:spLocks noChangeArrowheads="1"/>
          </p:cNvSpPr>
          <p:nvPr/>
        </p:nvSpPr>
        <p:spPr bwMode="auto">
          <a:xfrm>
            <a:off x="990600" y="685800"/>
            <a:ext cx="279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latin typeface="Times New Roman" pitchFamily="18" charset="0"/>
              </a:rPr>
              <a:t> </a:t>
            </a:r>
            <a:endParaRPr lang="en-US" sz="2800">
              <a:latin typeface="Times New Roman" pitchFamily="18" charset="0"/>
            </a:endParaRPr>
          </a:p>
          <a:p>
            <a:pPr>
              <a:buFontTx/>
              <a:buNone/>
            </a:pPr>
            <a:endParaRPr lang="en-US">
              <a:latin typeface="Times New Roman" pitchFamily="18" charset="0"/>
            </a:endParaRPr>
          </a:p>
        </p:txBody>
      </p:sp>
      <p:sp>
        <p:nvSpPr>
          <p:cNvPr id="21508" name="Rectangle 16"/>
          <p:cNvSpPr>
            <a:spLocks noGrp="1" noChangeArrowheads="1"/>
          </p:cNvSpPr>
          <p:nvPr>
            <p:ph type="title"/>
          </p:nvPr>
        </p:nvSpPr>
        <p:spPr>
          <a:xfrm>
            <a:off x="457200" y="404813"/>
            <a:ext cx="8458200" cy="1371600"/>
          </a:xfrm>
          <a:noFill/>
        </p:spPr>
        <p:txBody>
          <a:bodyPr/>
          <a:lstStyle/>
          <a:p>
            <a:pPr algn="l" eaLnBrk="1" hangingPunct="1"/>
            <a:r>
              <a:rPr lang="en-US" sz="2000" smtClean="0"/>
              <a:t>Assume a population of 1,000 people of whom 100 have disease and 900 do not have the disease.  A screening test to identify the 100 people with the disease, correctly identifies 80 with the disease and correctly identifies 800 who do not have the disease. </a:t>
            </a:r>
            <a:br>
              <a:rPr lang="en-US" sz="2000" smtClean="0"/>
            </a:br>
            <a:endParaRPr lang="en-US" sz="2000" smtClean="0"/>
          </a:p>
        </p:txBody>
      </p:sp>
      <p:sp>
        <p:nvSpPr>
          <p:cNvPr id="21509" name="Text Box 39"/>
          <p:cNvSpPr txBox="1">
            <a:spLocks noChangeArrowheads="1"/>
          </p:cNvSpPr>
          <p:nvPr/>
        </p:nvSpPr>
        <p:spPr bwMode="auto">
          <a:xfrm>
            <a:off x="2438400" y="1749425"/>
            <a:ext cx="7540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Yes</a:t>
            </a:r>
          </a:p>
        </p:txBody>
      </p:sp>
      <p:sp>
        <p:nvSpPr>
          <p:cNvPr id="21510" name="Text Box 40"/>
          <p:cNvSpPr txBox="1">
            <a:spLocks noChangeArrowheads="1"/>
          </p:cNvSpPr>
          <p:nvPr/>
        </p:nvSpPr>
        <p:spPr bwMode="auto">
          <a:xfrm>
            <a:off x="4441825" y="1749425"/>
            <a:ext cx="606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009999"/>
                </a:solidFill>
              </a:rPr>
              <a:t>No</a:t>
            </a:r>
            <a:endParaRPr lang="en-US" sz="2600"/>
          </a:p>
        </p:txBody>
      </p:sp>
      <p:sp>
        <p:nvSpPr>
          <p:cNvPr id="21511" name="Text Box 42"/>
          <p:cNvSpPr txBox="1">
            <a:spLocks noChangeArrowheads="1"/>
          </p:cNvSpPr>
          <p:nvPr/>
        </p:nvSpPr>
        <p:spPr bwMode="auto">
          <a:xfrm>
            <a:off x="228600" y="3060700"/>
            <a:ext cx="844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FNB</a:t>
            </a:r>
          </a:p>
        </p:txBody>
      </p:sp>
      <p:sp>
        <p:nvSpPr>
          <p:cNvPr id="21512" name="Text Box 43"/>
          <p:cNvSpPr txBox="1">
            <a:spLocks noChangeArrowheads="1"/>
          </p:cNvSpPr>
          <p:nvPr/>
        </p:nvSpPr>
        <p:spPr bwMode="auto">
          <a:xfrm>
            <a:off x="1812925" y="2232025"/>
            <a:ext cx="5413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TP</a:t>
            </a:r>
          </a:p>
        </p:txBody>
      </p:sp>
      <p:sp>
        <p:nvSpPr>
          <p:cNvPr id="21513" name="Text Box 44"/>
          <p:cNvSpPr txBox="1">
            <a:spLocks noChangeArrowheads="1"/>
          </p:cNvSpPr>
          <p:nvPr/>
        </p:nvSpPr>
        <p:spPr bwMode="auto">
          <a:xfrm>
            <a:off x="3727450" y="2232025"/>
            <a:ext cx="5413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FP</a:t>
            </a:r>
            <a:endParaRPr lang="en-US" sz="2400"/>
          </a:p>
        </p:txBody>
      </p:sp>
      <p:sp>
        <p:nvSpPr>
          <p:cNvPr id="21514" name="Text Box 45"/>
          <p:cNvSpPr txBox="1">
            <a:spLocks noChangeArrowheads="1"/>
          </p:cNvSpPr>
          <p:nvPr/>
        </p:nvSpPr>
        <p:spPr bwMode="auto">
          <a:xfrm>
            <a:off x="3709988" y="3535363"/>
            <a:ext cx="5572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TN</a:t>
            </a:r>
            <a:endParaRPr lang="en-US" sz="2400"/>
          </a:p>
        </p:txBody>
      </p:sp>
      <p:sp>
        <p:nvSpPr>
          <p:cNvPr id="21515" name="Text Box 46"/>
          <p:cNvSpPr txBox="1">
            <a:spLocks noChangeArrowheads="1"/>
          </p:cNvSpPr>
          <p:nvPr/>
        </p:nvSpPr>
        <p:spPr bwMode="auto">
          <a:xfrm>
            <a:off x="1828800" y="3298825"/>
            <a:ext cx="5572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FN</a:t>
            </a:r>
            <a:endParaRPr lang="en-US" sz="2400"/>
          </a:p>
        </p:txBody>
      </p:sp>
      <p:grpSp>
        <p:nvGrpSpPr>
          <p:cNvPr id="21516" name="Group 47"/>
          <p:cNvGrpSpPr>
            <a:grpSpLocks/>
          </p:cNvGrpSpPr>
          <p:nvPr/>
        </p:nvGrpSpPr>
        <p:grpSpPr bwMode="auto">
          <a:xfrm>
            <a:off x="3414713" y="2894013"/>
            <a:ext cx="658812" cy="762000"/>
            <a:chOff x="2151" y="1823"/>
            <a:chExt cx="415" cy="480"/>
          </a:xfrm>
        </p:grpSpPr>
        <p:sp>
          <p:nvSpPr>
            <p:cNvPr id="21559" name="Text Box 48"/>
            <p:cNvSpPr txBox="1">
              <a:spLocks noChangeArrowheads="1"/>
            </p:cNvSpPr>
            <p:nvPr/>
          </p:nvSpPr>
          <p:spPr bwMode="auto">
            <a:xfrm>
              <a:off x="2151" y="182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a:t>
              </a:r>
            </a:p>
          </p:txBody>
        </p:sp>
        <p:sp>
          <p:nvSpPr>
            <p:cNvPr id="21560" name="Text Box 49"/>
            <p:cNvSpPr txBox="1">
              <a:spLocks noChangeArrowheads="1"/>
            </p:cNvSpPr>
            <p:nvPr/>
          </p:nvSpPr>
          <p:spPr bwMode="auto">
            <a:xfrm>
              <a:off x="2352" y="1823"/>
              <a:ext cx="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b</a:t>
              </a:r>
            </a:p>
          </p:txBody>
        </p:sp>
        <p:sp>
          <p:nvSpPr>
            <p:cNvPr id="21561" name="Text Box 50"/>
            <p:cNvSpPr txBox="1">
              <a:spLocks noChangeArrowheads="1"/>
            </p:cNvSpPr>
            <p:nvPr/>
          </p:nvSpPr>
          <p:spPr bwMode="auto">
            <a:xfrm>
              <a:off x="2352" y="2034"/>
              <a:ext cx="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d</a:t>
              </a:r>
            </a:p>
          </p:txBody>
        </p:sp>
        <p:sp>
          <p:nvSpPr>
            <p:cNvPr id="21562" name="Text Box 51"/>
            <p:cNvSpPr txBox="1">
              <a:spLocks noChangeArrowheads="1"/>
            </p:cNvSpPr>
            <p:nvPr/>
          </p:nvSpPr>
          <p:spPr bwMode="auto">
            <a:xfrm>
              <a:off x="2158" y="2034"/>
              <a:ext cx="2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c</a:t>
              </a:r>
              <a:endParaRPr lang="en-US" sz="2400"/>
            </a:p>
          </p:txBody>
        </p:sp>
      </p:grpSp>
      <p:grpSp>
        <p:nvGrpSpPr>
          <p:cNvPr id="21517" name="Group 52"/>
          <p:cNvGrpSpPr>
            <a:grpSpLocks/>
          </p:cNvGrpSpPr>
          <p:nvPr/>
        </p:nvGrpSpPr>
        <p:grpSpPr bwMode="auto">
          <a:xfrm>
            <a:off x="1828800" y="2209800"/>
            <a:ext cx="4876800" cy="2667000"/>
            <a:chOff x="1152" y="1392"/>
            <a:chExt cx="3072" cy="1680"/>
          </a:xfrm>
        </p:grpSpPr>
        <p:sp>
          <p:nvSpPr>
            <p:cNvPr id="21554" name="Rectangle 53"/>
            <p:cNvSpPr>
              <a:spLocks noChangeArrowheads="1"/>
            </p:cNvSpPr>
            <p:nvPr/>
          </p:nvSpPr>
          <p:spPr bwMode="auto">
            <a:xfrm>
              <a:off x="1152" y="1392"/>
              <a:ext cx="2448" cy="13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55" name="Line 54"/>
            <p:cNvSpPr>
              <a:spLocks noChangeShapeType="1"/>
            </p:cNvSpPr>
            <p:nvPr/>
          </p:nvSpPr>
          <p:spPr bwMode="auto">
            <a:xfrm>
              <a:off x="2352" y="1392"/>
              <a:ext cx="0" cy="13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6" name="Line 55"/>
            <p:cNvSpPr>
              <a:spLocks noChangeShapeType="1"/>
            </p:cNvSpPr>
            <p:nvPr/>
          </p:nvSpPr>
          <p:spPr bwMode="auto">
            <a:xfrm>
              <a:off x="1152" y="2064"/>
              <a:ext cx="24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7" name="Line 56"/>
            <p:cNvSpPr>
              <a:spLocks noChangeShapeType="1"/>
            </p:cNvSpPr>
            <p:nvPr/>
          </p:nvSpPr>
          <p:spPr bwMode="auto">
            <a:xfrm>
              <a:off x="3600" y="2736"/>
              <a:ext cx="6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8" name="Line 57"/>
            <p:cNvSpPr>
              <a:spLocks noChangeShapeType="1"/>
            </p:cNvSpPr>
            <p:nvPr/>
          </p:nvSpPr>
          <p:spPr bwMode="auto">
            <a:xfrm>
              <a:off x="3600" y="2736"/>
              <a:ext cx="0" cy="3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1518" name="Text Box 58"/>
          <p:cNvSpPr txBox="1">
            <a:spLocks noChangeArrowheads="1"/>
          </p:cNvSpPr>
          <p:nvPr/>
        </p:nvSpPr>
        <p:spPr bwMode="auto">
          <a:xfrm>
            <a:off x="381000" y="2554288"/>
            <a:ext cx="1490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A50021"/>
                </a:solidFill>
              </a:rPr>
              <a:t>Abnormal</a:t>
            </a:r>
          </a:p>
        </p:txBody>
      </p:sp>
      <p:sp>
        <p:nvSpPr>
          <p:cNvPr id="21519" name="Text Box 59"/>
          <p:cNvSpPr txBox="1">
            <a:spLocks noChangeArrowheads="1"/>
          </p:cNvSpPr>
          <p:nvPr/>
        </p:nvSpPr>
        <p:spPr bwMode="auto">
          <a:xfrm>
            <a:off x="685800" y="3697288"/>
            <a:ext cx="116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009999"/>
                </a:solidFill>
              </a:rPr>
              <a:t>Normal</a:t>
            </a:r>
            <a:endParaRPr lang="en-US" sz="2400"/>
          </a:p>
        </p:txBody>
      </p:sp>
      <p:sp>
        <p:nvSpPr>
          <p:cNvPr id="21520" name="Text Box 60"/>
          <p:cNvSpPr txBox="1">
            <a:spLocks noChangeArrowheads="1"/>
          </p:cNvSpPr>
          <p:nvPr/>
        </p:nvSpPr>
        <p:spPr bwMode="auto">
          <a:xfrm>
            <a:off x="2438400" y="4365625"/>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CC0066"/>
                </a:solidFill>
              </a:rPr>
              <a:t>100</a:t>
            </a:r>
          </a:p>
        </p:txBody>
      </p:sp>
      <p:sp>
        <p:nvSpPr>
          <p:cNvPr id="21521" name="Text Box 61"/>
          <p:cNvSpPr txBox="1">
            <a:spLocks noChangeArrowheads="1"/>
          </p:cNvSpPr>
          <p:nvPr/>
        </p:nvSpPr>
        <p:spPr bwMode="auto">
          <a:xfrm>
            <a:off x="4310063" y="4365625"/>
            <a:ext cx="693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hlink"/>
                </a:solidFill>
              </a:rPr>
              <a:t>900</a:t>
            </a:r>
          </a:p>
        </p:txBody>
      </p:sp>
      <p:sp>
        <p:nvSpPr>
          <p:cNvPr id="21522" name="Text Box 62"/>
          <p:cNvSpPr txBox="1">
            <a:spLocks noChangeArrowheads="1"/>
          </p:cNvSpPr>
          <p:nvPr/>
        </p:nvSpPr>
        <p:spPr bwMode="auto">
          <a:xfrm>
            <a:off x="2608263" y="2540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CC0066"/>
                </a:solidFill>
              </a:rPr>
              <a:t>80</a:t>
            </a:r>
          </a:p>
        </p:txBody>
      </p:sp>
      <p:sp>
        <p:nvSpPr>
          <p:cNvPr id="21523" name="Text Box 63"/>
          <p:cNvSpPr txBox="1">
            <a:spLocks noChangeArrowheads="1"/>
          </p:cNvSpPr>
          <p:nvPr/>
        </p:nvSpPr>
        <p:spPr bwMode="auto">
          <a:xfrm>
            <a:off x="4298950" y="36195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hlink"/>
                </a:solidFill>
              </a:rPr>
              <a:t>800</a:t>
            </a:r>
          </a:p>
        </p:txBody>
      </p:sp>
      <p:sp>
        <p:nvSpPr>
          <p:cNvPr id="21524" name="Text Box 64"/>
          <p:cNvSpPr txBox="1">
            <a:spLocks noChangeArrowheads="1"/>
          </p:cNvSpPr>
          <p:nvPr/>
        </p:nvSpPr>
        <p:spPr bwMode="auto">
          <a:xfrm>
            <a:off x="4310063" y="2565400"/>
            <a:ext cx="693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100</a:t>
            </a:r>
          </a:p>
        </p:txBody>
      </p:sp>
      <p:sp>
        <p:nvSpPr>
          <p:cNvPr id="21525" name="Text Box 65"/>
          <p:cNvSpPr txBox="1">
            <a:spLocks noChangeArrowheads="1"/>
          </p:cNvSpPr>
          <p:nvPr/>
        </p:nvSpPr>
        <p:spPr bwMode="auto">
          <a:xfrm>
            <a:off x="2608263" y="36195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20</a:t>
            </a:r>
          </a:p>
        </p:txBody>
      </p:sp>
      <p:sp>
        <p:nvSpPr>
          <p:cNvPr id="21526" name="Text Box 69"/>
          <p:cNvSpPr txBox="1">
            <a:spLocks noChangeArrowheads="1"/>
          </p:cNvSpPr>
          <p:nvPr/>
        </p:nvSpPr>
        <p:spPr bwMode="auto">
          <a:xfrm>
            <a:off x="5894388" y="2565400"/>
            <a:ext cx="693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180</a:t>
            </a:r>
          </a:p>
        </p:txBody>
      </p:sp>
      <p:sp>
        <p:nvSpPr>
          <p:cNvPr id="21527" name="Text Box 70"/>
          <p:cNvSpPr txBox="1">
            <a:spLocks noChangeArrowheads="1"/>
          </p:cNvSpPr>
          <p:nvPr/>
        </p:nvSpPr>
        <p:spPr bwMode="auto">
          <a:xfrm>
            <a:off x="5894388" y="3630613"/>
            <a:ext cx="693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hlink"/>
                </a:solidFill>
              </a:rPr>
              <a:t>820</a:t>
            </a:r>
          </a:p>
        </p:txBody>
      </p:sp>
      <p:sp>
        <p:nvSpPr>
          <p:cNvPr id="21528" name="Text Box 71"/>
          <p:cNvSpPr txBox="1">
            <a:spLocks noChangeArrowheads="1"/>
          </p:cNvSpPr>
          <p:nvPr/>
        </p:nvSpPr>
        <p:spPr bwMode="auto">
          <a:xfrm>
            <a:off x="5640388" y="4365625"/>
            <a:ext cx="947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hlink"/>
                </a:solidFill>
              </a:rPr>
              <a:t>1,000</a:t>
            </a:r>
          </a:p>
        </p:txBody>
      </p:sp>
      <p:sp>
        <p:nvSpPr>
          <p:cNvPr id="21529" name="Text Box 3"/>
          <p:cNvSpPr txBox="1">
            <a:spLocks noChangeArrowheads="1"/>
          </p:cNvSpPr>
          <p:nvPr/>
        </p:nvSpPr>
        <p:spPr bwMode="auto">
          <a:xfrm>
            <a:off x="838200" y="503872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A50021"/>
                </a:solidFill>
              </a:rPr>
              <a:t>Accuracy  </a:t>
            </a:r>
            <a:r>
              <a:rPr lang="en-US" sz="2400">
                <a:solidFill>
                  <a:srgbClr val="A50021"/>
                </a:solidFill>
              </a:rPr>
              <a:t>=</a:t>
            </a:r>
          </a:p>
        </p:txBody>
      </p:sp>
      <p:grpSp>
        <p:nvGrpSpPr>
          <p:cNvPr id="4" name="Group 87"/>
          <p:cNvGrpSpPr>
            <a:grpSpLocks/>
          </p:cNvGrpSpPr>
          <p:nvPr/>
        </p:nvGrpSpPr>
        <p:grpSpPr bwMode="auto">
          <a:xfrm>
            <a:off x="2732088" y="4797425"/>
            <a:ext cx="3498850" cy="912813"/>
            <a:chOff x="1721" y="3022"/>
            <a:chExt cx="2204" cy="575"/>
          </a:xfrm>
        </p:grpSpPr>
        <p:sp>
          <p:nvSpPr>
            <p:cNvPr id="21549" name="Text Box 4"/>
            <p:cNvSpPr txBox="1">
              <a:spLocks noChangeArrowheads="1"/>
            </p:cNvSpPr>
            <p:nvPr/>
          </p:nvSpPr>
          <p:spPr bwMode="auto">
            <a:xfrm>
              <a:off x="3235" y="3159"/>
              <a:ext cx="3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a:t>
              </a:r>
            </a:p>
          </p:txBody>
        </p:sp>
        <p:sp>
          <p:nvSpPr>
            <p:cNvPr id="21550" name="Text Box 66"/>
            <p:cNvSpPr txBox="1">
              <a:spLocks noChangeArrowheads="1"/>
            </p:cNvSpPr>
            <p:nvPr/>
          </p:nvSpPr>
          <p:spPr bwMode="auto">
            <a:xfrm>
              <a:off x="2117" y="3022"/>
              <a:ext cx="7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80+800</a:t>
              </a:r>
            </a:p>
          </p:txBody>
        </p:sp>
        <p:sp>
          <p:nvSpPr>
            <p:cNvPr id="21551" name="Text Box 67"/>
            <p:cNvSpPr txBox="1">
              <a:spLocks noChangeArrowheads="1"/>
            </p:cNvSpPr>
            <p:nvPr/>
          </p:nvSpPr>
          <p:spPr bwMode="auto">
            <a:xfrm>
              <a:off x="1721" y="3309"/>
              <a:ext cx="15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80+100+800+20</a:t>
              </a:r>
            </a:p>
          </p:txBody>
        </p:sp>
        <p:sp>
          <p:nvSpPr>
            <p:cNvPr id="21552" name="Line 68"/>
            <p:cNvSpPr>
              <a:spLocks noChangeShapeType="1"/>
            </p:cNvSpPr>
            <p:nvPr/>
          </p:nvSpPr>
          <p:spPr bwMode="auto">
            <a:xfrm>
              <a:off x="1746" y="3315"/>
              <a:ext cx="14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1553" name="Text Box 72"/>
            <p:cNvSpPr txBox="1">
              <a:spLocks noChangeArrowheads="1"/>
            </p:cNvSpPr>
            <p:nvPr/>
          </p:nvSpPr>
          <p:spPr bwMode="auto">
            <a:xfrm>
              <a:off x="3424" y="3178"/>
              <a:ext cx="5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88%</a:t>
              </a:r>
            </a:p>
          </p:txBody>
        </p:sp>
      </p:grpSp>
      <p:sp>
        <p:nvSpPr>
          <p:cNvPr id="21531" name="Text Box 9"/>
          <p:cNvSpPr txBox="1">
            <a:spLocks noChangeArrowheads="1"/>
          </p:cNvSpPr>
          <p:nvPr/>
        </p:nvSpPr>
        <p:spPr bwMode="auto">
          <a:xfrm>
            <a:off x="3446463" y="6088063"/>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t>
            </a:r>
          </a:p>
        </p:txBody>
      </p:sp>
      <p:sp>
        <p:nvSpPr>
          <p:cNvPr id="21532" name="Text Box 8"/>
          <p:cNvSpPr txBox="1">
            <a:spLocks noChangeArrowheads="1"/>
          </p:cNvSpPr>
          <p:nvPr/>
        </p:nvSpPr>
        <p:spPr bwMode="auto">
          <a:xfrm>
            <a:off x="1968500" y="6088063"/>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t>
            </a:r>
          </a:p>
        </p:txBody>
      </p:sp>
      <p:sp>
        <p:nvSpPr>
          <p:cNvPr id="21533" name="Text Box 5"/>
          <p:cNvSpPr txBox="1">
            <a:spLocks noChangeArrowheads="1"/>
          </p:cNvSpPr>
          <p:nvPr/>
        </p:nvSpPr>
        <p:spPr bwMode="auto">
          <a:xfrm>
            <a:off x="190500" y="6070600"/>
            <a:ext cx="97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A50021"/>
                </a:solidFill>
              </a:rPr>
              <a:t>PV</a:t>
            </a:r>
            <a:r>
              <a:rPr lang="en-US" sz="2400" baseline="30000">
                <a:solidFill>
                  <a:srgbClr val="A50021"/>
                </a:solidFill>
              </a:rPr>
              <a:t>+</a:t>
            </a:r>
            <a:r>
              <a:rPr lang="en-US" sz="2400">
                <a:solidFill>
                  <a:srgbClr val="A50021"/>
                </a:solidFill>
              </a:rPr>
              <a:t> =</a:t>
            </a:r>
          </a:p>
        </p:txBody>
      </p:sp>
      <p:sp>
        <p:nvSpPr>
          <p:cNvPr id="21534" name="Text Box 7"/>
          <p:cNvSpPr txBox="1">
            <a:spLocks noChangeArrowheads="1"/>
          </p:cNvSpPr>
          <p:nvPr/>
        </p:nvSpPr>
        <p:spPr bwMode="auto">
          <a:xfrm>
            <a:off x="1033463" y="5934075"/>
            <a:ext cx="1162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u="sng"/>
              <a:t>    TP   </a:t>
            </a:r>
            <a:endParaRPr lang="en-US" sz="2400"/>
          </a:p>
          <a:p>
            <a:pPr>
              <a:buFontTx/>
              <a:buNone/>
            </a:pPr>
            <a:r>
              <a:rPr lang="en-US" sz="2400"/>
              <a:t>All pos</a:t>
            </a:r>
          </a:p>
        </p:txBody>
      </p:sp>
      <p:grpSp>
        <p:nvGrpSpPr>
          <p:cNvPr id="5" name="Group 89"/>
          <p:cNvGrpSpPr>
            <a:grpSpLocks/>
          </p:cNvGrpSpPr>
          <p:nvPr/>
        </p:nvGrpSpPr>
        <p:grpSpPr bwMode="auto">
          <a:xfrm>
            <a:off x="2286000" y="5895975"/>
            <a:ext cx="2430463" cy="860425"/>
            <a:chOff x="1440" y="3714"/>
            <a:chExt cx="1531" cy="542"/>
          </a:xfrm>
        </p:grpSpPr>
        <p:sp>
          <p:nvSpPr>
            <p:cNvPr id="21545" name="Text Box 73"/>
            <p:cNvSpPr txBox="1">
              <a:spLocks noChangeArrowheads="1"/>
            </p:cNvSpPr>
            <p:nvPr/>
          </p:nvSpPr>
          <p:spPr bwMode="auto">
            <a:xfrm>
              <a:off x="1648" y="3714"/>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a:t>
              </a:r>
            </a:p>
          </p:txBody>
        </p:sp>
        <p:sp>
          <p:nvSpPr>
            <p:cNvPr id="21546" name="Text Box 74"/>
            <p:cNvSpPr txBox="1">
              <a:spLocks noChangeArrowheads="1"/>
            </p:cNvSpPr>
            <p:nvPr/>
          </p:nvSpPr>
          <p:spPr bwMode="auto">
            <a:xfrm>
              <a:off x="1440" y="3968"/>
              <a:ext cx="7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80+100</a:t>
              </a:r>
            </a:p>
          </p:txBody>
        </p:sp>
        <p:sp>
          <p:nvSpPr>
            <p:cNvPr id="21547" name="Line 75"/>
            <p:cNvSpPr>
              <a:spLocks noChangeShapeType="1"/>
            </p:cNvSpPr>
            <p:nvPr/>
          </p:nvSpPr>
          <p:spPr bwMode="auto">
            <a:xfrm>
              <a:off x="1458" y="3974"/>
              <a:ext cx="72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1548" name="Text Box 76"/>
            <p:cNvSpPr txBox="1">
              <a:spLocks noChangeArrowheads="1"/>
            </p:cNvSpPr>
            <p:nvPr/>
          </p:nvSpPr>
          <p:spPr bwMode="auto">
            <a:xfrm>
              <a:off x="2310" y="3841"/>
              <a:ext cx="6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44.4%</a:t>
              </a:r>
            </a:p>
          </p:txBody>
        </p:sp>
      </p:grpSp>
      <p:sp>
        <p:nvSpPr>
          <p:cNvPr id="21536" name="Text Box 10"/>
          <p:cNvSpPr txBox="1">
            <a:spLocks noChangeArrowheads="1"/>
          </p:cNvSpPr>
          <p:nvPr/>
        </p:nvSpPr>
        <p:spPr bwMode="auto">
          <a:xfrm>
            <a:off x="4775200" y="6061075"/>
            <a:ext cx="92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A50021"/>
                </a:solidFill>
              </a:rPr>
              <a:t>PV</a:t>
            </a:r>
            <a:r>
              <a:rPr lang="en-US" sz="2400" b="1" baseline="30000">
                <a:solidFill>
                  <a:srgbClr val="A50021"/>
                </a:solidFill>
              </a:rPr>
              <a:t>-</a:t>
            </a:r>
            <a:r>
              <a:rPr lang="en-US" sz="2400">
                <a:solidFill>
                  <a:srgbClr val="A50021"/>
                </a:solidFill>
              </a:rPr>
              <a:t> =</a:t>
            </a:r>
          </a:p>
        </p:txBody>
      </p:sp>
      <p:sp>
        <p:nvSpPr>
          <p:cNvPr id="21537" name="Text Box 12"/>
          <p:cNvSpPr txBox="1">
            <a:spLocks noChangeArrowheads="1"/>
          </p:cNvSpPr>
          <p:nvPr/>
        </p:nvSpPr>
        <p:spPr bwMode="auto">
          <a:xfrm>
            <a:off x="5538788" y="5919788"/>
            <a:ext cx="11795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u="sng"/>
              <a:t>    TN   </a:t>
            </a:r>
            <a:endParaRPr lang="en-US" sz="2400"/>
          </a:p>
          <a:p>
            <a:pPr>
              <a:buFontTx/>
              <a:buNone/>
            </a:pPr>
            <a:r>
              <a:rPr lang="en-US" sz="2400"/>
              <a:t>All neg</a:t>
            </a:r>
          </a:p>
        </p:txBody>
      </p:sp>
      <p:sp>
        <p:nvSpPr>
          <p:cNvPr id="21538" name="Text Box 13"/>
          <p:cNvSpPr txBox="1">
            <a:spLocks noChangeArrowheads="1"/>
          </p:cNvSpPr>
          <p:nvPr/>
        </p:nvSpPr>
        <p:spPr bwMode="auto">
          <a:xfrm>
            <a:off x="6488113" y="6075363"/>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t>
            </a:r>
          </a:p>
        </p:txBody>
      </p:sp>
      <p:sp>
        <p:nvSpPr>
          <p:cNvPr id="21539" name="Rectangle 14"/>
          <p:cNvSpPr>
            <a:spLocks noChangeArrowheads="1"/>
          </p:cNvSpPr>
          <p:nvPr/>
        </p:nvSpPr>
        <p:spPr bwMode="auto">
          <a:xfrm>
            <a:off x="7927975" y="6067425"/>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400"/>
              <a:t>=</a:t>
            </a:r>
          </a:p>
        </p:txBody>
      </p:sp>
      <p:grpSp>
        <p:nvGrpSpPr>
          <p:cNvPr id="6" name="Group 90"/>
          <p:cNvGrpSpPr>
            <a:grpSpLocks/>
          </p:cNvGrpSpPr>
          <p:nvPr/>
        </p:nvGrpSpPr>
        <p:grpSpPr bwMode="auto">
          <a:xfrm>
            <a:off x="6716713" y="5895975"/>
            <a:ext cx="2501900" cy="855663"/>
            <a:chOff x="4231" y="3714"/>
            <a:chExt cx="1576" cy="539"/>
          </a:xfrm>
        </p:grpSpPr>
        <p:sp>
          <p:nvSpPr>
            <p:cNvPr id="21541" name="Text Box 79"/>
            <p:cNvSpPr txBox="1">
              <a:spLocks noChangeArrowheads="1"/>
            </p:cNvSpPr>
            <p:nvPr/>
          </p:nvSpPr>
          <p:spPr bwMode="auto">
            <a:xfrm>
              <a:off x="4346" y="3714"/>
              <a:ext cx="4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800</a:t>
              </a:r>
            </a:p>
          </p:txBody>
        </p:sp>
        <p:sp>
          <p:nvSpPr>
            <p:cNvPr id="21542" name="Text Box 80"/>
            <p:cNvSpPr txBox="1">
              <a:spLocks noChangeArrowheads="1"/>
            </p:cNvSpPr>
            <p:nvPr/>
          </p:nvSpPr>
          <p:spPr bwMode="auto">
            <a:xfrm>
              <a:off x="4231" y="3965"/>
              <a:ext cx="7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800+20</a:t>
              </a:r>
            </a:p>
          </p:txBody>
        </p:sp>
        <p:sp>
          <p:nvSpPr>
            <p:cNvPr id="21543" name="Line 81"/>
            <p:cNvSpPr>
              <a:spLocks noChangeShapeType="1"/>
            </p:cNvSpPr>
            <p:nvPr/>
          </p:nvSpPr>
          <p:spPr bwMode="auto">
            <a:xfrm>
              <a:off x="4286" y="3974"/>
              <a:ext cx="72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1544" name="Text Box 82"/>
            <p:cNvSpPr txBox="1">
              <a:spLocks noChangeArrowheads="1"/>
            </p:cNvSpPr>
            <p:nvPr/>
          </p:nvSpPr>
          <p:spPr bwMode="auto">
            <a:xfrm>
              <a:off x="5146" y="3841"/>
              <a:ext cx="6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97.6%</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536" fill="hold"/>
                                        <p:tgtEl>
                                          <p:spTgt spid="3"/>
                                        </p:tgtEl>
                                      </p:cBhvr>
                                    </p:cmd>
                                  </p:childTnLst>
                                </p:cTn>
                              </p:par>
                              <p:par>
                                <p:cTn id="7" presetID="5" presetClass="entr" presetSubtype="1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heckerboard(across)">
                                      <p:cBhvr>
                                        <p:cTn id="9" dur="2000"/>
                                        <p:tgtEl>
                                          <p:spTgt spid="4"/>
                                        </p:tgtEl>
                                      </p:cBhvr>
                                    </p:animEffect>
                                  </p:childTnLst>
                                </p:cTn>
                              </p:par>
                              <p:par>
                                <p:cTn id="10" presetID="5" presetClass="entr" presetSubtype="10" fill="hold" nodeType="withEffect">
                                  <p:stCondLst>
                                    <p:cond delay="2400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2000"/>
                                        <p:tgtEl>
                                          <p:spTgt spid="5"/>
                                        </p:tgtEl>
                                      </p:cBhvr>
                                    </p:animEffect>
                                  </p:childTnLst>
                                </p:cTn>
                              </p:par>
                              <p:par>
                                <p:cTn id="13" presetID="5" presetClass="entr" presetSubtype="10" fill="hold" nodeType="withEffect">
                                  <p:stCondLst>
                                    <p:cond delay="6000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57200" y="-171450"/>
            <a:ext cx="8229600" cy="1371600"/>
          </a:xfrm>
        </p:spPr>
        <p:txBody>
          <a:bodyPr/>
          <a:lstStyle/>
          <a:p>
            <a:pPr eaLnBrk="1" hangingPunct="1">
              <a:defRPr/>
            </a:pPr>
            <a:r>
              <a:rPr lang="en-US" smtClean="0">
                <a:solidFill>
                  <a:srgbClr val="990033"/>
                </a:solidFill>
                <a:effectLst>
                  <a:outerShdw blurRad="38100" dist="38100" dir="2700000" algn="tl">
                    <a:srgbClr val="C0C0C0"/>
                  </a:outerShdw>
                </a:effectLst>
              </a:rPr>
              <a:t>Choosing a cut-off level</a:t>
            </a:r>
            <a:r>
              <a:rPr lang="en-US" smtClean="0">
                <a:solidFill>
                  <a:schemeClr val="bg2"/>
                </a:solidFill>
              </a:rPr>
              <a:t> (</a:t>
            </a:r>
            <a:r>
              <a:rPr lang="en-US" smtClean="0">
                <a:solidFill>
                  <a:srgbClr val="A50021"/>
                </a:solidFill>
              </a:rPr>
              <a:t>1</a:t>
            </a:r>
            <a:r>
              <a:rPr lang="en-US" smtClean="0">
                <a:solidFill>
                  <a:schemeClr val="bg2"/>
                </a:solidFill>
              </a:rPr>
              <a:t>)</a:t>
            </a:r>
          </a:p>
        </p:txBody>
      </p:sp>
      <p:grpSp>
        <p:nvGrpSpPr>
          <p:cNvPr id="22531" name="Group 3"/>
          <p:cNvGrpSpPr>
            <a:grpSpLocks/>
          </p:cNvGrpSpPr>
          <p:nvPr/>
        </p:nvGrpSpPr>
        <p:grpSpPr bwMode="auto">
          <a:xfrm>
            <a:off x="488950" y="2514600"/>
            <a:ext cx="6902450" cy="3871913"/>
            <a:chOff x="308" y="1584"/>
            <a:chExt cx="4348" cy="2439"/>
          </a:xfrm>
        </p:grpSpPr>
        <p:sp>
          <p:nvSpPr>
            <p:cNvPr id="22551" name="Line 4"/>
            <p:cNvSpPr>
              <a:spLocks noChangeShapeType="1"/>
            </p:cNvSpPr>
            <p:nvPr/>
          </p:nvSpPr>
          <p:spPr bwMode="auto">
            <a:xfrm flipV="1">
              <a:off x="1008" y="1584"/>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5"/>
            <p:cNvSpPr>
              <a:spLocks noChangeShapeType="1"/>
            </p:cNvSpPr>
            <p:nvPr/>
          </p:nvSpPr>
          <p:spPr bwMode="auto">
            <a:xfrm>
              <a:off x="1008" y="3264"/>
              <a:ext cx="36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6"/>
            <p:cNvSpPr>
              <a:spLocks noChangeShapeType="1"/>
            </p:cNvSpPr>
            <p:nvPr/>
          </p:nvSpPr>
          <p:spPr bwMode="auto">
            <a:xfrm>
              <a:off x="1008" y="3600"/>
              <a:ext cx="36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Rectangle 7" descr="80%"/>
            <p:cNvSpPr>
              <a:spLocks noChangeArrowheads="1"/>
            </p:cNvSpPr>
            <p:nvPr/>
          </p:nvSpPr>
          <p:spPr bwMode="auto">
            <a:xfrm>
              <a:off x="1776" y="2064"/>
              <a:ext cx="240" cy="1200"/>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55" name="Rectangle 8" descr="80%"/>
            <p:cNvSpPr>
              <a:spLocks noChangeArrowheads="1"/>
            </p:cNvSpPr>
            <p:nvPr/>
          </p:nvSpPr>
          <p:spPr bwMode="auto">
            <a:xfrm>
              <a:off x="2016" y="1776"/>
              <a:ext cx="240" cy="1488"/>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56" name="Rectangle 9" descr="80%"/>
            <p:cNvSpPr>
              <a:spLocks noChangeArrowheads="1"/>
            </p:cNvSpPr>
            <p:nvPr/>
          </p:nvSpPr>
          <p:spPr bwMode="auto">
            <a:xfrm>
              <a:off x="2256" y="2352"/>
              <a:ext cx="240" cy="912"/>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57" name="Rectangle 10" descr="80%"/>
            <p:cNvSpPr>
              <a:spLocks noChangeArrowheads="1"/>
            </p:cNvSpPr>
            <p:nvPr/>
          </p:nvSpPr>
          <p:spPr bwMode="auto">
            <a:xfrm>
              <a:off x="1536" y="2544"/>
              <a:ext cx="240" cy="720"/>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58" name="Rectangle 11" descr="80%"/>
            <p:cNvSpPr>
              <a:spLocks noChangeArrowheads="1"/>
            </p:cNvSpPr>
            <p:nvPr/>
          </p:nvSpPr>
          <p:spPr bwMode="auto">
            <a:xfrm>
              <a:off x="2496" y="2544"/>
              <a:ext cx="240" cy="720"/>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59" name="Rectangle 12" descr="80%"/>
            <p:cNvSpPr>
              <a:spLocks noChangeArrowheads="1"/>
            </p:cNvSpPr>
            <p:nvPr/>
          </p:nvSpPr>
          <p:spPr bwMode="auto">
            <a:xfrm>
              <a:off x="2736" y="2976"/>
              <a:ext cx="240" cy="288"/>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0" name="Rectangle 13" descr="80%"/>
            <p:cNvSpPr>
              <a:spLocks noChangeArrowheads="1"/>
            </p:cNvSpPr>
            <p:nvPr/>
          </p:nvSpPr>
          <p:spPr bwMode="auto">
            <a:xfrm>
              <a:off x="1296" y="2976"/>
              <a:ext cx="240" cy="288"/>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1" name="Rectangle 14" descr="80%"/>
            <p:cNvSpPr>
              <a:spLocks noChangeArrowheads="1"/>
            </p:cNvSpPr>
            <p:nvPr/>
          </p:nvSpPr>
          <p:spPr bwMode="auto">
            <a:xfrm>
              <a:off x="2976" y="3168"/>
              <a:ext cx="240" cy="96"/>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2" name="Rectangle 15"/>
            <p:cNvSpPr>
              <a:spLocks noChangeArrowheads="1"/>
            </p:cNvSpPr>
            <p:nvPr/>
          </p:nvSpPr>
          <p:spPr bwMode="auto">
            <a:xfrm>
              <a:off x="3408"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3" name="Rectangle 16"/>
            <p:cNvSpPr>
              <a:spLocks noChangeArrowheads="1"/>
            </p:cNvSpPr>
            <p:nvPr/>
          </p:nvSpPr>
          <p:spPr bwMode="auto">
            <a:xfrm>
              <a:off x="4128" y="3456"/>
              <a:ext cx="240" cy="144"/>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4" name="Rectangle 17"/>
            <p:cNvSpPr>
              <a:spLocks noChangeArrowheads="1"/>
            </p:cNvSpPr>
            <p:nvPr/>
          </p:nvSpPr>
          <p:spPr bwMode="auto">
            <a:xfrm>
              <a:off x="4368"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5" name="Rectangle 18"/>
            <p:cNvSpPr>
              <a:spLocks noChangeArrowheads="1"/>
            </p:cNvSpPr>
            <p:nvPr/>
          </p:nvSpPr>
          <p:spPr bwMode="auto">
            <a:xfrm>
              <a:off x="2544"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6" name="Rectangle 19"/>
            <p:cNvSpPr>
              <a:spLocks noChangeArrowheads="1"/>
            </p:cNvSpPr>
            <p:nvPr/>
          </p:nvSpPr>
          <p:spPr bwMode="auto">
            <a:xfrm>
              <a:off x="3888" y="3552"/>
              <a:ext cx="240"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7" name="Rectangle 20"/>
            <p:cNvSpPr>
              <a:spLocks noChangeArrowheads="1"/>
            </p:cNvSpPr>
            <p:nvPr/>
          </p:nvSpPr>
          <p:spPr bwMode="auto">
            <a:xfrm>
              <a:off x="3168" y="3456"/>
              <a:ext cx="240" cy="144"/>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8" name="Rectangle 21"/>
            <p:cNvSpPr>
              <a:spLocks noChangeArrowheads="1"/>
            </p:cNvSpPr>
            <p:nvPr/>
          </p:nvSpPr>
          <p:spPr bwMode="auto">
            <a:xfrm>
              <a:off x="3648" y="3408"/>
              <a:ext cx="240" cy="192"/>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69" name="Rectangle 22"/>
            <p:cNvSpPr>
              <a:spLocks noChangeArrowheads="1"/>
            </p:cNvSpPr>
            <p:nvPr/>
          </p:nvSpPr>
          <p:spPr bwMode="auto">
            <a:xfrm>
              <a:off x="2304" y="3552"/>
              <a:ext cx="240"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70" name="Rectangle 23"/>
            <p:cNvSpPr>
              <a:spLocks noChangeArrowheads="1"/>
            </p:cNvSpPr>
            <p:nvPr/>
          </p:nvSpPr>
          <p:spPr bwMode="auto">
            <a:xfrm>
              <a:off x="2928"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71" name="Line 24"/>
            <p:cNvSpPr>
              <a:spLocks noChangeShapeType="1"/>
            </p:cNvSpPr>
            <p:nvPr/>
          </p:nvSpPr>
          <p:spPr bwMode="auto">
            <a:xfrm flipV="1">
              <a:off x="1008" y="340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72" name="Rectangle 25"/>
            <p:cNvSpPr>
              <a:spLocks noChangeArrowheads="1"/>
            </p:cNvSpPr>
            <p:nvPr/>
          </p:nvSpPr>
          <p:spPr bwMode="auto">
            <a:xfrm>
              <a:off x="3072"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2573" name="Line 26"/>
            <p:cNvSpPr>
              <a:spLocks noChangeShapeType="1"/>
            </p:cNvSpPr>
            <p:nvPr/>
          </p:nvSpPr>
          <p:spPr bwMode="auto">
            <a:xfrm flipV="1">
              <a:off x="1248"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74" name="Line 27"/>
            <p:cNvSpPr>
              <a:spLocks noChangeShapeType="1"/>
            </p:cNvSpPr>
            <p:nvPr/>
          </p:nvSpPr>
          <p:spPr bwMode="auto">
            <a:xfrm flipV="1">
              <a:off x="1776"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75" name="Line 28"/>
            <p:cNvSpPr>
              <a:spLocks noChangeShapeType="1"/>
            </p:cNvSpPr>
            <p:nvPr/>
          </p:nvSpPr>
          <p:spPr bwMode="auto">
            <a:xfrm flipV="1">
              <a:off x="2304"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76" name="Line 29"/>
            <p:cNvSpPr>
              <a:spLocks noChangeShapeType="1"/>
            </p:cNvSpPr>
            <p:nvPr/>
          </p:nvSpPr>
          <p:spPr bwMode="auto">
            <a:xfrm flipV="1">
              <a:off x="2832"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77" name="Line 30"/>
            <p:cNvSpPr>
              <a:spLocks noChangeShapeType="1"/>
            </p:cNvSpPr>
            <p:nvPr/>
          </p:nvSpPr>
          <p:spPr bwMode="auto">
            <a:xfrm flipV="1">
              <a:off x="3360"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78" name="Line 31"/>
            <p:cNvSpPr>
              <a:spLocks noChangeShapeType="1"/>
            </p:cNvSpPr>
            <p:nvPr/>
          </p:nvSpPr>
          <p:spPr bwMode="auto">
            <a:xfrm flipV="1">
              <a:off x="3888"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79" name="Line 32"/>
            <p:cNvSpPr>
              <a:spLocks noChangeShapeType="1"/>
            </p:cNvSpPr>
            <p:nvPr/>
          </p:nvSpPr>
          <p:spPr bwMode="auto">
            <a:xfrm flipV="1">
              <a:off x="4416"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80" name="Line 33"/>
            <p:cNvSpPr>
              <a:spLocks noChangeShapeType="1"/>
            </p:cNvSpPr>
            <p:nvPr/>
          </p:nvSpPr>
          <p:spPr bwMode="auto">
            <a:xfrm flipV="1">
              <a:off x="3360"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81" name="Line 34"/>
            <p:cNvSpPr>
              <a:spLocks noChangeShapeType="1"/>
            </p:cNvSpPr>
            <p:nvPr/>
          </p:nvSpPr>
          <p:spPr bwMode="auto">
            <a:xfrm flipV="1">
              <a:off x="3888"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82" name="Line 35"/>
            <p:cNvSpPr>
              <a:spLocks noChangeShapeType="1"/>
            </p:cNvSpPr>
            <p:nvPr/>
          </p:nvSpPr>
          <p:spPr bwMode="auto">
            <a:xfrm flipV="1">
              <a:off x="4416"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83" name="Line 36"/>
            <p:cNvSpPr>
              <a:spLocks noChangeShapeType="1"/>
            </p:cNvSpPr>
            <p:nvPr/>
          </p:nvSpPr>
          <p:spPr bwMode="auto">
            <a:xfrm flipV="1">
              <a:off x="1248"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84" name="Line 37"/>
            <p:cNvSpPr>
              <a:spLocks noChangeShapeType="1"/>
            </p:cNvSpPr>
            <p:nvPr/>
          </p:nvSpPr>
          <p:spPr bwMode="auto">
            <a:xfrm flipV="1">
              <a:off x="1776"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85" name="Line 38"/>
            <p:cNvSpPr>
              <a:spLocks noChangeShapeType="1"/>
            </p:cNvSpPr>
            <p:nvPr/>
          </p:nvSpPr>
          <p:spPr bwMode="auto">
            <a:xfrm flipV="1">
              <a:off x="2304"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86" name="Line 39"/>
            <p:cNvSpPr>
              <a:spLocks noChangeShapeType="1"/>
            </p:cNvSpPr>
            <p:nvPr/>
          </p:nvSpPr>
          <p:spPr bwMode="auto">
            <a:xfrm flipV="1">
              <a:off x="2832"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87" name="Text Box 40"/>
            <p:cNvSpPr txBox="1">
              <a:spLocks noChangeArrowheads="1"/>
            </p:cNvSpPr>
            <p:nvPr/>
          </p:nvSpPr>
          <p:spPr bwMode="auto">
            <a:xfrm>
              <a:off x="1134" y="3600"/>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40</a:t>
              </a:r>
            </a:p>
          </p:txBody>
        </p:sp>
        <p:sp>
          <p:nvSpPr>
            <p:cNvPr id="22588" name="Text Box 41"/>
            <p:cNvSpPr txBox="1">
              <a:spLocks noChangeArrowheads="1"/>
            </p:cNvSpPr>
            <p:nvPr/>
          </p:nvSpPr>
          <p:spPr bwMode="auto">
            <a:xfrm>
              <a:off x="1662" y="3600"/>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80</a:t>
              </a:r>
            </a:p>
          </p:txBody>
        </p:sp>
        <p:sp>
          <p:nvSpPr>
            <p:cNvPr id="22589" name="Text Box 42"/>
            <p:cNvSpPr txBox="1">
              <a:spLocks noChangeArrowheads="1"/>
            </p:cNvSpPr>
            <p:nvPr/>
          </p:nvSpPr>
          <p:spPr bwMode="auto">
            <a:xfrm>
              <a:off x="4267"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280</a:t>
              </a:r>
            </a:p>
          </p:txBody>
        </p:sp>
        <p:sp>
          <p:nvSpPr>
            <p:cNvPr id="22590" name="Text Box 43"/>
            <p:cNvSpPr txBox="1">
              <a:spLocks noChangeArrowheads="1"/>
            </p:cNvSpPr>
            <p:nvPr/>
          </p:nvSpPr>
          <p:spPr bwMode="auto">
            <a:xfrm>
              <a:off x="2167"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120</a:t>
              </a:r>
            </a:p>
          </p:txBody>
        </p:sp>
        <p:sp>
          <p:nvSpPr>
            <p:cNvPr id="22591" name="Text Box 44"/>
            <p:cNvSpPr txBox="1">
              <a:spLocks noChangeArrowheads="1"/>
            </p:cNvSpPr>
            <p:nvPr/>
          </p:nvSpPr>
          <p:spPr bwMode="auto">
            <a:xfrm>
              <a:off x="2683"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160</a:t>
              </a:r>
            </a:p>
          </p:txBody>
        </p:sp>
        <p:sp>
          <p:nvSpPr>
            <p:cNvPr id="22592" name="Text Box 45"/>
            <p:cNvSpPr txBox="1">
              <a:spLocks noChangeArrowheads="1"/>
            </p:cNvSpPr>
            <p:nvPr/>
          </p:nvSpPr>
          <p:spPr bwMode="auto">
            <a:xfrm>
              <a:off x="3739"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240</a:t>
              </a:r>
            </a:p>
          </p:txBody>
        </p:sp>
        <p:sp>
          <p:nvSpPr>
            <p:cNvPr id="22593" name="Text Box 46"/>
            <p:cNvSpPr txBox="1">
              <a:spLocks noChangeArrowheads="1"/>
            </p:cNvSpPr>
            <p:nvPr/>
          </p:nvSpPr>
          <p:spPr bwMode="auto">
            <a:xfrm>
              <a:off x="3211"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200</a:t>
              </a:r>
            </a:p>
          </p:txBody>
        </p:sp>
        <p:sp>
          <p:nvSpPr>
            <p:cNvPr id="22594" name="Text Box 47"/>
            <p:cNvSpPr txBox="1">
              <a:spLocks noChangeArrowheads="1"/>
            </p:cNvSpPr>
            <p:nvPr/>
          </p:nvSpPr>
          <p:spPr bwMode="auto">
            <a:xfrm>
              <a:off x="1968" y="3792"/>
              <a:ext cx="17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a:t>Blood sugar – mg/100 cc</a:t>
              </a:r>
            </a:p>
          </p:txBody>
        </p:sp>
        <p:sp>
          <p:nvSpPr>
            <p:cNvPr id="22595" name="Line 48"/>
            <p:cNvSpPr>
              <a:spLocks noChangeShapeType="1"/>
            </p:cNvSpPr>
            <p:nvPr/>
          </p:nvSpPr>
          <p:spPr bwMode="auto">
            <a:xfrm>
              <a:off x="1008" y="345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96" name="Line 49"/>
            <p:cNvSpPr>
              <a:spLocks noChangeShapeType="1"/>
            </p:cNvSpPr>
            <p:nvPr/>
          </p:nvSpPr>
          <p:spPr bwMode="auto">
            <a:xfrm>
              <a:off x="1008" y="297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97" name="Line 50"/>
            <p:cNvSpPr>
              <a:spLocks noChangeShapeType="1"/>
            </p:cNvSpPr>
            <p:nvPr/>
          </p:nvSpPr>
          <p:spPr bwMode="auto">
            <a:xfrm>
              <a:off x="1008" y="283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98" name="Line 51"/>
            <p:cNvSpPr>
              <a:spLocks noChangeShapeType="1"/>
            </p:cNvSpPr>
            <p:nvPr/>
          </p:nvSpPr>
          <p:spPr bwMode="auto">
            <a:xfrm>
              <a:off x="1008" y="268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99" name="Line 52"/>
            <p:cNvSpPr>
              <a:spLocks noChangeShapeType="1"/>
            </p:cNvSpPr>
            <p:nvPr/>
          </p:nvSpPr>
          <p:spPr bwMode="auto">
            <a:xfrm>
              <a:off x="1008" y="25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600" name="Line 53"/>
            <p:cNvSpPr>
              <a:spLocks noChangeShapeType="1"/>
            </p:cNvSpPr>
            <p:nvPr/>
          </p:nvSpPr>
          <p:spPr bwMode="auto">
            <a:xfrm>
              <a:off x="1008" y="24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601" name="Line 54"/>
            <p:cNvSpPr>
              <a:spLocks noChangeShapeType="1"/>
            </p:cNvSpPr>
            <p:nvPr/>
          </p:nvSpPr>
          <p:spPr bwMode="auto">
            <a:xfrm>
              <a:off x="1008" y="225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602" name="Line 55"/>
            <p:cNvSpPr>
              <a:spLocks noChangeShapeType="1"/>
            </p:cNvSpPr>
            <p:nvPr/>
          </p:nvSpPr>
          <p:spPr bwMode="auto">
            <a:xfrm>
              <a:off x="1008" y="312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603" name="Line 56"/>
            <p:cNvSpPr>
              <a:spLocks noChangeShapeType="1"/>
            </p:cNvSpPr>
            <p:nvPr/>
          </p:nvSpPr>
          <p:spPr bwMode="auto">
            <a:xfrm>
              <a:off x="1008" y="211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604" name="Line 57"/>
            <p:cNvSpPr>
              <a:spLocks noChangeShapeType="1"/>
            </p:cNvSpPr>
            <p:nvPr/>
          </p:nvSpPr>
          <p:spPr bwMode="auto">
            <a:xfrm>
              <a:off x="1008" y="196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605" name="Line 58"/>
            <p:cNvSpPr>
              <a:spLocks noChangeShapeType="1"/>
            </p:cNvSpPr>
            <p:nvPr/>
          </p:nvSpPr>
          <p:spPr bwMode="auto">
            <a:xfrm>
              <a:off x="1008" y="182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606" name="Line 59"/>
            <p:cNvSpPr>
              <a:spLocks noChangeShapeType="1"/>
            </p:cNvSpPr>
            <p:nvPr/>
          </p:nvSpPr>
          <p:spPr bwMode="auto">
            <a:xfrm>
              <a:off x="1008" y="168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607" name="Text Box 60"/>
            <p:cNvSpPr txBox="1">
              <a:spLocks noChangeArrowheads="1"/>
            </p:cNvSpPr>
            <p:nvPr/>
          </p:nvSpPr>
          <p:spPr bwMode="auto">
            <a:xfrm>
              <a:off x="308" y="2435"/>
              <a:ext cx="652"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lnSpc>
                  <a:spcPct val="75000"/>
                </a:lnSpc>
                <a:buFontTx/>
                <a:buNone/>
              </a:pPr>
              <a:r>
                <a:rPr lang="en-US" sz="1800"/>
                <a:t>Number</a:t>
              </a:r>
            </a:p>
            <a:p>
              <a:pPr algn="ctr">
                <a:lnSpc>
                  <a:spcPct val="75000"/>
                </a:lnSpc>
                <a:buFontTx/>
                <a:buNone/>
              </a:pPr>
              <a:r>
                <a:rPr lang="en-US" sz="1800"/>
                <a:t>of cases</a:t>
              </a:r>
            </a:p>
          </p:txBody>
        </p:sp>
      </p:grpSp>
      <p:sp>
        <p:nvSpPr>
          <p:cNvPr id="22532" name="Text Box 61"/>
          <p:cNvSpPr txBox="1">
            <a:spLocks noChangeArrowheads="1"/>
          </p:cNvSpPr>
          <p:nvPr/>
        </p:nvSpPr>
        <p:spPr bwMode="auto">
          <a:xfrm>
            <a:off x="1828800" y="2133600"/>
            <a:ext cx="1730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spcBef>
                <a:spcPct val="50000"/>
              </a:spcBef>
              <a:buFontTx/>
              <a:buNone/>
            </a:pPr>
            <a:r>
              <a:rPr lang="en-US" sz="1800"/>
              <a:t>Distribution of </a:t>
            </a:r>
            <a:r>
              <a:rPr lang="en-US" sz="1800" b="1"/>
              <a:t>non</a:t>
            </a:r>
            <a:r>
              <a:rPr lang="en-US" sz="1800"/>
              <a:t>-diabetic</a:t>
            </a:r>
          </a:p>
        </p:txBody>
      </p:sp>
      <p:sp>
        <p:nvSpPr>
          <p:cNvPr id="22533" name="Text Box 62"/>
          <p:cNvSpPr txBox="1">
            <a:spLocks noChangeArrowheads="1"/>
          </p:cNvSpPr>
          <p:nvPr/>
        </p:nvSpPr>
        <p:spPr bwMode="auto">
          <a:xfrm>
            <a:off x="7108825" y="4343400"/>
            <a:ext cx="188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spcBef>
                <a:spcPct val="50000"/>
              </a:spcBef>
              <a:buFontTx/>
              <a:buNone/>
            </a:pPr>
            <a:r>
              <a:rPr lang="en-US" sz="1800"/>
              <a:t>Distribution of diabetic persons</a:t>
            </a:r>
          </a:p>
        </p:txBody>
      </p:sp>
      <p:sp>
        <p:nvSpPr>
          <p:cNvPr id="22534" name="Freeform 63"/>
          <p:cNvSpPr>
            <a:spLocks/>
          </p:cNvSpPr>
          <p:nvPr/>
        </p:nvSpPr>
        <p:spPr bwMode="auto">
          <a:xfrm flipH="1">
            <a:off x="2209800" y="2667000"/>
            <a:ext cx="533400" cy="685800"/>
          </a:xfrm>
          <a:custGeom>
            <a:avLst/>
            <a:gdLst>
              <a:gd name="T0" fmla="*/ 2147483647 w 336"/>
              <a:gd name="T1" fmla="*/ 0 h 432"/>
              <a:gd name="T2" fmla="*/ 2147483647 w 336"/>
              <a:gd name="T3" fmla="*/ 2147483647 h 432"/>
              <a:gd name="T4" fmla="*/ 0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336" y="0"/>
                </a:moveTo>
                <a:cubicBezTo>
                  <a:pt x="316" y="108"/>
                  <a:pt x="296" y="216"/>
                  <a:pt x="240" y="288"/>
                </a:cubicBezTo>
                <a:cubicBezTo>
                  <a:pt x="184" y="360"/>
                  <a:pt x="40" y="408"/>
                  <a:pt x="0" y="432"/>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2535" name="Freeform 64"/>
          <p:cNvSpPr>
            <a:spLocks/>
          </p:cNvSpPr>
          <p:nvPr/>
        </p:nvSpPr>
        <p:spPr bwMode="auto">
          <a:xfrm>
            <a:off x="7239000" y="4800600"/>
            <a:ext cx="533400" cy="685800"/>
          </a:xfrm>
          <a:custGeom>
            <a:avLst/>
            <a:gdLst>
              <a:gd name="T0" fmla="*/ 2147483647 w 336"/>
              <a:gd name="T1" fmla="*/ 0 h 432"/>
              <a:gd name="T2" fmla="*/ 2147483647 w 336"/>
              <a:gd name="T3" fmla="*/ 2147483647 h 432"/>
              <a:gd name="T4" fmla="*/ 0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336" y="0"/>
                </a:moveTo>
                <a:cubicBezTo>
                  <a:pt x="316" y="108"/>
                  <a:pt x="296" y="216"/>
                  <a:pt x="240" y="288"/>
                </a:cubicBezTo>
                <a:cubicBezTo>
                  <a:pt x="184" y="360"/>
                  <a:pt x="40" y="408"/>
                  <a:pt x="0" y="432"/>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2536" name="Line 65"/>
          <p:cNvSpPr>
            <a:spLocks noChangeShapeType="1"/>
          </p:cNvSpPr>
          <p:nvPr/>
        </p:nvSpPr>
        <p:spPr bwMode="auto">
          <a:xfrm flipH="1" flipV="1">
            <a:off x="3657600" y="2438400"/>
            <a:ext cx="0" cy="335280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2537" name="Group 66"/>
          <p:cNvGrpSpPr>
            <a:grpSpLocks/>
          </p:cNvGrpSpPr>
          <p:nvPr/>
        </p:nvGrpSpPr>
        <p:grpSpPr bwMode="auto">
          <a:xfrm>
            <a:off x="3657600" y="2819400"/>
            <a:ext cx="1157288" cy="609600"/>
            <a:chOff x="3216" y="1728"/>
            <a:chExt cx="729" cy="384"/>
          </a:xfrm>
        </p:grpSpPr>
        <p:sp>
          <p:nvSpPr>
            <p:cNvPr id="22549" name="Text Box 67"/>
            <p:cNvSpPr txBox="1">
              <a:spLocks noChangeArrowheads="1"/>
            </p:cNvSpPr>
            <p:nvPr/>
          </p:nvSpPr>
          <p:spPr bwMode="auto">
            <a:xfrm>
              <a:off x="3216" y="1728"/>
              <a:ext cx="729"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buFontTx/>
                <a:buNone/>
              </a:pPr>
              <a:r>
                <a:rPr lang="en-US" sz="2000" b="1">
                  <a:solidFill>
                    <a:srgbClr val="990099"/>
                  </a:solidFill>
                </a:rPr>
                <a:t>Positive</a:t>
              </a:r>
            </a:p>
            <a:p>
              <a:pPr>
                <a:lnSpc>
                  <a:spcPct val="80000"/>
                </a:lnSpc>
                <a:buFontTx/>
                <a:buNone/>
              </a:pPr>
              <a:r>
                <a:rPr lang="en-US" sz="2000" b="1">
                  <a:solidFill>
                    <a:srgbClr val="990099"/>
                  </a:solidFill>
                </a:rPr>
                <a:t>Test</a:t>
              </a:r>
            </a:p>
          </p:txBody>
        </p:sp>
        <p:sp>
          <p:nvSpPr>
            <p:cNvPr id="22550" name="Line 68"/>
            <p:cNvSpPr>
              <a:spLocks noChangeShapeType="1"/>
            </p:cNvSpPr>
            <p:nvPr/>
          </p:nvSpPr>
          <p:spPr bwMode="auto">
            <a:xfrm>
              <a:off x="3312" y="2112"/>
              <a:ext cx="432" cy="0"/>
            </a:xfrm>
            <a:prstGeom prst="line">
              <a:avLst/>
            </a:prstGeom>
            <a:noFill/>
            <a:ln w="38100">
              <a:solidFill>
                <a:srgbClr val="99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8" name="Text Box 69"/>
          <p:cNvSpPr txBox="1">
            <a:spLocks noChangeArrowheads="1"/>
          </p:cNvSpPr>
          <p:nvPr/>
        </p:nvSpPr>
        <p:spPr bwMode="auto">
          <a:xfrm>
            <a:off x="1652588" y="3505200"/>
            <a:ext cx="1243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r">
              <a:lnSpc>
                <a:spcPct val="80000"/>
              </a:lnSpc>
              <a:buFontTx/>
              <a:buNone/>
            </a:pPr>
            <a:r>
              <a:rPr lang="en-US" sz="2000" b="1">
                <a:solidFill>
                  <a:srgbClr val="990099"/>
                </a:solidFill>
              </a:rPr>
              <a:t>Negative</a:t>
            </a:r>
          </a:p>
          <a:p>
            <a:pPr algn="r">
              <a:lnSpc>
                <a:spcPct val="80000"/>
              </a:lnSpc>
              <a:buFontTx/>
              <a:buNone/>
            </a:pPr>
            <a:r>
              <a:rPr lang="en-US" sz="2000" b="1">
                <a:solidFill>
                  <a:srgbClr val="990099"/>
                </a:solidFill>
              </a:rPr>
              <a:t>Test</a:t>
            </a:r>
          </a:p>
        </p:txBody>
      </p:sp>
      <p:sp>
        <p:nvSpPr>
          <p:cNvPr id="22539" name="Line 70"/>
          <p:cNvSpPr>
            <a:spLocks noChangeShapeType="1"/>
          </p:cNvSpPr>
          <p:nvPr/>
        </p:nvSpPr>
        <p:spPr bwMode="auto">
          <a:xfrm flipH="1">
            <a:off x="2081213" y="3505200"/>
            <a:ext cx="1423987" cy="0"/>
          </a:xfrm>
          <a:prstGeom prst="line">
            <a:avLst/>
          </a:prstGeom>
          <a:noFill/>
          <a:ln w="38100">
            <a:solidFill>
              <a:srgbClr val="99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30" name="Group 29"/>
          <p:cNvGrpSpPr>
            <a:grpSpLocks/>
          </p:cNvGrpSpPr>
          <p:nvPr/>
        </p:nvGrpSpPr>
        <p:grpSpPr bwMode="auto">
          <a:xfrm>
            <a:off x="4572000" y="1876425"/>
            <a:ext cx="4230688" cy="2390775"/>
            <a:chOff x="4533900" y="1876762"/>
            <a:chExt cx="4230130" cy="2390438"/>
          </a:xfrm>
        </p:grpSpPr>
        <p:grpSp>
          <p:nvGrpSpPr>
            <p:cNvPr id="22541" name="Group 73"/>
            <p:cNvGrpSpPr>
              <a:grpSpLocks/>
            </p:cNvGrpSpPr>
            <p:nvPr/>
          </p:nvGrpSpPr>
          <p:grpSpPr bwMode="auto">
            <a:xfrm>
              <a:off x="6218958" y="2276872"/>
              <a:ext cx="1071319" cy="459170"/>
              <a:chOff x="5928616" y="3246568"/>
              <a:chExt cx="1071319" cy="459170"/>
            </a:xfrm>
          </p:grpSpPr>
          <p:sp>
            <p:nvSpPr>
              <p:cNvPr id="22547" name="Oval 74"/>
              <p:cNvSpPr>
                <a:spLocks noChangeArrowheads="1"/>
              </p:cNvSpPr>
              <p:nvPr/>
            </p:nvSpPr>
            <p:spPr bwMode="auto">
              <a:xfrm>
                <a:off x="5969180" y="3246568"/>
                <a:ext cx="423540" cy="459170"/>
              </a:xfrm>
              <a:prstGeom prst="ellipse">
                <a:avLst/>
              </a:prstGeom>
              <a:solidFill>
                <a:srgbClr val="FFFF00"/>
              </a:solidFill>
              <a:ln w="28575" algn="ctr">
                <a:solidFill>
                  <a:srgbClr val="FF0000"/>
                </a:solidFill>
                <a:round/>
                <a:headEnd/>
                <a:tailEnd/>
              </a:ln>
            </p:spPr>
            <p:txBody>
              <a:bodyPr>
                <a:spAutoFit/>
              </a:bodyPr>
              <a:lstStyle/>
              <a:p>
                <a:endParaRPr lang="en-US"/>
              </a:p>
            </p:txBody>
          </p:sp>
          <p:sp>
            <p:nvSpPr>
              <p:cNvPr id="22548" name="TextBox 75"/>
              <p:cNvSpPr txBox="1">
                <a:spLocks noChangeArrowheads="1"/>
              </p:cNvSpPr>
              <p:nvPr/>
            </p:nvSpPr>
            <p:spPr bwMode="auto">
              <a:xfrm>
                <a:off x="5928616" y="3276600"/>
                <a:ext cx="1071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t>FP +TN</a:t>
                </a:r>
              </a:p>
            </p:txBody>
          </p:sp>
        </p:grpSp>
        <p:cxnSp>
          <p:nvCxnSpPr>
            <p:cNvPr id="22542" name="Straight Connector 7"/>
            <p:cNvCxnSpPr>
              <a:cxnSpLocks noChangeShapeType="1"/>
            </p:cNvCxnSpPr>
            <p:nvPr/>
          </p:nvCxnSpPr>
          <p:spPr bwMode="auto">
            <a:xfrm>
              <a:off x="6123012" y="2262358"/>
              <a:ext cx="12573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2543" name="TextBox 10"/>
            <p:cNvSpPr txBox="1">
              <a:spLocks noChangeArrowheads="1"/>
            </p:cNvSpPr>
            <p:nvPr/>
          </p:nvSpPr>
          <p:spPr bwMode="auto">
            <a:xfrm>
              <a:off x="6420555" y="1876762"/>
              <a:ext cx="5277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t>TN</a:t>
              </a:r>
            </a:p>
          </p:txBody>
        </p:sp>
        <p:sp>
          <p:nvSpPr>
            <p:cNvPr id="22544" name="TextBox 11"/>
            <p:cNvSpPr txBox="1">
              <a:spLocks noChangeArrowheads="1"/>
            </p:cNvSpPr>
            <p:nvPr/>
          </p:nvSpPr>
          <p:spPr bwMode="auto">
            <a:xfrm>
              <a:off x="7447644" y="2060286"/>
              <a:ext cx="13163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t>= </a:t>
              </a:r>
              <a:r>
                <a:rPr lang="en-US" sz="2000" b="1">
                  <a:solidFill>
                    <a:srgbClr val="FF0000"/>
                  </a:solidFill>
                </a:rPr>
                <a:t>Low Sp</a:t>
              </a:r>
            </a:p>
          </p:txBody>
        </p:sp>
        <p:cxnSp>
          <p:nvCxnSpPr>
            <p:cNvPr id="22545" name="Straight Arrow Connector 26"/>
            <p:cNvCxnSpPr>
              <a:cxnSpLocks noChangeShapeType="1"/>
            </p:cNvCxnSpPr>
            <p:nvPr/>
          </p:nvCxnSpPr>
          <p:spPr bwMode="auto">
            <a:xfrm>
              <a:off x="6156176" y="2306904"/>
              <a:ext cx="0" cy="356921"/>
            </a:xfrm>
            <a:prstGeom prst="straightConnector1">
              <a:avLst/>
            </a:prstGeom>
            <a:noFill/>
            <a:ln w="38100" algn="ctr">
              <a:solidFill>
                <a:srgbClr val="FF0000"/>
              </a:solidFill>
              <a:round/>
              <a:headEnd type="arrow" w="med" len="med"/>
              <a:tailEnd/>
            </a:ln>
            <a:extLst>
              <a:ext uri="{909E8E84-426E-40DD-AFC4-6F175D3DCCD1}">
                <a14:hiddenFill xmlns:a14="http://schemas.microsoft.com/office/drawing/2010/main">
                  <a:noFill/>
                </a14:hiddenFill>
              </a:ext>
            </a:extLst>
          </p:spPr>
        </p:cxnSp>
        <p:cxnSp>
          <p:nvCxnSpPr>
            <p:cNvPr id="22546" name="Straight Arrow Connector 28"/>
            <p:cNvCxnSpPr>
              <a:cxnSpLocks noChangeShapeType="1"/>
            </p:cNvCxnSpPr>
            <p:nvPr/>
          </p:nvCxnSpPr>
          <p:spPr bwMode="auto">
            <a:xfrm flipH="1">
              <a:off x="4533900" y="2819400"/>
              <a:ext cx="1662907" cy="1447800"/>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545" fill="hold"/>
                                        <p:tgtEl>
                                          <p:spTgt spid="3"/>
                                        </p:tgtEl>
                                      </p:cBhvr>
                                    </p:cmd>
                                  </p:childTnLst>
                                </p:cTn>
                              </p:par>
                              <p:par>
                                <p:cTn id="7" presetID="22" presetClass="entr" presetSubtype="4" fill="hold" nodeType="withEffect">
                                  <p:stCondLst>
                                    <p:cond delay="3000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457200" y="-171450"/>
            <a:ext cx="8229600" cy="1371600"/>
          </a:xfrm>
        </p:spPr>
        <p:txBody>
          <a:bodyPr/>
          <a:lstStyle/>
          <a:p>
            <a:pPr eaLnBrk="1" hangingPunct="1">
              <a:defRPr/>
            </a:pPr>
            <a:r>
              <a:rPr lang="en-US" smtClean="0">
                <a:solidFill>
                  <a:srgbClr val="990033"/>
                </a:solidFill>
                <a:effectLst>
                  <a:outerShdw blurRad="38100" dist="38100" dir="2700000" algn="tl">
                    <a:srgbClr val="C0C0C0"/>
                  </a:outerShdw>
                </a:effectLst>
              </a:rPr>
              <a:t>Choosing a cut-off level</a:t>
            </a:r>
            <a:r>
              <a:rPr lang="en-US" smtClean="0">
                <a:solidFill>
                  <a:schemeClr val="bg2"/>
                </a:solidFill>
              </a:rPr>
              <a:t> (</a:t>
            </a:r>
            <a:r>
              <a:rPr lang="en-US" smtClean="0">
                <a:solidFill>
                  <a:srgbClr val="A50021"/>
                </a:solidFill>
              </a:rPr>
              <a:t>2</a:t>
            </a:r>
            <a:r>
              <a:rPr lang="en-US" smtClean="0">
                <a:solidFill>
                  <a:schemeClr val="bg2"/>
                </a:solidFill>
              </a:rPr>
              <a:t>)</a:t>
            </a:r>
          </a:p>
        </p:txBody>
      </p:sp>
      <p:grpSp>
        <p:nvGrpSpPr>
          <p:cNvPr id="23555" name="Group 3"/>
          <p:cNvGrpSpPr>
            <a:grpSpLocks/>
          </p:cNvGrpSpPr>
          <p:nvPr/>
        </p:nvGrpSpPr>
        <p:grpSpPr bwMode="auto">
          <a:xfrm>
            <a:off x="488950" y="2514600"/>
            <a:ext cx="6902450" cy="3871913"/>
            <a:chOff x="308" y="1584"/>
            <a:chExt cx="4348" cy="2439"/>
          </a:xfrm>
        </p:grpSpPr>
        <p:sp>
          <p:nvSpPr>
            <p:cNvPr id="23576" name="Line 4"/>
            <p:cNvSpPr>
              <a:spLocks noChangeShapeType="1"/>
            </p:cNvSpPr>
            <p:nvPr/>
          </p:nvSpPr>
          <p:spPr bwMode="auto">
            <a:xfrm flipV="1">
              <a:off x="1008" y="1584"/>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7" name="Line 5"/>
            <p:cNvSpPr>
              <a:spLocks noChangeShapeType="1"/>
            </p:cNvSpPr>
            <p:nvPr/>
          </p:nvSpPr>
          <p:spPr bwMode="auto">
            <a:xfrm>
              <a:off x="1008" y="3264"/>
              <a:ext cx="36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8" name="Line 6"/>
            <p:cNvSpPr>
              <a:spLocks noChangeShapeType="1"/>
            </p:cNvSpPr>
            <p:nvPr/>
          </p:nvSpPr>
          <p:spPr bwMode="auto">
            <a:xfrm>
              <a:off x="1008" y="3600"/>
              <a:ext cx="36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9" name="Rectangle 7" descr="80%"/>
            <p:cNvSpPr>
              <a:spLocks noChangeArrowheads="1"/>
            </p:cNvSpPr>
            <p:nvPr/>
          </p:nvSpPr>
          <p:spPr bwMode="auto">
            <a:xfrm>
              <a:off x="1776" y="2064"/>
              <a:ext cx="240" cy="1200"/>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0" name="Rectangle 8" descr="80%"/>
            <p:cNvSpPr>
              <a:spLocks noChangeArrowheads="1"/>
            </p:cNvSpPr>
            <p:nvPr/>
          </p:nvSpPr>
          <p:spPr bwMode="auto">
            <a:xfrm>
              <a:off x="2016" y="1776"/>
              <a:ext cx="240" cy="1488"/>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1" name="Rectangle 9" descr="80%"/>
            <p:cNvSpPr>
              <a:spLocks noChangeArrowheads="1"/>
            </p:cNvSpPr>
            <p:nvPr/>
          </p:nvSpPr>
          <p:spPr bwMode="auto">
            <a:xfrm>
              <a:off x="2256" y="2352"/>
              <a:ext cx="240" cy="912"/>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2" name="Rectangle 10" descr="80%"/>
            <p:cNvSpPr>
              <a:spLocks noChangeArrowheads="1"/>
            </p:cNvSpPr>
            <p:nvPr/>
          </p:nvSpPr>
          <p:spPr bwMode="auto">
            <a:xfrm>
              <a:off x="1536" y="2544"/>
              <a:ext cx="240" cy="720"/>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3" name="Rectangle 11" descr="80%"/>
            <p:cNvSpPr>
              <a:spLocks noChangeArrowheads="1"/>
            </p:cNvSpPr>
            <p:nvPr/>
          </p:nvSpPr>
          <p:spPr bwMode="auto">
            <a:xfrm>
              <a:off x="2496" y="2544"/>
              <a:ext cx="240" cy="720"/>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4" name="Rectangle 12" descr="80%"/>
            <p:cNvSpPr>
              <a:spLocks noChangeArrowheads="1"/>
            </p:cNvSpPr>
            <p:nvPr/>
          </p:nvSpPr>
          <p:spPr bwMode="auto">
            <a:xfrm>
              <a:off x="2736" y="2976"/>
              <a:ext cx="240" cy="288"/>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5" name="Rectangle 13" descr="80%"/>
            <p:cNvSpPr>
              <a:spLocks noChangeArrowheads="1"/>
            </p:cNvSpPr>
            <p:nvPr/>
          </p:nvSpPr>
          <p:spPr bwMode="auto">
            <a:xfrm>
              <a:off x="1296" y="2976"/>
              <a:ext cx="240" cy="288"/>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6" name="Rectangle 14" descr="80%"/>
            <p:cNvSpPr>
              <a:spLocks noChangeArrowheads="1"/>
            </p:cNvSpPr>
            <p:nvPr/>
          </p:nvSpPr>
          <p:spPr bwMode="auto">
            <a:xfrm>
              <a:off x="2976" y="3168"/>
              <a:ext cx="240" cy="96"/>
            </a:xfrm>
            <a:prstGeom prst="rect">
              <a:avLst/>
            </a:prstGeom>
            <a:pattFill prst="pct80">
              <a:fgClr>
                <a:srgbClr val="00808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7" name="Rectangle 15"/>
            <p:cNvSpPr>
              <a:spLocks noChangeArrowheads="1"/>
            </p:cNvSpPr>
            <p:nvPr/>
          </p:nvSpPr>
          <p:spPr bwMode="auto">
            <a:xfrm>
              <a:off x="3408"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8" name="Rectangle 16"/>
            <p:cNvSpPr>
              <a:spLocks noChangeArrowheads="1"/>
            </p:cNvSpPr>
            <p:nvPr/>
          </p:nvSpPr>
          <p:spPr bwMode="auto">
            <a:xfrm>
              <a:off x="4128" y="3456"/>
              <a:ext cx="240" cy="144"/>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89" name="Rectangle 17"/>
            <p:cNvSpPr>
              <a:spLocks noChangeArrowheads="1"/>
            </p:cNvSpPr>
            <p:nvPr/>
          </p:nvSpPr>
          <p:spPr bwMode="auto">
            <a:xfrm>
              <a:off x="4368"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90" name="Rectangle 18"/>
            <p:cNvSpPr>
              <a:spLocks noChangeArrowheads="1"/>
            </p:cNvSpPr>
            <p:nvPr/>
          </p:nvSpPr>
          <p:spPr bwMode="auto">
            <a:xfrm>
              <a:off x="2544"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91" name="Rectangle 19"/>
            <p:cNvSpPr>
              <a:spLocks noChangeArrowheads="1"/>
            </p:cNvSpPr>
            <p:nvPr/>
          </p:nvSpPr>
          <p:spPr bwMode="auto">
            <a:xfrm>
              <a:off x="3888" y="3552"/>
              <a:ext cx="240"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92" name="Rectangle 20"/>
            <p:cNvSpPr>
              <a:spLocks noChangeArrowheads="1"/>
            </p:cNvSpPr>
            <p:nvPr/>
          </p:nvSpPr>
          <p:spPr bwMode="auto">
            <a:xfrm>
              <a:off x="3168" y="3456"/>
              <a:ext cx="240" cy="144"/>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93" name="Rectangle 21"/>
            <p:cNvSpPr>
              <a:spLocks noChangeArrowheads="1"/>
            </p:cNvSpPr>
            <p:nvPr/>
          </p:nvSpPr>
          <p:spPr bwMode="auto">
            <a:xfrm>
              <a:off x="3648" y="3408"/>
              <a:ext cx="240" cy="192"/>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94" name="Rectangle 22"/>
            <p:cNvSpPr>
              <a:spLocks noChangeArrowheads="1"/>
            </p:cNvSpPr>
            <p:nvPr/>
          </p:nvSpPr>
          <p:spPr bwMode="auto">
            <a:xfrm>
              <a:off x="2304" y="3552"/>
              <a:ext cx="240"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95" name="Rectangle 23"/>
            <p:cNvSpPr>
              <a:spLocks noChangeArrowheads="1"/>
            </p:cNvSpPr>
            <p:nvPr/>
          </p:nvSpPr>
          <p:spPr bwMode="auto">
            <a:xfrm>
              <a:off x="2928"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96" name="Line 24"/>
            <p:cNvSpPr>
              <a:spLocks noChangeShapeType="1"/>
            </p:cNvSpPr>
            <p:nvPr/>
          </p:nvSpPr>
          <p:spPr bwMode="auto">
            <a:xfrm flipV="1">
              <a:off x="1008" y="340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97" name="Rectangle 25"/>
            <p:cNvSpPr>
              <a:spLocks noChangeArrowheads="1"/>
            </p:cNvSpPr>
            <p:nvPr/>
          </p:nvSpPr>
          <p:spPr bwMode="auto">
            <a:xfrm>
              <a:off x="3072" y="3504"/>
              <a:ext cx="240" cy="96"/>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3598" name="Line 26"/>
            <p:cNvSpPr>
              <a:spLocks noChangeShapeType="1"/>
            </p:cNvSpPr>
            <p:nvPr/>
          </p:nvSpPr>
          <p:spPr bwMode="auto">
            <a:xfrm flipV="1">
              <a:off x="1248"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99" name="Line 27"/>
            <p:cNvSpPr>
              <a:spLocks noChangeShapeType="1"/>
            </p:cNvSpPr>
            <p:nvPr/>
          </p:nvSpPr>
          <p:spPr bwMode="auto">
            <a:xfrm flipV="1">
              <a:off x="1776"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0" name="Line 28"/>
            <p:cNvSpPr>
              <a:spLocks noChangeShapeType="1"/>
            </p:cNvSpPr>
            <p:nvPr/>
          </p:nvSpPr>
          <p:spPr bwMode="auto">
            <a:xfrm flipV="1">
              <a:off x="2304"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1" name="Line 29"/>
            <p:cNvSpPr>
              <a:spLocks noChangeShapeType="1"/>
            </p:cNvSpPr>
            <p:nvPr/>
          </p:nvSpPr>
          <p:spPr bwMode="auto">
            <a:xfrm flipV="1">
              <a:off x="2832"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2" name="Line 30"/>
            <p:cNvSpPr>
              <a:spLocks noChangeShapeType="1"/>
            </p:cNvSpPr>
            <p:nvPr/>
          </p:nvSpPr>
          <p:spPr bwMode="auto">
            <a:xfrm flipV="1">
              <a:off x="3360"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3" name="Line 31"/>
            <p:cNvSpPr>
              <a:spLocks noChangeShapeType="1"/>
            </p:cNvSpPr>
            <p:nvPr/>
          </p:nvSpPr>
          <p:spPr bwMode="auto">
            <a:xfrm flipV="1">
              <a:off x="3888"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4" name="Line 32"/>
            <p:cNvSpPr>
              <a:spLocks noChangeShapeType="1"/>
            </p:cNvSpPr>
            <p:nvPr/>
          </p:nvSpPr>
          <p:spPr bwMode="auto">
            <a:xfrm flipV="1">
              <a:off x="4416" y="34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5" name="Line 33"/>
            <p:cNvSpPr>
              <a:spLocks noChangeShapeType="1"/>
            </p:cNvSpPr>
            <p:nvPr/>
          </p:nvSpPr>
          <p:spPr bwMode="auto">
            <a:xfrm flipV="1">
              <a:off x="3360"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6" name="Line 34"/>
            <p:cNvSpPr>
              <a:spLocks noChangeShapeType="1"/>
            </p:cNvSpPr>
            <p:nvPr/>
          </p:nvSpPr>
          <p:spPr bwMode="auto">
            <a:xfrm flipV="1">
              <a:off x="3888"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7" name="Line 35"/>
            <p:cNvSpPr>
              <a:spLocks noChangeShapeType="1"/>
            </p:cNvSpPr>
            <p:nvPr/>
          </p:nvSpPr>
          <p:spPr bwMode="auto">
            <a:xfrm flipV="1">
              <a:off x="4416"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8" name="Line 36"/>
            <p:cNvSpPr>
              <a:spLocks noChangeShapeType="1"/>
            </p:cNvSpPr>
            <p:nvPr/>
          </p:nvSpPr>
          <p:spPr bwMode="auto">
            <a:xfrm flipV="1">
              <a:off x="1248"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09" name="Line 37"/>
            <p:cNvSpPr>
              <a:spLocks noChangeShapeType="1"/>
            </p:cNvSpPr>
            <p:nvPr/>
          </p:nvSpPr>
          <p:spPr bwMode="auto">
            <a:xfrm flipV="1">
              <a:off x="1776"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10" name="Line 38"/>
            <p:cNvSpPr>
              <a:spLocks noChangeShapeType="1"/>
            </p:cNvSpPr>
            <p:nvPr/>
          </p:nvSpPr>
          <p:spPr bwMode="auto">
            <a:xfrm flipV="1">
              <a:off x="2304"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11" name="Line 39"/>
            <p:cNvSpPr>
              <a:spLocks noChangeShapeType="1"/>
            </p:cNvSpPr>
            <p:nvPr/>
          </p:nvSpPr>
          <p:spPr bwMode="auto">
            <a:xfrm flipV="1">
              <a:off x="2832" y="31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12" name="Text Box 40"/>
            <p:cNvSpPr txBox="1">
              <a:spLocks noChangeArrowheads="1"/>
            </p:cNvSpPr>
            <p:nvPr/>
          </p:nvSpPr>
          <p:spPr bwMode="auto">
            <a:xfrm>
              <a:off x="1134" y="3600"/>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40</a:t>
              </a:r>
            </a:p>
          </p:txBody>
        </p:sp>
        <p:sp>
          <p:nvSpPr>
            <p:cNvPr id="23613" name="Text Box 41"/>
            <p:cNvSpPr txBox="1">
              <a:spLocks noChangeArrowheads="1"/>
            </p:cNvSpPr>
            <p:nvPr/>
          </p:nvSpPr>
          <p:spPr bwMode="auto">
            <a:xfrm>
              <a:off x="1662" y="3600"/>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80</a:t>
              </a:r>
            </a:p>
          </p:txBody>
        </p:sp>
        <p:sp>
          <p:nvSpPr>
            <p:cNvPr id="23614" name="Text Box 42"/>
            <p:cNvSpPr txBox="1">
              <a:spLocks noChangeArrowheads="1"/>
            </p:cNvSpPr>
            <p:nvPr/>
          </p:nvSpPr>
          <p:spPr bwMode="auto">
            <a:xfrm>
              <a:off x="4267"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280</a:t>
              </a:r>
            </a:p>
          </p:txBody>
        </p:sp>
        <p:sp>
          <p:nvSpPr>
            <p:cNvPr id="23615" name="Text Box 43"/>
            <p:cNvSpPr txBox="1">
              <a:spLocks noChangeArrowheads="1"/>
            </p:cNvSpPr>
            <p:nvPr/>
          </p:nvSpPr>
          <p:spPr bwMode="auto">
            <a:xfrm>
              <a:off x="2167"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120</a:t>
              </a:r>
            </a:p>
          </p:txBody>
        </p:sp>
        <p:sp>
          <p:nvSpPr>
            <p:cNvPr id="23616" name="Text Box 44"/>
            <p:cNvSpPr txBox="1">
              <a:spLocks noChangeArrowheads="1"/>
            </p:cNvSpPr>
            <p:nvPr/>
          </p:nvSpPr>
          <p:spPr bwMode="auto">
            <a:xfrm>
              <a:off x="2683"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160</a:t>
              </a:r>
            </a:p>
          </p:txBody>
        </p:sp>
        <p:sp>
          <p:nvSpPr>
            <p:cNvPr id="23617" name="Text Box 45"/>
            <p:cNvSpPr txBox="1">
              <a:spLocks noChangeArrowheads="1"/>
            </p:cNvSpPr>
            <p:nvPr/>
          </p:nvSpPr>
          <p:spPr bwMode="auto">
            <a:xfrm>
              <a:off x="3739"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240</a:t>
              </a:r>
            </a:p>
          </p:txBody>
        </p:sp>
        <p:sp>
          <p:nvSpPr>
            <p:cNvPr id="23618" name="Text Box 46"/>
            <p:cNvSpPr txBox="1">
              <a:spLocks noChangeArrowheads="1"/>
            </p:cNvSpPr>
            <p:nvPr/>
          </p:nvSpPr>
          <p:spPr bwMode="auto">
            <a:xfrm>
              <a:off x="3211" y="360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600"/>
                <a:t>200</a:t>
              </a:r>
            </a:p>
          </p:txBody>
        </p:sp>
        <p:sp>
          <p:nvSpPr>
            <p:cNvPr id="23619" name="Text Box 47"/>
            <p:cNvSpPr txBox="1">
              <a:spLocks noChangeArrowheads="1"/>
            </p:cNvSpPr>
            <p:nvPr/>
          </p:nvSpPr>
          <p:spPr bwMode="auto">
            <a:xfrm>
              <a:off x="1968" y="3792"/>
              <a:ext cx="17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a:t>Blood sugar – mg/100 cc</a:t>
              </a:r>
            </a:p>
          </p:txBody>
        </p:sp>
        <p:sp>
          <p:nvSpPr>
            <p:cNvPr id="23620" name="Line 48"/>
            <p:cNvSpPr>
              <a:spLocks noChangeShapeType="1"/>
            </p:cNvSpPr>
            <p:nvPr/>
          </p:nvSpPr>
          <p:spPr bwMode="auto">
            <a:xfrm>
              <a:off x="1008" y="345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1" name="Line 49"/>
            <p:cNvSpPr>
              <a:spLocks noChangeShapeType="1"/>
            </p:cNvSpPr>
            <p:nvPr/>
          </p:nvSpPr>
          <p:spPr bwMode="auto">
            <a:xfrm>
              <a:off x="1008" y="297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2" name="Line 50"/>
            <p:cNvSpPr>
              <a:spLocks noChangeShapeType="1"/>
            </p:cNvSpPr>
            <p:nvPr/>
          </p:nvSpPr>
          <p:spPr bwMode="auto">
            <a:xfrm>
              <a:off x="1008" y="283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3" name="Line 51"/>
            <p:cNvSpPr>
              <a:spLocks noChangeShapeType="1"/>
            </p:cNvSpPr>
            <p:nvPr/>
          </p:nvSpPr>
          <p:spPr bwMode="auto">
            <a:xfrm>
              <a:off x="1008" y="268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4" name="Line 52"/>
            <p:cNvSpPr>
              <a:spLocks noChangeShapeType="1"/>
            </p:cNvSpPr>
            <p:nvPr/>
          </p:nvSpPr>
          <p:spPr bwMode="auto">
            <a:xfrm>
              <a:off x="1008" y="25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5" name="Line 53"/>
            <p:cNvSpPr>
              <a:spLocks noChangeShapeType="1"/>
            </p:cNvSpPr>
            <p:nvPr/>
          </p:nvSpPr>
          <p:spPr bwMode="auto">
            <a:xfrm>
              <a:off x="1008" y="240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6" name="Line 54"/>
            <p:cNvSpPr>
              <a:spLocks noChangeShapeType="1"/>
            </p:cNvSpPr>
            <p:nvPr/>
          </p:nvSpPr>
          <p:spPr bwMode="auto">
            <a:xfrm>
              <a:off x="1008" y="225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7" name="Line 55"/>
            <p:cNvSpPr>
              <a:spLocks noChangeShapeType="1"/>
            </p:cNvSpPr>
            <p:nvPr/>
          </p:nvSpPr>
          <p:spPr bwMode="auto">
            <a:xfrm>
              <a:off x="1008" y="312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8" name="Line 56"/>
            <p:cNvSpPr>
              <a:spLocks noChangeShapeType="1"/>
            </p:cNvSpPr>
            <p:nvPr/>
          </p:nvSpPr>
          <p:spPr bwMode="auto">
            <a:xfrm>
              <a:off x="1008" y="211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29" name="Line 57"/>
            <p:cNvSpPr>
              <a:spLocks noChangeShapeType="1"/>
            </p:cNvSpPr>
            <p:nvPr/>
          </p:nvSpPr>
          <p:spPr bwMode="auto">
            <a:xfrm>
              <a:off x="1008" y="196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30" name="Line 58"/>
            <p:cNvSpPr>
              <a:spLocks noChangeShapeType="1"/>
            </p:cNvSpPr>
            <p:nvPr/>
          </p:nvSpPr>
          <p:spPr bwMode="auto">
            <a:xfrm>
              <a:off x="1008" y="182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31" name="Line 59"/>
            <p:cNvSpPr>
              <a:spLocks noChangeShapeType="1"/>
            </p:cNvSpPr>
            <p:nvPr/>
          </p:nvSpPr>
          <p:spPr bwMode="auto">
            <a:xfrm>
              <a:off x="1008" y="168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632" name="Text Box 60"/>
            <p:cNvSpPr txBox="1">
              <a:spLocks noChangeArrowheads="1"/>
            </p:cNvSpPr>
            <p:nvPr/>
          </p:nvSpPr>
          <p:spPr bwMode="auto">
            <a:xfrm>
              <a:off x="308" y="2435"/>
              <a:ext cx="652"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lnSpc>
                  <a:spcPct val="75000"/>
                </a:lnSpc>
                <a:buFontTx/>
                <a:buNone/>
              </a:pPr>
              <a:r>
                <a:rPr lang="en-US" sz="1800"/>
                <a:t>Number</a:t>
              </a:r>
            </a:p>
            <a:p>
              <a:pPr algn="ctr">
                <a:lnSpc>
                  <a:spcPct val="75000"/>
                </a:lnSpc>
                <a:buFontTx/>
                <a:buNone/>
              </a:pPr>
              <a:r>
                <a:rPr lang="en-US" sz="1800"/>
                <a:t>of cases</a:t>
              </a:r>
            </a:p>
          </p:txBody>
        </p:sp>
      </p:grpSp>
      <p:sp>
        <p:nvSpPr>
          <p:cNvPr id="23556" name="Text Box 61"/>
          <p:cNvSpPr txBox="1">
            <a:spLocks noChangeArrowheads="1"/>
          </p:cNvSpPr>
          <p:nvPr/>
        </p:nvSpPr>
        <p:spPr bwMode="auto">
          <a:xfrm>
            <a:off x="1828800" y="2133600"/>
            <a:ext cx="1730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spcBef>
                <a:spcPct val="50000"/>
              </a:spcBef>
              <a:buFontTx/>
              <a:buNone/>
            </a:pPr>
            <a:r>
              <a:rPr lang="en-US" sz="1800"/>
              <a:t>Distribution of </a:t>
            </a:r>
            <a:r>
              <a:rPr lang="en-US" sz="1800" b="1"/>
              <a:t>non</a:t>
            </a:r>
            <a:r>
              <a:rPr lang="en-US" sz="1800"/>
              <a:t>-diabetic</a:t>
            </a:r>
          </a:p>
        </p:txBody>
      </p:sp>
      <p:sp>
        <p:nvSpPr>
          <p:cNvPr id="23557" name="Text Box 62"/>
          <p:cNvSpPr txBox="1">
            <a:spLocks noChangeArrowheads="1"/>
          </p:cNvSpPr>
          <p:nvPr/>
        </p:nvSpPr>
        <p:spPr bwMode="auto">
          <a:xfrm>
            <a:off x="7108825" y="4343400"/>
            <a:ext cx="188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spcBef>
                <a:spcPct val="50000"/>
              </a:spcBef>
              <a:buFontTx/>
              <a:buNone/>
            </a:pPr>
            <a:r>
              <a:rPr lang="en-US" sz="1800"/>
              <a:t>Distribution of diabetic persons</a:t>
            </a:r>
          </a:p>
        </p:txBody>
      </p:sp>
      <p:sp>
        <p:nvSpPr>
          <p:cNvPr id="23558" name="Freeform 63"/>
          <p:cNvSpPr>
            <a:spLocks/>
          </p:cNvSpPr>
          <p:nvPr/>
        </p:nvSpPr>
        <p:spPr bwMode="auto">
          <a:xfrm flipH="1">
            <a:off x="2209800" y="2667000"/>
            <a:ext cx="533400" cy="685800"/>
          </a:xfrm>
          <a:custGeom>
            <a:avLst/>
            <a:gdLst>
              <a:gd name="T0" fmla="*/ 2147483647 w 336"/>
              <a:gd name="T1" fmla="*/ 0 h 432"/>
              <a:gd name="T2" fmla="*/ 2147483647 w 336"/>
              <a:gd name="T3" fmla="*/ 2147483647 h 432"/>
              <a:gd name="T4" fmla="*/ 0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336" y="0"/>
                </a:moveTo>
                <a:cubicBezTo>
                  <a:pt x="316" y="108"/>
                  <a:pt x="296" y="216"/>
                  <a:pt x="240" y="288"/>
                </a:cubicBezTo>
                <a:cubicBezTo>
                  <a:pt x="184" y="360"/>
                  <a:pt x="40" y="408"/>
                  <a:pt x="0" y="432"/>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9" name="Freeform 64"/>
          <p:cNvSpPr>
            <a:spLocks/>
          </p:cNvSpPr>
          <p:nvPr/>
        </p:nvSpPr>
        <p:spPr bwMode="auto">
          <a:xfrm>
            <a:off x="7239000" y="4800600"/>
            <a:ext cx="533400" cy="685800"/>
          </a:xfrm>
          <a:custGeom>
            <a:avLst/>
            <a:gdLst>
              <a:gd name="T0" fmla="*/ 2147483647 w 336"/>
              <a:gd name="T1" fmla="*/ 0 h 432"/>
              <a:gd name="T2" fmla="*/ 2147483647 w 336"/>
              <a:gd name="T3" fmla="*/ 2147483647 h 432"/>
              <a:gd name="T4" fmla="*/ 0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336" y="0"/>
                </a:moveTo>
                <a:cubicBezTo>
                  <a:pt x="316" y="108"/>
                  <a:pt x="296" y="216"/>
                  <a:pt x="240" y="288"/>
                </a:cubicBezTo>
                <a:cubicBezTo>
                  <a:pt x="184" y="360"/>
                  <a:pt x="40" y="408"/>
                  <a:pt x="0" y="432"/>
                </a:cubicBezTo>
              </a:path>
            </a:pathLst>
          </a:custGeom>
          <a:noFill/>
          <a:ln w="28575"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60" name="Line 65"/>
          <p:cNvSpPr>
            <a:spLocks noChangeShapeType="1"/>
          </p:cNvSpPr>
          <p:nvPr/>
        </p:nvSpPr>
        <p:spPr bwMode="auto">
          <a:xfrm flipH="1" flipV="1">
            <a:off x="5105400" y="2514600"/>
            <a:ext cx="0" cy="335280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61" name="Text Box 66"/>
          <p:cNvSpPr txBox="1">
            <a:spLocks noChangeArrowheads="1"/>
          </p:cNvSpPr>
          <p:nvPr/>
        </p:nvSpPr>
        <p:spPr bwMode="auto">
          <a:xfrm>
            <a:off x="5105400" y="2743200"/>
            <a:ext cx="11572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buFontTx/>
              <a:buNone/>
            </a:pPr>
            <a:r>
              <a:rPr lang="en-US" sz="2000" b="1">
                <a:solidFill>
                  <a:srgbClr val="990099"/>
                </a:solidFill>
              </a:rPr>
              <a:t>Positive</a:t>
            </a:r>
          </a:p>
          <a:p>
            <a:pPr>
              <a:lnSpc>
                <a:spcPct val="80000"/>
              </a:lnSpc>
              <a:buFontTx/>
              <a:buNone/>
            </a:pPr>
            <a:r>
              <a:rPr lang="en-US" sz="2000" b="1">
                <a:solidFill>
                  <a:srgbClr val="990099"/>
                </a:solidFill>
              </a:rPr>
              <a:t>Test</a:t>
            </a:r>
          </a:p>
        </p:txBody>
      </p:sp>
      <p:sp>
        <p:nvSpPr>
          <p:cNvPr id="23562" name="Text Box 67"/>
          <p:cNvSpPr txBox="1">
            <a:spLocks noChangeArrowheads="1"/>
          </p:cNvSpPr>
          <p:nvPr/>
        </p:nvSpPr>
        <p:spPr bwMode="auto">
          <a:xfrm>
            <a:off x="3862388" y="3429000"/>
            <a:ext cx="1243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r">
              <a:lnSpc>
                <a:spcPct val="80000"/>
              </a:lnSpc>
              <a:buFontTx/>
              <a:buNone/>
            </a:pPr>
            <a:r>
              <a:rPr lang="en-US" sz="2000" b="1">
                <a:solidFill>
                  <a:srgbClr val="990099"/>
                </a:solidFill>
              </a:rPr>
              <a:t>Negative</a:t>
            </a:r>
          </a:p>
          <a:p>
            <a:pPr algn="r">
              <a:lnSpc>
                <a:spcPct val="80000"/>
              </a:lnSpc>
              <a:buFontTx/>
              <a:buNone/>
            </a:pPr>
            <a:r>
              <a:rPr lang="en-US" sz="2000" b="1">
                <a:solidFill>
                  <a:srgbClr val="990099"/>
                </a:solidFill>
              </a:rPr>
              <a:t>Test</a:t>
            </a:r>
          </a:p>
        </p:txBody>
      </p:sp>
      <p:sp>
        <p:nvSpPr>
          <p:cNvPr id="23563" name="Line 68"/>
          <p:cNvSpPr>
            <a:spLocks noChangeShapeType="1"/>
          </p:cNvSpPr>
          <p:nvPr/>
        </p:nvSpPr>
        <p:spPr bwMode="auto">
          <a:xfrm>
            <a:off x="5257800" y="3352800"/>
            <a:ext cx="685800" cy="0"/>
          </a:xfrm>
          <a:prstGeom prst="line">
            <a:avLst/>
          </a:prstGeom>
          <a:noFill/>
          <a:ln w="38100">
            <a:solidFill>
              <a:srgbClr val="99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64" name="Line 69"/>
          <p:cNvSpPr>
            <a:spLocks noChangeShapeType="1"/>
          </p:cNvSpPr>
          <p:nvPr/>
        </p:nvSpPr>
        <p:spPr bwMode="auto">
          <a:xfrm flipH="1">
            <a:off x="4267200" y="3352800"/>
            <a:ext cx="685800" cy="0"/>
          </a:xfrm>
          <a:prstGeom prst="line">
            <a:avLst/>
          </a:prstGeom>
          <a:noFill/>
          <a:ln w="38100">
            <a:solidFill>
              <a:srgbClr val="99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 name="Group 3"/>
          <p:cNvGrpSpPr>
            <a:grpSpLocks/>
          </p:cNvGrpSpPr>
          <p:nvPr/>
        </p:nvGrpSpPr>
        <p:grpSpPr bwMode="auto">
          <a:xfrm>
            <a:off x="4708525" y="3146425"/>
            <a:ext cx="4217988" cy="2370138"/>
            <a:chOff x="4709293" y="3145784"/>
            <a:chExt cx="4217490" cy="2371448"/>
          </a:xfrm>
        </p:grpSpPr>
        <p:grpSp>
          <p:nvGrpSpPr>
            <p:cNvPr id="23566" name="Group 2"/>
            <p:cNvGrpSpPr>
              <a:grpSpLocks/>
            </p:cNvGrpSpPr>
            <p:nvPr/>
          </p:nvGrpSpPr>
          <p:grpSpPr bwMode="auto">
            <a:xfrm>
              <a:off x="6300192" y="3145784"/>
              <a:ext cx="2626591" cy="859280"/>
              <a:chOff x="6251462" y="1705624"/>
              <a:chExt cx="2626591" cy="859280"/>
            </a:xfrm>
          </p:grpSpPr>
          <p:grpSp>
            <p:nvGrpSpPr>
              <p:cNvPr id="23568" name="Group 1"/>
              <p:cNvGrpSpPr>
                <a:grpSpLocks/>
              </p:cNvGrpSpPr>
              <p:nvPr/>
            </p:nvGrpSpPr>
            <p:grpSpPr bwMode="auto">
              <a:xfrm>
                <a:off x="6251462" y="1705624"/>
                <a:ext cx="2626591" cy="859280"/>
                <a:chOff x="6251462" y="1700808"/>
                <a:chExt cx="2626591" cy="859280"/>
              </a:xfrm>
            </p:grpSpPr>
            <p:grpSp>
              <p:nvGrpSpPr>
                <p:cNvPr id="23570" name="Group 70"/>
                <p:cNvGrpSpPr>
                  <a:grpSpLocks/>
                </p:cNvGrpSpPr>
                <p:nvPr/>
              </p:nvGrpSpPr>
              <p:grpSpPr bwMode="auto">
                <a:xfrm>
                  <a:off x="6347408" y="2100918"/>
                  <a:ext cx="1075936" cy="459170"/>
                  <a:chOff x="5928616" y="3246568"/>
                  <a:chExt cx="1075936" cy="459170"/>
                </a:xfrm>
              </p:grpSpPr>
              <p:sp>
                <p:nvSpPr>
                  <p:cNvPr id="23574" name="Oval 76"/>
                  <p:cNvSpPr>
                    <a:spLocks noChangeArrowheads="1"/>
                  </p:cNvSpPr>
                  <p:nvPr/>
                </p:nvSpPr>
                <p:spPr bwMode="auto">
                  <a:xfrm>
                    <a:off x="5969180" y="3246568"/>
                    <a:ext cx="423540" cy="459170"/>
                  </a:xfrm>
                  <a:prstGeom prst="ellipse">
                    <a:avLst/>
                  </a:prstGeom>
                  <a:solidFill>
                    <a:srgbClr val="FFFF00"/>
                  </a:solidFill>
                  <a:ln w="28575" algn="ctr">
                    <a:solidFill>
                      <a:srgbClr val="FF0000"/>
                    </a:solidFill>
                    <a:round/>
                    <a:headEnd/>
                    <a:tailEnd/>
                  </a:ln>
                </p:spPr>
                <p:txBody>
                  <a:bodyPr>
                    <a:spAutoFit/>
                  </a:bodyPr>
                  <a:lstStyle/>
                  <a:p>
                    <a:endParaRPr lang="en-US"/>
                  </a:p>
                </p:txBody>
              </p:sp>
              <p:sp>
                <p:nvSpPr>
                  <p:cNvPr id="23575" name="TextBox 77"/>
                  <p:cNvSpPr txBox="1">
                    <a:spLocks noChangeArrowheads="1"/>
                  </p:cNvSpPr>
                  <p:nvPr/>
                </p:nvSpPr>
                <p:spPr bwMode="auto">
                  <a:xfrm>
                    <a:off x="5928616" y="3276600"/>
                    <a:ext cx="10759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t>FN +TP</a:t>
                    </a:r>
                  </a:p>
                </p:txBody>
              </p:sp>
            </p:grpSp>
            <p:cxnSp>
              <p:nvCxnSpPr>
                <p:cNvPr id="23571" name="Straight Connector 71"/>
                <p:cNvCxnSpPr>
                  <a:cxnSpLocks noChangeShapeType="1"/>
                </p:cNvCxnSpPr>
                <p:nvPr/>
              </p:nvCxnSpPr>
              <p:spPr bwMode="auto">
                <a:xfrm>
                  <a:off x="6251462" y="2086404"/>
                  <a:ext cx="12573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3572" name="TextBox 72"/>
                <p:cNvSpPr txBox="1">
                  <a:spLocks noChangeArrowheads="1"/>
                </p:cNvSpPr>
                <p:nvPr/>
              </p:nvSpPr>
              <p:spPr bwMode="auto">
                <a:xfrm>
                  <a:off x="6549005" y="1700808"/>
                  <a:ext cx="513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t>TP</a:t>
                  </a:r>
                </a:p>
              </p:txBody>
            </p:sp>
            <p:sp>
              <p:nvSpPr>
                <p:cNvPr id="23573" name="TextBox 73"/>
                <p:cNvSpPr txBox="1">
                  <a:spLocks noChangeArrowheads="1"/>
                </p:cNvSpPr>
                <p:nvPr/>
              </p:nvSpPr>
              <p:spPr bwMode="auto">
                <a:xfrm>
                  <a:off x="7576094" y="1884332"/>
                  <a:ext cx="13019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t>= </a:t>
                  </a:r>
                  <a:r>
                    <a:rPr lang="en-US" sz="2000" b="1">
                      <a:solidFill>
                        <a:srgbClr val="FF0000"/>
                      </a:solidFill>
                    </a:rPr>
                    <a:t>Low Se</a:t>
                  </a:r>
                </a:p>
              </p:txBody>
            </p:sp>
          </p:grpSp>
          <p:cxnSp>
            <p:nvCxnSpPr>
              <p:cNvPr id="23569" name="Straight Arrow Connector 74"/>
              <p:cNvCxnSpPr>
                <a:cxnSpLocks noChangeShapeType="1"/>
              </p:cNvCxnSpPr>
              <p:nvPr/>
            </p:nvCxnSpPr>
            <p:spPr bwMode="auto">
              <a:xfrm>
                <a:off x="6284626" y="2130950"/>
                <a:ext cx="0" cy="356921"/>
              </a:xfrm>
              <a:prstGeom prst="straightConnector1">
                <a:avLst/>
              </a:prstGeom>
              <a:noFill/>
              <a:ln w="38100" algn="ctr">
                <a:solidFill>
                  <a:srgbClr val="FF0000"/>
                </a:solidFill>
                <a:round/>
                <a:headEnd type="arrow" w="med" len="med"/>
                <a:tailEnd/>
              </a:ln>
              <a:extLst>
                <a:ext uri="{909E8E84-426E-40DD-AFC4-6F175D3DCCD1}">
                  <a14:hiddenFill xmlns:a14="http://schemas.microsoft.com/office/drawing/2010/main">
                    <a:noFill/>
                  </a14:hiddenFill>
                </a:ext>
              </a:extLst>
            </p:spPr>
          </p:cxnSp>
        </p:grpSp>
        <p:cxnSp>
          <p:nvCxnSpPr>
            <p:cNvPr id="23567" name="Straight Arrow Connector 75"/>
            <p:cNvCxnSpPr>
              <a:cxnSpLocks noChangeShapeType="1"/>
            </p:cNvCxnSpPr>
            <p:nvPr/>
          </p:nvCxnSpPr>
          <p:spPr bwMode="auto">
            <a:xfrm flipH="1">
              <a:off x="4709293" y="4069432"/>
              <a:ext cx="1662907" cy="1447800"/>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542" fill="hold"/>
                                        <p:tgtEl>
                                          <p:spTgt spid="3"/>
                                        </p:tgtEl>
                                      </p:cBhvr>
                                    </p:cmd>
                                  </p:childTnLst>
                                </p:cTn>
                              </p:par>
                              <p:par>
                                <p:cTn id="7" presetID="22" presetClass="entr" presetSubtype="4" fill="hold" nodeType="withEffect">
                                  <p:stCondLst>
                                    <p:cond delay="3000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260350" y="2054225"/>
            <a:ext cx="43576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400"/>
              <a:t>Highly </a:t>
            </a:r>
            <a:r>
              <a:rPr lang="en-US" sz="3400" b="1">
                <a:solidFill>
                  <a:srgbClr val="FF33CC"/>
                </a:solidFill>
              </a:rPr>
              <a:t>Sensitive</a:t>
            </a:r>
            <a:r>
              <a:rPr lang="en-US" sz="3400"/>
              <a:t> Test</a:t>
            </a:r>
          </a:p>
        </p:txBody>
      </p:sp>
      <p:sp>
        <p:nvSpPr>
          <p:cNvPr id="459779" name="Text Box 3"/>
          <p:cNvSpPr txBox="1">
            <a:spLocks noChangeArrowheads="1"/>
          </p:cNvSpPr>
          <p:nvPr/>
        </p:nvSpPr>
        <p:spPr bwMode="auto">
          <a:xfrm>
            <a:off x="914400" y="2636838"/>
            <a:ext cx="754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400"/>
              <a:t>Most useful for “ruling out” disease</a:t>
            </a:r>
          </a:p>
          <a:p>
            <a:pPr>
              <a:buFontTx/>
              <a:buNone/>
            </a:pPr>
            <a:r>
              <a:rPr lang="en-US" sz="2000">
                <a:solidFill>
                  <a:srgbClr val="A50021"/>
                </a:solidFill>
              </a:rPr>
              <a:t>Reduces FN: if test is negative then disease not likely</a:t>
            </a:r>
          </a:p>
        </p:txBody>
      </p:sp>
      <p:sp>
        <p:nvSpPr>
          <p:cNvPr id="459780" name="Text Box 4"/>
          <p:cNvSpPr txBox="1">
            <a:spLocks noChangeArrowheads="1"/>
          </p:cNvSpPr>
          <p:nvPr/>
        </p:nvSpPr>
        <p:spPr bwMode="auto">
          <a:xfrm>
            <a:off x="304800" y="4114800"/>
            <a:ext cx="4117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400"/>
              <a:t>Highly </a:t>
            </a:r>
            <a:r>
              <a:rPr lang="en-US" sz="3400" b="1">
                <a:solidFill>
                  <a:srgbClr val="008080"/>
                </a:solidFill>
              </a:rPr>
              <a:t>Specific</a:t>
            </a:r>
            <a:r>
              <a:rPr lang="en-US" sz="3400" b="1">
                <a:solidFill>
                  <a:srgbClr val="9900FF"/>
                </a:solidFill>
              </a:rPr>
              <a:t> </a:t>
            </a:r>
            <a:r>
              <a:rPr lang="en-US" sz="3400"/>
              <a:t>Test</a:t>
            </a:r>
          </a:p>
        </p:txBody>
      </p:sp>
      <p:sp>
        <p:nvSpPr>
          <p:cNvPr id="459781" name="Text Box 5"/>
          <p:cNvSpPr txBox="1">
            <a:spLocks noChangeArrowheads="1"/>
          </p:cNvSpPr>
          <p:nvPr/>
        </p:nvSpPr>
        <p:spPr bwMode="auto">
          <a:xfrm>
            <a:off x="914400" y="4876800"/>
            <a:ext cx="65436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400"/>
              <a:t>Most useful for “ruling in” disease</a:t>
            </a:r>
          </a:p>
          <a:p>
            <a:pPr>
              <a:buFontTx/>
              <a:buNone/>
            </a:pPr>
            <a:r>
              <a:rPr lang="en-US" sz="1800">
                <a:solidFill>
                  <a:srgbClr val="A50021"/>
                </a:solidFill>
              </a:rPr>
              <a:t>Reduces FP: if test is positive then disease is most likely</a:t>
            </a:r>
            <a:endParaRPr lang="en-US" sz="3400"/>
          </a:p>
        </p:txBody>
      </p:sp>
      <p:sp>
        <p:nvSpPr>
          <p:cNvPr id="459782" name="Text Box 6"/>
          <p:cNvSpPr txBox="1">
            <a:spLocks noGrp="1" noChangeArrowheads="1"/>
          </p:cNvSpPr>
          <p:nvPr>
            <p:ph type="title"/>
          </p:nvPr>
        </p:nvSpPr>
        <p:spPr>
          <a:xfrm>
            <a:off x="457200" y="-100013"/>
            <a:ext cx="8229600" cy="1371601"/>
          </a:xfrm>
        </p:spPr>
        <p:txBody>
          <a:bodyPr/>
          <a:lstStyle/>
          <a:p>
            <a:pPr eaLnBrk="1" hangingPunct="1">
              <a:defRPr/>
            </a:pPr>
            <a:r>
              <a:rPr lang="en-US" smtClean="0">
                <a:solidFill>
                  <a:srgbClr val="990033"/>
                </a:solidFill>
                <a:effectLst>
                  <a:outerShdw blurRad="38100" dist="38100" dir="2700000" algn="tl">
                    <a:srgbClr val="C0C0C0"/>
                  </a:outerShdw>
                </a:effectLst>
              </a:rPr>
              <a:t>Clinical Setting</a:t>
            </a:r>
            <a:r>
              <a:rPr lang="en-US" b="1" smtClean="0">
                <a:solidFill>
                  <a:schemeClr val="bg2"/>
                </a:solidFill>
              </a:rPr>
              <a:t> </a:t>
            </a:r>
          </a:p>
        </p:txBody>
      </p:sp>
      <p:sp>
        <p:nvSpPr>
          <p:cNvPr id="24583" name="Text Box 7"/>
          <p:cNvSpPr txBox="1">
            <a:spLocks noChangeArrowheads="1"/>
          </p:cNvSpPr>
          <p:nvPr/>
        </p:nvSpPr>
        <p:spPr bwMode="auto">
          <a:xfrm>
            <a:off x="2005013" y="1163638"/>
            <a:ext cx="5299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3400" b="1">
                <a:solidFill>
                  <a:srgbClr val="FF33CC"/>
                </a:solidFill>
              </a:rPr>
              <a:t>Sensitivity</a:t>
            </a:r>
            <a:r>
              <a:rPr lang="en-US" sz="3400"/>
              <a:t> vs. </a:t>
            </a:r>
            <a:r>
              <a:rPr lang="en-US" sz="3400" b="1">
                <a:solidFill>
                  <a:srgbClr val="008080"/>
                </a:solidFill>
              </a:rPr>
              <a:t>Specificity</a:t>
            </a:r>
            <a:endParaRPr lang="en-US" sz="3400">
              <a:solidFill>
                <a:srgbClr val="008080"/>
              </a:solidFill>
            </a:endParaRPr>
          </a:p>
        </p:txBody>
      </p:sp>
      <p:grpSp>
        <p:nvGrpSpPr>
          <p:cNvPr id="2" name="Group 14"/>
          <p:cNvGrpSpPr>
            <a:grpSpLocks/>
          </p:cNvGrpSpPr>
          <p:nvPr/>
        </p:nvGrpSpPr>
        <p:grpSpPr bwMode="auto">
          <a:xfrm>
            <a:off x="4932363" y="3429000"/>
            <a:ext cx="3960812" cy="901700"/>
            <a:chOff x="3107" y="2160"/>
            <a:chExt cx="2495" cy="568"/>
          </a:xfrm>
        </p:grpSpPr>
        <p:sp>
          <p:nvSpPr>
            <p:cNvPr id="24589" name="Text Box 8"/>
            <p:cNvSpPr txBox="1">
              <a:spLocks noChangeArrowheads="1"/>
            </p:cNvSpPr>
            <p:nvPr/>
          </p:nvSpPr>
          <p:spPr bwMode="auto">
            <a:xfrm>
              <a:off x="3107" y="2160"/>
              <a:ext cx="149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nb-NO" sz="2000" b="1"/>
                <a:t>Sn  = Sensitivity</a:t>
              </a:r>
              <a:endParaRPr lang="en-US" sz="2000" b="1"/>
            </a:p>
          </p:txBody>
        </p:sp>
        <p:sp>
          <p:nvSpPr>
            <p:cNvPr id="24590" name="Text Box 9"/>
            <p:cNvSpPr txBox="1">
              <a:spLocks noChangeArrowheads="1"/>
            </p:cNvSpPr>
            <p:nvPr/>
          </p:nvSpPr>
          <p:spPr bwMode="auto">
            <a:xfrm>
              <a:off x="3107" y="2318"/>
              <a:ext cx="249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nb-NO" sz="2000" b="1"/>
                <a:t>N    = Negativ (normal) test</a:t>
              </a:r>
              <a:endParaRPr lang="en-US" sz="2000" b="1"/>
            </a:p>
          </p:txBody>
        </p:sp>
        <p:sp>
          <p:nvSpPr>
            <p:cNvPr id="24591" name="Text Box 10"/>
            <p:cNvSpPr txBox="1">
              <a:spLocks noChangeArrowheads="1"/>
            </p:cNvSpPr>
            <p:nvPr/>
          </p:nvSpPr>
          <p:spPr bwMode="auto">
            <a:xfrm>
              <a:off x="3107" y="2478"/>
              <a:ext cx="20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nb-NO" sz="2000" b="1"/>
                <a:t>out = Rule out disease</a:t>
              </a:r>
              <a:endParaRPr lang="en-US" sz="2000" b="1"/>
            </a:p>
          </p:txBody>
        </p:sp>
      </p:grpSp>
      <p:grpSp>
        <p:nvGrpSpPr>
          <p:cNvPr id="3" name="Group 15"/>
          <p:cNvGrpSpPr>
            <a:grpSpLocks/>
          </p:cNvGrpSpPr>
          <p:nvPr/>
        </p:nvGrpSpPr>
        <p:grpSpPr bwMode="auto">
          <a:xfrm>
            <a:off x="4932363" y="5695950"/>
            <a:ext cx="4211637" cy="1009650"/>
            <a:chOff x="3107" y="3588"/>
            <a:chExt cx="2653" cy="636"/>
          </a:xfrm>
        </p:grpSpPr>
        <p:sp>
          <p:nvSpPr>
            <p:cNvPr id="24586" name="Text Box 11"/>
            <p:cNvSpPr txBox="1">
              <a:spLocks noChangeArrowheads="1"/>
            </p:cNvSpPr>
            <p:nvPr/>
          </p:nvSpPr>
          <p:spPr bwMode="auto">
            <a:xfrm>
              <a:off x="3107" y="3588"/>
              <a:ext cx="20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nb-NO" sz="2000" b="1"/>
                <a:t>Sp = Specificity</a:t>
              </a:r>
              <a:endParaRPr lang="en-US" sz="2000" b="1"/>
            </a:p>
          </p:txBody>
        </p:sp>
        <p:sp>
          <p:nvSpPr>
            <p:cNvPr id="24587" name="Text Box 12"/>
            <p:cNvSpPr txBox="1">
              <a:spLocks noChangeArrowheads="1"/>
            </p:cNvSpPr>
            <p:nvPr/>
          </p:nvSpPr>
          <p:spPr bwMode="auto">
            <a:xfrm>
              <a:off x="3107" y="3770"/>
              <a:ext cx="26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nb-NO" sz="2000" b="1"/>
                <a:t>P   = Positiv (abnormal) test</a:t>
              </a:r>
              <a:endParaRPr lang="en-US" sz="2000" b="1"/>
            </a:p>
          </p:txBody>
        </p:sp>
        <p:sp>
          <p:nvSpPr>
            <p:cNvPr id="24588" name="Text Box 13"/>
            <p:cNvSpPr txBox="1">
              <a:spLocks noChangeArrowheads="1"/>
            </p:cNvSpPr>
            <p:nvPr/>
          </p:nvSpPr>
          <p:spPr bwMode="auto">
            <a:xfrm>
              <a:off x="3107" y="3974"/>
              <a:ext cx="20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nb-NO" sz="2000" b="1"/>
                <a:t>in  = Rule in disease</a:t>
              </a:r>
              <a:endParaRPr lang="en-US" sz="2000" b="1"/>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8015" fill="hold"/>
                                        <p:tgtEl>
                                          <p:spTgt spid="5"/>
                                        </p:tgtEl>
                                      </p:cBhvr>
                                    </p:cmd>
                                  </p:childTnLst>
                                </p:cTn>
                              </p:par>
                              <p:par>
                                <p:cTn id="7" presetID="55" presetClass="entr" presetSubtype="0" fill="hold" grpId="0" nodeType="withEffect">
                                  <p:stCondLst>
                                    <p:cond delay="8000"/>
                                  </p:stCondLst>
                                  <p:childTnLst>
                                    <p:set>
                                      <p:cBhvr>
                                        <p:cTn id="8" dur="1" fill="hold">
                                          <p:stCondLst>
                                            <p:cond delay="0"/>
                                          </p:stCondLst>
                                        </p:cTn>
                                        <p:tgtEl>
                                          <p:spTgt spid="459778"/>
                                        </p:tgtEl>
                                        <p:attrNameLst>
                                          <p:attrName>style.visibility</p:attrName>
                                        </p:attrNameLst>
                                      </p:cBhvr>
                                      <p:to>
                                        <p:strVal val="visible"/>
                                      </p:to>
                                    </p:set>
                                    <p:anim calcmode="lin" valueType="num">
                                      <p:cBhvr>
                                        <p:cTn id="9" dur="2000" fill="hold"/>
                                        <p:tgtEl>
                                          <p:spTgt spid="459778"/>
                                        </p:tgtEl>
                                        <p:attrNameLst>
                                          <p:attrName>ppt_w</p:attrName>
                                        </p:attrNameLst>
                                      </p:cBhvr>
                                      <p:tavLst>
                                        <p:tav tm="0">
                                          <p:val>
                                            <p:strVal val="#ppt_w*0.70"/>
                                          </p:val>
                                        </p:tav>
                                        <p:tav tm="100000">
                                          <p:val>
                                            <p:strVal val="#ppt_w"/>
                                          </p:val>
                                        </p:tav>
                                      </p:tavLst>
                                    </p:anim>
                                    <p:anim calcmode="lin" valueType="num">
                                      <p:cBhvr>
                                        <p:cTn id="10" dur="2000" fill="hold"/>
                                        <p:tgtEl>
                                          <p:spTgt spid="459778"/>
                                        </p:tgtEl>
                                        <p:attrNameLst>
                                          <p:attrName>ppt_h</p:attrName>
                                        </p:attrNameLst>
                                      </p:cBhvr>
                                      <p:tavLst>
                                        <p:tav tm="0">
                                          <p:val>
                                            <p:strVal val="#ppt_h"/>
                                          </p:val>
                                        </p:tav>
                                        <p:tav tm="100000">
                                          <p:val>
                                            <p:strVal val="#ppt_h"/>
                                          </p:val>
                                        </p:tav>
                                      </p:tavLst>
                                    </p:anim>
                                    <p:animEffect transition="in" filter="fade">
                                      <p:cBhvr>
                                        <p:cTn id="11" dur="2000"/>
                                        <p:tgtEl>
                                          <p:spTgt spid="459778"/>
                                        </p:tgtEl>
                                      </p:cBhvr>
                                    </p:animEffect>
                                  </p:childTnLst>
                                </p:cTn>
                              </p:par>
                              <p:par>
                                <p:cTn id="12" presetID="55" presetClass="entr" presetSubtype="0" fill="hold" grpId="0" nodeType="withEffect">
                                  <p:stCondLst>
                                    <p:cond delay="18000"/>
                                  </p:stCondLst>
                                  <p:childTnLst>
                                    <p:set>
                                      <p:cBhvr>
                                        <p:cTn id="13" dur="1" fill="hold">
                                          <p:stCondLst>
                                            <p:cond delay="0"/>
                                          </p:stCondLst>
                                        </p:cTn>
                                        <p:tgtEl>
                                          <p:spTgt spid="459779"/>
                                        </p:tgtEl>
                                        <p:attrNameLst>
                                          <p:attrName>style.visibility</p:attrName>
                                        </p:attrNameLst>
                                      </p:cBhvr>
                                      <p:to>
                                        <p:strVal val="visible"/>
                                      </p:to>
                                    </p:set>
                                    <p:anim calcmode="lin" valueType="num">
                                      <p:cBhvr>
                                        <p:cTn id="14" dur="2000" fill="hold"/>
                                        <p:tgtEl>
                                          <p:spTgt spid="459779"/>
                                        </p:tgtEl>
                                        <p:attrNameLst>
                                          <p:attrName>ppt_w</p:attrName>
                                        </p:attrNameLst>
                                      </p:cBhvr>
                                      <p:tavLst>
                                        <p:tav tm="0">
                                          <p:val>
                                            <p:strVal val="#ppt_w*0.70"/>
                                          </p:val>
                                        </p:tav>
                                        <p:tav tm="100000">
                                          <p:val>
                                            <p:strVal val="#ppt_w"/>
                                          </p:val>
                                        </p:tav>
                                      </p:tavLst>
                                    </p:anim>
                                    <p:anim calcmode="lin" valueType="num">
                                      <p:cBhvr>
                                        <p:cTn id="15" dur="2000" fill="hold"/>
                                        <p:tgtEl>
                                          <p:spTgt spid="459779"/>
                                        </p:tgtEl>
                                        <p:attrNameLst>
                                          <p:attrName>ppt_h</p:attrName>
                                        </p:attrNameLst>
                                      </p:cBhvr>
                                      <p:tavLst>
                                        <p:tav tm="0">
                                          <p:val>
                                            <p:strVal val="#ppt_h"/>
                                          </p:val>
                                        </p:tav>
                                        <p:tav tm="100000">
                                          <p:val>
                                            <p:strVal val="#ppt_h"/>
                                          </p:val>
                                        </p:tav>
                                      </p:tavLst>
                                    </p:anim>
                                    <p:animEffect transition="in" filter="fade">
                                      <p:cBhvr>
                                        <p:cTn id="16" dur="2000"/>
                                        <p:tgtEl>
                                          <p:spTgt spid="459779"/>
                                        </p:tgtEl>
                                      </p:cBhvr>
                                    </p:animEffect>
                                  </p:childTnLst>
                                </p:cTn>
                              </p:par>
                              <p:par>
                                <p:cTn id="17" presetID="55" presetClass="entr" presetSubtype="0" fill="hold" nodeType="withEffect">
                                  <p:stCondLst>
                                    <p:cond delay="2800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strVal val="#ppt_w*0.70"/>
                                          </p:val>
                                        </p:tav>
                                        <p:tav tm="100000">
                                          <p:val>
                                            <p:strVal val="#ppt_w"/>
                                          </p:val>
                                        </p:tav>
                                      </p:tavLst>
                                    </p:anim>
                                    <p:anim calcmode="lin" valueType="num">
                                      <p:cBhvr>
                                        <p:cTn id="20" dur="2000" fill="hold"/>
                                        <p:tgtEl>
                                          <p:spTgt spid="2"/>
                                        </p:tgtEl>
                                        <p:attrNameLst>
                                          <p:attrName>ppt_h</p:attrName>
                                        </p:attrNameLst>
                                      </p:cBhvr>
                                      <p:tavLst>
                                        <p:tav tm="0">
                                          <p:val>
                                            <p:strVal val="#ppt_h"/>
                                          </p:val>
                                        </p:tav>
                                        <p:tav tm="100000">
                                          <p:val>
                                            <p:strVal val="#ppt_h"/>
                                          </p:val>
                                        </p:tav>
                                      </p:tavLst>
                                    </p:anim>
                                    <p:animEffect transition="in" filter="fade">
                                      <p:cBhvr>
                                        <p:cTn id="21" dur="2000"/>
                                        <p:tgtEl>
                                          <p:spTgt spid="2"/>
                                        </p:tgtEl>
                                      </p:cBhvr>
                                    </p:animEffect>
                                  </p:childTnLst>
                                </p:cTn>
                              </p:par>
                              <p:par>
                                <p:cTn id="22" presetID="55" presetClass="entr" presetSubtype="0" fill="hold" grpId="0" nodeType="withEffect">
                                  <p:stCondLst>
                                    <p:cond delay="36000"/>
                                  </p:stCondLst>
                                  <p:childTnLst>
                                    <p:set>
                                      <p:cBhvr>
                                        <p:cTn id="23" dur="1" fill="hold">
                                          <p:stCondLst>
                                            <p:cond delay="0"/>
                                          </p:stCondLst>
                                        </p:cTn>
                                        <p:tgtEl>
                                          <p:spTgt spid="459780"/>
                                        </p:tgtEl>
                                        <p:attrNameLst>
                                          <p:attrName>style.visibility</p:attrName>
                                        </p:attrNameLst>
                                      </p:cBhvr>
                                      <p:to>
                                        <p:strVal val="visible"/>
                                      </p:to>
                                    </p:set>
                                    <p:anim calcmode="lin" valueType="num">
                                      <p:cBhvr>
                                        <p:cTn id="24" dur="2000" fill="hold"/>
                                        <p:tgtEl>
                                          <p:spTgt spid="459780"/>
                                        </p:tgtEl>
                                        <p:attrNameLst>
                                          <p:attrName>ppt_w</p:attrName>
                                        </p:attrNameLst>
                                      </p:cBhvr>
                                      <p:tavLst>
                                        <p:tav tm="0">
                                          <p:val>
                                            <p:strVal val="#ppt_w*0.70"/>
                                          </p:val>
                                        </p:tav>
                                        <p:tav tm="100000">
                                          <p:val>
                                            <p:strVal val="#ppt_w"/>
                                          </p:val>
                                        </p:tav>
                                      </p:tavLst>
                                    </p:anim>
                                    <p:anim calcmode="lin" valueType="num">
                                      <p:cBhvr>
                                        <p:cTn id="25" dur="2000" fill="hold"/>
                                        <p:tgtEl>
                                          <p:spTgt spid="459780"/>
                                        </p:tgtEl>
                                        <p:attrNameLst>
                                          <p:attrName>ppt_h</p:attrName>
                                        </p:attrNameLst>
                                      </p:cBhvr>
                                      <p:tavLst>
                                        <p:tav tm="0">
                                          <p:val>
                                            <p:strVal val="#ppt_h"/>
                                          </p:val>
                                        </p:tav>
                                        <p:tav tm="100000">
                                          <p:val>
                                            <p:strVal val="#ppt_h"/>
                                          </p:val>
                                        </p:tav>
                                      </p:tavLst>
                                    </p:anim>
                                    <p:animEffect transition="in" filter="fade">
                                      <p:cBhvr>
                                        <p:cTn id="26" dur="2000"/>
                                        <p:tgtEl>
                                          <p:spTgt spid="459780"/>
                                        </p:tgtEl>
                                      </p:cBhvr>
                                    </p:animEffect>
                                  </p:childTnLst>
                                </p:cTn>
                              </p:par>
                              <p:par>
                                <p:cTn id="27" presetID="55" presetClass="entr" presetSubtype="0" fill="hold" grpId="0" nodeType="withEffect">
                                  <p:stCondLst>
                                    <p:cond delay="42000"/>
                                  </p:stCondLst>
                                  <p:childTnLst>
                                    <p:set>
                                      <p:cBhvr>
                                        <p:cTn id="28" dur="1" fill="hold">
                                          <p:stCondLst>
                                            <p:cond delay="0"/>
                                          </p:stCondLst>
                                        </p:cTn>
                                        <p:tgtEl>
                                          <p:spTgt spid="459781"/>
                                        </p:tgtEl>
                                        <p:attrNameLst>
                                          <p:attrName>style.visibility</p:attrName>
                                        </p:attrNameLst>
                                      </p:cBhvr>
                                      <p:to>
                                        <p:strVal val="visible"/>
                                      </p:to>
                                    </p:set>
                                    <p:anim calcmode="lin" valueType="num">
                                      <p:cBhvr>
                                        <p:cTn id="29" dur="2000" fill="hold"/>
                                        <p:tgtEl>
                                          <p:spTgt spid="459781"/>
                                        </p:tgtEl>
                                        <p:attrNameLst>
                                          <p:attrName>ppt_w</p:attrName>
                                        </p:attrNameLst>
                                      </p:cBhvr>
                                      <p:tavLst>
                                        <p:tav tm="0">
                                          <p:val>
                                            <p:strVal val="#ppt_w*0.70"/>
                                          </p:val>
                                        </p:tav>
                                        <p:tav tm="100000">
                                          <p:val>
                                            <p:strVal val="#ppt_w"/>
                                          </p:val>
                                        </p:tav>
                                      </p:tavLst>
                                    </p:anim>
                                    <p:anim calcmode="lin" valueType="num">
                                      <p:cBhvr>
                                        <p:cTn id="30" dur="2000" fill="hold"/>
                                        <p:tgtEl>
                                          <p:spTgt spid="459781"/>
                                        </p:tgtEl>
                                        <p:attrNameLst>
                                          <p:attrName>ppt_h</p:attrName>
                                        </p:attrNameLst>
                                      </p:cBhvr>
                                      <p:tavLst>
                                        <p:tav tm="0">
                                          <p:val>
                                            <p:strVal val="#ppt_h"/>
                                          </p:val>
                                        </p:tav>
                                        <p:tav tm="100000">
                                          <p:val>
                                            <p:strVal val="#ppt_h"/>
                                          </p:val>
                                        </p:tav>
                                      </p:tavLst>
                                    </p:anim>
                                    <p:animEffect transition="in" filter="fade">
                                      <p:cBhvr>
                                        <p:cTn id="31" dur="2000"/>
                                        <p:tgtEl>
                                          <p:spTgt spid="459781"/>
                                        </p:tgtEl>
                                      </p:cBhvr>
                                    </p:animEffect>
                                  </p:childTnLst>
                                </p:cTn>
                              </p:par>
                              <p:par>
                                <p:cTn id="32" presetID="55" presetClass="entr" presetSubtype="0" fill="hold" nodeType="withEffect">
                                  <p:stCondLst>
                                    <p:cond delay="48000"/>
                                  </p:stCondLst>
                                  <p:childTnLst>
                                    <p:set>
                                      <p:cBhvr>
                                        <p:cTn id="33" dur="1" fill="hold">
                                          <p:stCondLst>
                                            <p:cond delay="0"/>
                                          </p:stCondLst>
                                        </p:cTn>
                                        <p:tgtEl>
                                          <p:spTgt spid="3"/>
                                        </p:tgtEl>
                                        <p:attrNameLst>
                                          <p:attrName>style.visibility</p:attrName>
                                        </p:attrNameLst>
                                      </p:cBhvr>
                                      <p:to>
                                        <p:strVal val="visible"/>
                                      </p:to>
                                    </p:set>
                                    <p:anim calcmode="lin" valueType="num">
                                      <p:cBhvr>
                                        <p:cTn id="34" dur="2000" fill="hold"/>
                                        <p:tgtEl>
                                          <p:spTgt spid="3"/>
                                        </p:tgtEl>
                                        <p:attrNameLst>
                                          <p:attrName>ppt_w</p:attrName>
                                        </p:attrNameLst>
                                      </p:cBhvr>
                                      <p:tavLst>
                                        <p:tav tm="0">
                                          <p:val>
                                            <p:strVal val="#ppt_w*0.70"/>
                                          </p:val>
                                        </p:tav>
                                        <p:tav tm="100000">
                                          <p:val>
                                            <p:strVal val="#ppt_w"/>
                                          </p:val>
                                        </p:tav>
                                      </p:tavLst>
                                    </p:anim>
                                    <p:anim calcmode="lin" valueType="num">
                                      <p:cBhvr>
                                        <p:cTn id="35" dur="2000" fill="hold"/>
                                        <p:tgtEl>
                                          <p:spTgt spid="3"/>
                                        </p:tgtEl>
                                        <p:attrNameLst>
                                          <p:attrName>ppt_h</p:attrName>
                                        </p:attrNameLst>
                                      </p:cBhvr>
                                      <p:tavLst>
                                        <p:tav tm="0">
                                          <p:val>
                                            <p:strVal val="#ppt_h"/>
                                          </p:val>
                                        </p:tav>
                                        <p:tav tm="100000">
                                          <p:val>
                                            <p:strVal val="#ppt_h"/>
                                          </p:val>
                                        </p:tav>
                                      </p:tavLst>
                                    </p:anim>
                                    <p:animEffect transition="in" filter="fade">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7" fill="hold" display="0">
                  <p:stCondLst>
                    <p:cond delay="indefinite"/>
                  </p:stCondLst>
                  <p:endCondLst>
                    <p:cond evt="onStopAudio" delay="0">
                      <p:tgtEl>
                        <p:sldTgt/>
                      </p:tgtEl>
                    </p:cond>
                  </p:endCondLst>
                </p:cTn>
                <p:tgtEl>
                  <p:spTgt spid="5"/>
                </p:tgtEl>
              </p:cMediaNode>
            </p:audio>
          </p:childTnLst>
        </p:cTn>
      </p:par>
    </p:tnLst>
    <p:bldLst>
      <p:bldP spid="459778" grpId="0"/>
      <p:bldP spid="459779" grpId="0"/>
      <p:bldP spid="459780" grpId="0"/>
      <p:bldP spid="45978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2850"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FF33CC"/>
                </a:solidFill>
                <a:effectLst>
                  <a:outerShdw blurRad="38100" dist="38100" dir="2700000" algn="tl">
                    <a:srgbClr val="C0C0C0"/>
                  </a:outerShdw>
                </a:effectLst>
              </a:rPr>
              <a:t>CAGE</a:t>
            </a:r>
            <a:r>
              <a:rPr lang="en-US" smtClean="0">
                <a:effectLst>
                  <a:outerShdw blurRad="38100" dist="38100" dir="2700000" algn="tl">
                    <a:srgbClr val="C0C0C0"/>
                  </a:outerShdw>
                </a:effectLst>
              </a:rPr>
              <a:t> </a:t>
            </a:r>
            <a:r>
              <a:rPr lang="en-US" smtClean="0">
                <a:solidFill>
                  <a:srgbClr val="990000"/>
                </a:solidFill>
                <a:effectLst>
                  <a:outerShdw blurRad="38100" dist="38100" dir="2700000" algn="tl">
                    <a:srgbClr val="C0C0C0"/>
                  </a:outerShdw>
                </a:effectLst>
              </a:rPr>
              <a:t>Questionnaire</a:t>
            </a:r>
          </a:p>
        </p:txBody>
      </p:sp>
      <p:sp>
        <p:nvSpPr>
          <p:cNvPr id="462851" name="Rectangle 3"/>
          <p:cNvSpPr>
            <a:spLocks noGrp="1" noChangeArrowheads="1"/>
          </p:cNvSpPr>
          <p:nvPr>
            <p:ph type="body" idx="4294967295"/>
          </p:nvPr>
        </p:nvSpPr>
        <p:spPr>
          <a:xfrm>
            <a:off x="457200" y="1341438"/>
            <a:ext cx="8001000" cy="1143000"/>
          </a:xfrm>
        </p:spPr>
        <p:txBody>
          <a:bodyPr/>
          <a:lstStyle/>
          <a:p>
            <a:pPr eaLnBrk="1" hangingPunct="1"/>
            <a:r>
              <a:rPr lang="en-US" dirty="0" smtClean="0"/>
              <a:t>Have you ever felt that you should </a:t>
            </a:r>
            <a:r>
              <a:rPr lang="en-US" b="1" dirty="0" smtClean="0">
                <a:solidFill>
                  <a:srgbClr val="FF33CC"/>
                </a:solidFill>
              </a:rPr>
              <a:t>C</a:t>
            </a:r>
            <a:r>
              <a:rPr lang="en-US" dirty="0" smtClean="0"/>
              <a:t>ut down on your drinking?</a:t>
            </a:r>
          </a:p>
        </p:txBody>
      </p:sp>
      <p:sp>
        <p:nvSpPr>
          <p:cNvPr id="462852" name="Rectangle 4"/>
          <p:cNvSpPr>
            <a:spLocks noChangeArrowheads="1"/>
          </p:cNvSpPr>
          <p:nvPr/>
        </p:nvSpPr>
        <p:spPr bwMode="auto">
          <a:xfrm>
            <a:off x="457200" y="23495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dirty="0"/>
              <a:t>Have people </a:t>
            </a:r>
            <a:r>
              <a:rPr lang="en-US" sz="3200" b="1" dirty="0">
                <a:solidFill>
                  <a:srgbClr val="FF33CC"/>
                </a:solidFill>
              </a:rPr>
              <a:t>A</a:t>
            </a:r>
            <a:r>
              <a:rPr lang="en-US" sz="3200" dirty="0"/>
              <a:t>nnoyed you by criticizing your drinking?</a:t>
            </a:r>
          </a:p>
        </p:txBody>
      </p:sp>
      <p:sp>
        <p:nvSpPr>
          <p:cNvPr id="462853" name="Rectangle 5"/>
          <p:cNvSpPr>
            <a:spLocks noChangeArrowheads="1"/>
          </p:cNvSpPr>
          <p:nvPr/>
        </p:nvSpPr>
        <p:spPr bwMode="auto">
          <a:xfrm>
            <a:off x="457200" y="3357563"/>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dirty="0"/>
              <a:t>Have you ever felt bad or </a:t>
            </a:r>
            <a:r>
              <a:rPr lang="en-US" sz="3200" b="1" dirty="0">
                <a:solidFill>
                  <a:srgbClr val="FF33CC"/>
                </a:solidFill>
              </a:rPr>
              <a:t>G</a:t>
            </a:r>
            <a:r>
              <a:rPr lang="en-US" sz="3200" dirty="0"/>
              <a:t>uilty about your drinking?</a:t>
            </a:r>
          </a:p>
        </p:txBody>
      </p:sp>
      <p:sp>
        <p:nvSpPr>
          <p:cNvPr id="462854" name="Rectangle 6"/>
          <p:cNvSpPr>
            <a:spLocks noChangeArrowheads="1"/>
          </p:cNvSpPr>
          <p:nvPr/>
        </p:nvSpPr>
        <p:spPr bwMode="auto">
          <a:xfrm>
            <a:off x="457200" y="4365625"/>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dirty="0"/>
              <a:t>Have you ever had a drink first thing in the morning to steady your nerves or get rid of a hangover (</a:t>
            </a:r>
            <a:r>
              <a:rPr lang="en-US" sz="3200" b="1" dirty="0">
                <a:solidFill>
                  <a:srgbClr val="FF33CC"/>
                </a:solidFill>
              </a:rPr>
              <a:t>E</a:t>
            </a:r>
            <a:r>
              <a:rPr lang="en-US" sz="3200" dirty="0"/>
              <a:t>ye-opener)?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26"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462851">
                                            <p:txEl>
                                              <p:pRg st="0" end="0"/>
                                            </p:txEl>
                                          </p:spTgt>
                                        </p:tgtEl>
                                        <p:attrNameLst>
                                          <p:attrName>style.visibility</p:attrName>
                                        </p:attrNameLst>
                                      </p:cBhvr>
                                      <p:to>
                                        <p:strVal val="visible"/>
                                      </p:to>
                                    </p:set>
                                    <p:animEffect transition="in" filter="fade">
                                      <p:cBhvr>
                                        <p:cTn id="9" dur="2000"/>
                                        <p:tgtEl>
                                          <p:spTgt spid="462851">
                                            <p:txEl>
                                              <p:pRg st="0" end="0"/>
                                            </p:txEl>
                                          </p:spTgt>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462852"/>
                                        </p:tgtEl>
                                        <p:attrNameLst>
                                          <p:attrName>style.visibility</p:attrName>
                                        </p:attrNameLst>
                                      </p:cBhvr>
                                      <p:to>
                                        <p:strVal val="visible"/>
                                      </p:to>
                                    </p:set>
                                    <p:animEffect transition="in" filter="fade">
                                      <p:cBhvr>
                                        <p:cTn id="12" dur="2000"/>
                                        <p:tgtEl>
                                          <p:spTgt spid="462852"/>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462853"/>
                                        </p:tgtEl>
                                        <p:attrNameLst>
                                          <p:attrName>style.visibility</p:attrName>
                                        </p:attrNameLst>
                                      </p:cBhvr>
                                      <p:to>
                                        <p:strVal val="visible"/>
                                      </p:to>
                                    </p:set>
                                    <p:animEffect transition="in" filter="fade">
                                      <p:cBhvr>
                                        <p:cTn id="15" dur="2000"/>
                                        <p:tgtEl>
                                          <p:spTgt spid="462853"/>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462854"/>
                                        </p:tgtEl>
                                        <p:attrNameLst>
                                          <p:attrName>style.visibility</p:attrName>
                                        </p:attrNameLst>
                                      </p:cBhvr>
                                      <p:to>
                                        <p:strVal val="visible"/>
                                      </p:to>
                                    </p:set>
                                    <p:animEffect transition="in" filter="fade">
                                      <p:cBhvr>
                                        <p:cTn id="18" dur="2000"/>
                                        <p:tgtEl>
                                          <p:spTgt spid="4628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462851" grpId="0" build="p"/>
      <p:bldP spid="462852" grpId="0"/>
      <p:bldP spid="462853" grpId="0"/>
      <p:bldP spid="4628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4925" y="-17463"/>
            <a:ext cx="8915400" cy="1143001"/>
          </a:xfrm>
        </p:spPr>
        <p:txBody>
          <a:bodyPr/>
          <a:lstStyle/>
          <a:p>
            <a:pPr eaLnBrk="1" hangingPunct="1"/>
            <a:r>
              <a:rPr lang="en-US" sz="3800" b="1" smtClean="0">
                <a:solidFill>
                  <a:srgbClr val="990000"/>
                </a:solidFill>
              </a:rPr>
              <a:t>Sensitivity and specificity for some diagnostic tests</a:t>
            </a:r>
            <a:endParaRPr lang="en-US" sz="3000" smtClean="0">
              <a:solidFill>
                <a:srgbClr val="990000"/>
              </a:solidFill>
            </a:endParaRPr>
          </a:p>
        </p:txBody>
      </p:sp>
      <p:grpSp>
        <p:nvGrpSpPr>
          <p:cNvPr id="26627" name="Group 4"/>
          <p:cNvGrpSpPr>
            <a:grpSpLocks/>
          </p:cNvGrpSpPr>
          <p:nvPr/>
        </p:nvGrpSpPr>
        <p:grpSpPr bwMode="auto">
          <a:xfrm>
            <a:off x="4572000" y="5013325"/>
            <a:ext cx="4392613" cy="915988"/>
            <a:chOff x="2880" y="3655"/>
            <a:chExt cx="2767" cy="576"/>
          </a:xfrm>
        </p:grpSpPr>
        <p:sp>
          <p:nvSpPr>
            <p:cNvPr id="26649" name="Text Box 5"/>
            <p:cNvSpPr txBox="1">
              <a:spLocks noChangeArrowheads="1"/>
            </p:cNvSpPr>
            <p:nvPr/>
          </p:nvSpPr>
          <p:spPr bwMode="auto">
            <a:xfrm>
              <a:off x="2880" y="3655"/>
              <a:ext cx="152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solidFill>
                    <a:srgbClr val="FF33CC"/>
                  </a:solidFill>
                </a:rPr>
                <a:t>Reply to 3 or more</a:t>
              </a:r>
            </a:p>
            <a:p>
              <a:pPr>
                <a:buFontTx/>
                <a:buNone/>
              </a:pPr>
              <a:r>
                <a:rPr lang="en-US" sz="1800" b="1">
                  <a:solidFill>
                    <a:srgbClr val="FF33CC"/>
                  </a:solidFill>
                </a:rPr>
                <a:t>of the 4</a:t>
              </a:r>
              <a:r>
                <a:rPr lang="en-US" sz="1800" b="1">
                  <a:solidFill>
                    <a:srgbClr val="6600CC"/>
                  </a:solidFill>
                </a:rPr>
                <a:t> </a:t>
              </a:r>
              <a:r>
                <a:rPr lang="en-US" sz="1800" b="1">
                  <a:solidFill>
                    <a:srgbClr val="006600"/>
                  </a:solidFill>
                </a:rPr>
                <a:t>“CAGE”</a:t>
              </a:r>
            </a:p>
            <a:p>
              <a:pPr>
                <a:buFontTx/>
                <a:buNone/>
              </a:pPr>
              <a:r>
                <a:rPr lang="en-US" sz="1800" b="1">
                  <a:solidFill>
                    <a:srgbClr val="FF33CC"/>
                  </a:solidFill>
                </a:rPr>
                <a:t>questions</a:t>
              </a:r>
            </a:p>
          </p:txBody>
        </p:sp>
        <p:sp>
          <p:nvSpPr>
            <p:cNvPr id="26650" name="Text Box 6"/>
            <p:cNvSpPr txBox="1">
              <a:spLocks noChangeArrowheads="1"/>
            </p:cNvSpPr>
            <p:nvPr/>
          </p:nvSpPr>
          <p:spPr bwMode="auto">
            <a:xfrm>
              <a:off x="4304" y="3746"/>
              <a:ext cx="4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solidFill>
                    <a:srgbClr val="006600"/>
                  </a:solidFill>
                </a:rPr>
                <a:t>51%</a:t>
              </a:r>
            </a:p>
          </p:txBody>
        </p:sp>
        <p:sp>
          <p:nvSpPr>
            <p:cNvPr id="26651" name="Text Box 7"/>
            <p:cNvSpPr txBox="1">
              <a:spLocks noChangeArrowheads="1"/>
            </p:cNvSpPr>
            <p:nvPr/>
          </p:nvSpPr>
          <p:spPr bwMode="auto">
            <a:xfrm>
              <a:off x="5024" y="3751"/>
              <a:ext cx="623"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solidFill>
                    <a:srgbClr val="FF33CC"/>
                  </a:solidFill>
                </a:rPr>
                <a:t>99.7%</a:t>
              </a:r>
            </a:p>
            <a:p>
              <a:pPr>
                <a:buFontTx/>
                <a:buNone/>
              </a:pPr>
              <a:r>
                <a:rPr lang="en-US" sz="2000" b="1">
                  <a:solidFill>
                    <a:srgbClr val="FF33CC"/>
                  </a:solidFill>
                </a:rPr>
                <a:t>SpPin!</a:t>
              </a:r>
            </a:p>
          </p:txBody>
        </p:sp>
      </p:grpSp>
      <p:grpSp>
        <p:nvGrpSpPr>
          <p:cNvPr id="26628" name="Group 8"/>
          <p:cNvGrpSpPr>
            <a:grpSpLocks/>
          </p:cNvGrpSpPr>
          <p:nvPr/>
        </p:nvGrpSpPr>
        <p:grpSpPr bwMode="auto">
          <a:xfrm>
            <a:off x="0" y="1189038"/>
            <a:ext cx="9144000" cy="944562"/>
            <a:chOff x="0" y="749"/>
            <a:chExt cx="5760" cy="595"/>
          </a:xfrm>
        </p:grpSpPr>
        <p:sp>
          <p:nvSpPr>
            <p:cNvPr id="26643" name="Text Box 9"/>
            <p:cNvSpPr txBox="1">
              <a:spLocks noChangeArrowheads="1"/>
            </p:cNvSpPr>
            <p:nvPr/>
          </p:nvSpPr>
          <p:spPr bwMode="auto">
            <a:xfrm>
              <a:off x="144" y="864"/>
              <a:ext cx="1460"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latin typeface="Times New Roman" pitchFamily="18" charset="0"/>
                </a:rPr>
                <a:t>   </a:t>
              </a:r>
              <a:r>
                <a:rPr lang="en-US" sz="1800" b="1"/>
                <a:t>Target disorder</a:t>
              </a:r>
            </a:p>
            <a:p>
              <a:pPr>
                <a:buFontTx/>
                <a:buNone/>
              </a:pPr>
              <a:r>
                <a:rPr lang="en-US" sz="1800" b="1"/>
                <a:t>(and gold standard)</a:t>
              </a:r>
              <a:endParaRPr lang="en-US" sz="1800"/>
            </a:p>
          </p:txBody>
        </p:sp>
        <p:sp>
          <p:nvSpPr>
            <p:cNvPr id="26644" name="Text Box 10"/>
            <p:cNvSpPr txBox="1">
              <a:spLocks noChangeArrowheads="1"/>
            </p:cNvSpPr>
            <p:nvPr/>
          </p:nvSpPr>
          <p:spPr bwMode="auto">
            <a:xfrm>
              <a:off x="1632" y="1112"/>
              <a:ext cx="11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t>Type of patient</a:t>
              </a:r>
            </a:p>
          </p:txBody>
        </p:sp>
        <p:sp>
          <p:nvSpPr>
            <p:cNvPr id="26645" name="Text Box 11"/>
            <p:cNvSpPr txBox="1">
              <a:spLocks noChangeArrowheads="1"/>
            </p:cNvSpPr>
            <p:nvPr/>
          </p:nvSpPr>
          <p:spPr bwMode="auto">
            <a:xfrm>
              <a:off x="2880" y="1112"/>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t>Diagnostic data</a:t>
              </a:r>
            </a:p>
          </p:txBody>
        </p:sp>
        <p:sp>
          <p:nvSpPr>
            <p:cNvPr id="26646" name="Text Box 12"/>
            <p:cNvSpPr txBox="1">
              <a:spLocks noChangeArrowheads="1"/>
            </p:cNvSpPr>
            <p:nvPr/>
          </p:nvSpPr>
          <p:spPr bwMode="auto">
            <a:xfrm>
              <a:off x="4105" y="750"/>
              <a:ext cx="77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Sensitivity</a:t>
              </a:r>
            </a:p>
            <a:p>
              <a:pPr>
                <a:buFontTx/>
                <a:buNone/>
              </a:pPr>
              <a:r>
                <a:rPr lang="en-US" sz="1800" b="1">
                  <a:latin typeface="Times New Roman" pitchFamily="18" charset="0"/>
                </a:rPr>
                <a:t>PiD “rate”</a:t>
              </a:r>
            </a:p>
            <a:p>
              <a:pPr>
                <a:buFontTx/>
                <a:buNone/>
              </a:pPr>
              <a:r>
                <a:rPr lang="en-US" sz="1800" b="1">
                  <a:latin typeface="Times New Roman" pitchFamily="18" charset="0"/>
                </a:rPr>
                <a:t>TP “rate”</a:t>
              </a:r>
            </a:p>
          </p:txBody>
        </p:sp>
        <p:sp>
          <p:nvSpPr>
            <p:cNvPr id="26647" name="Text Box 13"/>
            <p:cNvSpPr txBox="1">
              <a:spLocks noChangeArrowheads="1"/>
            </p:cNvSpPr>
            <p:nvPr/>
          </p:nvSpPr>
          <p:spPr bwMode="auto">
            <a:xfrm>
              <a:off x="4921" y="749"/>
              <a:ext cx="8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t>Specificity</a:t>
              </a:r>
            </a:p>
            <a:p>
              <a:pPr>
                <a:buFontTx/>
                <a:buNone/>
              </a:pPr>
              <a:r>
                <a:rPr lang="en-US" sz="1800" b="1"/>
                <a:t>NiH “rate”</a:t>
              </a:r>
            </a:p>
            <a:p>
              <a:pPr>
                <a:buFontTx/>
                <a:buNone/>
              </a:pPr>
              <a:r>
                <a:rPr lang="en-US" sz="1800" b="1"/>
                <a:t>TN “rate”</a:t>
              </a:r>
            </a:p>
          </p:txBody>
        </p:sp>
        <p:sp>
          <p:nvSpPr>
            <p:cNvPr id="26648" name="Line 14"/>
            <p:cNvSpPr>
              <a:spLocks noChangeShapeType="1"/>
            </p:cNvSpPr>
            <p:nvPr/>
          </p:nvSpPr>
          <p:spPr bwMode="auto">
            <a:xfrm>
              <a:off x="0" y="1344"/>
              <a:ext cx="57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629" name="Group 15"/>
          <p:cNvGrpSpPr>
            <a:grpSpLocks/>
          </p:cNvGrpSpPr>
          <p:nvPr/>
        </p:nvGrpSpPr>
        <p:grpSpPr bwMode="auto">
          <a:xfrm>
            <a:off x="0" y="2205038"/>
            <a:ext cx="8032750" cy="457200"/>
            <a:chOff x="68" y="1344"/>
            <a:chExt cx="5060" cy="288"/>
          </a:xfrm>
        </p:grpSpPr>
        <p:sp>
          <p:nvSpPr>
            <p:cNvPr id="26638" name="Text Box 16"/>
            <p:cNvSpPr txBox="1">
              <a:spLocks noChangeArrowheads="1"/>
            </p:cNvSpPr>
            <p:nvPr/>
          </p:nvSpPr>
          <p:spPr bwMode="auto">
            <a:xfrm>
              <a:off x="68" y="1344"/>
              <a:ext cx="2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a:latin typeface="Times New Roman" pitchFamily="18" charset="0"/>
                </a:rPr>
                <a:t>   </a:t>
              </a:r>
            </a:p>
          </p:txBody>
        </p:sp>
        <p:sp>
          <p:nvSpPr>
            <p:cNvPr id="26639" name="Text Box 17"/>
            <p:cNvSpPr txBox="1">
              <a:spLocks noChangeArrowheads="1"/>
            </p:cNvSpPr>
            <p:nvPr/>
          </p:nvSpPr>
          <p:spPr bwMode="auto">
            <a:xfrm>
              <a:off x="1655" y="1344"/>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1800">
                <a:latin typeface="Times New Roman" pitchFamily="18" charset="0"/>
              </a:endParaRPr>
            </a:p>
          </p:txBody>
        </p:sp>
        <p:sp>
          <p:nvSpPr>
            <p:cNvPr id="26640" name="Text Box 18"/>
            <p:cNvSpPr txBox="1">
              <a:spLocks noChangeArrowheads="1"/>
            </p:cNvSpPr>
            <p:nvPr/>
          </p:nvSpPr>
          <p:spPr bwMode="auto">
            <a:xfrm>
              <a:off x="2880" y="1344"/>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1800">
                <a:latin typeface="Times New Roman" pitchFamily="18" charset="0"/>
              </a:endParaRPr>
            </a:p>
          </p:txBody>
        </p:sp>
        <p:sp>
          <p:nvSpPr>
            <p:cNvPr id="26641" name="Text Box 19"/>
            <p:cNvSpPr txBox="1">
              <a:spLocks noChangeArrowheads="1"/>
            </p:cNvSpPr>
            <p:nvPr/>
          </p:nvSpPr>
          <p:spPr bwMode="auto">
            <a:xfrm>
              <a:off x="4150" y="1392"/>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a:latin typeface="Times New Roman" pitchFamily="18" charset="0"/>
                </a:rPr>
                <a:t>    </a:t>
              </a:r>
            </a:p>
          </p:txBody>
        </p:sp>
        <p:sp>
          <p:nvSpPr>
            <p:cNvPr id="26642" name="Text Box 20"/>
            <p:cNvSpPr txBox="1">
              <a:spLocks noChangeArrowheads="1"/>
            </p:cNvSpPr>
            <p:nvPr/>
          </p:nvSpPr>
          <p:spPr bwMode="auto">
            <a:xfrm>
              <a:off x="5012" y="1401"/>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1800">
                <a:latin typeface="Times New Roman" pitchFamily="18" charset="0"/>
              </a:endParaRPr>
            </a:p>
          </p:txBody>
        </p:sp>
      </p:grpSp>
      <p:grpSp>
        <p:nvGrpSpPr>
          <p:cNvPr id="26630" name="Group 21"/>
          <p:cNvGrpSpPr>
            <a:grpSpLocks/>
          </p:cNvGrpSpPr>
          <p:nvPr/>
        </p:nvGrpSpPr>
        <p:grpSpPr bwMode="auto">
          <a:xfrm>
            <a:off x="34925" y="2435225"/>
            <a:ext cx="8634413" cy="2598738"/>
            <a:chOff x="22" y="2342"/>
            <a:chExt cx="5439" cy="1637"/>
          </a:xfrm>
        </p:grpSpPr>
        <p:sp>
          <p:nvSpPr>
            <p:cNvPr id="26633" name="Text Box 22"/>
            <p:cNvSpPr txBox="1">
              <a:spLocks noChangeArrowheads="1"/>
            </p:cNvSpPr>
            <p:nvPr/>
          </p:nvSpPr>
          <p:spPr bwMode="auto">
            <a:xfrm>
              <a:off x="22" y="2342"/>
              <a:ext cx="1666"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a:latin typeface="Times New Roman" pitchFamily="18" charset="0"/>
                </a:rPr>
                <a:t>   </a:t>
              </a:r>
              <a:r>
                <a:rPr lang="en-US" sz="2000">
                  <a:solidFill>
                    <a:srgbClr val="FF33CC"/>
                  </a:solidFill>
                </a:rPr>
                <a:t>Alcohol dependency</a:t>
              </a:r>
            </a:p>
            <a:p>
              <a:pPr>
                <a:buFontTx/>
                <a:buNone/>
              </a:pPr>
              <a:r>
                <a:rPr lang="en-US" sz="2000">
                  <a:solidFill>
                    <a:srgbClr val="FF33CC"/>
                  </a:solidFill>
                </a:rPr>
                <a:t>   or abuse</a:t>
              </a:r>
              <a:r>
                <a:rPr lang="en-US" sz="1800"/>
                <a:t> </a:t>
              </a:r>
              <a:r>
                <a:rPr lang="en-US" sz="1800">
                  <a:solidFill>
                    <a:srgbClr val="996600"/>
                  </a:solidFill>
                </a:rPr>
                <a:t>(by</a:t>
              </a:r>
            </a:p>
            <a:p>
              <a:pPr>
                <a:buFontTx/>
                <a:buNone/>
              </a:pPr>
              <a:r>
                <a:rPr lang="en-US" sz="1800">
                  <a:solidFill>
                    <a:srgbClr val="996600"/>
                  </a:solidFill>
                </a:rPr>
                <a:t>   extensive clinical</a:t>
              </a:r>
            </a:p>
            <a:p>
              <a:pPr>
                <a:buFontTx/>
                <a:buNone/>
              </a:pPr>
              <a:r>
                <a:rPr lang="en-US" sz="1800">
                  <a:solidFill>
                    <a:srgbClr val="996600"/>
                  </a:solidFill>
                </a:rPr>
                <a:t>   investigation)</a:t>
              </a:r>
            </a:p>
          </p:txBody>
        </p:sp>
        <p:sp>
          <p:nvSpPr>
            <p:cNvPr id="26634" name="Text Box 23"/>
            <p:cNvSpPr txBox="1">
              <a:spLocks noChangeArrowheads="1"/>
            </p:cNvSpPr>
            <p:nvPr/>
          </p:nvSpPr>
          <p:spPr bwMode="auto">
            <a:xfrm>
              <a:off x="1655" y="2361"/>
              <a:ext cx="89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a:solidFill>
                    <a:srgbClr val="996600"/>
                  </a:solidFill>
                </a:rPr>
                <a:t>Medical and</a:t>
              </a:r>
            </a:p>
            <a:p>
              <a:pPr>
                <a:buFontTx/>
                <a:buNone/>
              </a:pPr>
              <a:r>
                <a:rPr lang="en-US" sz="1800">
                  <a:solidFill>
                    <a:srgbClr val="996600"/>
                  </a:solidFill>
                </a:rPr>
                <a:t>orthopedic</a:t>
              </a:r>
            </a:p>
            <a:p>
              <a:pPr>
                <a:buFontTx/>
                <a:buNone/>
              </a:pPr>
              <a:r>
                <a:rPr lang="en-US" sz="1800">
                  <a:solidFill>
                    <a:srgbClr val="996600"/>
                  </a:solidFill>
                </a:rPr>
                <a:t>inpatients</a:t>
              </a:r>
            </a:p>
          </p:txBody>
        </p:sp>
        <p:sp>
          <p:nvSpPr>
            <p:cNvPr id="26635" name="Text Box 24"/>
            <p:cNvSpPr txBox="1">
              <a:spLocks noChangeArrowheads="1"/>
            </p:cNvSpPr>
            <p:nvPr/>
          </p:nvSpPr>
          <p:spPr bwMode="auto">
            <a:xfrm>
              <a:off x="2880" y="2358"/>
              <a:ext cx="1372" cy="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a:solidFill>
                    <a:srgbClr val="6600CC"/>
                  </a:solidFill>
                </a:rPr>
                <a:t>Gamma-glutamyl</a:t>
              </a:r>
            </a:p>
            <a:p>
              <a:pPr>
                <a:buFontTx/>
                <a:buNone/>
              </a:pPr>
              <a:r>
                <a:rPr lang="en-US" sz="1800">
                  <a:solidFill>
                    <a:srgbClr val="6600CC"/>
                  </a:solidFill>
                </a:rPr>
                <a:t>   transpeptidase </a:t>
              </a:r>
            </a:p>
            <a:p>
              <a:pPr>
                <a:buFontTx/>
                <a:buNone/>
              </a:pPr>
              <a:r>
                <a:rPr lang="en-US" sz="1800">
                  <a:solidFill>
                    <a:srgbClr val="6600CC"/>
                  </a:solidFill>
                </a:rPr>
                <a:t>Mean corpuscular</a:t>
              </a:r>
            </a:p>
            <a:p>
              <a:pPr>
                <a:buFontTx/>
                <a:buNone/>
              </a:pPr>
              <a:r>
                <a:rPr lang="en-US" sz="1800">
                  <a:solidFill>
                    <a:srgbClr val="6600CC"/>
                  </a:solidFill>
                </a:rPr>
                <a:t>   volume</a:t>
              </a:r>
            </a:p>
            <a:p>
              <a:pPr>
                <a:buFontTx/>
                <a:buNone/>
              </a:pPr>
              <a:r>
                <a:rPr lang="en-US" sz="1800">
                  <a:solidFill>
                    <a:srgbClr val="6600CC"/>
                  </a:solidFill>
                </a:rPr>
                <a:t>Liver function tests</a:t>
              </a:r>
            </a:p>
            <a:p>
              <a:pPr>
                <a:buFontTx/>
                <a:buNone/>
              </a:pPr>
              <a:r>
                <a:rPr lang="en-US" sz="1800">
                  <a:solidFill>
                    <a:srgbClr val="6600CC"/>
                  </a:solidFill>
                </a:rPr>
                <a:t>“Yes” to 1 of the 4</a:t>
              </a:r>
            </a:p>
            <a:p>
              <a:pPr>
                <a:buFontTx/>
                <a:buNone/>
              </a:pPr>
              <a:r>
                <a:rPr lang="en-US" sz="1800">
                  <a:solidFill>
                    <a:srgbClr val="6600CC"/>
                  </a:solidFill>
                </a:rPr>
                <a:t> </a:t>
              </a:r>
              <a:r>
                <a:rPr lang="en-US" sz="1800" b="1">
                  <a:solidFill>
                    <a:srgbClr val="FF33CC"/>
                  </a:solidFill>
                </a:rPr>
                <a:t>“CAGE” </a:t>
              </a:r>
              <a:r>
                <a:rPr lang="en-US" sz="1800">
                  <a:solidFill>
                    <a:srgbClr val="6600CC"/>
                  </a:solidFill>
                </a:rPr>
                <a:t>questions</a:t>
              </a:r>
              <a:endParaRPr lang="en-US" sz="1800">
                <a:solidFill>
                  <a:srgbClr val="FF33CC"/>
                </a:solidFill>
              </a:endParaRPr>
            </a:p>
          </p:txBody>
        </p:sp>
        <p:sp>
          <p:nvSpPr>
            <p:cNvPr id="26636" name="Text Box 25"/>
            <p:cNvSpPr txBox="1">
              <a:spLocks noChangeArrowheads="1"/>
            </p:cNvSpPr>
            <p:nvPr/>
          </p:nvSpPr>
          <p:spPr bwMode="auto">
            <a:xfrm>
              <a:off x="4314" y="2364"/>
              <a:ext cx="404" cy="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a:solidFill>
                    <a:srgbClr val="996600"/>
                  </a:solidFill>
                </a:rPr>
                <a:t>54%</a:t>
              </a:r>
            </a:p>
            <a:p>
              <a:pPr>
                <a:buFontTx/>
                <a:buNone/>
              </a:pPr>
              <a:endParaRPr lang="en-US" sz="1800">
                <a:solidFill>
                  <a:srgbClr val="996600"/>
                </a:solidFill>
              </a:endParaRPr>
            </a:p>
            <a:p>
              <a:pPr>
                <a:buFontTx/>
                <a:buNone/>
              </a:pPr>
              <a:r>
                <a:rPr lang="en-US" sz="1800">
                  <a:solidFill>
                    <a:srgbClr val="996600"/>
                  </a:solidFill>
                </a:rPr>
                <a:t>63%</a:t>
              </a:r>
            </a:p>
            <a:p>
              <a:pPr>
                <a:buFontTx/>
                <a:buNone/>
              </a:pPr>
              <a:endParaRPr lang="en-US" sz="1800">
                <a:solidFill>
                  <a:srgbClr val="996600"/>
                </a:solidFill>
              </a:endParaRPr>
            </a:p>
            <a:p>
              <a:pPr>
                <a:buFontTx/>
                <a:buNone/>
              </a:pPr>
              <a:r>
                <a:rPr lang="en-US" sz="1800">
                  <a:solidFill>
                    <a:srgbClr val="996600"/>
                  </a:solidFill>
                </a:rPr>
                <a:t>37%</a:t>
              </a:r>
            </a:p>
            <a:p>
              <a:pPr>
                <a:buFontTx/>
                <a:buNone/>
              </a:pPr>
              <a:r>
                <a:rPr lang="en-US" sz="1800">
                  <a:solidFill>
                    <a:srgbClr val="996600"/>
                  </a:solidFill>
                </a:rPr>
                <a:t>85%</a:t>
              </a:r>
            </a:p>
            <a:p>
              <a:pPr>
                <a:buFontTx/>
                <a:buNone/>
              </a:pPr>
              <a:endParaRPr lang="en-US" sz="1800">
                <a:solidFill>
                  <a:srgbClr val="996600"/>
                </a:solidFill>
              </a:endParaRPr>
            </a:p>
            <a:p>
              <a:pPr>
                <a:buFontTx/>
                <a:buNone/>
              </a:pPr>
              <a:endParaRPr lang="en-US" sz="1800">
                <a:solidFill>
                  <a:srgbClr val="996600"/>
                </a:solidFill>
              </a:endParaRPr>
            </a:p>
            <a:p>
              <a:pPr>
                <a:buFontTx/>
                <a:buNone/>
              </a:pPr>
              <a:endParaRPr lang="en-US" sz="1800"/>
            </a:p>
          </p:txBody>
        </p:sp>
        <p:sp>
          <p:nvSpPr>
            <p:cNvPr id="26637" name="Text Box 26"/>
            <p:cNvSpPr txBox="1">
              <a:spLocks noChangeArrowheads="1"/>
            </p:cNvSpPr>
            <p:nvPr/>
          </p:nvSpPr>
          <p:spPr bwMode="auto">
            <a:xfrm>
              <a:off x="5057" y="2351"/>
              <a:ext cx="404" cy="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a:solidFill>
                    <a:srgbClr val="996600"/>
                  </a:solidFill>
                </a:rPr>
                <a:t>76%</a:t>
              </a:r>
            </a:p>
            <a:p>
              <a:pPr>
                <a:buFontTx/>
                <a:buNone/>
              </a:pPr>
              <a:endParaRPr lang="en-US" sz="1800">
                <a:solidFill>
                  <a:srgbClr val="996600"/>
                </a:solidFill>
              </a:endParaRPr>
            </a:p>
            <a:p>
              <a:pPr>
                <a:buFontTx/>
                <a:buNone/>
              </a:pPr>
              <a:r>
                <a:rPr lang="en-US" sz="1800">
                  <a:solidFill>
                    <a:srgbClr val="996600"/>
                  </a:solidFill>
                </a:rPr>
                <a:t>64%</a:t>
              </a:r>
            </a:p>
            <a:p>
              <a:pPr>
                <a:buFontTx/>
                <a:buNone/>
              </a:pPr>
              <a:endParaRPr lang="en-US" sz="1800">
                <a:solidFill>
                  <a:srgbClr val="996600"/>
                </a:solidFill>
              </a:endParaRPr>
            </a:p>
            <a:p>
              <a:pPr>
                <a:buFontTx/>
                <a:buNone/>
              </a:pPr>
              <a:r>
                <a:rPr lang="en-US" sz="1800">
                  <a:solidFill>
                    <a:srgbClr val="996600"/>
                  </a:solidFill>
                </a:rPr>
                <a:t>81%</a:t>
              </a:r>
            </a:p>
            <a:p>
              <a:pPr>
                <a:buFontTx/>
                <a:buNone/>
              </a:pPr>
              <a:r>
                <a:rPr lang="en-US" sz="1800">
                  <a:solidFill>
                    <a:srgbClr val="996600"/>
                  </a:solidFill>
                </a:rPr>
                <a:t>81%</a:t>
              </a:r>
            </a:p>
            <a:p>
              <a:pPr>
                <a:buFontTx/>
                <a:buNone/>
              </a:pPr>
              <a:endParaRPr lang="en-US" sz="1800">
                <a:solidFill>
                  <a:srgbClr val="996600"/>
                </a:solidFill>
              </a:endParaRPr>
            </a:p>
            <a:p>
              <a:pPr>
                <a:buFontTx/>
                <a:buNone/>
              </a:pPr>
              <a:endParaRPr lang="en-US" sz="1800">
                <a:solidFill>
                  <a:srgbClr val="996600"/>
                </a:solidFill>
              </a:endParaRPr>
            </a:p>
            <a:p>
              <a:pPr>
                <a:buFontTx/>
                <a:buNone/>
              </a:pPr>
              <a:endParaRPr lang="en-US" sz="1800">
                <a:solidFill>
                  <a:srgbClr val="996600"/>
                </a:solidFill>
              </a:endParaRPr>
            </a:p>
          </p:txBody>
        </p:sp>
      </p:grpSp>
      <p:sp>
        <p:nvSpPr>
          <p:cNvPr id="26631" name="Text Box 27"/>
          <p:cNvSpPr txBox="1">
            <a:spLocks noChangeArrowheads="1"/>
          </p:cNvSpPr>
          <p:nvPr/>
        </p:nvSpPr>
        <p:spPr bwMode="auto">
          <a:xfrm>
            <a:off x="6732588" y="481647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solidFill>
                  <a:srgbClr val="008080"/>
                </a:solidFill>
              </a:rPr>
              <a:t>“Yes”</a:t>
            </a:r>
          </a:p>
        </p:txBody>
      </p:sp>
      <p:sp>
        <p:nvSpPr>
          <p:cNvPr id="26632" name="Text Box 28"/>
          <p:cNvSpPr txBox="1">
            <a:spLocks noChangeArrowheads="1"/>
          </p:cNvSpPr>
          <p:nvPr/>
        </p:nvSpPr>
        <p:spPr bwMode="auto">
          <a:xfrm>
            <a:off x="7929563" y="4811713"/>
            <a:ext cx="71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solidFill>
                  <a:srgbClr val="008080"/>
                </a:solidFill>
              </a:rPr>
              <a:t>“No”</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4706"/>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7650" name="Oval 2"/>
          <p:cNvSpPr>
            <a:spLocks noChangeArrowheads="1"/>
          </p:cNvSpPr>
          <p:nvPr/>
        </p:nvSpPr>
        <p:spPr bwMode="auto">
          <a:xfrm>
            <a:off x="1295400" y="3657600"/>
            <a:ext cx="533400" cy="4572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buFontTx/>
              <a:buNone/>
            </a:pPr>
            <a:r>
              <a:rPr lang="en-US" sz="2800"/>
              <a:t>-</a:t>
            </a:r>
            <a:endParaRPr lang="en-US" sz="2400"/>
          </a:p>
        </p:txBody>
      </p:sp>
      <p:sp>
        <p:nvSpPr>
          <p:cNvPr id="27651" name="Oval 3"/>
          <p:cNvSpPr>
            <a:spLocks noChangeArrowheads="1"/>
          </p:cNvSpPr>
          <p:nvPr/>
        </p:nvSpPr>
        <p:spPr bwMode="auto">
          <a:xfrm>
            <a:off x="1295400" y="4419600"/>
            <a:ext cx="533400" cy="4572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buFontTx/>
              <a:buNone/>
            </a:pPr>
            <a:r>
              <a:rPr lang="en-US" sz="2800"/>
              <a:t>-</a:t>
            </a:r>
            <a:endParaRPr lang="en-US" sz="2400"/>
          </a:p>
        </p:txBody>
      </p:sp>
      <p:sp>
        <p:nvSpPr>
          <p:cNvPr id="27652" name="Oval 4"/>
          <p:cNvSpPr>
            <a:spLocks noChangeArrowheads="1"/>
          </p:cNvSpPr>
          <p:nvPr/>
        </p:nvSpPr>
        <p:spPr bwMode="auto">
          <a:xfrm>
            <a:off x="7391400" y="3657600"/>
            <a:ext cx="533400" cy="4572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buFontTx/>
              <a:buNone/>
            </a:pPr>
            <a:r>
              <a:rPr lang="en-US" sz="2800"/>
              <a:t>+</a:t>
            </a:r>
            <a:endParaRPr lang="en-US" sz="2400"/>
          </a:p>
        </p:txBody>
      </p:sp>
      <p:sp>
        <p:nvSpPr>
          <p:cNvPr id="27653" name="Oval 5"/>
          <p:cNvSpPr>
            <a:spLocks noChangeArrowheads="1"/>
          </p:cNvSpPr>
          <p:nvPr/>
        </p:nvSpPr>
        <p:spPr bwMode="auto">
          <a:xfrm>
            <a:off x="7391400" y="4419600"/>
            <a:ext cx="533400" cy="4572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buFontTx/>
              <a:buNone/>
            </a:pPr>
            <a:r>
              <a:rPr lang="en-US" sz="2800"/>
              <a:t>+</a:t>
            </a:r>
            <a:endParaRPr lang="en-US" sz="2400"/>
          </a:p>
        </p:txBody>
      </p:sp>
      <p:grpSp>
        <p:nvGrpSpPr>
          <p:cNvPr id="27654" name="Group 6"/>
          <p:cNvGrpSpPr>
            <a:grpSpLocks/>
          </p:cNvGrpSpPr>
          <p:nvPr/>
        </p:nvGrpSpPr>
        <p:grpSpPr bwMode="auto">
          <a:xfrm>
            <a:off x="381000" y="457200"/>
            <a:ext cx="8382000" cy="4572000"/>
            <a:chOff x="240" y="288"/>
            <a:chExt cx="5280" cy="2880"/>
          </a:xfrm>
        </p:grpSpPr>
        <p:grpSp>
          <p:nvGrpSpPr>
            <p:cNvPr id="27662" name="Group 7"/>
            <p:cNvGrpSpPr>
              <a:grpSpLocks/>
            </p:cNvGrpSpPr>
            <p:nvPr/>
          </p:nvGrpSpPr>
          <p:grpSpPr bwMode="auto">
            <a:xfrm>
              <a:off x="240" y="288"/>
              <a:ext cx="5280" cy="2880"/>
              <a:chOff x="240" y="288"/>
              <a:chExt cx="5280" cy="2880"/>
            </a:xfrm>
          </p:grpSpPr>
          <p:sp>
            <p:nvSpPr>
              <p:cNvPr id="27665" name="Text Box 8"/>
              <p:cNvSpPr txBox="1">
                <a:spLocks noChangeArrowheads="1"/>
              </p:cNvSpPr>
              <p:nvPr/>
            </p:nvSpPr>
            <p:spPr bwMode="auto">
              <a:xfrm>
                <a:off x="1296" y="1248"/>
                <a:ext cx="1492"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 </a:t>
                </a:r>
                <a:r>
                  <a:rPr lang="en-US" sz="2400"/>
                  <a:t>   </a:t>
                </a:r>
                <a:r>
                  <a:rPr lang="en-US" sz="2400" b="1">
                    <a:solidFill>
                      <a:srgbClr val="009999"/>
                    </a:solidFill>
                  </a:rPr>
                  <a:t>No Disease</a:t>
                </a:r>
                <a:endParaRPr lang="en-US" sz="2200">
                  <a:solidFill>
                    <a:schemeClr val="accent1"/>
                  </a:solidFill>
                </a:endParaRPr>
              </a:p>
              <a:p>
                <a:pPr>
                  <a:buFontTx/>
                  <a:buNone/>
                </a:pPr>
                <a:r>
                  <a:rPr lang="en-US" sz="2200">
                    <a:solidFill>
                      <a:srgbClr val="009999"/>
                    </a:solidFill>
                  </a:rPr>
                  <a:t>(True negatives)</a:t>
                </a:r>
              </a:p>
            </p:txBody>
          </p:sp>
          <p:sp>
            <p:nvSpPr>
              <p:cNvPr id="27666" name="Freeform 9"/>
              <p:cNvSpPr>
                <a:spLocks/>
              </p:cNvSpPr>
              <p:nvPr/>
            </p:nvSpPr>
            <p:spPr bwMode="auto">
              <a:xfrm>
                <a:off x="1824" y="1075"/>
                <a:ext cx="3696" cy="1049"/>
              </a:xfrm>
              <a:custGeom>
                <a:avLst/>
                <a:gdLst>
                  <a:gd name="T0" fmla="*/ 79 w 3072"/>
                  <a:gd name="T1" fmla="*/ 362 h 1786"/>
                  <a:gd name="T2" fmla="*/ 168 w 3072"/>
                  <a:gd name="T3" fmla="*/ 362 h 1786"/>
                  <a:gd name="T4" fmla="*/ 255 w 3072"/>
                  <a:gd name="T5" fmla="*/ 362 h 1786"/>
                  <a:gd name="T6" fmla="*/ 342 w 3072"/>
                  <a:gd name="T7" fmla="*/ 361 h 1786"/>
                  <a:gd name="T8" fmla="*/ 428 w 3072"/>
                  <a:gd name="T9" fmla="*/ 361 h 1786"/>
                  <a:gd name="T10" fmla="*/ 515 w 3072"/>
                  <a:gd name="T11" fmla="*/ 360 h 1786"/>
                  <a:gd name="T12" fmla="*/ 602 w 3072"/>
                  <a:gd name="T13" fmla="*/ 359 h 1786"/>
                  <a:gd name="T14" fmla="*/ 689 w 3072"/>
                  <a:gd name="T15" fmla="*/ 358 h 1786"/>
                  <a:gd name="T16" fmla="*/ 775 w 3072"/>
                  <a:gd name="T17" fmla="*/ 356 h 1786"/>
                  <a:gd name="T18" fmla="*/ 863 w 3072"/>
                  <a:gd name="T19" fmla="*/ 353 h 1786"/>
                  <a:gd name="T20" fmla="*/ 949 w 3072"/>
                  <a:gd name="T21" fmla="*/ 349 h 1786"/>
                  <a:gd name="T22" fmla="*/ 1036 w 3072"/>
                  <a:gd name="T23" fmla="*/ 344 h 1786"/>
                  <a:gd name="T24" fmla="*/ 1124 w 3072"/>
                  <a:gd name="T25" fmla="*/ 338 h 1786"/>
                  <a:gd name="T26" fmla="*/ 1210 w 3072"/>
                  <a:gd name="T27" fmla="*/ 329 h 1786"/>
                  <a:gd name="T28" fmla="*/ 1297 w 3072"/>
                  <a:gd name="T29" fmla="*/ 319 h 1786"/>
                  <a:gd name="T30" fmla="*/ 1384 w 3072"/>
                  <a:gd name="T31" fmla="*/ 306 h 1786"/>
                  <a:gd name="T32" fmla="*/ 1473 w 3072"/>
                  <a:gd name="T33" fmla="*/ 291 h 1786"/>
                  <a:gd name="T34" fmla="*/ 1559 w 3072"/>
                  <a:gd name="T35" fmla="*/ 272 h 1786"/>
                  <a:gd name="T36" fmla="*/ 1646 w 3072"/>
                  <a:gd name="T37" fmla="*/ 251 h 1786"/>
                  <a:gd name="T38" fmla="*/ 1733 w 3072"/>
                  <a:gd name="T39" fmla="*/ 228 h 1786"/>
                  <a:gd name="T40" fmla="*/ 1818 w 3072"/>
                  <a:gd name="T41" fmla="*/ 203 h 1786"/>
                  <a:gd name="T42" fmla="*/ 1905 w 3072"/>
                  <a:gd name="T43" fmla="*/ 175 h 1786"/>
                  <a:gd name="T44" fmla="*/ 1992 w 3072"/>
                  <a:gd name="T45" fmla="*/ 147 h 1786"/>
                  <a:gd name="T46" fmla="*/ 2080 w 3072"/>
                  <a:gd name="T47" fmla="*/ 118 h 1786"/>
                  <a:gd name="T48" fmla="*/ 2167 w 3072"/>
                  <a:gd name="T49" fmla="*/ 90 h 1786"/>
                  <a:gd name="T50" fmla="*/ 2253 w 3072"/>
                  <a:gd name="T51" fmla="*/ 65 h 1786"/>
                  <a:gd name="T52" fmla="*/ 2340 w 3072"/>
                  <a:gd name="T53" fmla="*/ 42 h 1786"/>
                  <a:gd name="T54" fmla="*/ 2428 w 3072"/>
                  <a:gd name="T55" fmla="*/ 24 h 1786"/>
                  <a:gd name="T56" fmla="*/ 2515 w 3072"/>
                  <a:gd name="T57" fmla="*/ 11 h 1786"/>
                  <a:gd name="T58" fmla="*/ 2601 w 3072"/>
                  <a:gd name="T59" fmla="*/ 2 h 1786"/>
                  <a:gd name="T60" fmla="*/ 2689 w 3072"/>
                  <a:gd name="T61" fmla="*/ 0 h 1786"/>
                  <a:gd name="T62" fmla="*/ 2777 w 3072"/>
                  <a:gd name="T63" fmla="*/ 4 h 1786"/>
                  <a:gd name="T64" fmla="*/ 2863 w 3072"/>
                  <a:gd name="T65" fmla="*/ 14 h 1786"/>
                  <a:gd name="T66" fmla="*/ 2949 w 3072"/>
                  <a:gd name="T67" fmla="*/ 29 h 1786"/>
                  <a:gd name="T68" fmla="*/ 3035 w 3072"/>
                  <a:gd name="T69" fmla="*/ 49 h 1786"/>
                  <a:gd name="T70" fmla="*/ 3122 w 3072"/>
                  <a:gd name="T71" fmla="*/ 73 h 1786"/>
                  <a:gd name="T72" fmla="*/ 3209 w 3072"/>
                  <a:gd name="T73" fmla="*/ 99 h 1786"/>
                  <a:gd name="T74" fmla="*/ 3298 w 3072"/>
                  <a:gd name="T75" fmla="*/ 127 h 1786"/>
                  <a:gd name="T76" fmla="*/ 3384 w 3072"/>
                  <a:gd name="T77" fmla="*/ 156 h 1786"/>
                  <a:gd name="T78" fmla="*/ 3471 w 3072"/>
                  <a:gd name="T79" fmla="*/ 184 h 1786"/>
                  <a:gd name="T80" fmla="*/ 3558 w 3072"/>
                  <a:gd name="T81" fmla="*/ 210 h 1786"/>
                  <a:gd name="T82" fmla="*/ 3644 w 3072"/>
                  <a:gd name="T83" fmla="*/ 236 h 1786"/>
                  <a:gd name="T84" fmla="*/ 3732 w 3072"/>
                  <a:gd name="T85" fmla="*/ 258 h 1786"/>
                  <a:gd name="T86" fmla="*/ 3819 w 3072"/>
                  <a:gd name="T87" fmla="*/ 278 h 1786"/>
                  <a:gd name="T88" fmla="*/ 3907 w 3072"/>
                  <a:gd name="T89" fmla="*/ 295 h 1786"/>
                  <a:gd name="T90" fmla="*/ 3992 w 3072"/>
                  <a:gd name="T91" fmla="*/ 310 h 1786"/>
                  <a:gd name="T92" fmla="*/ 4079 w 3072"/>
                  <a:gd name="T93" fmla="*/ 322 h 1786"/>
                  <a:gd name="T94" fmla="*/ 4166 w 3072"/>
                  <a:gd name="T95" fmla="*/ 332 h 1786"/>
                  <a:gd name="T96" fmla="*/ 4253 w 3072"/>
                  <a:gd name="T97" fmla="*/ 340 h 1786"/>
                  <a:gd name="T98" fmla="*/ 4340 w 3072"/>
                  <a:gd name="T99" fmla="*/ 346 h 1786"/>
                  <a:gd name="T100" fmla="*/ 4426 w 3072"/>
                  <a:gd name="T101" fmla="*/ 351 h 1786"/>
                  <a:gd name="T102" fmla="*/ 4515 w 3072"/>
                  <a:gd name="T103" fmla="*/ 354 h 1786"/>
                  <a:gd name="T104" fmla="*/ 4602 w 3072"/>
                  <a:gd name="T105" fmla="*/ 357 h 1786"/>
                  <a:gd name="T106" fmla="*/ 4689 w 3072"/>
                  <a:gd name="T107" fmla="*/ 358 h 1786"/>
                  <a:gd name="T108" fmla="*/ 4775 w 3072"/>
                  <a:gd name="T109" fmla="*/ 359 h 1786"/>
                  <a:gd name="T110" fmla="*/ 4862 w 3072"/>
                  <a:gd name="T111" fmla="*/ 360 h 1786"/>
                  <a:gd name="T112" fmla="*/ 4948 w 3072"/>
                  <a:gd name="T113" fmla="*/ 361 h 1786"/>
                  <a:gd name="T114" fmla="*/ 5036 w 3072"/>
                  <a:gd name="T115" fmla="*/ 361 h 1786"/>
                  <a:gd name="T116" fmla="*/ 5122 w 3072"/>
                  <a:gd name="T117" fmla="*/ 362 h 1786"/>
                  <a:gd name="T118" fmla="*/ 5210 w 3072"/>
                  <a:gd name="T119" fmla="*/ 362 h 1786"/>
                  <a:gd name="T120" fmla="*/ 5296 w 3072"/>
                  <a:gd name="T121" fmla="*/ 362 h 17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786"/>
                  <a:gd name="T185" fmla="*/ 3072 w 3072"/>
                  <a:gd name="T186" fmla="*/ 1786 h 17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786">
                    <a:moveTo>
                      <a:pt x="0" y="1786"/>
                    </a:moveTo>
                    <a:lnTo>
                      <a:pt x="4" y="1786"/>
                    </a:lnTo>
                    <a:lnTo>
                      <a:pt x="8" y="1786"/>
                    </a:lnTo>
                    <a:lnTo>
                      <a:pt x="12" y="1786"/>
                    </a:lnTo>
                    <a:lnTo>
                      <a:pt x="15" y="1786"/>
                    </a:lnTo>
                    <a:lnTo>
                      <a:pt x="19" y="1786"/>
                    </a:lnTo>
                    <a:lnTo>
                      <a:pt x="23" y="1786"/>
                    </a:lnTo>
                    <a:lnTo>
                      <a:pt x="27" y="1786"/>
                    </a:lnTo>
                    <a:lnTo>
                      <a:pt x="31" y="1786"/>
                    </a:lnTo>
                    <a:lnTo>
                      <a:pt x="35" y="1786"/>
                    </a:lnTo>
                    <a:lnTo>
                      <a:pt x="38" y="1786"/>
                    </a:lnTo>
                    <a:lnTo>
                      <a:pt x="42" y="1786"/>
                    </a:lnTo>
                    <a:lnTo>
                      <a:pt x="46" y="1786"/>
                    </a:lnTo>
                    <a:lnTo>
                      <a:pt x="50" y="1786"/>
                    </a:lnTo>
                    <a:lnTo>
                      <a:pt x="54" y="1786"/>
                    </a:lnTo>
                    <a:lnTo>
                      <a:pt x="58" y="1786"/>
                    </a:lnTo>
                    <a:lnTo>
                      <a:pt x="61" y="1786"/>
                    </a:lnTo>
                    <a:lnTo>
                      <a:pt x="65" y="1786"/>
                    </a:lnTo>
                    <a:lnTo>
                      <a:pt x="69" y="1786"/>
                    </a:lnTo>
                    <a:lnTo>
                      <a:pt x="73" y="1786"/>
                    </a:lnTo>
                    <a:lnTo>
                      <a:pt x="77" y="1786"/>
                    </a:lnTo>
                    <a:lnTo>
                      <a:pt x="81" y="1786"/>
                    </a:lnTo>
                    <a:lnTo>
                      <a:pt x="84" y="1786"/>
                    </a:lnTo>
                    <a:lnTo>
                      <a:pt x="88" y="1786"/>
                    </a:lnTo>
                    <a:lnTo>
                      <a:pt x="92" y="1785"/>
                    </a:lnTo>
                    <a:lnTo>
                      <a:pt x="96" y="1785"/>
                    </a:lnTo>
                    <a:lnTo>
                      <a:pt x="100" y="1785"/>
                    </a:lnTo>
                    <a:lnTo>
                      <a:pt x="104" y="1785"/>
                    </a:lnTo>
                    <a:lnTo>
                      <a:pt x="108" y="1785"/>
                    </a:lnTo>
                    <a:lnTo>
                      <a:pt x="111" y="1785"/>
                    </a:lnTo>
                    <a:lnTo>
                      <a:pt x="115" y="1785"/>
                    </a:lnTo>
                    <a:lnTo>
                      <a:pt x="119" y="1785"/>
                    </a:lnTo>
                    <a:lnTo>
                      <a:pt x="123" y="1785"/>
                    </a:lnTo>
                    <a:lnTo>
                      <a:pt x="127" y="1785"/>
                    </a:lnTo>
                    <a:lnTo>
                      <a:pt x="131" y="1785"/>
                    </a:lnTo>
                    <a:lnTo>
                      <a:pt x="134" y="1785"/>
                    </a:lnTo>
                    <a:lnTo>
                      <a:pt x="138" y="1785"/>
                    </a:lnTo>
                    <a:lnTo>
                      <a:pt x="142" y="1785"/>
                    </a:lnTo>
                    <a:lnTo>
                      <a:pt x="146" y="1784"/>
                    </a:lnTo>
                    <a:lnTo>
                      <a:pt x="150" y="1784"/>
                    </a:lnTo>
                    <a:lnTo>
                      <a:pt x="154" y="1784"/>
                    </a:lnTo>
                    <a:lnTo>
                      <a:pt x="157" y="1784"/>
                    </a:lnTo>
                    <a:lnTo>
                      <a:pt x="161" y="1784"/>
                    </a:lnTo>
                    <a:lnTo>
                      <a:pt x="165" y="1784"/>
                    </a:lnTo>
                    <a:lnTo>
                      <a:pt x="169" y="1784"/>
                    </a:lnTo>
                    <a:lnTo>
                      <a:pt x="173" y="1784"/>
                    </a:lnTo>
                    <a:lnTo>
                      <a:pt x="177" y="1784"/>
                    </a:lnTo>
                    <a:lnTo>
                      <a:pt x="180" y="1783"/>
                    </a:lnTo>
                    <a:lnTo>
                      <a:pt x="184" y="1783"/>
                    </a:lnTo>
                    <a:lnTo>
                      <a:pt x="188" y="1783"/>
                    </a:lnTo>
                    <a:lnTo>
                      <a:pt x="192" y="1783"/>
                    </a:lnTo>
                    <a:lnTo>
                      <a:pt x="196" y="1783"/>
                    </a:lnTo>
                    <a:lnTo>
                      <a:pt x="200" y="1783"/>
                    </a:lnTo>
                    <a:lnTo>
                      <a:pt x="204" y="1783"/>
                    </a:lnTo>
                    <a:lnTo>
                      <a:pt x="207" y="1783"/>
                    </a:lnTo>
                    <a:lnTo>
                      <a:pt x="211" y="1782"/>
                    </a:lnTo>
                    <a:lnTo>
                      <a:pt x="215" y="1782"/>
                    </a:lnTo>
                    <a:lnTo>
                      <a:pt x="219" y="1782"/>
                    </a:lnTo>
                    <a:lnTo>
                      <a:pt x="223" y="1782"/>
                    </a:lnTo>
                    <a:lnTo>
                      <a:pt x="227" y="1782"/>
                    </a:lnTo>
                    <a:lnTo>
                      <a:pt x="230" y="1781"/>
                    </a:lnTo>
                    <a:lnTo>
                      <a:pt x="234" y="1781"/>
                    </a:lnTo>
                    <a:lnTo>
                      <a:pt x="238" y="1781"/>
                    </a:lnTo>
                    <a:lnTo>
                      <a:pt x="242" y="1781"/>
                    </a:lnTo>
                    <a:lnTo>
                      <a:pt x="246" y="1781"/>
                    </a:lnTo>
                    <a:lnTo>
                      <a:pt x="250" y="1780"/>
                    </a:lnTo>
                    <a:lnTo>
                      <a:pt x="253" y="1780"/>
                    </a:lnTo>
                    <a:lnTo>
                      <a:pt x="257" y="1780"/>
                    </a:lnTo>
                    <a:lnTo>
                      <a:pt x="261" y="1780"/>
                    </a:lnTo>
                    <a:lnTo>
                      <a:pt x="265" y="1780"/>
                    </a:lnTo>
                    <a:lnTo>
                      <a:pt x="269" y="1779"/>
                    </a:lnTo>
                    <a:lnTo>
                      <a:pt x="273" y="1779"/>
                    </a:lnTo>
                    <a:lnTo>
                      <a:pt x="276" y="1779"/>
                    </a:lnTo>
                    <a:lnTo>
                      <a:pt x="280" y="1778"/>
                    </a:lnTo>
                    <a:lnTo>
                      <a:pt x="284" y="1778"/>
                    </a:lnTo>
                    <a:lnTo>
                      <a:pt x="288" y="1778"/>
                    </a:lnTo>
                    <a:lnTo>
                      <a:pt x="292" y="1778"/>
                    </a:lnTo>
                    <a:lnTo>
                      <a:pt x="296" y="1777"/>
                    </a:lnTo>
                    <a:lnTo>
                      <a:pt x="300" y="1777"/>
                    </a:lnTo>
                    <a:lnTo>
                      <a:pt x="303" y="1777"/>
                    </a:lnTo>
                    <a:lnTo>
                      <a:pt x="307" y="1776"/>
                    </a:lnTo>
                    <a:lnTo>
                      <a:pt x="311" y="1776"/>
                    </a:lnTo>
                    <a:lnTo>
                      <a:pt x="315" y="1776"/>
                    </a:lnTo>
                    <a:lnTo>
                      <a:pt x="319" y="1775"/>
                    </a:lnTo>
                    <a:lnTo>
                      <a:pt x="323" y="1775"/>
                    </a:lnTo>
                    <a:lnTo>
                      <a:pt x="326" y="1774"/>
                    </a:lnTo>
                    <a:lnTo>
                      <a:pt x="330" y="1774"/>
                    </a:lnTo>
                    <a:lnTo>
                      <a:pt x="334" y="1774"/>
                    </a:lnTo>
                    <a:lnTo>
                      <a:pt x="338" y="1773"/>
                    </a:lnTo>
                    <a:lnTo>
                      <a:pt x="342" y="1773"/>
                    </a:lnTo>
                    <a:lnTo>
                      <a:pt x="346" y="1772"/>
                    </a:lnTo>
                    <a:lnTo>
                      <a:pt x="349" y="1772"/>
                    </a:lnTo>
                    <a:lnTo>
                      <a:pt x="353" y="1771"/>
                    </a:lnTo>
                    <a:lnTo>
                      <a:pt x="357" y="1771"/>
                    </a:lnTo>
                    <a:lnTo>
                      <a:pt x="361" y="1770"/>
                    </a:lnTo>
                    <a:lnTo>
                      <a:pt x="365" y="1770"/>
                    </a:lnTo>
                    <a:lnTo>
                      <a:pt x="369" y="1769"/>
                    </a:lnTo>
                    <a:lnTo>
                      <a:pt x="372" y="1769"/>
                    </a:lnTo>
                    <a:lnTo>
                      <a:pt x="376" y="1768"/>
                    </a:lnTo>
                    <a:lnTo>
                      <a:pt x="380" y="1768"/>
                    </a:lnTo>
                    <a:lnTo>
                      <a:pt x="384" y="1767"/>
                    </a:lnTo>
                    <a:lnTo>
                      <a:pt x="388" y="1767"/>
                    </a:lnTo>
                    <a:lnTo>
                      <a:pt x="392" y="1766"/>
                    </a:lnTo>
                    <a:lnTo>
                      <a:pt x="396" y="1765"/>
                    </a:lnTo>
                    <a:lnTo>
                      <a:pt x="399" y="1765"/>
                    </a:lnTo>
                    <a:lnTo>
                      <a:pt x="403" y="1764"/>
                    </a:lnTo>
                    <a:lnTo>
                      <a:pt x="407" y="1763"/>
                    </a:lnTo>
                    <a:lnTo>
                      <a:pt x="411" y="1763"/>
                    </a:lnTo>
                    <a:lnTo>
                      <a:pt x="415" y="1762"/>
                    </a:lnTo>
                    <a:lnTo>
                      <a:pt x="419" y="1761"/>
                    </a:lnTo>
                    <a:lnTo>
                      <a:pt x="422" y="1760"/>
                    </a:lnTo>
                    <a:lnTo>
                      <a:pt x="426" y="1760"/>
                    </a:lnTo>
                    <a:lnTo>
                      <a:pt x="430" y="1759"/>
                    </a:lnTo>
                    <a:lnTo>
                      <a:pt x="434" y="1758"/>
                    </a:lnTo>
                    <a:lnTo>
                      <a:pt x="438" y="1757"/>
                    </a:lnTo>
                    <a:lnTo>
                      <a:pt x="442" y="1756"/>
                    </a:lnTo>
                    <a:lnTo>
                      <a:pt x="445" y="1755"/>
                    </a:lnTo>
                    <a:lnTo>
                      <a:pt x="449" y="1754"/>
                    </a:lnTo>
                    <a:lnTo>
                      <a:pt x="453" y="1753"/>
                    </a:lnTo>
                    <a:lnTo>
                      <a:pt x="457" y="1753"/>
                    </a:lnTo>
                    <a:lnTo>
                      <a:pt x="461" y="1752"/>
                    </a:lnTo>
                    <a:lnTo>
                      <a:pt x="465" y="1751"/>
                    </a:lnTo>
                    <a:lnTo>
                      <a:pt x="468" y="1750"/>
                    </a:lnTo>
                    <a:lnTo>
                      <a:pt x="472" y="1748"/>
                    </a:lnTo>
                    <a:lnTo>
                      <a:pt x="476" y="1747"/>
                    </a:lnTo>
                    <a:lnTo>
                      <a:pt x="480" y="1746"/>
                    </a:lnTo>
                    <a:lnTo>
                      <a:pt x="484" y="1745"/>
                    </a:lnTo>
                    <a:lnTo>
                      <a:pt x="488" y="1744"/>
                    </a:lnTo>
                    <a:lnTo>
                      <a:pt x="492" y="1743"/>
                    </a:lnTo>
                    <a:lnTo>
                      <a:pt x="495" y="1742"/>
                    </a:lnTo>
                    <a:lnTo>
                      <a:pt x="499" y="1740"/>
                    </a:lnTo>
                    <a:lnTo>
                      <a:pt x="503" y="1739"/>
                    </a:lnTo>
                    <a:lnTo>
                      <a:pt x="507" y="1738"/>
                    </a:lnTo>
                    <a:lnTo>
                      <a:pt x="511" y="1736"/>
                    </a:lnTo>
                    <a:lnTo>
                      <a:pt x="515" y="1735"/>
                    </a:lnTo>
                    <a:lnTo>
                      <a:pt x="518" y="1734"/>
                    </a:lnTo>
                    <a:lnTo>
                      <a:pt x="522" y="1732"/>
                    </a:lnTo>
                    <a:lnTo>
                      <a:pt x="526" y="1731"/>
                    </a:lnTo>
                    <a:lnTo>
                      <a:pt x="530" y="1729"/>
                    </a:lnTo>
                    <a:lnTo>
                      <a:pt x="534" y="1728"/>
                    </a:lnTo>
                    <a:lnTo>
                      <a:pt x="538" y="1726"/>
                    </a:lnTo>
                    <a:lnTo>
                      <a:pt x="541" y="1725"/>
                    </a:lnTo>
                    <a:lnTo>
                      <a:pt x="545" y="1723"/>
                    </a:lnTo>
                    <a:lnTo>
                      <a:pt x="549" y="1721"/>
                    </a:lnTo>
                    <a:lnTo>
                      <a:pt x="553" y="1720"/>
                    </a:lnTo>
                    <a:lnTo>
                      <a:pt x="557" y="1718"/>
                    </a:lnTo>
                    <a:lnTo>
                      <a:pt x="561" y="1716"/>
                    </a:lnTo>
                    <a:lnTo>
                      <a:pt x="564" y="1714"/>
                    </a:lnTo>
                    <a:lnTo>
                      <a:pt x="568" y="1712"/>
                    </a:lnTo>
                    <a:lnTo>
                      <a:pt x="572" y="1710"/>
                    </a:lnTo>
                    <a:lnTo>
                      <a:pt x="576" y="1708"/>
                    </a:lnTo>
                    <a:lnTo>
                      <a:pt x="580" y="1707"/>
                    </a:lnTo>
                    <a:lnTo>
                      <a:pt x="584" y="1704"/>
                    </a:lnTo>
                    <a:lnTo>
                      <a:pt x="588" y="1702"/>
                    </a:lnTo>
                    <a:lnTo>
                      <a:pt x="591" y="1700"/>
                    </a:lnTo>
                    <a:lnTo>
                      <a:pt x="595" y="1698"/>
                    </a:lnTo>
                    <a:lnTo>
                      <a:pt x="599" y="1696"/>
                    </a:lnTo>
                    <a:lnTo>
                      <a:pt x="603" y="1694"/>
                    </a:lnTo>
                    <a:lnTo>
                      <a:pt x="607" y="1691"/>
                    </a:lnTo>
                    <a:lnTo>
                      <a:pt x="611" y="1689"/>
                    </a:lnTo>
                    <a:lnTo>
                      <a:pt x="614" y="1687"/>
                    </a:lnTo>
                    <a:lnTo>
                      <a:pt x="618" y="1684"/>
                    </a:lnTo>
                    <a:lnTo>
                      <a:pt x="622" y="1682"/>
                    </a:lnTo>
                    <a:lnTo>
                      <a:pt x="626" y="1679"/>
                    </a:lnTo>
                    <a:lnTo>
                      <a:pt x="630" y="1677"/>
                    </a:lnTo>
                    <a:lnTo>
                      <a:pt x="634" y="1674"/>
                    </a:lnTo>
                    <a:lnTo>
                      <a:pt x="637" y="1671"/>
                    </a:lnTo>
                    <a:lnTo>
                      <a:pt x="641" y="1669"/>
                    </a:lnTo>
                    <a:lnTo>
                      <a:pt x="645" y="1666"/>
                    </a:lnTo>
                    <a:lnTo>
                      <a:pt x="649" y="1663"/>
                    </a:lnTo>
                    <a:lnTo>
                      <a:pt x="653" y="1660"/>
                    </a:lnTo>
                    <a:lnTo>
                      <a:pt x="657" y="1657"/>
                    </a:lnTo>
                    <a:lnTo>
                      <a:pt x="660" y="1654"/>
                    </a:lnTo>
                    <a:lnTo>
                      <a:pt x="664" y="1651"/>
                    </a:lnTo>
                    <a:lnTo>
                      <a:pt x="668" y="1648"/>
                    </a:lnTo>
                    <a:lnTo>
                      <a:pt x="672" y="1645"/>
                    </a:lnTo>
                    <a:lnTo>
                      <a:pt x="676" y="1642"/>
                    </a:lnTo>
                    <a:lnTo>
                      <a:pt x="680" y="1638"/>
                    </a:lnTo>
                    <a:lnTo>
                      <a:pt x="684" y="1635"/>
                    </a:lnTo>
                    <a:lnTo>
                      <a:pt x="687" y="1632"/>
                    </a:lnTo>
                    <a:lnTo>
                      <a:pt x="691" y="1628"/>
                    </a:lnTo>
                    <a:lnTo>
                      <a:pt x="695" y="1625"/>
                    </a:lnTo>
                    <a:lnTo>
                      <a:pt x="699" y="1621"/>
                    </a:lnTo>
                    <a:lnTo>
                      <a:pt x="703" y="1617"/>
                    </a:lnTo>
                    <a:lnTo>
                      <a:pt x="707" y="1614"/>
                    </a:lnTo>
                    <a:lnTo>
                      <a:pt x="710" y="1610"/>
                    </a:lnTo>
                    <a:lnTo>
                      <a:pt x="714" y="1606"/>
                    </a:lnTo>
                    <a:lnTo>
                      <a:pt x="718" y="1602"/>
                    </a:lnTo>
                    <a:lnTo>
                      <a:pt x="722" y="1598"/>
                    </a:lnTo>
                    <a:lnTo>
                      <a:pt x="726" y="1594"/>
                    </a:lnTo>
                    <a:lnTo>
                      <a:pt x="730" y="1590"/>
                    </a:lnTo>
                    <a:lnTo>
                      <a:pt x="733" y="1586"/>
                    </a:lnTo>
                    <a:lnTo>
                      <a:pt x="737" y="1582"/>
                    </a:lnTo>
                    <a:lnTo>
                      <a:pt x="741" y="1577"/>
                    </a:lnTo>
                    <a:lnTo>
                      <a:pt x="745" y="1573"/>
                    </a:lnTo>
                    <a:lnTo>
                      <a:pt x="749" y="1568"/>
                    </a:lnTo>
                    <a:lnTo>
                      <a:pt x="753" y="1564"/>
                    </a:lnTo>
                    <a:lnTo>
                      <a:pt x="756" y="1559"/>
                    </a:lnTo>
                    <a:lnTo>
                      <a:pt x="760" y="1555"/>
                    </a:lnTo>
                    <a:lnTo>
                      <a:pt x="764" y="1550"/>
                    </a:lnTo>
                    <a:lnTo>
                      <a:pt x="768" y="1545"/>
                    </a:lnTo>
                    <a:lnTo>
                      <a:pt x="772" y="1540"/>
                    </a:lnTo>
                    <a:lnTo>
                      <a:pt x="776" y="1535"/>
                    </a:lnTo>
                    <a:lnTo>
                      <a:pt x="780" y="1530"/>
                    </a:lnTo>
                    <a:lnTo>
                      <a:pt x="783" y="1525"/>
                    </a:lnTo>
                    <a:lnTo>
                      <a:pt x="787" y="1520"/>
                    </a:lnTo>
                    <a:lnTo>
                      <a:pt x="791" y="1515"/>
                    </a:lnTo>
                    <a:lnTo>
                      <a:pt x="795" y="1510"/>
                    </a:lnTo>
                    <a:lnTo>
                      <a:pt x="799" y="1504"/>
                    </a:lnTo>
                    <a:lnTo>
                      <a:pt x="803" y="1499"/>
                    </a:lnTo>
                    <a:lnTo>
                      <a:pt x="806" y="1493"/>
                    </a:lnTo>
                    <a:lnTo>
                      <a:pt x="810" y="1487"/>
                    </a:lnTo>
                    <a:lnTo>
                      <a:pt x="814" y="1482"/>
                    </a:lnTo>
                    <a:lnTo>
                      <a:pt x="818" y="1476"/>
                    </a:lnTo>
                    <a:lnTo>
                      <a:pt x="822" y="1470"/>
                    </a:lnTo>
                    <a:lnTo>
                      <a:pt x="826" y="1464"/>
                    </a:lnTo>
                    <a:lnTo>
                      <a:pt x="829" y="1458"/>
                    </a:lnTo>
                    <a:lnTo>
                      <a:pt x="833" y="1452"/>
                    </a:lnTo>
                    <a:lnTo>
                      <a:pt x="837" y="1446"/>
                    </a:lnTo>
                    <a:lnTo>
                      <a:pt x="841" y="1440"/>
                    </a:lnTo>
                    <a:lnTo>
                      <a:pt x="845" y="1433"/>
                    </a:lnTo>
                    <a:lnTo>
                      <a:pt x="849" y="1427"/>
                    </a:lnTo>
                    <a:lnTo>
                      <a:pt x="852" y="1420"/>
                    </a:lnTo>
                    <a:lnTo>
                      <a:pt x="856" y="1414"/>
                    </a:lnTo>
                    <a:lnTo>
                      <a:pt x="860" y="1407"/>
                    </a:lnTo>
                    <a:lnTo>
                      <a:pt x="864" y="1401"/>
                    </a:lnTo>
                    <a:lnTo>
                      <a:pt x="868" y="1394"/>
                    </a:lnTo>
                    <a:lnTo>
                      <a:pt x="872" y="1387"/>
                    </a:lnTo>
                    <a:lnTo>
                      <a:pt x="876" y="1380"/>
                    </a:lnTo>
                    <a:lnTo>
                      <a:pt x="879" y="1373"/>
                    </a:lnTo>
                    <a:lnTo>
                      <a:pt x="883" y="1366"/>
                    </a:lnTo>
                    <a:lnTo>
                      <a:pt x="887" y="1359"/>
                    </a:lnTo>
                    <a:lnTo>
                      <a:pt x="891" y="1351"/>
                    </a:lnTo>
                    <a:lnTo>
                      <a:pt x="895" y="1344"/>
                    </a:lnTo>
                    <a:lnTo>
                      <a:pt x="899" y="1336"/>
                    </a:lnTo>
                    <a:lnTo>
                      <a:pt x="902" y="1329"/>
                    </a:lnTo>
                    <a:lnTo>
                      <a:pt x="906" y="1321"/>
                    </a:lnTo>
                    <a:lnTo>
                      <a:pt x="910" y="1314"/>
                    </a:lnTo>
                    <a:lnTo>
                      <a:pt x="914" y="1306"/>
                    </a:lnTo>
                    <a:lnTo>
                      <a:pt x="918" y="1298"/>
                    </a:lnTo>
                    <a:lnTo>
                      <a:pt x="922" y="1290"/>
                    </a:lnTo>
                    <a:lnTo>
                      <a:pt x="925" y="1282"/>
                    </a:lnTo>
                    <a:lnTo>
                      <a:pt x="929" y="1274"/>
                    </a:lnTo>
                    <a:lnTo>
                      <a:pt x="933" y="1266"/>
                    </a:lnTo>
                    <a:lnTo>
                      <a:pt x="937" y="1258"/>
                    </a:lnTo>
                    <a:lnTo>
                      <a:pt x="941" y="1249"/>
                    </a:lnTo>
                    <a:lnTo>
                      <a:pt x="945" y="1241"/>
                    </a:lnTo>
                    <a:lnTo>
                      <a:pt x="948" y="1233"/>
                    </a:lnTo>
                    <a:lnTo>
                      <a:pt x="952" y="1224"/>
                    </a:lnTo>
                    <a:lnTo>
                      <a:pt x="956" y="1216"/>
                    </a:lnTo>
                    <a:lnTo>
                      <a:pt x="960" y="1207"/>
                    </a:lnTo>
                    <a:lnTo>
                      <a:pt x="964" y="1198"/>
                    </a:lnTo>
                    <a:lnTo>
                      <a:pt x="968" y="1189"/>
                    </a:lnTo>
                    <a:lnTo>
                      <a:pt x="972" y="1180"/>
                    </a:lnTo>
                    <a:lnTo>
                      <a:pt x="975" y="1172"/>
                    </a:lnTo>
                    <a:lnTo>
                      <a:pt x="979" y="1162"/>
                    </a:lnTo>
                    <a:lnTo>
                      <a:pt x="983" y="1153"/>
                    </a:lnTo>
                    <a:lnTo>
                      <a:pt x="987" y="1144"/>
                    </a:lnTo>
                    <a:lnTo>
                      <a:pt x="991" y="1135"/>
                    </a:lnTo>
                    <a:lnTo>
                      <a:pt x="995" y="1126"/>
                    </a:lnTo>
                    <a:lnTo>
                      <a:pt x="998" y="1116"/>
                    </a:lnTo>
                    <a:lnTo>
                      <a:pt x="1002" y="1107"/>
                    </a:lnTo>
                    <a:lnTo>
                      <a:pt x="1006" y="1097"/>
                    </a:lnTo>
                    <a:lnTo>
                      <a:pt x="1010" y="1088"/>
                    </a:lnTo>
                    <a:lnTo>
                      <a:pt x="1014" y="1078"/>
                    </a:lnTo>
                    <a:lnTo>
                      <a:pt x="1018" y="1069"/>
                    </a:lnTo>
                    <a:lnTo>
                      <a:pt x="1021" y="1059"/>
                    </a:lnTo>
                    <a:lnTo>
                      <a:pt x="1025" y="1049"/>
                    </a:lnTo>
                    <a:lnTo>
                      <a:pt x="1029" y="1039"/>
                    </a:lnTo>
                    <a:lnTo>
                      <a:pt x="1033" y="1029"/>
                    </a:lnTo>
                    <a:lnTo>
                      <a:pt x="1037" y="1019"/>
                    </a:lnTo>
                    <a:lnTo>
                      <a:pt x="1041" y="1009"/>
                    </a:lnTo>
                    <a:lnTo>
                      <a:pt x="1044" y="999"/>
                    </a:lnTo>
                    <a:lnTo>
                      <a:pt x="1048" y="989"/>
                    </a:lnTo>
                    <a:lnTo>
                      <a:pt x="1052" y="979"/>
                    </a:lnTo>
                    <a:lnTo>
                      <a:pt x="1056" y="969"/>
                    </a:lnTo>
                    <a:lnTo>
                      <a:pt x="1060" y="959"/>
                    </a:lnTo>
                    <a:lnTo>
                      <a:pt x="1064" y="948"/>
                    </a:lnTo>
                    <a:lnTo>
                      <a:pt x="1068" y="938"/>
                    </a:lnTo>
                    <a:lnTo>
                      <a:pt x="1071" y="928"/>
                    </a:lnTo>
                    <a:lnTo>
                      <a:pt x="1075" y="917"/>
                    </a:lnTo>
                    <a:lnTo>
                      <a:pt x="1079" y="907"/>
                    </a:lnTo>
                    <a:lnTo>
                      <a:pt x="1083" y="896"/>
                    </a:lnTo>
                    <a:lnTo>
                      <a:pt x="1087" y="886"/>
                    </a:lnTo>
                    <a:lnTo>
                      <a:pt x="1091" y="875"/>
                    </a:lnTo>
                    <a:lnTo>
                      <a:pt x="1094" y="865"/>
                    </a:lnTo>
                    <a:lnTo>
                      <a:pt x="1098" y="854"/>
                    </a:lnTo>
                    <a:lnTo>
                      <a:pt x="1102" y="843"/>
                    </a:lnTo>
                    <a:lnTo>
                      <a:pt x="1106" y="833"/>
                    </a:lnTo>
                    <a:lnTo>
                      <a:pt x="1110" y="822"/>
                    </a:lnTo>
                    <a:lnTo>
                      <a:pt x="1114" y="811"/>
                    </a:lnTo>
                    <a:lnTo>
                      <a:pt x="1117" y="800"/>
                    </a:lnTo>
                    <a:lnTo>
                      <a:pt x="1121" y="790"/>
                    </a:lnTo>
                    <a:lnTo>
                      <a:pt x="1125" y="779"/>
                    </a:lnTo>
                    <a:lnTo>
                      <a:pt x="1129" y="768"/>
                    </a:lnTo>
                    <a:lnTo>
                      <a:pt x="1133" y="757"/>
                    </a:lnTo>
                    <a:lnTo>
                      <a:pt x="1137" y="747"/>
                    </a:lnTo>
                    <a:lnTo>
                      <a:pt x="1140" y="736"/>
                    </a:lnTo>
                    <a:lnTo>
                      <a:pt x="1144" y="725"/>
                    </a:lnTo>
                    <a:lnTo>
                      <a:pt x="1148" y="714"/>
                    </a:lnTo>
                    <a:lnTo>
                      <a:pt x="1152" y="703"/>
                    </a:lnTo>
                    <a:lnTo>
                      <a:pt x="1156" y="692"/>
                    </a:lnTo>
                    <a:lnTo>
                      <a:pt x="1160" y="682"/>
                    </a:lnTo>
                    <a:lnTo>
                      <a:pt x="1164" y="671"/>
                    </a:lnTo>
                    <a:lnTo>
                      <a:pt x="1167" y="660"/>
                    </a:lnTo>
                    <a:lnTo>
                      <a:pt x="1171" y="649"/>
                    </a:lnTo>
                    <a:lnTo>
                      <a:pt x="1175" y="638"/>
                    </a:lnTo>
                    <a:lnTo>
                      <a:pt x="1179" y="627"/>
                    </a:lnTo>
                    <a:lnTo>
                      <a:pt x="1183" y="617"/>
                    </a:lnTo>
                    <a:lnTo>
                      <a:pt x="1187" y="606"/>
                    </a:lnTo>
                    <a:lnTo>
                      <a:pt x="1190" y="595"/>
                    </a:lnTo>
                    <a:lnTo>
                      <a:pt x="1194" y="584"/>
                    </a:lnTo>
                    <a:lnTo>
                      <a:pt x="1198" y="574"/>
                    </a:lnTo>
                    <a:lnTo>
                      <a:pt x="1202" y="563"/>
                    </a:lnTo>
                    <a:lnTo>
                      <a:pt x="1206" y="552"/>
                    </a:lnTo>
                    <a:lnTo>
                      <a:pt x="1210" y="542"/>
                    </a:lnTo>
                    <a:lnTo>
                      <a:pt x="1213" y="531"/>
                    </a:lnTo>
                    <a:lnTo>
                      <a:pt x="1217" y="521"/>
                    </a:lnTo>
                    <a:lnTo>
                      <a:pt x="1221" y="510"/>
                    </a:lnTo>
                    <a:lnTo>
                      <a:pt x="1225" y="500"/>
                    </a:lnTo>
                    <a:lnTo>
                      <a:pt x="1229" y="489"/>
                    </a:lnTo>
                    <a:lnTo>
                      <a:pt x="1233" y="479"/>
                    </a:lnTo>
                    <a:lnTo>
                      <a:pt x="1236" y="469"/>
                    </a:lnTo>
                    <a:lnTo>
                      <a:pt x="1240" y="459"/>
                    </a:lnTo>
                    <a:lnTo>
                      <a:pt x="1244" y="448"/>
                    </a:lnTo>
                    <a:lnTo>
                      <a:pt x="1248" y="438"/>
                    </a:lnTo>
                    <a:lnTo>
                      <a:pt x="1252" y="428"/>
                    </a:lnTo>
                    <a:lnTo>
                      <a:pt x="1256" y="418"/>
                    </a:lnTo>
                    <a:lnTo>
                      <a:pt x="1260" y="408"/>
                    </a:lnTo>
                    <a:lnTo>
                      <a:pt x="1263" y="398"/>
                    </a:lnTo>
                    <a:lnTo>
                      <a:pt x="1267" y="388"/>
                    </a:lnTo>
                    <a:lnTo>
                      <a:pt x="1271" y="379"/>
                    </a:lnTo>
                    <a:lnTo>
                      <a:pt x="1275" y="369"/>
                    </a:lnTo>
                    <a:lnTo>
                      <a:pt x="1279" y="359"/>
                    </a:lnTo>
                    <a:lnTo>
                      <a:pt x="1283" y="350"/>
                    </a:lnTo>
                    <a:lnTo>
                      <a:pt x="1286" y="340"/>
                    </a:lnTo>
                    <a:lnTo>
                      <a:pt x="1290" y="331"/>
                    </a:lnTo>
                    <a:lnTo>
                      <a:pt x="1294" y="322"/>
                    </a:lnTo>
                    <a:lnTo>
                      <a:pt x="1298" y="313"/>
                    </a:lnTo>
                    <a:lnTo>
                      <a:pt x="1302" y="303"/>
                    </a:lnTo>
                    <a:lnTo>
                      <a:pt x="1306" y="294"/>
                    </a:lnTo>
                    <a:lnTo>
                      <a:pt x="1309" y="286"/>
                    </a:lnTo>
                    <a:lnTo>
                      <a:pt x="1313" y="277"/>
                    </a:lnTo>
                    <a:lnTo>
                      <a:pt x="1317" y="268"/>
                    </a:lnTo>
                    <a:lnTo>
                      <a:pt x="1321" y="259"/>
                    </a:lnTo>
                    <a:lnTo>
                      <a:pt x="1325" y="251"/>
                    </a:lnTo>
                    <a:lnTo>
                      <a:pt x="1329" y="243"/>
                    </a:lnTo>
                    <a:lnTo>
                      <a:pt x="1332" y="234"/>
                    </a:lnTo>
                    <a:lnTo>
                      <a:pt x="1336" y="226"/>
                    </a:lnTo>
                    <a:lnTo>
                      <a:pt x="1340" y="218"/>
                    </a:lnTo>
                    <a:lnTo>
                      <a:pt x="1344" y="210"/>
                    </a:lnTo>
                    <a:lnTo>
                      <a:pt x="1348" y="202"/>
                    </a:lnTo>
                    <a:lnTo>
                      <a:pt x="1352" y="195"/>
                    </a:lnTo>
                    <a:lnTo>
                      <a:pt x="1356" y="187"/>
                    </a:lnTo>
                    <a:lnTo>
                      <a:pt x="1359" y="180"/>
                    </a:lnTo>
                    <a:lnTo>
                      <a:pt x="1363" y="172"/>
                    </a:lnTo>
                    <a:lnTo>
                      <a:pt x="1367" y="165"/>
                    </a:lnTo>
                    <a:lnTo>
                      <a:pt x="1371" y="158"/>
                    </a:lnTo>
                    <a:lnTo>
                      <a:pt x="1375" y="151"/>
                    </a:lnTo>
                    <a:lnTo>
                      <a:pt x="1379" y="144"/>
                    </a:lnTo>
                    <a:lnTo>
                      <a:pt x="1382" y="137"/>
                    </a:lnTo>
                    <a:lnTo>
                      <a:pt x="1386" y="131"/>
                    </a:lnTo>
                    <a:lnTo>
                      <a:pt x="1390" y="125"/>
                    </a:lnTo>
                    <a:lnTo>
                      <a:pt x="1394" y="118"/>
                    </a:lnTo>
                    <a:lnTo>
                      <a:pt x="1398" y="112"/>
                    </a:lnTo>
                    <a:lnTo>
                      <a:pt x="1402" y="106"/>
                    </a:lnTo>
                    <a:lnTo>
                      <a:pt x="1405" y="100"/>
                    </a:lnTo>
                    <a:lnTo>
                      <a:pt x="1409" y="95"/>
                    </a:lnTo>
                    <a:lnTo>
                      <a:pt x="1413" y="89"/>
                    </a:lnTo>
                    <a:lnTo>
                      <a:pt x="1417" y="84"/>
                    </a:lnTo>
                    <a:lnTo>
                      <a:pt x="1421" y="79"/>
                    </a:lnTo>
                    <a:lnTo>
                      <a:pt x="1425" y="74"/>
                    </a:lnTo>
                    <a:lnTo>
                      <a:pt x="1428" y="69"/>
                    </a:lnTo>
                    <a:lnTo>
                      <a:pt x="1432" y="64"/>
                    </a:lnTo>
                    <a:lnTo>
                      <a:pt x="1436" y="60"/>
                    </a:lnTo>
                    <a:lnTo>
                      <a:pt x="1440" y="55"/>
                    </a:lnTo>
                    <a:lnTo>
                      <a:pt x="1444" y="51"/>
                    </a:lnTo>
                    <a:lnTo>
                      <a:pt x="1448" y="47"/>
                    </a:lnTo>
                    <a:lnTo>
                      <a:pt x="1452" y="43"/>
                    </a:lnTo>
                    <a:lnTo>
                      <a:pt x="1455" y="39"/>
                    </a:lnTo>
                    <a:lnTo>
                      <a:pt x="1459" y="35"/>
                    </a:lnTo>
                    <a:lnTo>
                      <a:pt x="1463" y="32"/>
                    </a:lnTo>
                    <a:lnTo>
                      <a:pt x="1467" y="29"/>
                    </a:lnTo>
                    <a:lnTo>
                      <a:pt x="1471" y="26"/>
                    </a:lnTo>
                    <a:lnTo>
                      <a:pt x="1475" y="23"/>
                    </a:lnTo>
                    <a:lnTo>
                      <a:pt x="1478" y="20"/>
                    </a:lnTo>
                    <a:lnTo>
                      <a:pt x="1482" y="18"/>
                    </a:lnTo>
                    <a:lnTo>
                      <a:pt x="1486" y="15"/>
                    </a:lnTo>
                    <a:lnTo>
                      <a:pt x="1490" y="13"/>
                    </a:lnTo>
                    <a:lnTo>
                      <a:pt x="1494" y="11"/>
                    </a:lnTo>
                    <a:lnTo>
                      <a:pt x="1498" y="9"/>
                    </a:lnTo>
                    <a:lnTo>
                      <a:pt x="1501" y="7"/>
                    </a:lnTo>
                    <a:lnTo>
                      <a:pt x="1505" y="6"/>
                    </a:lnTo>
                    <a:lnTo>
                      <a:pt x="1509" y="4"/>
                    </a:lnTo>
                    <a:lnTo>
                      <a:pt x="1513" y="3"/>
                    </a:lnTo>
                    <a:lnTo>
                      <a:pt x="1517" y="2"/>
                    </a:lnTo>
                    <a:lnTo>
                      <a:pt x="1521" y="2"/>
                    </a:lnTo>
                    <a:lnTo>
                      <a:pt x="1524" y="1"/>
                    </a:lnTo>
                    <a:lnTo>
                      <a:pt x="1528" y="0"/>
                    </a:lnTo>
                    <a:lnTo>
                      <a:pt x="1532" y="0"/>
                    </a:lnTo>
                    <a:lnTo>
                      <a:pt x="1536" y="0"/>
                    </a:lnTo>
                    <a:lnTo>
                      <a:pt x="1540" y="0"/>
                    </a:lnTo>
                    <a:lnTo>
                      <a:pt x="1544" y="0"/>
                    </a:lnTo>
                    <a:lnTo>
                      <a:pt x="1548" y="1"/>
                    </a:lnTo>
                    <a:lnTo>
                      <a:pt x="1551" y="2"/>
                    </a:lnTo>
                    <a:lnTo>
                      <a:pt x="1555" y="2"/>
                    </a:lnTo>
                    <a:lnTo>
                      <a:pt x="1559" y="3"/>
                    </a:lnTo>
                    <a:lnTo>
                      <a:pt x="1563" y="4"/>
                    </a:lnTo>
                    <a:lnTo>
                      <a:pt x="1567" y="6"/>
                    </a:lnTo>
                    <a:lnTo>
                      <a:pt x="1571" y="7"/>
                    </a:lnTo>
                    <a:lnTo>
                      <a:pt x="1574" y="9"/>
                    </a:lnTo>
                    <a:lnTo>
                      <a:pt x="1578" y="11"/>
                    </a:lnTo>
                    <a:lnTo>
                      <a:pt x="1582" y="13"/>
                    </a:lnTo>
                    <a:lnTo>
                      <a:pt x="1586" y="15"/>
                    </a:lnTo>
                    <a:lnTo>
                      <a:pt x="1590" y="18"/>
                    </a:lnTo>
                    <a:lnTo>
                      <a:pt x="1594" y="20"/>
                    </a:lnTo>
                    <a:lnTo>
                      <a:pt x="1597" y="23"/>
                    </a:lnTo>
                    <a:lnTo>
                      <a:pt x="1601" y="26"/>
                    </a:lnTo>
                    <a:lnTo>
                      <a:pt x="1605" y="29"/>
                    </a:lnTo>
                    <a:lnTo>
                      <a:pt x="1609" y="32"/>
                    </a:lnTo>
                    <a:lnTo>
                      <a:pt x="1613" y="35"/>
                    </a:lnTo>
                    <a:lnTo>
                      <a:pt x="1617" y="39"/>
                    </a:lnTo>
                    <a:lnTo>
                      <a:pt x="1620" y="43"/>
                    </a:lnTo>
                    <a:lnTo>
                      <a:pt x="1624" y="47"/>
                    </a:lnTo>
                    <a:lnTo>
                      <a:pt x="1628" y="51"/>
                    </a:lnTo>
                    <a:lnTo>
                      <a:pt x="1632" y="55"/>
                    </a:lnTo>
                    <a:lnTo>
                      <a:pt x="1636" y="60"/>
                    </a:lnTo>
                    <a:lnTo>
                      <a:pt x="1640" y="64"/>
                    </a:lnTo>
                    <a:lnTo>
                      <a:pt x="1644" y="69"/>
                    </a:lnTo>
                    <a:lnTo>
                      <a:pt x="1647" y="74"/>
                    </a:lnTo>
                    <a:lnTo>
                      <a:pt x="1651" y="79"/>
                    </a:lnTo>
                    <a:lnTo>
                      <a:pt x="1655" y="84"/>
                    </a:lnTo>
                    <a:lnTo>
                      <a:pt x="1659" y="89"/>
                    </a:lnTo>
                    <a:lnTo>
                      <a:pt x="1663" y="95"/>
                    </a:lnTo>
                    <a:lnTo>
                      <a:pt x="1667" y="100"/>
                    </a:lnTo>
                    <a:lnTo>
                      <a:pt x="1670" y="106"/>
                    </a:lnTo>
                    <a:lnTo>
                      <a:pt x="1674" y="112"/>
                    </a:lnTo>
                    <a:lnTo>
                      <a:pt x="1678" y="118"/>
                    </a:lnTo>
                    <a:lnTo>
                      <a:pt x="1682" y="125"/>
                    </a:lnTo>
                    <a:lnTo>
                      <a:pt x="1686" y="131"/>
                    </a:lnTo>
                    <a:lnTo>
                      <a:pt x="1690" y="137"/>
                    </a:lnTo>
                    <a:lnTo>
                      <a:pt x="1693" y="144"/>
                    </a:lnTo>
                    <a:lnTo>
                      <a:pt x="1697" y="151"/>
                    </a:lnTo>
                    <a:lnTo>
                      <a:pt x="1701" y="158"/>
                    </a:lnTo>
                    <a:lnTo>
                      <a:pt x="1705" y="165"/>
                    </a:lnTo>
                    <a:lnTo>
                      <a:pt x="1709" y="172"/>
                    </a:lnTo>
                    <a:lnTo>
                      <a:pt x="1713" y="180"/>
                    </a:lnTo>
                    <a:lnTo>
                      <a:pt x="1716" y="187"/>
                    </a:lnTo>
                    <a:lnTo>
                      <a:pt x="1720" y="195"/>
                    </a:lnTo>
                    <a:lnTo>
                      <a:pt x="1724" y="202"/>
                    </a:lnTo>
                    <a:lnTo>
                      <a:pt x="1728" y="210"/>
                    </a:lnTo>
                    <a:lnTo>
                      <a:pt x="1732" y="218"/>
                    </a:lnTo>
                    <a:lnTo>
                      <a:pt x="1736" y="226"/>
                    </a:lnTo>
                    <a:lnTo>
                      <a:pt x="1740" y="234"/>
                    </a:lnTo>
                    <a:lnTo>
                      <a:pt x="1743" y="243"/>
                    </a:lnTo>
                    <a:lnTo>
                      <a:pt x="1747" y="251"/>
                    </a:lnTo>
                    <a:lnTo>
                      <a:pt x="1751" y="259"/>
                    </a:lnTo>
                    <a:lnTo>
                      <a:pt x="1755" y="268"/>
                    </a:lnTo>
                    <a:lnTo>
                      <a:pt x="1759" y="277"/>
                    </a:lnTo>
                    <a:lnTo>
                      <a:pt x="1763" y="286"/>
                    </a:lnTo>
                    <a:lnTo>
                      <a:pt x="1766" y="294"/>
                    </a:lnTo>
                    <a:lnTo>
                      <a:pt x="1770" y="303"/>
                    </a:lnTo>
                    <a:lnTo>
                      <a:pt x="1774" y="313"/>
                    </a:lnTo>
                    <a:lnTo>
                      <a:pt x="1778" y="322"/>
                    </a:lnTo>
                    <a:lnTo>
                      <a:pt x="1782" y="331"/>
                    </a:lnTo>
                    <a:lnTo>
                      <a:pt x="1786" y="340"/>
                    </a:lnTo>
                    <a:lnTo>
                      <a:pt x="1789" y="350"/>
                    </a:lnTo>
                    <a:lnTo>
                      <a:pt x="1793" y="359"/>
                    </a:lnTo>
                    <a:lnTo>
                      <a:pt x="1797" y="369"/>
                    </a:lnTo>
                    <a:lnTo>
                      <a:pt x="1801" y="379"/>
                    </a:lnTo>
                    <a:lnTo>
                      <a:pt x="1805" y="388"/>
                    </a:lnTo>
                    <a:lnTo>
                      <a:pt x="1809" y="398"/>
                    </a:lnTo>
                    <a:lnTo>
                      <a:pt x="1812" y="408"/>
                    </a:lnTo>
                    <a:lnTo>
                      <a:pt x="1816" y="418"/>
                    </a:lnTo>
                    <a:lnTo>
                      <a:pt x="1820" y="428"/>
                    </a:lnTo>
                    <a:lnTo>
                      <a:pt x="1824" y="438"/>
                    </a:lnTo>
                    <a:lnTo>
                      <a:pt x="1828" y="448"/>
                    </a:lnTo>
                    <a:lnTo>
                      <a:pt x="1832" y="459"/>
                    </a:lnTo>
                    <a:lnTo>
                      <a:pt x="1836" y="469"/>
                    </a:lnTo>
                    <a:lnTo>
                      <a:pt x="1839" y="479"/>
                    </a:lnTo>
                    <a:lnTo>
                      <a:pt x="1843" y="489"/>
                    </a:lnTo>
                    <a:lnTo>
                      <a:pt x="1847" y="500"/>
                    </a:lnTo>
                    <a:lnTo>
                      <a:pt x="1851" y="510"/>
                    </a:lnTo>
                    <a:lnTo>
                      <a:pt x="1855" y="521"/>
                    </a:lnTo>
                    <a:lnTo>
                      <a:pt x="1859" y="531"/>
                    </a:lnTo>
                    <a:lnTo>
                      <a:pt x="1862" y="542"/>
                    </a:lnTo>
                    <a:lnTo>
                      <a:pt x="1866" y="552"/>
                    </a:lnTo>
                    <a:lnTo>
                      <a:pt x="1870" y="563"/>
                    </a:lnTo>
                    <a:lnTo>
                      <a:pt x="1874" y="574"/>
                    </a:lnTo>
                    <a:lnTo>
                      <a:pt x="1878" y="584"/>
                    </a:lnTo>
                    <a:lnTo>
                      <a:pt x="1882" y="595"/>
                    </a:lnTo>
                    <a:lnTo>
                      <a:pt x="1885" y="606"/>
                    </a:lnTo>
                    <a:lnTo>
                      <a:pt x="1889" y="617"/>
                    </a:lnTo>
                    <a:lnTo>
                      <a:pt x="1893" y="627"/>
                    </a:lnTo>
                    <a:lnTo>
                      <a:pt x="1897" y="638"/>
                    </a:lnTo>
                    <a:lnTo>
                      <a:pt x="1901" y="649"/>
                    </a:lnTo>
                    <a:lnTo>
                      <a:pt x="1905" y="660"/>
                    </a:lnTo>
                    <a:lnTo>
                      <a:pt x="1908" y="671"/>
                    </a:lnTo>
                    <a:lnTo>
                      <a:pt x="1912" y="682"/>
                    </a:lnTo>
                    <a:lnTo>
                      <a:pt x="1916" y="692"/>
                    </a:lnTo>
                    <a:lnTo>
                      <a:pt x="1920" y="703"/>
                    </a:lnTo>
                    <a:lnTo>
                      <a:pt x="1924" y="714"/>
                    </a:lnTo>
                    <a:lnTo>
                      <a:pt x="1928" y="725"/>
                    </a:lnTo>
                    <a:lnTo>
                      <a:pt x="1932" y="736"/>
                    </a:lnTo>
                    <a:lnTo>
                      <a:pt x="1935" y="747"/>
                    </a:lnTo>
                    <a:lnTo>
                      <a:pt x="1939" y="757"/>
                    </a:lnTo>
                    <a:lnTo>
                      <a:pt x="1943" y="768"/>
                    </a:lnTo>
                    <a:lnTo>
                      <a:pt x="1947" y="779"/>
                    </a:lnTo>
                    <a:lnTo>
                      <a:pt x="1951" y="790"/>
                    </a:lnTo>
                    <a:lnTo>
                      <a:pt x="1955" y="800"/>
                    </a:lnTo>
                    <a:lnTo>
                      <a:pt x="1958" y="811"/>
                    </a:lnTo>
                    <a:lnTo>
                      <a:pt x="1962" y="822"/>
                    </a:lnTo>
                    <a:lnTo>
                      <a:pt x="1966" y="833"/>
                    </a:lnTo>
                    <a:lnTo>
                      <a:pt x="1970" y="843"/>
                    </a:lnTo>
                    <a:lnTo>
                      <a:pt x="1974" y="854"/>
                    </a:lnTo>
                    <a:lnTo>
                      <a:pt x="1978" y="865"/>
                    </a:lnTo>
                    <a:lnTo>
                      <a:pt x="1981" y="875"/>
                    </a:lnTo>
                    <a:lnTo>
                      <a:pt x="1985" y="886"/>
                    </a:lnTo>
                    <a:lnTo>
                      <a:pt x="1989" y="896"/>
                    </a:lnTo>
                    <a:lnTo>
                      <a:pt x="1993" y="907"/>
                    </a:lnTo>
                    <a:lnTo>
                      <a:pt x="1997" y="917"/>
                    </a:lnTo>
                    <a:lnTo>
                      <a:pt x="2001" y="928"/>
                    </a:lnTo>
                    <a:lnTo>
                      <a:pt x="2004" y="938"/>
                    </a:lnTo>
                    <a:lnTo>
                      <a:pt x="2008" y="948"/>
                    </a:lnTo>
                    <a:lnTo>
                      <a:pt x="2012" y="959"/>
                    </a:lnTo>
                    <a:lnTo>
                      <a:pt x="2016" y="969"/>
                    </a:lnTo>
                    <a:lnTo>
                      <a:pt x="2020" y="979"/>
                    </a:lnTo>
                    <a:lnTo>
                      <a:pt x="2024" y="989"/>
                    </a:lnTo>
                    <a:lnTo>
                      <a:pt x="2028" y="999"/>
                    </a:lnTo>
                    <a:lnTo>
                      <a:pt x="2031" y="1009"/>
                    </a:lnTo>
                    <a:lnTo>
                      <a:pt x="2035" y="1019"/>
                    </a:lnTo>
                    <a:lnTo>
                      <a:pt x="2039" y="1029"/>
                    </a:lnTo>
                    <a:lnTo>
                      <a:pt x="2043" y="1039"/>
                    </a:lnTo>
                    <a:lnTo>
                      <a:pt x="2047" y="1049"/>
                    </a:lnTo>
                    <a:lnTo>
                      <a:pt x="2051" y="1059"/>
                    </a:lnTo>
                    <a:lnTo>
                      <a:pt x="2054" y="1069"/>
                    </a:lnTo>
                    <a:lnTo>
                      <a:pt x="2058" y="1078"/>
                    </a:lnTo>
                    <a:lnTo>
                      <a:pt x="2062" y="1088"/>
                    </a:lnTo>
                    <a:lnTo>
                      <a:pt x="2066" y="1097"/>
                    </a:lnTo>
                    <a:lnTo>
                      <a:pt x="2070" y="1107"/>
                    </a:lnTo>
                    <a:lnTo>
                      <a:pt x="2074" y="1116"/>
                    </a:lnTo>
                    <a:lnTo>
                      <a:pt x="2077" y="1126"/>
                    </a:lnTo>
                    <a:lnTo>
                      <a:pt x="2081" y="1135"/>
                    </a:lnTo>
                    <a:lnTo>
                      <a:pt x="2085" y="1144"/>
                    </a:lnTo>
                    <a:lnTo>
                      <a:pt x="2089" y="1153"/>
                    </a:lnTo>
                    <a:lnTo>
                      <a:pt x="2093" y="1162"/>
                    </a:lnTo>
                    <a:lnTo>
                      <a:pt x="2097" y="1172"/>
                    </a:lnTo>
                    <a:lnTo>
                      <a:pt x="2100" y="1180"/>
                    </a:lnTo>
                    <a:lnTo>
                      <a:pt x="2104" y="1189"/>
                    </a:lnTo>
                    <a:lnTo>
                      <a:pt x="2108" y="1198"/>
                    </a:lnTo>
                    <a:lnTo>
                      <a:pt x="2112" y="1207"/>
                    </a:lnTo>
                    <a:lnTo>
                      <a:pt x="2116" y="1216"/>
                    </a:lnTo>
                    <a:lnTo>
                      <a:pt x="2120" y="1224"/>
                    </a:lnTo>
                    <a:lnTo>
                      <a:pt x="2124" y="1233"/>
                    </a:lnTo>
                    <a:lnTo>
                      <a:pt x="2127" y="1241"/>
                    </a:lnTo>
                    <a:lnTo>
                      <a:pt x="2131" y="1249"/>
                    </a:lnTo>
                    <a:lnTo>
                      <a:pt x="2135" y="1258"/>
                    </a:lnTo>
                    <a:lnTo>
                      <a:pt x="2139" y="1266"/>
                    </a:lnTo>
                    <a:lnTo>
                      <a:pt x="2143" y="1274"/>
                    </a:lnTo>
                    <a:lnTo>
                      <a:pt x="2147" y="1282"/>
                    </a:lnTo>
                    <a:lnTo>
                      <a:pt x="2150" y="1290"/>
                    </a:lnTo>
                    <a:lnTo>
                      <a:pt x="2154" y="1298"/>
                    </a:lnTo>
                    <a:lnTo>
                      <a:pt x="2158" y="1306"/>
                    </a:lnTo>
                    <a:lnTo>
                      <a:pt x="2162" y="1314"/>
                    </a:lnTo>
                    <a:lnTo>
                      <a:pt x="2166" y="1321"/>
                    </a:lnTo>
                    <a:lnTo>
                      <a:pt x="2170" y="1329"/>
                    </a:lnTo>
                    <a:lnTo>
                      <a:pt x="2173" y="1336"/>
                    </a:lnTo>
                    <a:lnTo>
                      <a:pt x="2177" y="1344"/>
                    </a:lnTo>
                    <a:lnTo>
                      <a:pt x="2181" y="1351"/>
                    </a:lnTo>
                    <a:lnTo>
                      <a:pt x="2185" y="1359"/>
                    </a:lnTo>
                    <a:lnTo>
                      <a:pt x="2189" y="1366"/>
                    </a:lnTo>
                    <a:lnTo>
                      <a:pt x="2193" y="1373"/>
                    </a:lnTo>
                    <a:lnTo>
                      <a:pt x="2196" y="1380"/>
                    </a:lnTo>
                    <a:lnTo>
                      <a:pt x="2200" y="1387"/>
                    </a:lnTo>
                    <a:lnTo>
                      <a:pt x="2204" y="1394"/>
                    </a:lnTo>
                    <a:lnTo>
                      <a:pt x="2208" y="1401"/>
                    </a:lnTo>
                    <a:lnTo>
                      <a:pt x="2212" y="1407"/>
                    </a:lnTo>
                    <a:lnTo>
                      <a:pt x="2216" y="1414"/>
                    </a:lnTo>
                    <a:lnTo>
                      <a:pt x="2220" y="1420"/>
                    </a:lnTo>
                    <a:lnTo>
                      <a:pt x="2223" y="1427"/>
                    </a:lnTo>
                    <a:lnTo>
                      <a:pt x="2227" y="1433"/>
                    </a:lnTo>
                    <a:lnTo>
                      <a:pt x="2231" y="1440"/>
                    </a:lnTo>
                    <a:lnTo>
                      <a:pt x="2235" y="1446"/>
                    </a:lnTo>
                    <a:lnTo>
                      <a:pt x="2239" y="1452"/>
                    </a:lnTo>
                    <a:lnTo>
                      <a:pt x="2243" y="1458"/>
                    </a:lnTo>
                    <a:lnTo>
                      <a:pt x="2246" y="1464"/>
                    </a:lnTo>
                    <a:lnTo>
                      <a:pt x="2250" y="1470"/>
                    </a:lnTo>
                    <a:lnTo>
                      <a:pt x="2254" y="1476"/>
                    </a:lnTo>
                    <a:lnTo>
                      <a:pt x="2258" y="1482"/>
                    </a:lnTo>
                    <a:lnTo>
                      <a:pt x="2262" y="1487"/>
                    </a:lnTo>
                    <a:lnTo>
                      <a:pt x="2266" y="1493"/>
                    </a:lnTo>
                    <a:lnTo>
                      <a:pt x="2269" y="1499"/>
                    </a:lnTo>
                    <a:lnTo>
                      <a:pt x="2273" y="1504"/>
                    </a:lnTo>
                    <a:lnTo>
                      <a:pt x="2277" y="1510"/>
                    </a:lnTo>
                    <a:lnTo>
                      <a:pt x="2281" y="1515"/>
                    </a:lnTo>
                    <a:lnTo>
                      <a:pt x="2285" y="1520"/>
                    </a:lnTo>
                    <a:lnTo>
                      <a:pt x="2289" y="1525"/>
                    </a:lnTo>
                    <a:lnTo>
                      <a:pt x="2292" y="1530"/>
                    </a:lnTo>
                    <a:lnTo>
                      <a:pt x="2296" y="1535"/>
                    </a:lnTo>
                    <a:lnTo>
                      <a:pt x="2300" y="1540"/>
                    </a:lnTo>
                    <a:lnTo>
                      <a:pt x="2304" y="1545"/>
                    </a:lnTo>
                    <a:lnTo>
                      <a:pt x="2308" y="1550"/>
                    </a:lnTo>
                    <a:lnTo>
                      <a:pt x="2312" y="1555"/>
                    </a:lnTo>
                    <a:lnTo>
                      <a:pt x="2316" y="1559"/>
                    </a:lnTo>
                    <a:lnTo>
                      <a:pt x="2319" y="1564"/>
                    </a:lnTo>
                    <a:lnTo>
                      <a:pt x="2323" y="1568"/>
                    </a:lnTo>
                    <a:lnTo>
                      <a:pt x="2327" y="1573"/>
                    </a:lnTo>
                    <a:lnTo>
                      <a:pt x="2331" y="1577"/>
                    </a:lnTo>
                    <a:lnTo>
                      <a:pt x="2335" y="1582"/>
                    </a:lnTo>
                    <a:lnTo>
                      <a:pt x="2339" y="1586"/>
                    </a:lnTo>
                    <a:lnTo>
                      <a:pt x="2342" y="1590"/>
                    </a:lnTo>
                    <a:lnTo>
                      <a:pt x="2346" y="1594"/>
                    </a:lnTo>
                    <a:lnTo>
                      <a:pt x="2350" y="1598"/>
                    </a:lnTo>
                    <a:lnTo>
                      <a:pt x="2354" y="1602"/>
                    </a:lnTo>
                    <a:lnTo>
                      <a:pt x="2358" y="1606"/>
                    </a:lnTo>
                    <a:lnTo>
                      <a:pt x="2362" y="1610"/>
                    </a:lnTo>
                    <a:lnTo>
                      <a:pt x="2365" y="1614"/>
                    </a:lnTo>
                    <a:lnTo>
                      <a:pt x="2369" y="1617"/>
                    </a:lnTo>
                    <a:lnTo>
                      <a:pt x="2373" y="1621"/>
                    </a:lnTo>
                    <a:lnTo>
                      <a:pt x="2377" y="1625"/>
                    </a:lnTo>
                    <a:lnTo>
                      <a:pt x="2381" y="1628"/>
                    </a:lnTo>
                    <a:lnTo>
                      <a:pt x="2385" y="1632"/>
                    </a:lnTo>
                    <a:lnTo>
                      <a:pt x="2388" y="1635"/>
                    </a:lnTo>
                    <a:lnTo>
                      <a:pt x="2392" y="1638"/>
                    </a:lnTo>
                    <a:lnTo>
                      <a:pt x="2396" y="1642"/>
                    </a:lnTo>
                    <a:lnTo>
                      <a:pt x="2400" y="1645"/>
                    </a:lnTo>
                    <a:lnTo>
                      <a:pt x="2404" y="1648"/>
                    </a:lnTo>
                    <a:lnTo>
                      <a:pt x="2408" y="1651"/>
                    </a:lnTo>
                    <a:lnTo>
                      <a:pt x="2412" y="1654"/>
                    </a:lnTo>
                    <a:lnTo>
                      <a:pt x="2415" y="1657"/>
                    </a:lnTo>
                    <a:lnTo>
                      <a:pt x="2419" y="1660"/>
                    </a:lnTo>
                    <a:lnTo>
                      <a:pt x="2423" y="1663"/>
                    </a:lnTo>
                    <a:lnTo>
                      <a:pt x="2427" y="1666"/>
                    </a:lnTo>
                    <a:lnTo>
                      <a:pt x="2431" y="1669"/>
                    </a:lnTo>
                    <a:lnTo>
                      <a:pt x="2435" y="1671"/>
                    </a:lnTo>
                    <a:lnTo>
                      <a:pt x="2438" y="1674"/>
                    </a:lnTo>
                    <a:lnTo>
                      <a:pt x="2442" y="1677"/>
                    </a:lnTo>
                    <a:lnTo>
                      <a:pt x="2446" y="1679"/>
                    </a:lnTo>
                    <a:lnTo>
                      <a:pt x="2450" y="1682"/>
                    </a:lnTo>
                    <a:lnTo>
                      <a:pt x="2454" y="1684"/>
                    </a:lnTo>
                    <a:lnTo>
                      <a:pt x="2458" y="1687"/>
                    </a:lnTo>
                    <a:lnTo>
                      <a:pt x="2461" y="1689"/>
                    </a:lnTo>
                    <a:lnTo>
                      <a:pt x="2465" y="1691"/>
                    </a:lnTo>
                    <a:lnTo>
                      <a:pt x="2469" y="1694"/>
                    </a:lnTo>
                    <a:lnTo>
                      <a:pt x="2473" y="1696"/>
                    </a:lnTo>
                    <a:lnTo>
                      <a:pt x="2477" y="1698"/>
                    </a:lnTo>
                    <a:lnTo>
                      <a:pt x="2481" y="1700"/>
                    </a:lnTo>
                    <a:lnTo>
                      <a:pt x="2484" y="1702"/>
                    </a:lnTo>
                    <a:lnTo>
                      <a:pt x="2488" y="1704"/>
                    </a:lnTo>
                    <a:lnTo>
                      <a:pt x="2492" y="1707"/>
                    </a:lnTo>
                    <a:lnTo>
                      <a:pt x="2496" y="1708"/>
                    </a:lnTo>
                    <a:lnTo>
                      <a:pt x="2500" y="1710"/>
                    </a:lnTo>
                    <a:lnTo>
                      <a:pt x="2504" y="1712"/>
                    </a:lnTo>
                    <a:lnTo>
                      <a:pt x="2508" y="1714"/>
                    </a:lnTo>
                    <a:lnTo>
                      <a:pt x="2511" y="1716"/>
                    </a:lnTo>
                    <a:lnTo>
                      <a:pt x="2515" y="1718"/>
                    </a:lnTo>
                    <a:lnTo>
                      <a:pt x="2519" y="1720"/>
                    </a:lnTo>
                    <a:lnTo>
                      <a:pt x="2523" y="1721"/>
                    </a:lnTo>
                    <a:lnTo>
                      <a:pt x="2527" y="1723"/>
                    </a:lnTo>
                    <a:lnTo>
                      <a:pt x="2531" y="1725"/>
                    </a:lnTo>
                    <a:lnTo>
                      <a:pt x="2534" y="1726"/>
                    </a:lnTo>
                    <a:lnTo>
                      <a:pt x="2538" y="1728"/>
                    </a:lnTo>
                    <a:lnTo>
                      <a:pt x="2542" y="1729"/>
                    </a:lnTo>
                    <a:lnTo>
                      <a:pt x="2546" y="1731"/>
                    </a:lnTo>
                    <a:lnTo>
                      <a:pt x="2550" y="1732"/>
                    </a:lnTo>
                    <a:lnTo>
                      <a:pt x="2554" y="1734"/>
                    </a:lnTo>
                    <a:lnTo>
                      <a:pt x="2557" y="1735"/>
                    </a:lnTo>
                    <a:lnTo>
                      <a:pt x="2561" y="1736"/>
                    </a:lnTo>
                    <a:lnTo>
                      <a:pt x="2565" y="1738"/>
                    </a:lnTo>
                    <a:lnTo>
                      <a:pt x="2569" y="1739"/>
                    </a:lnTo>
                    <a:lnTo>
                      <a:pt x="2573" y="1740"/>
                    </a:lnTo>
                    <a:lnTo>
                      <a:pt x="2577" y="1742"/>
                    </a:lnTo>
                    <a:lnTo>
                      <a:pt x="2580" y="1743"/>
                    </a:lnTo>
                    <a:lnTo>
                      <a:pt x="2584" y="1744"/>
                    </a:lnTo>
                    <a:lnTo>
                      <a:pt x="2588" y="1745"/>
                    </a:lnTo>
                    <a:lnTo>
                      <a:pt x="2592" y="1746"/>
                    </a:lnTo>
                    <a:lnTo>
                      <a:pt x="2596" y="1747"/>
                    </a:lnTo>
                    <a:lnTo>
                      <a:pt x="2600" y="1748"/>
                    </a:lnTo>
                    <a:lnTo>
                      <a:pt x="2604" y="1750"/>
                    </a:lnTo>
                    <a:lnTo>
                      <a:pt x="2607" y="1751"/>
                    </a:lnTo>
                    <a:lnTo>
                      <a:pt x="2611" y="1752"/>
                    </a:lnTo>
                    <a:lnTo>
                      <a:pt x="2615" y="1753"/>
                    </a:lnTo>
                    <a:lnTo>
                      <a:pt x="2619" y="1753"/>
                    </a:lnTo>
                    <a:lnTo>
                      <a:pt x="2623" y="1754"/>
                    </a:lnTo>
                    <a:lnTo>
                      <a:pt x="2627" y="1755"/>
                    </a:lnTo>
                    <a:lnTo>
                      <a:pt x="2630" y="1756"/>
                    </a:lnTo>
                    <a:lnTo>
                      <a:pt x="2634" y="1757"/>
                    </a:lnTo>
                    <a:lnTo>
                      <a:pt x="2638" y="1758"/>
                    </a:lnTo>
                    <a:lnTo>
                      <a:pt x="2642" y="1759"/>
                    </a:lnTo>
                    <a:lnTo>
                      <a:pt x="2646" y="1760"/>
                    </a:lnTo>
                    <a:lnTo>
                      <a:pt x="2650" y="1760"/>
                    </a:lnTo>
                    <a:lnTo>
                      <a:pt x="2653" y="1761"/>
                    </a:lnTo>
                    <a:lnTo>
                      <a:pt x="2657" y="1762"/>
                    </a:lnTo>
                    <a:lnTo>
                      <a:pt x="2661" y="1763"/>
                    </a:lnTo>
                    <a:lnTo>
                      <a:pt x="2665" y="1763"/>
                    </a:lnTo>
                    <a:lnTo>
                      <a:pt x="2669" y="1764"/>
                    </a:lnTo>
                    <a:lnTo>
                      <a:pt x="2673" y="1765"/>
                    </a:lnTo>
                    <a:lnTo>
                      <a:pt x="2676" y="1765"/>
                    </a:lnTo>
                    <a:lnTo>
                      <a:pt x="2680" y="1766"/>
                    </a:lnTo>
                    <a:lnTo>
                      <a:pt x="2684" y="1767"/>
                    </a:lnTo>
                    <a:lnTo>
                      <a:pt x="2688" y="1767"/>
                    </a:lnTo>
                    <a:lnTo>
                      <a:pt x="2692" y="1768"/>
                    </a:lnTo>
                    <a:lnTo>
                      <a:pt x="2696" y="1768"/>
                    </a:lnTo>
                    <a:lnTo>
                      <a:pt x="2700" y="1769"/>
                    </a:lnTo>
                    <a:lnTo>
                      <a:pt x="2703" y="1769"/>
                    </a:lnTo>
                    <a:lnTo>
                      <a:pt x="2707" y="1770"/>
                    </a:lnTo>
                    <a:lnTo>
                      <a:pt x="2711" y="1770"/>
                    </a:lnTo>
                    <a:lnTo>
                      <a:pt x="2715" y="1771"/>
                    </a:lnTo>
                    <a:lnTo>
                      <a:pt x="2719" y="1771"/>
                    </a:lnTo>
                    <a:lnTo>
                      <a:pt x="2723" y="1772"/>
                    </a:lnTo>
                    <a:lnTo>
                      <a:pt x="2726" y="1772"/>
                    </a:lnTo>
                    <a:lnTo>
                      <a:pt x="2730" y="1773"/>
                    </a:lnTo>
                    <a:lnTo>
                      <a:pt x="2734" y="1773"/>
                    </a:lnTo>
                    <a:lnTo>
                      <a:pt x="2738" y="1774"/>
                    </a:lnTo>
                    <a:lnTo>
                      <a:pt x="2742" y="1774"/>
                    </a:lnTo>
                    <a:lnTo>
                      <a:pt x="2746" y="1774"/>
                    </a:lnTo>
                    <a:lnTo>
                      <a:pt x="2749" y="1775"/>
                    </a:lnTo>
                    <a:lnTo>
                      <a:pt x="2753" y="1775"/>
                    </a:lnTo>
                    <a:lnTo>
                      <a:pt x="2757" y="1776"/>
                    </a:lnTo>
                    <a:lnTo>
                      <a:pt x="2761" y="1776"/>
                    </a:lnTo>
                    <a:lnTo>
                      <a:pt x="2765" y="1776"/>
                    </a:lnTo>
                    <a:lnTo>
                      <a:pt x="2769" y="1777"/>
                    </a:lnTo>
                    <a:lnTo>
                      <a:pt x="2772" y="1777"/>
                    </a:lnTo>
                    <a:lnTo>
                      <a:pt x="2776" y="1777"/>
                    </a:lnTo>
                    <a:lnTo>
                      <a:pt x="2780" y="1778"/>
                    </a:lnTo>
                    <a:lnTo>
                      <a:pt x="2784" y="1778"/>
                    </a:lnTo>
                    <a:lnTo>
                      <a:pt x="2788" y="1778"/>
                    </a:lnTo>
                    <a:lnTo>
                      <a:pt x="2792" y="1778"/>
                    </a:lnTo>
                    <a:lnTo>
                      <a:pt x="2796" y="1779"/>
                    </a:lnTo>
                    <a:lnTo>
                      <a:pt x="2799" y="1779"/>
                    </a:lnTo>
                    <a:lnTo>
                      <a:pt x="2803" y="1779"/>
                    </a:lnTo>
                    <a:lnTo>
                      <a:pt x="2807" y="1780"/>
                    </a:lnTo>
                    <a:lnTo>
                      <a:pt x="2811" y="1780"/>
                    </a:lnTo>
                    <a:lnTo>
                      <a:pt x="2815" y="1780"/>
                    </a:lnTo>
                    <a:lnTo>
                      <a:pt x="2819" y="1780"/>
                    </a:lnTo>
                    <a:lnTo>
                      <a:pt x="2822" y="1780"/>
                    </a:lnTo>
                    <a:lnTo>
                      <a:pt x="2826" y="1781"/>
                    </a:lnTo>
                    <a:lnTo>
                      <a:pt x="2830" y="1781"/>
                    </a:lnTo>
                    <a:lnTo>
                      <a:pt x="2834" y="1781"/>
                    </a:lnTo>
                    <a:lnTo>
                      <a:pt x="2838" y="1781"/>
                    </a:lnTo>
                    <a:lnTo>
                      <a:pt x="2842" y="1781"/>
                    </a:lnTo>
                    <a:lnTo>
                      <a:pt x="2845" y="1782"/>
                    </a:lnTo>
                    <a:lnTo>
                      <a:pt x="2849" y="1782"/>
                    </a:lnTo>
                    <a:lnTo>
                      <a:pt x="2853" y="1782"/>
                    </a:lnTo>
                    <a:lnTo>
                      <a:pt x="2857" y="1782"/>
                    </a:lnTo>
                    <a:lnTo>
                      <a:pt x="2861" y="1782"/>
                    </a:lnTo>
                    <a:lnTo>
                      <a:pt x="2865" y="1783"/>
                    </a:lnTo>
                    <a:lnTo>
                      <a:pt x="2868" y="1783"/>
                    </a:lnTo>
                    <a:lnTo>
                      <a:pt x="2872" y="1783"/>
                    </a:lnTo>
                    <a:lnTo>
                      <a:pt x="2876" y="1783"/>
                    </a:lnTo>
                    <a:lnTo>
                      <a:pt x="2880" y="1783"/>
                    </a:lnTo>
                    <a:lnTo>
                      <a:pt x="2884" y="1783"/>
                    </a:lnTo>
                    <a:lnTo>
                      <a:pt x="2888" y="1783"/>
                    </a:lnTo>
                    <a:lnTo>
                      <a:pt x="2892" y="1783"/>
                    </a:lnTo>
                    <a:lnTo>
                      <a:pt x="2895" y="1784"/>
                    </a:lnTo>
                    <a:lnTo>
                      <a:pt x="2899" y="1784"/>
                    </a:lnTo>
                    <a:lnTo>
                      <a:pt x="2903" y="1784"/>
                    </a:lnTo>
                    <a:lnTo>
                      <a:pt x="2907" y="1784"/>
                    </a:lnTo>
                    <a:lnTo>
                      <a:pt x="2911" y="1784"/>
                    </a:lnTo>
                    <a:lnTo>
                      <a:pt x="2915" y="1784"/>
                    </a:lnTo>
                    <a:lnTo>
                      <a:pt x="2918" y="1784"/>
                    </a:lnTo>
                    <a:lnTo>
                      <a:pt x="2922" y="1784"/>
                    </a:lnTo>
                    <a:lnTo>
                      <a:pt x="2926" y="1784"/>
                    </a:lnTo>
                    <a:lnTo>
                      <a:pt x="2930" y="1785"/>
                    </a:lnTo>
                    <a:lnTo>
                      <a:pt x="2934" y="1785"/>
                    </a:lnTo>
                    <a:lnTo>
                      <a:pt x="2938" y="1785"/>
                    </a:lnTo>
                    <a:lnTo>
                      <a:pt x="2941" y="1785"/>
                    </a:lnTo>
                    <a:lnTo>
                      <a:pt x="2945" y="1785"/>
                    </a:lnTo>
                    <a:lnTo>
                      <a:pt x="2949" y="1785"/>
                    </a:lnTo>
                    <a:lnTo>
                      <a:pt x="2953" y="1785"/>
                    </a:lnTo>
                    <a:lnTo>
                      <a:pt x="2957" y="1785"/>
                    </a:lnTo>
                    <a:lnTo>
                      <a:pt x="2961" y="1785"/>
                    </a:lnTo>
                    <a:lnTo>
                      <a:pt x="2964" y="1785"/>
                    </a:lnTo>
                    <a:lnTo>
                      <a:pt x="2968" y="1785"/>
                    </a:lnTo>
                    <a:lnTo>
                      <a:pt x="2972" y="1785"/>
                    </a:lnTo>
                    <a:lnTo>
                      <a:pt x="2976" y="1785"/>
                    </a:lnTo>
                    <a:lnTo>
                      <a:pt x="2980" y="1785"/>
                    </a:lnTo>
                    <a:lnTo>
                      <a:pt x="2984" y="1786"/>
                    </a:lnTo>
                    <a:lnTo>
                      <a:pt x="2988" y="1786"/>
                    </a:lnTo>
                    <a:lnTo>
                      <a:pt x="2991" y="1786"/>
                    </a:lnTo>
                    <a:lnTo>
                      <a:pt x="2995" y="1786"/>
                    </a:lnTo>
                    <a:lnTo>
                      <a:pt x="2999" y="1786"/>
                    </a:lnTo>
                    <a:lnTo>
                      <a:pt x="3003" y="1786"/>
                    </a:lnTo>
                    <a:lnTo>
                      <a:pt x="3007" y="1786"/>
                    </a:lnTo>
                    <a:lnTo>
                      <a:pt x="3011" y="1786"/>
                    </a:lnTo>
                    <a:lnTo>
                      <a:pt x="3014" y="1786"/>
                    </a:lnTo>
                    <a:lnTo>
                      <a:pt x="3018" y="1786"/>
                    </a:lnTo>
                    <a:lnTo>
                      <a:pt x="3022" y="1786"/>
                    </a:lnTo>
                    <a:lnTo>
                      <a:pt x="3026" y="1786"/>
                    </a:lnTo>
                    <a:lnTo>
                      <a:pt x="3030" y="1786"/>
                    </a:lnTo>
                    <a:lnTo>
                      <a:pt x="3034" y="1786"/>
                    </a:lnTo>
                    <a:lnTo>
                      <a:pt x="3037" y="1786"/>
                    </a:lnTo>
                    <a:lnTo>
                      <a:pt x="3041" y="1786"/>
                    </a:lnTo>
                    <a:lnTo>
                      <a:pt x="3045" y="1786"/>
                    </a:lnTo>
                    <a:lnTo>
                      <a:pt x="3049" y="1786"/>
                    </a:lnTo>
                    <a:lnTo>
                      <a:pt x="3053" y="1786"/>
                    </a:lnTo>
                    <a:lnTo>
                      <a:pt x="3057" y="1786"/>
                    </a:lnTo>
                    <a:lnTo>
                      <a:pt x="3060" y="1786"/>
                    </a:lnTo>
                    <a:lnTo>
                      <a:pt x="3064" y="1786"/>
                    </a:lnTo>
                    <a:lnTo>
                      <a:pt x="3068" y="1786"/>
                    </a:lnTo>
                    <a:lnTo>
                      <a:pt x="3072" y="1786"/>
                    </a:lnTo>
                  </a:path>
                </a:pathLst>
              </a:custGeom>
              <a:noFill/>
              <a:ln w="38100">
                <a:solidFill>
                  <a:srgbClr val="FF33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7" name="Text Box 10"/>
              <p:cNvSpPr txBox="1">
                <a:spLocks noChangeArrowheads="1"/>
              </p:cNvSpPr>
              <p:nvPr/>
            </p:nvSpPr>
            <p:spPr bwMode="auto">
              <a:xfrm>
                <a:off x="3072" y="1418"/>
                <a:ext cx="1440"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t>   </a:t>
                </a:r>
                <a:r>
                  <a:rPr lang="en-US" sz="2800" b="1" dirty="0">
                    <a:solidFill>
                      <a:srgbClr val="FF33CC"/>
                    </a:solidFill>
                  </a:rPr>
                  <a:t>Disease</a:t>
                </a:r>
                <a:endParaRPr lang="en-US" sz="2800" dirty="0"/>
              </a:p>
              <a:p>
                <a:pPr>
                  <a:buFontTx/>
                  <a:buNone/>
                </a:pPr>
                <a:r>
                  <a:rPr lang="en-US" sz="2400" dirty="0">
                    <a:solidFill>
                      <a:srgbClr val="FF33CC"/>
                    </a:solidFill>
                  </a:rPr>
                  <a:t>(True positive</a:t>
                </a:r>
                <a:r>
                  <a:rPr lang="en-US" sz="2400" dirty="0"/>
                  <a:t>)</a:t>
                </a:r>
              </a:p>
            </p:txBody>
          </p:sp>
          <p:sp>
            <p:nvSpPr>
              <p:cNvPr id="27668" name="Freeform 11"/>
              <p:cNvSpPr>
                <a:spLocks/>
              </p:cNvSpPr>
              <p:nvPr/>
            </p:nvSpPr>
            <p:spPr bwMode="auto">
              <a:xfrm>
                <a:off x="288" y="288"/>
                <a:ext cx="3456" cy="1836"/>
              </a:xfrm>
              <a:custGeom>
                <a:avLst/>
                <a:gdLst>
                  <a:gd name="T0" fmla="*/ 65 w 3072"/>
                  <a:gd name="T1" fmla="*/ 1940 h 1786"/>
                  <a:gd name="T2" fmla="*/ 136 w 3072"/>
                  <a:gd name="T3" fmla="*/ 1939 h 1786"/>
                  <a:gd name="T4" fmla="*/ 208 w 3072"/>
                  <a:gd name="T5" fmla="*/ 1938 h 1786"/>
                  <a:gd name="T6" fmla="*/ 278 w 3072"/>
                  <a:gd name="T7" fmla="*/ 1937 h 1786"/>
                  <a:gd name="T8" fmla="*/ 351 w 3072"/>
                  <a:gd name="T9" fmla="*/ 1935 h 1786"/>
                  <a:gd name="T10" fmla="*/ 422 w 3072"/>
                  <a:gd name="T11" fmla="*/ 1931 h 1786"/>
                  <a:gd name="T12" fmla="*/ 493 w 3072"/>
                  <a:gd name="T13" fmla="*/ 1925 h 1786"/>
                  <a:gd name="T14" fmla="*/ 564 w 3072"/>
                  <a:gd name="T15" fmla="*/ 1917 h 1786"/>
                  <a:gd name="T16" fmla="*/ 635 w 3072"/>
                  <a:gd name="T17" fmla="*/ 1907 h 1786"/>
                  <a:gd name="T18" fmla="*/ 705 w 3072"/>
                  <a:gd name="T19" fmla="*/ 1893 h 1786"/>
                  <a:gd name="T20" fmla="*/ 776 w 3072"/>
                  <a:gd name="T21" fmla="*/ 1872 h 1786"/>
                  <a:gd name="T22" fmla="*/ 847 w 3072"/>
                  <a:gd name="T23" fmla="*/ 1845 h 1786"/>
                  <a:gd name="T24" fmla="*/ 919 w 3072"/>
                  <a:gd name="T25" fmla="*/ 1810 h 1786"/>
                  <a:gd name="T26" fmla="*/ 990 w 3072"/>
                  <a:gd name="T27" fmla="*/ 1765 h 1786"/>
                  <a:gd name="T28" fmla="*/ 1061 w 3072"/>
                  <a:gd name="T29" fmla="*/ 1709 h 1786"/>
                  <a:gd name="T30" fmla="*/ 1132 w 3072"/>
                  <a:gd name="T31" fmla="*/ 1640 h 1786"/>
                  <a:gd name="T32" fmla="*/ 1204 w 3072"/>
                  <a:gd name="T33" fmla="*/ 1556 h 1786"/>
                  <a:gd name="T34" fmla="*/ 1275 w 3072"/>
                  <a:gd name="T35" fmla="*/ 1461 h 1786"/>
                  <a:gd name="T36" fmla="*/ 1346 w 3072"/>
                  <a:gd name="T37" fmla="*/ 1349 h 1786"/>
                  <a:gd name="T38" fmla="*/ 1416 w 3072"/>
                  <a:gd name="T39" fmla="*/ 1223 h 1786"/>
                  <a:gd name="T40" fmla="*/ 1487 w 3072"/>
                  <a:gd name="T41" fmla="*/ 1086 h 1786"/>
                  <a:gd name="T42" fmla="*/ 1558 w 3072"/>
                  <a:gd name="T43" fmla="*/ 940 h 1786"/>
                  <a:gd name="T44" fmla="*/ 1629 w 3072"/>
                  <a:gd name="T45" fmla="*/ 787 h 1786"/>
                  <a:gd name="T46" fmla="*/ 1700 w 3072"/>
                  <a:gd name="T47" fmla="*/ 634 h 1786"/>
                  <a:gd name="T48" fmla="*/ 1772 w 3072"/>
                  <a:gd name="T49" fmla="*/ 487 h 1786"/>
                  <a:gd name="T50" fmla="*/ 1843 w 3072"/>
                  <a:gd name="T51" fmla="*/ 350 h 1786"/>
                  <a:gd name="T52" fmla="*/ 1914 w 3072"/>
                  <a:gd name="T53" fmla="*/ 228 h 1786"/>
                  <a:gd name="T54" fmla="*/ 1985 w 3072"/>
                  <a:gd name="T55" fmla="*/ 127 h 1786"/>
                  <a:gd name="T56" fmla="*/ 2057 w 3072"/>
                  <a:gd name="T57" fmla="*/ 54 h 1786"/>
                  <a:gd name="T58" fmla="*/ 2127 w 3072"/>
                  <a:gd name="T59" fmla="*/ 11 h 1786"/>
                  <a:gd name="T60" fmla="*/ 2198 w 3072"/>
                  <a:gd name="T61" fmla="*/ 0 h 1786"/>
                  <a:gd name="T62" fmla="*/ 2269 w 3072"/>
                  <a:gd name="T63" fmla="*/ 23 h 1786"/>
                  <a:gd name="T64" fmla="*/ 2340 w 3072"/>
                  <a:gd name="T65" fmla="*/ 75 h 1786"/>
                  <a:gd name="T66" fmla="*/ 2411 w 3072"/>
                  <a:gd name="T67" fmla="*/ 156 h 1786"/>
                  <a:gd name="T68" fmla="*/ 2482 w 3072"/>
                  <a:gd name="T69" fmla="*/ 264 h 1786"/>
                  <a:gd name="T70" fmla="*/ 2553 w 3072"/>
                  <a:gd name="T71" fmla="*/ 390 h 1786"/>
                  <a:gd name="T72" fmla="*/ 2624 w 3072"/>
                  <a:gd name="T73" fmla="*/ 531 h 1786"/>
                  <a:gd name="T74" fmla="*/ 2696 w 3072"/>
                  <a:gd name="T75" fmla="*/ 682 h 1786"/>
                  <a:gd name="T76" fmla="*/ 2766 w 3072"/>
                  <a:gd name="T77" fmla="*/ 835 h 1786"/>
                  <a:gd name="T78" fmla="*/ 2837 w 3072"/>
                  <a:gd name="T79" fmla="*/ 985 h 1786"/>
                  <a:gd name="T80" fmla="*/ 2908 w 3072"/>
                  <a:gd name="T81" fmla="*/ 1129 h 1786"/>
                  <a:gd name="T82" fmla="*/ 2980 w 3072"/>
                  <a:gd name="T83" fmla="*/ 1262 h 1786"/>
                  <a:gd name="T84" fmla="*/ 3051 w 3072"/>
                  <a:gd name="T85" fmla="*/ 1385 h 1786"/>
                  <a:gd name="T86" fmla="*/ 3122 w 3072"/>
                  <a:gd name="T87" fmla="*/ 1492 h 1786"/>
                  <a:gd name="T88" fmla="*/ 3193 w 3072"/>
                  <a:gd name="T89" fmla="*/ 1584 h 1786"/>
                  <a:gd name="T90" fmla="*/ 3264 w 3072"/>
                  <a:gd name="T91" fmla="*/ 1662 h 1786"/>
                  <a:gd name="T92" fmla="*/ 3335 w 3072"/>
                  <a:gd name="T93" fmla="*/ 1728 h 1786"/>
                  <a:gd name="T94" fmla="*/ 3405 w 3072"/>
                  <a:gd name="T95" fmla="*/ 1779 h 1786"/>
                  <a:gd name="T96" fmla="*/ 3476 w 3072"/>
                  <a:gd name="T97" fmla="*/ 1822 h 1786"/>
                  <a:gd name="T98" fmla="*/ 3549 w 3072"/>
                  <a:gd name="T99" fmla="*/ 1855 h 1786"/>
                  <a:gd name="T100" fmla="*/ 3620 w 3072"/>
                  <a:gd name="T101" fmla="*/ 1878 h 1786"/>
                  <a:gd name="T102" fmla="*/ 3691 w 3072"/>
                  <a:gd name="T103" fmla="*/ 1897 h 1786"/>
                  <a:gd name="T104" fmla="*/ 3762 w 3072"/>
                  <a:gd name="T105" fmla="*/ 1911 h 1786"/>
                  <a:gd name="T106" fmla="*/ 3834 w 3072"/>
                  <a:gd name="T107" fmla="*/ 1920 h 1786"/>
                  <a:gd name="T108" fmla="*/ 3905 w 3072"/>
                  <a:gd name="T109" fmla="*/ 1927 h 1786"/>
                  <a:gd name="T110" fmla="*/ 3976 w 3072"/>
                  <a:gd name="T111" fmla="*/ 1932 h 1786"/>
                  <a:gd name="T112" fmla="*/ 4047 w 3072"/>
                  <a:gd name="T113" fmla="*/ 1935 h 1786"/>
                  <a:gd name="T114" fmla="*/ 4119 w 3072"/>
                  <a:gd name="T115" fmla="*/ 1937 h 1786"/>
                  <a:gd name="T116" fmla="*/ 4188 w 3072"/>
                  <a:gd name="T117" fmla="*/ 1939 h 1786"/>
                  <a:gd name="T118" fmla="*/ 4259 w 3072"/>
                  <a:gd name="T119" fmla="*/ 1940 h 1786"/>
                  <a:gd name="T120" fmla="*/ 4330 w 3072"/>
                  <a:gd name="T121" fmla="*/ 1940 h 17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786"/>
                  <a:gd name="T185" fmla="*/ 3072 w 3072"/>
                  <a:gd name="T186" fmla="*/ 1786 h 17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786">
                    <a:moveTo>
                      <a:pt x="0" y="1786"/>
                    </a:moveTo>
                    <a:lnTo>
                      <a:pt x="4" y="1786"/>
                    </a:lnTo>
                    <a:lnTo>
                      <a:pt x="8" y="1786"/>
                    </a:lnTo>
                    <a:lnTo>
                      <a:pt x="12" y="1786"/>
                    </a:lnTo>
                    <a:lnTo>
                      <a:pt x="15" y="1786"/>
                    </a:lnTo>
                    <a:lnTo>
                      <a:pt x="19" y="1786"/>
                    </a:lnTo>
                    <a:lnTo>
                      <a:pt x="23" y="1786"/>
                    </a:lnTo>
                    <a:lnTo>
                      <a:pt x="27" y="1786"/>
                    </a:lnTo>
                    <a:lnTo>
                      <a:pt x="31" y="1786"/>
                    </a:lnTo>
                    <a:lnTo>
                      <a:pt x="35" y="1786"/>
                    </a:lnTo>
                    <a:lnTo>
                      <a:pt x="38" y="1786"/>
                    </a:lnTo>
                    <a:lnTo>
                      <a:pt x="42" y="1786"/>
                    </a:lnTo>
                    <a:lnTo>
                      <a:pt x="46" y="1786"/>
                    </a:lnTo>
                    <a:lnTo>
                      <a:pt x="50" y="1786"/>
                    </a:lnTo>
                    <a:lnTo>
                      <a:pt x="54" y="1786"/>
                    </a:lnTo>
                    <a:lnTo>
                      <a:pt x="58" y="1786"/>
                    </a:lnTo>
                    <a:lnTo>
                      <a:pt x="61" y="1786"/>
                    </a:lnTo>
                    <a:lnTo>
                      <a:pt x="65" y="1786"/>
                    </a:lnTo>
                    <a:lnTo>
                      <a:pt x="69" y="1786"/>
                    </a:lnTo>
                    <a:lnTo>
                      <a:pt x="73" y="1786"/>
                    </a:lnTo>
                    <a:lnTo>
                      <a:pt x="77" y="1786"/>
                    </a:lnTo>
                    <a:lnTo>
                      <a:pt x="81" y="1786"/>
                    </a:lnTo>
                    <a:lnTo>
                      <a:pt x="84" y="1786"/>
                    </a:lnTo>
                    <a:lnTo>
                      <a:pt x="88" y="1786"/>
                    </a:lnTo>
                    <a:lnTo>
                      <a:pt x="92" y="1785"/>
                    </a:lnTo>
                    <a:lnTo>
                      <a:pt x="96" y="1785"/>
                    </a:lnTo>
                    <a:lnTo>
                      <a:pt x="100" y="1785"/>
                    </a:lnTo>
                    <a:lnTo>
                      <a:pt x="104" y="1785"/>
                    </a:lnTo>
                    <a:lnTo>
                      <a:pt x="108" y="1785"/>
                    </a:lnTo>
                    <a:lnTo>
                      <a:pt x="111" y="1785"/>
                    </a:lnTo>
                    <a:lnTo>
                      <a:pt x="115" y="1785"/>
                    </a:lnTo>
                    <a:lnTo>
                      <a:pt x="119" y="1785"/>
                    </a:lnTo>
                    <a:lnTo>
                      <a:pt x="123" y="1785"/>
                    </a:lnTo>
                    <a:lnTo>
                      <a:pt x="127" y="1785"/>
                    </a:lnTo>
                    <a:lnTo>
                      <a:pt x="131" y="1785"/>
                    </a:lnTo>
                    <a:lnTo>
                      <a:pt x="134" y="1785"/>
                    </a:lnTo>
                    <a:lnTo>
                      <a:pt x="138" y="1785"/>
                    </a:lnTo>
                    <a:lnTo>
                      <a:pt x="142" y="1785"/>
                    </a:lnTo>
                    <a:lnTo>
                      <a:pt x="146" y="1784"/>
                    </a:lnTo>
                    <a:lnTo>
                      <a:pt x="150" y="1784"/>
                    </a:lnTo>
                    <a:lnTo>
                      <a:pt x="154" y="1784"/>
                    </a:lnTo>
                    <a:lnTo>
                      <a:pt x="157" y="1784"/>
                    </a:lnTo>
                    <a:lnTo>
                      <a:pt x="161" y="1784"/>
                    </a:lnTo>
                    <a:lnTo>
                      <a:pt x="165" y="1784"/>
                    </a:lnTo>
                    <a:lnTo>
                      <a:pt x="169" y="1784"/>
                    </a:lnTo>
                    <a:lnTo>
                      <a:pt x="173" y="1784"/>
                    </a:lnTo>
                    <a:lnTo>
                      <a:pt x="177" y="1784"/>
                    </a:lnTo>
                    <a:lnTo>
                      <a:pt x="180" y="1783"/>
                    </a:lnTo>
                    <a:lnTo>
                      <a:pt x="184" y="1783"/>
                    </a:lnTo>
                    <a:lnTo>
                      <a:pt x="188" y="1783"/>
                    </a:lnTo>
                    <a:lnTo>
                      <a:pt x="192" y="1783"/>
                    </a:lnTo>
                    <a:lnTo>
                      <a:pt x="196" y="1783"/>
                    </a:lnTo>
                    <a:lnTo>
                      <a:pt x="200" y="1783"/>
                    </a:lnTo>
                    <a:lnTo>
                      <a:pt x="204" y="1783"/>
                    </a:lnTo>
                    <a:lnTo>
                      <a:pt x="207" y="1783"/>
                    </a:lnTo>
                    <a:lnTo>
                      <a:pt x="211" y="1782"/>
                    </a:lnTo>
                    <a:lnTo>
                      <a:pt x="215" y="1782"/>
                    </a:lnTo>
                    <a:lnTo>
                      <a:pt x="219" y="1782"/>
                    </a:lnTo>
                    <a:lnTo>
                      <a:pt x="223" y="1782"/>
                    </a:lnTo>
                    <a:lnTo>
                      <a:pt x="227" y="1782"/>
                    </a:lnTo>
                    <a:lnTo>
                      <a:pt x="230" y="1781"/>
                    </a:lnTo>
                    <a:lnTo>
                      <a:pt x="234" y="1781"/>
                    </a:lnTo>
                    <a:lnTo>
                      <a:pt x="238" y="1781"/>
                    </a:lnTo>
                    <a:lnTo>
                      <a:pt x="242" y="1781"/>
                    </a:lnTo>
                    <a:lnTo>
                      <a:pt x="246" y="1781"/>
                    </a:lnTo>
                    <a:lnTo>
                      <a:pt x="250" y="1780"/>
                    </a:lnTo>
                    <a:lnTo>
                      <a:pt x="253" y="1780"/>
                    </a:lnTo>
                    <a:lnTo>
                      <a:pt x="257" y="1780"/>
                    </a:lnTo>
                    <a:lnTo>
                      <a:pt x="261" y="1780"/>
                    </a:lnTo>
                    <a:lnTo>
                      <a:pt x="265" y="1780"/>
                    </a:lnTo>
                    <a:lnTo>
                      <a:pt x="269" y="1779"/>
                    </a:lnTo>
                    <a:lnTo>
                      <a:pt x="273" y="1779"/>
                    </a:lnTo>
                    <a:lnTo>
                      <a:pt x="276" y="1779"/>
                    </a:lnTo>
                    <a:lnTo>
                      <a:pt x="280" y="1778"/>
                    </a:lnTo>
                    <a:lnTo>
                      <a:pt x="284" y="1778"/>
                    </a:lnTo>
                    <a:lnTo>
                      <a:pt x="288" y="1778"/>
                    </a:lnTo>
                    <a:lnTo>
                      <a:pt x="292" y="1778"/>
                    </a:lnTo>
                    <a:lnTo>
                      <a:pt x="296" y="1777"/>
                    </a:lnTo>
                    <a:lnTo>
                      <a:pt x="300" y="1777"/>
                    </a:lnTo>
                    <a:lnTo>
                      <a:pt x="303" y="1777"/>
                    </a:lnTo>
                    <a:lnTo>
                      <a:pt x="307" y="1776"/>
                    </a:lnTo>
                    <a:lnTo>
                      <a:pt x="311" y="1776"/>
                    </a:lnTo>
                    <a:lnTo>
                      <a:pt x="315" y="1776"/>
                    </a:lnTo>
                    <a:lnTo>
                      <a:pt x="319" y="1775"/>
                    </a:lnTo>
                    <a:lnTo>
                      <a:pt x="323" y="1775"/>
                    </a:lnTo>
                    <a:lnTo>
                      <a:pt x="326" y="1774"/>
                    </a:lnTo>
                    <a:lnTo>
                      <a:pt x="330" y="1774"/>
                    </a:lnTo>
                    <a:lnTo>
                      <a:pt x="334" y="1774"/>
                    </a:lnTo>
                    <a:lnTo>
                      <a:pt x="338" y="1773"/>
                    </a:lnTo>
                    <a:lnTo>
                      <a:pt x="342" y="1773"/>
                    </a:lnTo>
                    <a:lnTo>
                      <a:pt x="346" y="1772"/>
                    </a:lnTo>
                    <a:lnTo>
                      <a:pt x="349" y="1772"/>
                    </a:lnTo>
                    <a:lnTo>
                      <a:pt x="353" y="1771"/>
                    </a:lnTo>
                    <a:lnTo>
                      <a:pt x="357" y="1771"/>
                    </a:lnTo>
                    <a:lnTo>
                      <a:pt x="361" y="1770"/>
                    </a:lnTo>
                    <a:lnTo>
                      <a:pt x="365" y="1770"/>
                    </a:lnTo>
                    <a:lnTo>
                      <a:pt x="369" y="1769"/>
                    </a:lnTo>
                    <a:lnTo>
                      <a:pt x="372" y="1769"/>
                    </a:lnTo>
                    <a:lnTo>
                      <a:pt x="376" y="1768"/>
                    </a:lnTo>
                    <a:lnTo>
                      <a:pt x="380" y="1768"/>
                    </a:lnTo>
                    <a:lnTo>
                      <a:pt x="384" y="1767"/>
                    </a:lnTo>
                    <a:lnTo>
                      <a:pt x="388" y="1767"/>
                    </a:lnTo>
                    <a:lnTo>
                      <a:pt x="392" y="1766"/>
                    </a:lnTo>
                    <a:lnTo>
                      <a:pt x="396" y="1765"/>
                    </a:lnTo>
                    <a:lnTo>
                      <a:pt x="399" y="1765"/>
                    </a:lnTo>
                    <a:lnTo>
                      <a:pt x="403" y="1764"/>
                    </a:lnTo>
                    <a:lnTo>
                      <a:pt x="407" y="1763"/>
                    </a:lnTo>
                    <a:lnTo>
                      <a:pt x="411" y="1763"/>
                    </a:lnTo>
                    <a:lnTo>
                      <a:pt x="415" y="1762"/>
                    </a:lnTo>
                    <a:lnTo>
                      <a:pt x="419" y="1761"/>
                    </a:lnTo>
                    <a:lnTo>
                      <a:pt x="422" y="1760"/>
                    </a:lnTo>
                    <a:lnTo>
                      <a:pt x="426" y="1760"/>
                    </a:lnTo>
                    <a:lnTo>
                      <a:pt x="430" y="1759"/>
                    </a:lnTo>
                    <a:lnTo>
                      <a:pt x="434" y="1758"/>
                    </a:lnTo>
                    <a:lnTo>
                      <a:pt x="438" y="1757"/>
                    </a:lnTo>
                    <a:lnTo>
                      <a:pt x="442" y="1756"/>
                    </a:lnTo>
                    <a:lnTo>
                      <a:pt x="445" y="1755"/>
                    </a:lnTo>
                    <a:lnTo>
                      <a:pt x="449" y="1754"/>
                    </a:lnTo>
                    <a:lnTo>
                      <a:pt x="453" y="1753"/>
                    </a:lnTo>
                    <a:lnTo>
                      <a:pt x="457" y="1753"/>
                    </a:lnTo>
                    <a:lnTo>
                      <a:pt x="461" y="1752"/>
                    </a:lnTo>
                    <a:lnTo>
                      <a:pt x="465" y="1751"/>
                    </a:lnTo>
                    <a:lnTo>
                      <a:pt x="468" y="1750"/>
                    </a:lnTo>
                    <a:lnTo>
                      <a:pt x="472" y="1748"/>
                    </a:lnTo>
                    <a:lnTo>
                      <a:pt x="476" y="1747"/>
                    </a:lnTo>
                    <a:lnTo>
                      <a:pt x="480" y="1746"/>
                    </a:lnTo>
                    <a:lnTo>
                      <a:pt x="484" y="1745"/>
                    </a:lnTo>
                    <a:lnTo>
                      <a:pt x="488" y="1744"/>
                    </a:lnTo>
                    <a:lnTo>
                      <a:pt x="492" y="1743"/>
                    </a:lnTo>
                    <a:lnTo>
                      <a:pt x="495" y="1742"/>
                    </a:lnTo>
                    <a:lnTo>
                      <a:pt x="499" y="1740"/>
                    </a:lnTo>
                    <a:lnTo>
                      <a:pt x="503" y="1739"/>
                    </a:lnTo>
                    <a:lnTo>
                      <a:pt x="507" y="1738"/>
                    </a:lnTo>
                    <a:lnTo>
                      <a:pt x="511" y="1736"/>
                    </a:lnTo>
                    <a:lnTo>
                      <a:pt x="515" y="1735"/>
                    </a:lnTo>
                    <a:lnTo>
                      <a:pt x="518" y="1734"/>
                    </a:lnTo>
                    <a:lnTo>
                      <a:pt x="522" y="1732"/>
                    </a:lnTo>
                    <a:lnTo>
                      <a:pt x="526" y="1731"/>
                    </a:lnTo>
                    <a:lnTo>
                      <a:pt x="530" y="1729"/>
                    </a:lnTo>
                    <a:lnTo>
                      <a:pt x="534" y="1728"/>
                    </a:lnTo>
                    <a:lnTo>
                      <a:pt x="538" y="1726"/>
                    </a:lnTo>
                    <a:lnTo>
                      <a:pt x="541" y="1725"/>
                    </a:lnTo>
                    <a:lnTo>
                      <a:pt x="545" y="1723"/>
                    </a:lnTo>
                    <a:lnTo>
                      <a:pt x="549" y="1721"/>
                    </a:lnTo>
                    <a:lnTo>
                      <a:pt x="553" y="1720"/>
                    </a:lnTo>
                    <a:lnTo>
                      <a:pt x="557" y="1718"/>
                    </a:lnTo>
                    <a:lnTo>
                      <a:pt x="561" y="1716"/>
                    </a:lnTo>
                    <a:lnTo>
                      <a:pt x="564" y="1714"/>
                    </a:lnTo>
                    <a:lnTo>
                      <a:pt x="568" y="1712"/>
                    </a:lnTo>
                    <a:lnTo>
                      <a:pt x="572" y="1710"/>
                    </a:lnTo>
                    <a:lnTo>
                      <a:pt x="576" y="1708"/>
                    </a:lnTo>
                    <a:lnTo>
                      <a:pt x="580" y="1707"/>
                    </a:lnTo>
                    <a:lnTo>
                      <a:pt x="584" y="1704"/>
                    </a:lnTo>
                    <a:lnTo>
                      <a:pt x="588" y="1702"/>
                    </a:lnTo>
                    <a:lnTo>
                      <a:pt x="591" y="1700"/>
                    </a:lnTo>
                    <a:lnTo>
                      <a:pt x="595" y="1698"/>
                    </a:lnTo>
                    <a:lnTo>
                      <a:pt x="599" y="1696"/>
                    </a:lnTo>
                    <a:lnTo>
                      <a:pt x="603" y="1694"/>
                    </a:lnTo>
                    <a:lnTo>
                      <a:pt x="607" y="1691"/>
                    </a:lnTo>
                    <a:lnTo>
                      <a:pt x="611" y="1689"/>
                    </a:lnTo>
                    <a:lnTo>
                      <a:pt x="614" y="1687"/>
                    </a:lnTo>
                    <a:lnTo>
                      <a:pt x="618" y="1684"/>
                    </a:lnTo>
                    <a:lnTo>
                      <a:pt x="622" y="1682"/>
                    </a:lnTo>
                    <a:lnTo>
                      <a:pt x="626" y="1679"/>
                    </a:lnTo>
                    <a:lnTo>
                      <a:pt x="630" y="1677"/>
                    </a:lnTo>
                    <a:lnTo>
                      <a:pt x="634" y="1674"/>
                    </a:lnTo>
                    <a:lnTo>
                      <a:pt x="637" y="1671"/>
                    </a:lnTo>
                    <a:lnTo>
                      <a:pt x="641" y="1669"/>
                    </a:lnTo>
                    <a:lnTo>
                      <a:pt x="645" y="1666"/>
                    </a:lnTo>
                    <a:lnTo>
                      <a:pt x="649" y="1663"/>
                    </a:lnTo>
                    <a:lnTo>
                      <a:pt x="653" y="1660"/>
                    </a:lnTo>
                    <a:lnTo>
                      <a:pt x="657" y="1657"/>
                    </a:lnTo>
                    <a:lnTo>
                      <a:pt x="660" y="1654"/>
                    </a:lnTo>
                    <a:lnTo>
                      <a:pt x="664" y="1651"/>
                    </a:lnTo>
                    <a:lnTo>
                      <a:pt x="668" y="1648"/>
                    </a:lnTo>
                    <a:lnTo>
                      <a:pt x="672" y="1645"/>
                    </a:lnTo>
                    <a:lnTo>
                      <a:pt x="676" y="1642"/>
                    </a:lnTo>
                    <a:lnTo>
                      <a:pt x="680" y="1638"/>
                    </a:lnTo>
                    <a:lnTo>
                      <a:pt x="684" y="1635"/>
                    </a:lnTo>
                    <a:lnTo>
                      <a:pt x="687" y="1632"/>
                    </a:lnTo>
                    <a:lnTo>
                      <a:pt x="691" y="1628"/>
                    </a:lnTo>
                    <a:lnTo>
                      <a:pt x="695" y="1625"/>
                    </a:lnTo>
                    <a:lnTo>
                      <a:pt x="699" y="1621"/>
                    </a:lnTo>
                    <a:lnTo>
                      <a:pt x="703" y="1617"/>
                    </a:lnTo>
                    <a:lnTo>
                      <a:pt x="707" y="1614"/>
                    </a:lnTo>
                    <a:lnTo>
                      <a:pt x="710" y="1610"/>
                    </a:lnTo>
                    <a:lnTo>
                      <a:pt x="714" y="1606"/>
                    </a:lnTo>
                    <a:lnTo>
                      <a:pt x="718" y="1602"/>
                    </a:lnTo>
                    <a:lnTo>
                      <a:pt x="722" y="1598"/>
                    </a:lnTo>
                    <a:lnTo>
                      <a:pt x="726" y="1594"/>
                    </a:lnTo>
                    <a:lnTo>
                      <a:pt x="730" y="1590"/>
                    </a:lnTo>
                    <a:lnTo>
                      <a:pt x="733" y="1586"/>
                    </a:lnTo>
                    <a:lnTo>
                      <a:pt x="737" y="1582"/>
                    </a:lnTo>
                    <a:lnTo>
                      <a:pt x="741" y="1577"/>
                    </a:lnTo>
                    <a:lnTo>
                      <a:pt x="745" y="1573"/>
                    </a:lnTo>
                    <a:lnTo>
                      <a:pt x="749" y="1568"/>
                    </a:lnTo>
                    <a:lnTo>
                      <a:pt x="753" y="1564"/>
                    </a:lnTo>
                    <a:lnTo>
                      <a:pt x="756" y="1559"/>
                    </a:lnTo>
                    <a:lnTo>
                      <a:pt x="760" y="1555"/>
                    </a:lnTo>
                    <a:lnTo>
                      <a:pt x="764" y="1550"/>
                    </a:lnTo>
                    <a:lnTo>
                      <a:pt x="768" y="1545"/>
                    </a:lnTo>
                    <a:lnTo>
                      <a:pt x="772" y="1540"/>
                    </a:lnTo>
                    <a:lnTo>
                      <a:pt x="776" y="1535"/>
                    </a:lnTo>
                    <a:lnTo>
                      <a:pt x="780" y="1530"/>
                    </a:lnTo>
                    <a:lnTo>
                      <a:pt x="783" y="1525"/>
                    </a:lnTo>
                    <a:lnTo>
                      <a:pt x="787" y="1520"/>
                    </a:lnTo>
                    <a:lnTo>
                      <a:pt x="791" y="1515"/>
                    </a:lnTo>
                    <a:lnTo>
                      <a:pt x="795" y="1510"/>
                    </a:lnTo>
                    <a:lnTo>
                      <a:pt x="799" y="1504"/>
                    </a:lnTo>
                    <a:lnTo>
                      <a:pt x="803" y="1499"/>
                    </a:lnTo>
                    <a:lnTo>
                      <a:pt x="806" y="1493"/>
                    </a:lnTo>
                    <a:lnTo>
                      <a:pt x="810" y="1487"/>
                    </a:lnTo>
                    <a:lnTo>
                      <a:pt x="814" y="1482"/>
                    </a:lnTo>
                    <a:lnTo>
                      <a:pt x="818" y="1476"/>
                    </a:lnTo>
                    <a:lnTo>
                      <a:pt x="822" y="1470"/>
                    </a:lnTo>
                    <a:lnTo>
                      <a:pt x="826" y="1464"/>
                    </a:lnTo>
                    <a:lnTo>
                      <a:pt x="829" y="1458"/>
                    </a:lnTo>
                    <a:lnTo>
                      <a:pt x="833" y="1452"/>
                    </a:lnTo>
                    <a:lnTo>
                      <a:pt x="837" y="1446"/>
                    </a:lnTo>
                    <a:lnTo>
                      <a:pt x="841" y="1440"/>
                    </a:lnTo>
                    <a:lnTo>
                      <a:pt x="845" y="1433"/>
                    </a:lnTo>
                    <a:lnTo>
                      <a:pt x="849" y="1427"/>
                    </a:lnTo>
                    <a:lnTo>
                      <a:pt x="852" y="1420"/>
                    </a:lnTo>
                    <a:lnTo>
                      <a:pt x="856" y="1414"/>
                    </a:lnTo>
                    <a:lnTo>
                      <a:pt x="860" y="1407"/>
                    </a:lnTo>
                    <a:lnTo>
                      <a:pt x="864" y="1401"/>
                    </a:lnTo>
                    <a:lnTo>
                      <a:pt x="868" y="1394"/>
                    </a:lnTo>
                    <a:lnTo>
                      <a:pt x="872" y="1387"/>
                    </a:lnTo>
                    <a:lnTo>
                      <a:pt x="876" y="1380"/>
                    </a:lnTo>
                    <a:lnTo>
                      <a:pt x="879" y="1373"/>
                    </a:lnTo>
                    <a:lnTo>
                      <a:pt x="883" y="1366"/>
                    </a:lnTo>
                    <a:lnTo>
                      <a:pt x="887" y="1359"/>
                    </a:lnTo>
                    <a:lnTo>
                      <a:pt x="891" y="1351"/>
                    </a:lnTo>
                    <a:lnTo>
                      <a:pt x="895" y="1344"/>
                    </a:lnTo>
                    <a:lnTo>
                      <a:pt x="899" y="1336"/>
                    </a:lnTo>
                    <a:lnTo>
                      <a:pt x="902" y="1329"/>
                    </a:lnTo>
                    <a:lnTo>
                      <a:pt x="906" y="1321"/>
                    </a:lnTo>
                    <a:lnTo>
                      <a:pt x="910" y="1314"/>
                    </a:lnTo>
                    <a:lnTo>
                      <a:pt x="914" y="1306"/>
                    </a:lnTo>
                    <a:lnTo>
                      <a:pt x="918" y="1298"/>
                    </a:lnTo>
                    <a:lnTo>
                      <a:pt x="922" y="1290"/>
                    </a:lnTo>
                    <a:lnTo>
                      <a:pt x="925" y="1282"/>
                    </a:lnTo>
                    <a:lnTo>
                      <a:pt x="929" y="1274"/>
                    </a:lnTo>
                    <a:lnTo>
                      <a:pt x="933" y="1266"/>
                    </a:lnTo>
                    <a:lnTo>
                      <a:pt x="937" y="1258"/>
                    </a:lnTo>
                    <a:lnTo>
                      <a:pt x="941" y="1249"/>
                    </a:lnTo>
                    <a:lnTo>
                      <a:pt x="945" y="1241"/>
                    </a:lnTo>
                    <a:lnTo>
                      <a:pt x="948" y="1233"/>
                    </a:lnTo>
                    <a:lnTo>
                      <a:pt x="952" y="1224"/>
                    </a:lnTo>
                    <a:lnTo>
                      <a:pt x="956" y="1216"/>
                    </a:lnTo>
                    <a:lnTo>
                      <a:pt x="960" y="1207"/>
                    </a:lnTo>
                    <a:lnTo>
                      <a:pt x="964" y="1198"/>
                    </a:lnTo>
                    <a:lnTo>
                      <a:pt x="968" y="1189"/>
                    </a:lnTo>
                    <a:lnTo>
                      <a:pt x="972" y="1180"/>
                    </a:lnTo>
                    <a:lnTo>
                      <a:pt x="975" y="1172"/>
                    </a:lnTo>
                    <a:lnTo>
                      <a:pt x="979" y="1162"/>
                    </a:lnTo>
                    <a:lnTo>
                      <a:pt x="983" y="1153"/>
                    </a:lnTo>
                    <a:lnTo>
                      <a:pt x="987" y="1144"/>
                    </a:lnTo>
                    <a:lnTo>
                      <a:pt x="991" y="1135"/>
                    </a:lnTo>
                    <a:lnTo>
                      <a:pt x="995" y="1126"/>
                    </a:lnTo>
                    <a:lnTo>
                      <a:pt x="998" y="1116"/>
                    </a:lnTo>
                    <a:lnTo>
                      <a:pt x="1002" y="1107"/>
                    </a:lnTo>
                    <a:lnTo>
                      <a:pt x="1006" y="1097"/>
                    </a:lnTo>
                    <a:lnTo>
                      <a:pt x="1010" y="1088"/>
                    </a:lnTo>
                    <a:lnTo>
                      <a:pt x="1014" y="1078"/>
                    </a:lnTo>
                    <a:lnTo>
                      <a:pt x="1018" y="1069"/>
                    </a:lnTo>
                    <a:lnTo>
                      <a:pt x="1021" y="1059"/>
                    </a:lnTo>
                    <a:lnTo>
                      <a:pt x="1025" y="1049"/>
                    </a:lnTo>
                    <a:lnTo>
                      <a:pt x="1029" y="1039"/>
                    </a:lnTo>
                    <a:lnTo>
                      <a:pt x="1033" y="1029"/>
                    </a:lnTo>
                    <a:lnTo>
                      <a:pt x="1037" y="1019"/>
                    </a:lnTo>
                    <a:lnTo>
                      <a:pt x="1041" y="1009"/>
                    </a:lnTo>
                    <a:lnTo>
                      <a:pt x="1044" y="999"/>
                    </a:lnTo>
                    <a:lnTo>
                      <a:pt x="1048" y="989"/>
                    </a:lnTo>
                    <a:lnTo>
                      <a:pt x="1052" y="979"/>
                    </a:lnTo>
                    <a:lnTo>
                      <a:pt x="1056" y="969"/>
                    </a:lnTo>
                    <a:lnTo>
                      <a:pt x="1060" y="959"/>
                    </a:lnTo>
                    <a:lnTo>
                      <a:pt x="1064" y="948"/>
                    </a:lnTo>
                    <a:lnTo>
                      <a:pt x="1068" y="938"/>
                    </a:lnTo>
                    <a:lnTo>
                      <a:pt x="1071" y="928"/>
                    </a:lnTo>
                    <a:lnTo>
                      <a:pt x="1075" y="917"/>
                    </a:lnTo>
                    <a:lnTo>
                      <a:pt x="1079" y="907"/>
                    </a:lnTo>
                    <a:lnTo>
                      <a:pt x="1083" y="896"/>
                    </a:lnTo>
                    <a:lnTo>
                      <a:pt x="1087" y="886"/>
                    </a:lnTo>
                    <a:lnTo>
                      <a:pt x="1091" y="875"/>
                    </a:lnTo>
                    <a:lnTo>
                      <a:pt x="1094" y="865"/>
                    </a:lnTo>
                    <a:lnTo>
                      <a:pt x="1098" y="854"/>
                    </a:lnTo>
                    <a:lnTo>
                      <a:pt x="1102" y="843"/>
                    </a:lnTo>
                    <a:lnTo>
                      <a:pt x="1106" y="833"/>
                    </a:lnTo>
                    <a:lnTo>
                      <a:pt x="1110" y="822"/>
                    </a:lnTo>
                    <a:lnTo>
                      <a:pt x="1114" y="811"/>
                    </a:lnTo>
                    <a:lnTo>
                      <a:pt x="1117" y="800"/>
                    </a:lnTo>
                    <a:lnTo>
                      <a:pt x="1121" y="790"/>
                    </a:lnTo>
                    <a:lnTo>
                      <a:pt x="1125" y="779"/>
                    </a:lnTo>
                    <a:lnTo>
                      <a:pt x="1129" y="768"/>
                    </a:lnTo>
                    <a:lnTo>
                      <a:pt x="1133" y="757"/>
                    </a:lnTo>
                    <a:lnTo>
                      <a:pt x="1137" y="747"/>
                    </a:lnTo>
                    <a:lnTo>
                      <a:pt x="1140" y="736"/>
                    </a:lnTo>
                    <a:lnTo>
                      <a:pt x="1144" y="725"/>
                    </a:lnTo>
                    <a:lnTo>
                      <a:pt x="1148" y="714"/>
                    </a:lnTo>
                    <a:lnTo>
                      <a:pt x="1152" y="703"/>
                    </a:lnTo>
                    <a:lnTo>
                      <a:pt x="1156" y="692"/>
                    </a:lnTo>
                    <a:lnTo>
                      <a:pt x="1160" y="682"/>
                    </a:lnTo>
                    <a:lnTo>
                      <a:pt x="1164" y="671"/>
                    </a:lnTo>
                    <a:lnTo>
                      <a:pt x="1167" y="660"/>
                    </a:lnTo>
                    <a:lnTo>
                      <a:pt x="1171" y="649"/>
                    </a:lnTo>
                    <a:lnTo>
                      <a:pt x="1175" y="638"/>
                    </a:lnTo>
                    <a:lnTo>
                      <a:pt x="1179" y="627"/>
                    </a:lnTo>
                    <a:lnTo>
                      <a:pt x="1183" y="617"/>
                    </a:lnTo>
                    <a:lnTo>
                      <a:pt x="1187" y="606"/>
                    </a:lnTo>
                    <a:lnTo>
                      <a:pt x="1190" y="595"/>
                    </a:lnTo>
                    <a:lnTo>
                      <a:pt x="1194" y="584"/>
                    </a:lnTo>
                    <a:lnTo>
                      <a:pt x="1198" y="574"/>
                    </a:lnTo>
                    <a:lnTo>
                      <a:pt x="1202" y="563"/>
                    </a:lnTo>
                    <a:lnTo>
                      <a:pt x="1206" y="552"/>
                    </a:lnTo>
                    <a:lnTo>
                      <a:pt x="1210" y="542"/>
                    </a:lnTo>
                    <a:lnTo>
                      <a:pt x="1213" y="531"/>
                    </a:lnTo>
                    <a:lnTo>
                      <a:pt x="1217" y="521"/>
                    </a:lnTo>
                    <a:lnTo>
                      <a:pt x="1221" y="510"/>
                    </a:lnTo>
                    <a:lnTo>
                      <a:pt x="1225" y="500"/>
                    </a:lnTo>
                    <a:lnTo>
                      <a:pt x="1229" y="489"/>
                    </a:lnTo>
                    <a:lnTo>
                      <a:pt x="1233" y="479"/>
                    </a:lnTo>
                    <a:lnTo>
                      <a:pt x="1236" y="469"/>
                    </a:lnTo>
                    <a:lnTo>
                      <a:pt x="1240" y="459"/>
                    </a:lnTo>
                    <a:lnTo>
                      <a:pt x="1244" y="448"/>
                    </a:lnTo>
                    <a:lnTo>
                      <a:pt x="1248" y="438"/>
                    </a:lnTo>
                    <a:lnTo>
                      <a:pt x="1252" y="428"/>
                    </a:lnTo>
                    <a:lnTo>
                      <a:pt x="1256" y="418"/>
                    </a:lnTo>
                    <a:lnTo>
                      <a:pt x="1260" y="408"/>
                    </a:lnTo>
                    <a:lnTo>
                      <a:pt x="1263" y="398"/>
                    </a:lnTo>
                    <a:lnTo>
                      <a:pt x="1267" y="388"/>
                    </a:lnTo>
                    <a:lnTo>
                      <a:pt x="1271" y="379"/>
                    </a:lnTo>
                    <a:lnTo>
                      <a:pt x="1275" y="369"/>
                    </a:lnTo>
                    <a:lnTo>
                      <a:pt x="1279" y="359"/>
                    </a:lnTo>
                    <a:lnTo>
                      <a:pt x="1283" y="350"/>
                    </a:lnTo>
                    <a:lnTo>
                      <a:pt x="1286" y="340"/>
                    </a:lnTo>
                    <a:lnTo>
                      <a:pt x="1290" y="331"/>
                    </a:lnTo>
                    <a:lnTo>
                      <a:pt x="1294" y="322"/>
                    </a:lnTo>
                    <a:lnTo>
                      <a:pt x="1298" y="313"/>
                    </a:lnTo>
                    <a:lnTo>
                      <a:pt x="1302" y="303"/>
                    </a:lnTo>
                    <a:lnTo>
                      <a:pt x="1306" y="294"/>
                    </a:lnTo>
                    <a:lnTo>
                      <a:pt x="1309" y="286"/>
                    </a:lnTo>
                    <a:lnTo>
                      <a:pt x="1313" y="277"/>
                    </a:lnTo>
                    <a:lnTo>
                      <a:pt x="1317" y="268"/>
                    </a:lnTo>
                    <a:lnTo>
                      <a:pt x="1321" y="259"/>
                    </a:lnTo>
                    <a:lnTo>
                      <a:pt x="1325" y="251"/>
                    </a:lnTo>
                    <a:lnTo>
                      <a:pt x="1329" y="243"/>
                    </a:lnTo>
                    <a:lnTo>
                      <a:pt x="1332" y="234"/>
                    </a:lnTo>
                    <a:lnTo>
                      <a:pt x="1336" y="226"/>
                    </a:lnTo>
                    <a:lnTo>
                      <a:pt x="1340" y="218"/>
                    </a:lnTo>
                    <a:lnTo>
                      <a:pt x="1344" y="210"/>
                    </a:lnTo>
                    <a:lnTo>
                      <a:pt x="1348" y="202"/>
                    </a:lnTo>
                    <a:lnTo>
                      <a:pt x="1352" y="195"/>
                    </a:lnTo>
                    <a:lnTo>
                      <a:pt x="1356" y="187"/>
                    </a:lnTo>
                    <a:lnTo>
                      <a:pt x="1359" y="180"/>
                    </a:lnTo>
                    <a:lnTo>
                      <a:pt x="1363" y="172"/>
                    </a:lnTo>
                    <a:lnTo>
                      <a:pt x="1367" y="165"/>
                    </a:lnTo>
                    <a:lnTo>
                      <a:pt x="1371" y="158"/>
                    </a:lnTo>
                    <a:lnTo>
                      <a:pt x="1375" y="151"/>
                    </a:lnTo>
                    <a:lnTo>
                      <a:pt x="1379" y="144"/>
                    </a:lnTo>
                    <a:lnTo>
                      <a:pt x="1382" y="137"/>
                    </a:lnTo>
                    <a:lnTo>
                      <a:pt x="1386" y="131"/>
                    </a:lnTo>
                    <a:lnTo>
                      <a:pt x="1390" y="125"/>
                    </a:lnTo>
                    <a:lnTo>
                      <a:pt x="1394" y="118"/>
                    </a:lnTo>
                    <a:lnTo>
                      <a:pt x="1398" y="112"/>
                    </a:lnTo>
                    <a:lnTo>
                      <a:pt x="1402" y="106"/>
                    </a:lnTo>
                    <a:lnTo>
                      <a:pt x="1405" y="100"/>
                    </a:lnTo>
                    <a:lnTo>
                      <a:pt x="1409" y="95"/>
                    </a:lnTo>
                    <a:lnTo>
                      <a:pt x="1413" y="89"/>
                    </a:lnTo>
                    <a:lnTo>
                      <a:pt x="1417" y="84"/>
                    </a:lnTo>
                    <a:lnTo>
                      <a:pt x="1421" y="79"/>
                    </a:lnTo>
                    <a:lnTo>
                      <a:pt x="1425" y="74"/>
                    </a:lnTo>
                    <a:lnTo>
                      <a:pt x="1428" y="69"/>
                    </a:lnTo>
                    <a:lnTo>
                      <a:pt x="1432" y="64"/>
                    </a:lnTo>
                    <a:lnTo>
                      <a:pt x="1436" y="60"/>
                    </a:lnTo>
                    <a:lnTo>
                      <a:pt x="1440" y="55"/>
                    </a:lnTo>
                    <a:lnTo>
                      <a:pt x="1444" y="51"/>
                    </a:lnTo>
                    <a:lnTo>
                      <a:pt x="1448" y="47"/>
                    </a:lnTo>
                    <a:lnTo>
                      <a:pt x="1452" y="43"/>
                    </a:lnTo>
                    <a:lnTo>
                      <a:pt x="1455" y="39"/>
                    </a:lnTo>
                    <a:lnTo>
                      <a:pt x="1459" y="35"/>
                    </a:lnTo>
                    <a:lnTo>
                      <a:pt x="1463" y="32"/>
                    </a:lnTo>
                    <a:lnTo>
                      <a:pt x="1467" y="29"/>
                    </a:lnTo>
                    <a:lnTo>
                      <a:pt x="1471" y="26"/>
                    </a:lnTo>
                    <a:lnTo>
                      <a:pt x="1475" y="23"/>
                    </a:lnTo>
                    <a:lnTo>
                      <a:pt x="1478" y="20"/>
                    </a:lnTo>
                    <a:lnTo>
                      <a:pt x="1482" y="18"/>
                    </a:lnTo>
                    <a:lnTo>
                      <a:pt x="1486" y="15"/>
                    </a:lnTo>
                    <a:lnTo>
                      <a:pt x="1490" y="13"/>
                    </a:lnTo>
                    <a:lnTo>
                      <a:pt x="1494" y="11"/>
                    </a:lnTo>
                    <a:lnTo>
                      <a:pt x="1498" y="9"/>
                    </a:lnTo>
                    <a:lnTo>
                      <a:pt x="1501" y="7"/>
                    </a:lnTo>
                    <a:lnTo>
                      <a:pt x="1505" y="6"/>
                    </a:lnTo>
                    <a:lnTo>
                      <a:pt x="1509" y="4"/>
                    </a:lnTo>
                    <a:lnTo>
                      <a:pt x="1513" y="3"/>
                    </a:lnTo>
                    <a:lnTo>
                      <a:pt x="1517" y="2"/>
                    </a:lnTo>
                    <a:lnTo>
                      <a:pt x="1521" y="2"/>
                    </a:lnTo>
                    <a:lnTo>
                      <a:pt x="1524" y="1"/>
                    </a:lnTo>
                    <a:lnTo>
                      <a:pt x="1528" y="0"/>
                    </a:lnTo>
                    <a:lnTo>
                      <a:pt x="1532" y="0"/>
                    </a:lnTo>
                    <a:lnTo>
                      <a:pt x="1536" y="0"/>
                    </a:lnTo>
                    <a:lnTo>
                      <a:pt x="1540" y="0"/>
                    </a:lnTo>
                    <a:lnTo>
                      <a:pt x="1544" y="0"/>
                    </a:lnTo>
                    <a:lnTo>
                      <a:pt x="1548" y="1"/>
                    </a:lnTo>
                    <a:lnTo>
                      <a:pt x="1551" y="2"/>
                    </a:lnTo>
                    <a:lnTo>
                      <a:pt x="1555" y="2"/>
                    </a:lnTo>
                    <a:lnTo>
                      <a:pt x="1559" y="3"/>
                    </a:lnTo>
                    <a:lnTo>
                      <a:pt x="1563" y="4"/>
                    </a:lnTo>
                    <a:lnTo>
                      <a:pt x="1567" y="6"/>
                    </a:lnTo>
                    <a:lnTo>
                      <a:pt x="1571" y="7"/>
                    </a:lnTo>
                    <a:lnTo>
                      <a:pt x="1574" y="9"/>
                    </a:lnTo>
                    <a:lnTo>
                      <a:pt x="1578" y="11"/>
                    </a:lnTo>
                    <a:lnTo>
                      <a:pt x="1582" y="13"/>
                    </a:lnTo>
                    <a:lnTo>
                      <a:pt x="1586" y="15"/>
                    </a:lnTo>
                    <a:lnTo>
                      <a:pt x="1590" y="18"/>
                    </a:lnTo>
                    <a:lnTo>
                      <a:pt x="1594" y="20"/>
                    </a:lnTo>
                    <a:lnTo>
                      <a:pt x="1597" y="23"/>
                    </a:lnTo>
                    <a:lnTo>
                      <a:pt x="1601" y="26"/>
                    </a:lnTo>
                    <a:lnTo>
                      <a:pt x="1605" y="29"/>
                    </a:lnTo>
                    <a:lnTo>
                      <a:pt x="1609" y="32"/>
                    </a:lnTo>
                    <a:lnTo>
                      <a:pt x="1613" y="35"/>
                    </a:lnTo>
                    <a:lnTo>
                      <a:pt x="1617" y="39"/>
                    </a:lnTo>
                    <a:lnTo>
                      <a:pt x="1620" y="43"/>
                    </a:lnTo>
                    <a:lnTo>
                      <a:pt x="1624" y="47"/>
                    </a:lnTo>
                    <a:lnTo>
                      <a:pt x="1628" y="51"/>
                    </a:lnTo>
                    <a:lnTo>
                      <a:pt x="1632" y="55"/>
                    </a:lnTo>
                    <a:lnTo>
                      <a:pt x="1636" y="60"/>
                    </a:lnTo>
                    <a:lnTo>
                      <a:pt x="1640" y="64"/>
                    </a:lnTo>
                    <a:lnTo>
                      <a:pt x="1644" y="69"/>
                    </a:lnTo>
                    <a:lnTo>
                      <a:pt x="1647" y="74"/>
                    </a:lnTo>
                    <a:lnTo>
                      <a:pt x="1651" y="79"/>
                    </a:lnTo>
                    <a:lnTo>
                      <a:pt x="1655" y="84"/>
                    </a:lnTo>
                    <a:lnTo>
                      <a:pt x="1659" y="89"/>
                    </a:lnTo>
                    <a:lnTo>
                      <a:pt x="1663" y="95"/>
                    </a:lnTo>
                    <a:lnTo>
                      <a:pt x="1667" y="100"/>
                    </a:lnTo>
                    <a:lnTo>
                      <a:pt x="1670" y="106"/>
                    </a:lnTo>
                    <a:lnTo>
                      <a:pt x="1674" y="112"/>
                    </a:lnTo>
                    <a:lnTo>
                      <a:pt x="1678" y="118"/>
                    </a:lnTo>
                    <a:lnTo>
                      <a:pt x="1682" y="125"/>
                    </a:lnTo>
                    <a:lnTo>
                      <a:pt x="1686" y="131"/>
                    </a:lnTo>
                    <a:lnTo>
                      <a:pt x="1690" y="137"/>
                    </a:lnTo>
                    <a:lnTo>
                      <a:pt x="1693" y="144"/>
                    </a:lnTo>
                    <a:lnTo>
                      <a:pt x="1697" y="151"/>
                    </a:lnTo>
                    <a:lnTo>
                      <a:pt x="1701" y="158"/>
                    </a:lnTo>
                    <a:lnTo>
                      <a:pt x="1705" y="165"/>
                    </a:lnTo>
                    <a:lnTo>
                      <a:pt x="1709" y="172"/>
                    </a:lnTo>
                    <a:lnTo>
                      <a:pt x="1713" y="180"/>
                    </a:lnTo>
                    <a:lnTo>
                      <a:pt x="1716" y="187"/>
                    </a:lnTo>
                    <a:lnTo>
                      <a:pt x="1720" y="195"/>
                    </a:lnTo>
                    <a:lnTo>
                      <a:pt x="1724" y="202"/>
                    </a:lnTo>
                    <a:lnTo>
                      <a:pt x="1728" y="210"/>
                    </a:lnTo>
                    <a:lnTo>
                      <a:pt x="1732" y="218"/>
                    </a:lnTo>
                    <a:lnTo>
                      <a:pt x="1736" y="226"/>
                    </a:lnTo>
                    <a:lnTo>
                      <a:pt x="1740" y="234"/>
                    </a:lnTo>
                    <a:lnTo>
                      <a:pt x="1743" y="243"/>
                    </a:lnTo>
                    <a:lnTo>
                      <a:pt x="1747" y="251"/>
                    </a:lnTo>
                    <a:lnTo>
                      <a:pt x="1751" y="259"/>
                    </a:lnTo>
                    <a:lnTo>
                      <a:pt x="1755" y="268"/>
                    </a:lnTo>
                    <a:lnTo>
                      <a:pt x="1759" y="277"/>
                    </a:lnTo>
                    <a:lnTo>
                      <a:pt x="1763" y="286"/>
                    </a:lnTo>
                    <a:lnTo>
                      <a:pt x="1766" y="294"/>
                    </a:lnTo>
                    <a:lnTo>
                      <a:pt x="1770" y="303"/>
                    </a:lnTo>
                    <a:lnTo>
                      <a:pt x="1774" y="313"/>
                    </a:lnTo>
                    <a:lnTo>
                      <a:pt x="1778" y="322"/>
                    </a:lnTo>
                    <a:lnTo>
                      <a:pt x="1782" y="331"/>
                    </a:lnTo>
                    <a:lnTo>
                      <a:pt x="1786" y="340"/>
                    </a:lnTo>
                    <a:lnTo>
                      <a:pt x="1789" y="350"/>
                    </a:lnTo>
                    <a:lnTo>
                      <a:pt x="1793" y="359"/>
                    </a:lnTo>
                    <a:lnTo>
                      <a:pt x="1797" y="369"/>
                    </a:lnTo>
                    <a:lnTo>
                      <a:pt x="1801" y="379"/>
                    </a:lnTo>
                    <a:lnTo>
                      <a:pt x="1805" y="388"/>
                    </a:lnTo>
                    <a:lnTo>
                      <a:pt x="1809" y="398"/>
                    </a:lnTo>
                    <a:lnTo>
                      <a:pt x="1812" y="408"/>
                    </a:lnTo>
                    <a:lnTo>
                      <a:pt x="1816" y="418"/>
                    </a:lnTo>
                    <a:lnTo>
                      <a:pt x="1820" y="428"/>
                    </a:lnTo>
                    <a:lnTo>
                      <a:pt x="1824" y="438"/>
                    </a:lnTo>
                    <a:lnTo>
                      <a:pt x="1828" y="448"/>
                    </a:lnTo>
                    <a:lnTo>
                      <a:pt x="1832" y="459"/>
                    </a:lnTo>
                    <a:lnTo>
                      <a:pt x="1836" y="469"/>
                    </a:lnTo>
                    <a:lnTo>
                      <a:pt x="1839" y="479"/>
                    </a:lnTo>
                    <a:lnTo>
                      <a:pt x="1843" y="489"/>
                    </a:lnTo>
                    <a:lnTo>
                      <a:pt x="1847" y="500"/>
                    </a:lnTo>
                    <a:lnTo>
                      <a:pt x="1851" y="510"/>
                    </a:lnTo>
                    <a:lnTo>
                      <a:pt x="1855" y="521"/>
                    </a:lnTo>
                    <a:lnTo>
                      <a:pt x="1859" y="531"/>
                    </a:lnTo>
                    <a:lnTo>
                      <a:pt x="1862" y="542"/>
                    </a:lnTo>
                    <a:lnTo>
                      <a:pt x="1866" y="552"/>
                    </a:lnTo>
                    <a:lnTo>
                      <a:pt x="1870" y="563"/>
                    </a:lnTo>
                    <a:lnTo>
                      <a:pt x="1874" y="574"/>
                    </a:lnTo>
                    <a:lnTo>
                      <a:pt x="1878" y="584"/>
                    </a:lnTo>
                    <a:lnTo>
                      <a:pt x="1882" y="595"/>
                    </a:lnTo>
                    <a:lnTo>
                      <a:pt x="1885" y="606"/>
                    </a:lnTo>
                    <a:lnTo>
                      <a:pt x="1889" y="617"/>
                    </a:lnTo>
                    <a:lnTo>
                      <a:pt x="1893" y="627"/>
                    </a:lnTo>
                    <a:lnTo>
                      <a:pt x="1897" y="638"/>
                    </a:lnTo>
                    <a:lnTo>
                      <a:pt x="1901" y="649"/>
                    </a:lnTo>
                    <a:lnTo>
                      <a:pt x="1905" y="660"/>
                    </a:lnTo>
                    <a:lnTo>
                      <a:pt x="1908" y="671"/>
                    </a:lnTo>
                    <a:lnTo>
                      <a:pt x="1912" y="682"/>
                    </a:lnTo>
                    <a:lnTo>
                      <a:pt x="1916" y="692"/>
                    </a:lnTo>
                    <a:lnTo>
                      <a:pt x="1920" y="703"/>
                    </a:lnTo>
                    <a:lnTo>
                      <a:pt x="1924" y="714"/>
                    </a:lnTo>
                    <a:lnTo>
                      <a:pt x="1928" y="725"/>
                    </a:lnTo>
                    <a:lnTo>
                      <a:pt x="1932" y="736"/>
                    </a:lnTo>
                    <a:lnTo>
                      <a:pt x="1935" y="747"/>
                    </a:lnTo>
                    <a:lnTo>
                      <a:pt x="1939" y="757"/>
                    </a:lnTo>
                    <a:lnTo>
                      <a:pt x="1943" y="768"/>
                    </a:lnTo>
                    <a:lnTo>
                      <a:pt x="1947" y="779"/>
                    </a:lnTo>
                    <a:lnTo>
                      <a:pt x="1951" y="790"/>
                    </a:lnTo>
                    <a:lnTo>
                      <a:pt x="1955" y="800"/>
                    </a:lnTo>
                    <a:lnTo>
                      <a:pt x="1958" y="811"/>
                    </a:lnTo>
                    <a:lnTo>
                      <a:pt x="1962" y="822"/>
                    </a:lnTo>
                    <a:lnTo>
                      <a:pt x="1966" y="833"/>
                    </a:lnTo>
                    <a:lnTo>
                      <a:pt x="1970" y="843"/>
                    </a:lnTo>
                    <a:lnTo>
                      <a:pt x="1974" y="854"/>
                    </a:lnTo>
                    <a:lnTo>
                      <a:pt x="1978" y="865"/>
                    </a:lnTo>
                    <a:lnTo>
                      <a:pt x="1981" y="875"/>
                    </a:lnTo>
                    <a:lnTo>
                      <a:pt x="1985" y="886"/>
                    </a:lnTo>
                    <a:lnTo>
                      <a:pt x="1989" y="896"/>
                    </a:lnTo>
                    <a:lnTo>
                      <a:pt x="1993" y="907"/>
                    </a:lnTo>
                    <a:lnTo>
                      <a:pt x="1997" y="917"/>
                    </a:lnTo>
                    <a:lnTo>
                      <a:pt x="2001" y="928"/>
                    </a:lnTo>
                    <a:lnTo>
                      <a:pt x="2004" y="938"/>
                    </a:lnTo>
                    <a:lnTo>
                      <a:pt x="2008" y="948"/>
                    </a:lnTo>
                    <a:lnTo>
                      <a:pt x="2012" y="959"/>
                    </a:lnTo>
                    <a:lnTo>
                      <a:pt x="2016" y="969"/>
                    </a:lnTo>
                    <a:lnTo>
                      <a:pt x="2020" y="979"/>
                    </a:lnTo>
                    <a:lnTo>
                      <a:pt x="2024" y="989"/>
                    </a:lnTo>
                    <a:lnTo>
                      <a:pt x="2028" y="999"/>
                    </a:lnTo>
                    <a:lnTo>
                      <a:pt x="2031" y="1009"/>
                    </a:lnTo>
                    <a:lnTo>
                      <a:pt x="2035" y="1019"/>
                    </a:lnTo>
                    <a:lnTo>
                      <a:pt x="2039" y="1029"/>
                    </a:lnTo>
                    <a:lnTo>
                      <a:pt x="2043" y="1039"/>
                    </a:lnTo>
                    <a:lnTo>
                      <a:pt x="2047" y="1049"/>
                    </a:lnTo>
                    <a:lnTo>
                      <a:pt x="2051" y="1059"/>
                    </a:lnTo>
                    <a:lnTo>
                      <a:pt x="2054" y="1069"/>
                    </a:lnTo>
                    <a:lnTo>
                      <a:pt x="2058" y="1078"/>
                    </a:lnTo>
                    <a:lnTo>
                      <a:pt x="2062" y="1088"/>
                    </a:lnTo>
                    <a:lnTo>
                      <a:pt x="2066" y="1097"/>
                    </a:lnTo>
                    <a:lnTo>
                      <a:pt x="2070" y="1107"/>
                    </a:lnTo>
                    <a:lnTo>
                      <a:pt x="2074" y="1116"/>
                    </a:lnTo>
                    <a:lnTo>
                      <a:pt x="2077" y="1126"/>
                    </a:lnTo>
                    <a:lnTo>
                      <a:pt x="2081" y="1135"/>
                    </a:lnTo>
                    <a:lnTo>
                      <a:pt x="2085" y="1144"/>
                    </a:lnTo>
                    <a:lnTo>
                      <a:pt x="2089" y="1153"/>
                    </a:lnTo>
                    <a:lnTo>
                      <a:pt x="2093" y="1162"/>
                    </a:lnTo>
                    <a:lnTo>
                      <a:pt x="2097" y="1172"/>
                    </a:lnTo>
                    <a:lnTo>
                      <a:pt x="2100" y="1180"/>
                    </a:lnTo>
                    <a:lnTo>
                      <a:pt x="2104" y="1189"/>
                    </a:lnTo>
                    <a:lnTo>
                      <a:pt x="2108" y="1198"/>
                    </a:lnTo>
                    <a:lnTo>
                      <a:pt x="2112" y="1207"/>
                    </a:lnTo>
                    <a:lnTo>
                      <a:pt x="2116" y="1216"/>
                    </a:lnTo>
                    <a:lnTo>
                      <a:pt x="2120" y="1224"/>
                    </a:lnTo>
                    <a:lnTo>
                      <a:pt x="2124" y="1233"/>
                    </a:lnTo>
                    <a:lnTo>
                      <a:pt x="2127" y="1241"/>
                    </a:lnTo>
                    <a:lnTo>
                      <a:pt x="2131" y="1249"/>
                    </a:lnTo>
                    <a:lnTo>
                      <a:pt x="2135" y="1258"/>
                    </a:lnTo>
                    <a:lnTo>
                      <a:pt x="2139" y="1266"/>
                    </a:lnTo>
                    <a:lnTo>
                      <a:pt x="2143" y="1274"/>
                    </a:lnTo>
                    <a:lnTo>
                      <a:pt x="2147" y="1282"/>
                    </a:lnTo>
                    <a:lnTo>
                      <a:pt x="2150" y="1290"/>
                    </a:lnTo>
                    <a:lnTo>
                      <a:pt x="2154" y="1298"/>
                    </a:lnTo>
                    <a:lnTo>
                      <a:pt x="2158" y="1306"/>
                    </a:lnTo>
                    <a:lnTo>
                      <a:pt x="2162" y="1314"/>
                    </a:lnTo>
                    <a:lnTo>
                      <a:pt x="2166" y="1321"/>
                    </a:lnTo>
                    <a:lnTo>
                      <a:pt x="2170" y="1329"/>
                    </a:lnTo>
                    <a:lnTo>
                      <a:pt x="2173" y="1336"/>
                    </a:lnTo>
                    <a:lnTo>
                      <a:pt x="2177" y="1344"/>
                    </a:lnTo>
                    <a:lnTo>
                      <a:pt x="2181" y="1351"/>
                    </a:lnTo>
                    <a:lnTo>
                      <a:pt x="2185" y="1359"/>
                    </a:lnTo>
                    <a:lnTo>
                      <a:pt x="2189" y="1366"/>
                    </a:lnTo>
                    <a:lnTo>
                      <a:pt x="2193" y="1373"/>
                    </a:lnTo>
                    <a:lnTo>
                      <a:pt x="2196" y="1380"/>
                    </a:lnTo>
                    <a:lnTo>
                      <a:pt x="2200" y="1387"/>
                    </a:lnTo>
                    <a:lnTo>
                      <a:pt x="2204" y="1394"/>
                    </a:lnTo>
                    <a:lnTo>
                      <a:pt x="2208" y="1401"/>
                    </a:lnTo>
                    <a:lnTo>
                      <a:pt x="2212" y="1407"/>
                    </a:lnTo>
                    <a:lnTo>
                      <a:pt x="2216" y="1414"/>
                    </a:lnTo>
                    <a:lnTo>
                      <a:pt x="2220" y="1420"/>
                    </a:lnTo>
                    <a:lnTo>
                      <a:pt x="2223" y="1427"/>
                    </a:lnTo>
                    <a:lnTo>
                      <a:pt x="2227" y="1433"/>
                    </a:lnTo>
                    <a:lnTo>
                      <a:pt x="2231" y="1440"/>
                    </a:lnTo>
                    <a:lnTo>
                      <a:pt x="2235" y="1446"/>
                    </a:lnTo>
                    <a:lnTo>
                      <a:pt x="2239" y="1452"/>
                    </a:lnTo>
                    <a:lnTo>
                      <a:pt x="2243" y="1458"/>
                    </a:lnTo>
                    <a:lnTo>
                      <a:pt x="2246" y="1464"/>
                    </a:lnTo>
                    <a:lnTo>
                      <a:pt x="2250" y="1470"/>
                    </a:lnTo>
                    <a:lnTo>
                      <a:pt x="2254" y="1476"/>
                    </a:lnTo>
                    <a:lnTo>
                      <a:pt x="2258" y="1482"/>
                    </a:lnTo>
                    <a:lnTo>
                      <a:pt x="2262" y="1487"/>
                    </a:lnTo>
                    <a:lnTo>
                      <a:pt x="2266" y="1493"/>
                    </a:lnTo>
                    <a:lnTo>
                      <a:pt x="2269" y="1499"/>
                    </a:lnTo>
                    <a:lnTo>
                      <a:pt x="2273" y="1504"/>
                    </a:lnTo>
                    <a:lnTo>
                      <a:pt x="2277" y="1510"/>
                    </a:lnTo>
                    <a:lnTo>
                      <a:pt x="2281" y="1515"/>
                    </a:lnTo>
                    <a:lnTo>
                      <a:pt x="2285" y="1520"/>
                    </a:lnTo>
                    <a:lnTo>
                      <a:pt x="2289" y="1525"/>
                    </a:lnTo>
                    <a:lnTo>
                      <a:pt x="2292" y="1530"/>
                    </a:lnTo>
                    <a:lnTo>
                      <a:pt x="2296" y="1535"/>
                    </a:lnTo>
                    <a:lnTo>
                      <a:pt x="2300" y="1540"/>
                    </a:lnTo>
                    <a:lnTo>
                      <a:pt x="2304" y="1545"/>
                    </a:lnTo>
                    <a:lnTo>
                      <a:pt x="2308" y="1550"/>
                    </a:lnTo>
                    <a:lnTo>
                      <a:pt x="2312" y="1555"/>
                    </a:lnTo>
                    <a:lnTo>
                      <a:pt x="2316" y="1559"/>
                    </a:lnTo>
                    <a:lnTo>
                      <a:pt x="2319" y="1564"/>
                    </a:lnTo>
                    <a:lnTo>
                      <a:pt x="2323" y="1568"/>
                    </a:lnTo>
                    <a:lnTo>
                      <a:pt x="2327" y="1573"/>
                    </a:lnTo>
                    <a:lnTo>
                      <a:pt x="2331" y="1577"/>
                    </a:lnTo>
                    <a:lnTo>
                      <a:pt x="2335" y="1582"/>
                    </a:lnTo>
                    <a:lnTo>
                      <a:pt x="2339" y="1586"/>
                    </a:lnTo>
                    <a:lnTo>
                      <a:pt x="2342" y="1590"/>
                    </a:lnTo>
                    <a:lnTo>
                      <a:pt x="2346" y="1594"/>
                    </a:lnTo>
                    <a:lnTo>
                      <a:pt x="2350" y="1598"/>
                    </a:lnTo>
                    <a:lnTo>
                      <a:pt x="2354" y="1602"/>
                    </a:lnTo>
                    <a:lnTo>
                      <a:pt x="2358" y="1606"/>
                    </a:lnTo>
                    <a:lnTo>
                      <a:pt x="2362" y="1610"/>
                    </a:lnTo>
                    <a:lnTo>
                      <a:pt x="2365" y="1614"/>
                    </a:lnTo>
                    <a:lnTo>
                      <a:pt x="2369" y="1617"/>
                    </a:lnTo>
                    <a:lnTo>
                      <a:pt x="2373" y="1621"/>
                    </a:lnTo>
                    <a:lnTo>
                      <a:pt x="2377" y="1625"/>
                    </a:lnTo>
                    <a:lnTo>
                      <a:pt x="2381" y="1628"/>
                    </a:lnTo>
                    <a:lnTo>
                      <a:pt x="2385" y="1632"/>
                    </a:lnTo>
                    <a:lnTo>
                      <a:pt x="2388" y="1635"/>
                    </a:lnTo>
                    <a:lnTo>
                      <a:pt x="2392" y="1638"/>
                    </a:lnTo>
                    <a:lnTo>
                      <a:pt x="2396" y="1642"/>
                    </a:lnTo>
                    <a:lnTo>
                      <a:pt x="2400" y="1645"/>
                    </a:lnTo>
                    <a:lnTo>
                      <a:pt x="2404" y="1648"/>
                    </a:lnTo>
                    <a:lnTo>
                      <a:pt x="2408" y="1651"/>
                    </a:lnTo>
                    <a:lnTo>
                      <a:pt x="2412" y="1654"/>
                    </a:lnTo>
                    <a:lnTo>
                      <a:pt x="2415" y="1657"/>
                    </a:lnTo>
                    <a:lnTo>
                      <a:pt x="2419" y="1660"/>
                    </a:lnTo>
                    <a:lnTo>
                      <a:pt x="2423" y="1663"/>
                    </a:lnTo>
                    <a:lnTo>
                      <a:pt x="2427" y="1666"/>
                    </a:lnTo>
                    <a:lnTo>
                      <a:pt x="2431" y="1669"/>
                    </a:lnTo>
                    <a:lnTo>
                      <a:pt x="2435" y="1671"/>
                    </a:lnTo>
                    <a:lnTo>
                      <a:pt x="2438" y="1674"/>
                    </a:lnTo>
                    <a:lnTo>
                      <a:pt x="2442" y="1677"/>
                    </a:lnTo>
                    <a:lnTo>
                      <a:pt x="2446" y="1679"/>
                    </a:lnTo>
                    <a:lnTo>
                      <a:pt x="2450" y="1682"/>
                    </a:lnTo>
                    <a:lnTo>
                      <a:pt x="2454" y="1684"/>
                    </a:lnTo>
                    <a:lnTo>
                      <a:pt x="2458" y="1687"/>
                    </a:lnTo>
                    <a:lnTo>
                      <a:pt x="2461" y="1689"/>
                    </a:lnTo>
                    <a:lnTo>
                      <a:pt x="2465" y="1691"/>
                    </a:lnTo>
                    <a:lnTo>
                      <a:pt x="2469" y="1694"/>
                    </a:lnTo>
                    <a:lnTo>
                      <a:pt x="2473" y="1696"/>
                    </a:lnTo>
                    <a:lnTo>
                      <a:pt x="2477" y="1698"/>
                    </a:lnTo>
                    <a:lnTo>
                      <a:pt x="2481" y="1700"/>
                    </a:lnTo>
                    <a:lnTo>
                      <a:pt x="2484" y="1702"/>
                    </a:lnTo>
                    <a:lnTo>
                      <a:pt x="2488" y="1704"/>
                    </a:lnTo>
                    <a:lnTo>
                      <a:pt x="2492" y="1707"/>
                    </a:lnTo>
                    <a:lnTo>
                      <a:pt x="2496" y="1708"/>
                    </a:lnTo>
                    <a:lnTo>
                      <a:pt x="2500" y="1710"/>
                    </a:lnTo>
                    <a:lnTo>
                      <a:pt x="2504" y="1712"/>
                    </a:lnTo>
                    <a:lnTo>
                      <a:pt x="2508" y="1714"/>
                    </a:lnTo>
                    <a:lnTo>
                      <a:pt x="2511" y="1716"/>
                    </a:lnTo>
                    <a:lnTo>
                      <a:pt x="2515" y="1718"/>
                    </a:lnTo>
                    <a:lnTo>
                      <a:pt x="2519" y="1720"/>
                    </a:lnTo>
                    <a:lnTo>
                      <a:pt x="2523" y="1721"/>
                    </a:lnTo>
                    <a:lnTo>
                      <a:pt x="2527" y="1723"/>
                    </a:lnTo>
                    <a:lnTo>
                      <a:pt x="2531" y="1725"/>
                    </a:lnTo>
                    <a:lnTo>
                      <a:pt x="2534" y="1726"/>
                    </a:lnTo>
                    <a:lnTo>
                      <a:pt x="2538" y="1728"/>
                    </a:lnTo>
                    <a:lnTo>
                      <a:pt x="2542" y="1729"/>
                    </a:lnTo>
                    <a:lnTo>
                      <a:pt x="2546" y="1731"/>
                    </a:lnTo>
                    <a:lnTo>
                      <a:pt x="2550" y="1732"/>
                    </a:lnTo>
                    <a:lnTo>
                      <a:pt x="2554" y="1734"/>
                    </a:lnTo>
                    <a:lnTo>
                      <a:pt x="2557" y="1735"/>
                    </a:lnTo>
                    <a:lnTo>
                      <a:pt x="2561" y="1736"/>
                    </a:lnTo>
                    <a:lnTo>
                      <a:pt x="2565" y="1738"/>
                    </a:lnTo>
                    <a:lnTo>
                      <a:pt x="2569" y="1739"/>
                    </a:lnTo>
                    <a:lnTo>
                      <a:pt x="2573" y="1740"/>
                    </a:lnTo>
                    <a:lnTo>
                      <a:pt x="2577" y="1742"/>
                    </a:lnTo>
                    <a:lnTo>
                      <a:pt x="2580" y="1743"/>
                    </a:lnTo>
                    <a:lnTo>
                      <a:pt x="2584" y="1744"/>
                    </a:lnTo>
                    <a:lnTo>
                      <a:pt x="2588" y="1745"/>
                    </a:lnTo>
                    <a:lnTo>
                      <a:pt x="2592" y="1746"/>
                    </a:lnTo>
                    <a:lnTo>
                      <a:pt x="2596" y="1747"/>
                    </a:lnTo>
                    <a:lnTo>
                      <a:pt x="2600" y="1748"/>
                    </a:lnTo>
                    <a:lnTo>
                      <a:pt x="2604" y="1750"/>
                    </a:lnTo>
                    <a:lnTo>
                      <a:pt x="2607" y="1751"/>
                    </a:lnTo>
                    <a:lnTo>
                      <a:pt x="2611" y="1752"/>
                    </a:lnTo>
                    <a:lnTo>
                      <a:pt x="2615" y="1753"/>
                    </a:lnTo>
                    <a:lnTo>
                      <a:pt x="2619" y="1753"/>
                    </a:lnTo>
                    <a:lnTo>
                      <a:pt x="2623" y="1754"/>
                    </a:lnTo>
                    <a:lnTo>
                      <a:pt x="2627" y="1755"/>
                    </a:lnTo>
                    <a:lnTo>
                      <a:pt x="2630" y="1756"/>
                    </a:lnTo>
                    <a:lnTo>
                      <a:pt x="2634" y="1757"/>
                    </a:lnTo>
                    <a:lnTo>
                      <a:pt x="2638" y="1758"/>
                    </a:lnTo>
                    <a:lnTo>
                      <a:pt x="2642" y="1759"/>
                    </a:lnTo>
                    <a:lnTo>
                      <a:pt x="2646" y="1760"/>
                    </a:lnTo>
                    <a:lnTo>
                      <a:pt x="2650" y="1760"/>
                    </a:lnTo>
                    <a:lnTo>
                      <a:pt x="2653" y="1761"/>
                    </a:lnTo>
                    <a:lnTo>
                      <a:pt x="2657" y="1762"/>
                    </a:lnTo>
                    <a:lnTo>
                      <a:pt x="2661" y="1763"/>
                    </a:lnTo>
                    <a:lnTo>
                      <a:pt x="2665" y="1763"/>
                    </a:lnTo>
                    <a:lnTo>
                      <a:pt x="2669" y="1764"/>
                    </a:lnTo>
                    <a:lnTo>
                      <a:pt x="2673" y="1765"/>
                    </a:lnTo>
                    <a:lnTo>
                      <a:pt x="2676" y="1765"/>
                    </a:lnTo>
                    <a:lnTo>
                      <a:pt x="2680" y="1766"/>
                    </a:lnTo>
                    <a:lnTo>
                      <a:pt x="2684" y="1767"/>
                    </a:lnTo>
                    <a:lnTo>
                      <a:pt x="2688" y="1767"/>
                    </a:lnTo>
                    <a:lnTo>
                      <a:pt x="2692" y="1768"/>
                    </a:lnTo>
                    <a:lnTo>
                      <a:pt x="2696" y="1768"/>
                    </a:lnTo>
                    <a:lnTo>
                      <a:pt x="2700" y="1769"/>
                    </a:lnTo>
                    <a:lnTo>
                      <a:pt x="2703" y="1769"/>
                    </a:lnTo>
                    <a:lnTo>
                      <a:pt x="2707" y="1770"/>
                    </a:lnTo>
                    <a:lnTo>
                      <a:pt x="2711" y="1770"/>
                    </a:lnTo>
                    <a:lnTo>
                      <a:pt x="2715" y="1771"/>
                    </a:lnTo>
                    <a:lnTo>
                      <a:pt x="2719" y="1771"/>
                    </a:lnTo>
                    <a:lnTo>
                      <a:pt x="2723" y="1772"/>
                    </a:lnTo>
                    <a:lnTo>
                      <a:pt x="2726" y="1772"/>
                    </a:lnTo>
                    <a:lnTo>
                      <a:pt x="2730" y="1773"/>
                    </a:lnTo>
                    <a:lnTo>
                      <a:pt x="2734" y="1773"/>
                    </a:lnTo>
                    <a:lnTo>
                      <a:pt x="2738" y="1774"/>
                    </a:lnTo>
                    <a:lnTo>
                      <a:pt x="2742" y="1774"/>
                    </a:lnTo>
                    <a:lnTo>
                      <a:pt x="2746" y="1774"/>
                    </a:lnTo>
                    <a:lnTo>
                      <a:pt x="2749" y="1775"/>
                    </a:lnTo>
                    <a:lnTo>
                      <a:pt x="2753" y="1775"/>
                    </a:lnTo>
                    <a:lnTo>
                      <a:pt x="2757" y="1776"/>
                    </a:lnTo>
                    <a:lnTo>
                      <a:pt x="2761" y="1776"/>
                    </a:lnTo>
                    <a:lnTo>
                      <a:pt x="2765" y="1776"/>
                    </a:lnTo>
                    <a:lnTo>
                      <a:pt x="2769" y="1777"/>
                    </a:lnTo>
                    <a:lnTo>
                      <a:pt x="2772" y="1777"/>
                    </a:lnTo>
                    <a:lnTo>
                      <a:pt x="2776" y="1777"/>
                    </a:lnTo>
                    <a:lnTo>
                      <a:pt x="2780" y="1778"/>
                    </a:lnTo>
                    <a:lnTo>
                      <a:pt x="2784" y="1778"/>
                    </a:lnTo>
                    <a:lnTo>
                      <a:pt x="2788" y="1778"/>
                    </a:lnTo>
                    <a:lnTo>
                      <a:pt x="2792" y="1778"/>
                    </a:lnTo>
                    <a:lnTo>
                      <a:pt x="2796" y="1779"/>
                    </a:lnTo>
                    <a:lnTo>
                      <a:pt x="2799" y="1779"/>
                    </a:lnTo>
                    <a:lnTo>
                      <a:pt x="2803" y="1779"/>
                    </a:lnTo>
                    <a:lnTo>
                      <a:pt x="2807" y="1780"/>
                    </a:lnTo>
                    <a:lnTo>
                      <a:pt x="2811" y="1780"/>
                    </a:lnTo>
                    <a:lnTo>
                      <a:pt x="2815" y="1780"/>
                    </a:lnTo>
                    <a:lnTo>
                      <a:pt x="2819" y="1780"/>
                    </a:lnTo>
                    <a:lnTo>
                      <a:pt x="2822" y="1780"/>
                    </a:lnTo>
                    <a:lnTo>
                      <a:pt x="2826" y="1781"/>
                    </a:lnTo>
                    <a:lnTo>
                      <a:pt x="2830" y="1781"/>
                    </a:lnTo>
                    <a:lnTo>
                      <a:pt x="2834" y="1781"/>
                    </a:lnTo>
                    <a:lnTo>
                      <a:pt x="2838" y="1781"/>
                    </a:lnTo>
                    <a:lnTo>
                      <a:pt x="2842" y="1781"/>
                    </a:lnTo>
                    <a:lnTo>
                      <a:pt x="2845" y="1782"/>
                    </a:lnTo>
                    <a:lnTo>
                      <a:pt x="2849" y="1782"/>
                    </a:lnTo>
                    <a:lnTo>
                      <a:pt x="2853" y="1782"/>
                    </a:lnTo>
                    <a:lnTo>
                      <a:pt x="2857" y="1782"/>
                    </a:lnTo>
                    <a:lnTo>
                      <a:pt x="2861" y="1782"/>
                    </a:lnTo>
                    <a:lnTo>
                      <a:pt x="2865" y="1783"/>
                    </a:lnTo>
                    <a:lnTo>
                      <a:pt x="2868" y="1783"/>
                    </a:lnTo>
                    <a:lnTo>
                      <a:pt x="2872" y="1783"/>
                    </a:lnTo>
                    <a:lnTo>
                      <a:pt x="2876" y="1783"/>
                    </a:lnTo>
                    <a:lnTo>
                      <a:pt x="2880" y="1783"/>
                    </a:lnTo>
                    <a:lnTo>
                      <a:pt x="2884" y="1783"/>
                    </a:lnTo>
                    <a:lnTo>
                      <a:pt x="2888" y="1783"/>
                    </a:lnTo>
                    <a:lnTo>
                      <a:pt x="2892" y="1783"/>
                    </a:lnTo>
                    <a:lnTo>
                      <a:pt x="2895" y="1784"/>
                    </a:lnTo>
                    <a:lnTo>
                      <a:pt x="2899" y="1784"/>
                    </a:lnTo>
                    <a:lnTo>
                      <a:pt x="2903" y="1784"/>
                    </a:lnTo>
                    <a:lnTo>
                      <a:pt x="2907" y="1784"/>
                    </a:lnTo>
                    <a:lnTo>
                      <a:pt x="2911" y="1784"/>
                    </a:lnTo>
                    <a:lnTo>
                      <a:pt x="2915" y="1784"/>
                    </a:lnTo>
                    <a:lnTo>
                      <a:pt x="2918" y="1784"/>
                    </a:lnTo>
                    <a:lnTo>
                      <a:pt x="2922" y="1784"/>
                    </a:lnTo>
                    <a:lnTo>
                      <a:pt x="2926" y="1784"/>
                    </a:lnTo>
                    <a:lnTo>
                      <a:pt x="2930" y="1785"/>
                    </a:lnTo>
                    <a:lnTo>
                      <a:pt x="2934" y="1785"/>
                    </a:lnTo>
                    <a:lnTo>
                      <a:pt x="2938" y="1785"/>
                    </a:lnTo>
                    <a:lnTo>
                      <a:pt x="2941" y="1785"/>
                    </a:lnTo>
                    <a:lnTo>
                      <a:pt x="2945" y="1785"/>
                    </a:lnTo>
                    <a:lnTo>
                      <a:pt x="2949" y="1785"/>
                    </a:lnTo>
                    <a:lnTo>
                      <a:pt x="2953" y="1785"/>
                    </a:lnTo>
                    <a:lnTo>
                      <a:pt x="2957" y="1785"/>
                    </a:lnTo>
                    <a:lnTo>
                      <a:pt x="2961" y="1785"/>
                    </a:lnTo>
                    <a:lnTo>
                      <a:pt x="2964" y="1785"/>
                    </a:lnTo>
                    <a:lnTo>
                      <a:pt x="2968" y="1785"/>
                    </a:lnTo>
                    <a:lnTo>
                      <a:pt x="2972" y="1785"/>
                    </a:lnTo>
                    <a:lnTo>
                      <a:pt x="2976" y="1785"/>
                    </a:lnTo>
                    <a:lnTo>
                      <a:pt x="2980" y="1785"/>
                    </a:lnTo>
                    <a:lnTo>
                      <a:pt x="2984" y="1786"/>
                    </a:lnTo>
                    <a:lnTo>
                      <a:pt x="2988" y="1786"/>
                    </a:lnTo>
                    <a:lnTo>
                      <a:pt x="2991" y="1786"/>
                    </a:lnTo>
                    <a:lnTo>
                      <a:pt x="2995" y="1786"/>
                    </a:lnTo>
                    <a:lnTo>
                      <a:pt x="2999" y="1786"/>
                    </a:lnTo>
                    <a:lnTo>
                      <a:pt x="3003" y="1786"/>
                    </a:lnTo>
                    <a:lnTo>
                      <a:pt x="3007" y="1786"/>
                    </a:lnTo>
                    <a:lnTo>
                      <a:pt x="3011" y="1786"/>
                    </a:lnTo>
                    <a:lnTo>
                      <a:pt x="3014" y="1786"/>
                    </a:lnTo>
                    <a:lnTo>
                      <a:pt x="3018" y="1786"/>
                    </a:lnTo>
                    <a:lnTo>
                      <a:pt x="3022" y="1786"/>
                    </a:lnTo>
                    <a:lnTo>
                      <a:pt x="3026" y="1786"/>
                    </a:lnTo>
                    <a:lnTo>
                      <a:pt x="3030" y="1786"/>
                    </a:lnTo>
                    <a:lnTo>
                      <a:pt x="3034" y="1786"/>
                    </a:lnTo>
                    <a:lnTo>
                      <a:pt x="3037" y="1786"/>
                    </a:lnTo>
                    <a:lnTo>
                      <a:pt x="3041" y="1786"/>
                    </a:lnTo>
                    <a:lnTo>
                      <a:pt x="3045" y="1786"/>
                    </a:lnTo>
                    <a:lnTo>
                      <a:pt x="3049" y="1786"/>
                    </a:lnTo>
                    <a:lnTo>
                      <a:pt x="3053" y="1786"/>
                    </a:lnTo>
                    <a:lnTo>
                      <a:pt x="3057" y="1786"/>
                    </a:lnTo>
                    <a:lnTo>
                      <a:pt x="3060" y="1786"/>
                    </a:lnTo>
                    <a:lnTo>
                      <a:pt x="3064" y="1786"/>
                    </a:lnTo>
                    <a:lnTo>
                      <a:pt x="3068" y="1786"/>
                    </a:lnTo>
                    <a:lnTo>
                      <a:pt x="3072" y="1786"/>
                    </a:lnTo>
                  </a:path>
                </a:pathLst>
              </a:custGeom>
              <a:noFill/>
              <a:ln w="38100">
                <a:solidFill>
                  <a:srgbClr val="0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9" name="Line 12"/>
              <p:cNvSpPr>
                <a:spLocks noChangeShapeType="1"/>
              </p:cNvSpPr>
              <p:nvPr/>
            </p:nvSpPr>
            <p:spPr bwMode="auto">
              <a:xfrm>
                <a:off x="384" y="2124"/>
                <a:ext cx="499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7670" name="Group 13"/>
              <p:cNvGrpSpPr>
                <a:grpSpLocks/>
              </p:cNvGrpSpPr>
              <p:nvPr/>
            </p:nvGrpSpPr>
            <p:grpSpPr bwMode="auto">
              <a:xfrm>
                <a:off x="240" y="522"/>
                <a:ext cx="5280" cy="2646"/>
                <a:chOff x="240" y="762"/>
                <a:chExt cx="5280" cy="2646"/>
              </a:xfrm>
            </p:grpSpPr>
            <p:sp>
              <p:nvSpPr>
                <p:cNvPr id="27671" name="Text Box 14"/>
                <p:cNvSpPr txBox="1">
                  <a:spLocks noChangeArrowheads="1"/>
                </p:cNvSpPr>
                <p:nvPr/>
              </p:nvSpPr>
              <p:spPr bwMode="auto">
                <a:xfrm>
                  <a:off x="2534" y="762"/>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CC00CC"/>
                      </a:solidFill>
                    </a:rPr>
                    <a:t>A</a:t>
                  </a:r>
                  <a:endParaRPr lang="en-US" sz="2800"/>
                </a:p>
              </p:txBody>
            </p:sp>
            <p:sp>
              <p:nvSpPr>
                <p:cNvPr id="27672" name="Text Box 15"/>
                <p:cNvSpPr txBox="1">
                  <a:spLocks noChangeArrowheads="1"/>
                </p:cNvSpPr>
                <p:nvPr/>
              </p:nvSpPr>
              <p:spPr bwMode="auto">
                <a:xfrm>
                  <a:off x="2966" y="767"/>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0000FF"/>
                      </a:solidFill>
                    </a:rPr>
                    <a:t>B</a:t>
                  </a:r>
                  <a:endParaRPr lang="en-US" sz="2800"/>
                </a:p>
              </p:txBody>
            </p:sp>
            <p:grpSp>
              <p:nvGrpSpPr>
                <p:cNvPr id="27673" name="Group 16"/>
                <p:cNvGrpSpPr>
                  <a:grpSpLocks/>
                </p:cNvGrpSpPr>
                <p:nvPr/>
              </p:nvGrpSpPr>
              <p:grpSpPr bwMode="auto">
                <a:xfrm>
                  <a:off x="240" y="1052"/>
                  <a:ext cx="5280" cy="2356"/>
                  <a:chOff x="240" y="1052"/>
                  <a:chExt cx="5280" cy="2356"/>
                </a:xfrm>
              </p:grpSpPr>
              <p:sp>
                <p:nvSpPr>
                  <p:cNvPr id="27674" name="Line 17"/>
                  <p:cNvSpPr>
                    <a:spLocks noChangeShapeType="1"/>
                  </p:cNvSpPr>
                  <p:nvPr/>
                </p:nvSpPr>
                <p:spPr bwMode="auto">
                  <a:xfrm>
                    <a:off x="2640" y="1052"/>
                    <a:ext cx="0" cy="18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5" name="Line 18"/>
                  <p:cNvSpPr>
                    <a:spLocks noChangeShapeType="1"/>
                  </p:cNvSpPr>
                  <p:nvPr/>
                </p:nvSpPr>
                <p:spPr bwMode="auto">
                  <a:xfrm>
                    <a:off x="3072" y="1052"/>
                    <a:ext cx="0" cy="2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7676" name="Group 19"/>
                  <p:cNvGrpSpPr>
                    <a:grpSpLocks/>
                  </p:cNvGrpSpPr>
                  <p:nvPr/>
                </p:nvGrpSpPr>
                <p:grpSpPr bwMode="auto">
                  <a:xfrm>
                    <a:off x="240" y="2880"/>
                    <a:ext cx="5280" cy="0"/>
                    <a:chOff x="240" y="2880"/>
                    <a:chExt cx="5280" cy="0"/>
                  </a:xfrm>
                </p:grpSpPr>
                <p:sp>
                  <p:nvSpPr>
                    <p:cNvPr id="27682" name="Line 20"/>
                    <p:cNvSpPr>
                      <a:spLocks noChangeShapeType="1"/>
                    </p:cNvSpPr>
                    <p:nvPr/>
                  </p:nvSpPr>
                  <p:spPr bwMode="auto">
                    <a:xfrm flipH="1">
                      <a:off x="240" y="2880"/>
                      <a:ext cx="2400" cy="0"/>
                    </a:xfrm>
                    <a:prstGeom prst="line">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7683" name="Line 21"/>
                    <p:cNvSpPr>
                      <a:spLocks noChangeShapeType="1"/>
                    </p:cNvSpPr>
                    <p:nvPr/>
                  </p:nvSpPr>
                  <p:spPr bwMode="auto">
                    <a:xfrm>
                      <a:off x="2640" y="2880"/>
                      <a:ext cx="2880" cy="0"/>
                    </a:xfrm>
                    <a:prstGeom prst="line">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7677" name="Group 22"/>
                  <p:cNvGrpSpPr>
                    <a:grpSpLocks/>
                  </p:cNvGrpSpPr>
                  <p:nvPr/>
                </p:nvGrpSpPr>
                <p:grpSpPr bwMode="auto">
                  <a:xfrm>
                    <a:off x="240" y="3360"/>
                    <a:ext cx="5280" cy="0"/>
                    <a:chOff x="240" y="2880"/>
                    <a:chExt cx="5280" cy="0"/>
                  </a:xfrm>
                </p:grpSpPr>
                <p:sp>
                  <p:nvSpPr>
                    <p:cNvPr id="27680" name="Line 23"/>
                    <p:cNvSpPr>
                      <a:spLocks noChangeShapeType="1"/>
                    </p:cNvSpPr>
                    <p:nvPr/>
                  </p:nvSpPr>
                  <p:spPr bwMode="auto">
                    <a:xfrm flipH="1">
                      <a:off x="240" y="2880"/>
                      <a:ext cx="2400" cy="0"/>
                    </a:xfrm>
                    <a:prstGeom prst="line">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7681" name="Line 24"/>
                    <p:cNvSpPr>
                      <a:spLocks noChangeShapeType="1"/>
                    </p:cNvSpPr>
                    <p:nvPr/>
                  </p:nvSpPr>
                  <p:spPr bwMode="auto">
                    <a:xfrm>
                      <a:off x="2640" y="2880"/>
                      <a:ext cx="2880" cy="0"/>
                    </a:xfrm>
                    <a:prstGeom prst="line">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7678" name="Oval 25"/>
                  <p:cNvSpPr>
                    <a:spLocks noChangeArrowheads="1"/>
                  </p:cNvSpPr>
                  <p:nvPr/>
                </p:nvSpPr>
                <p:spPr bwMode="auto">
                  <a:xfrm>
                    <a:off x="2592" y="2832"/>
                    <a:ext cx="96" cy="96"/>
                  </a:xfrm>
                  <a:prstGeom prst="ellipse">
                    <a:avLst/>
                  </a:prstGeom>
                  <a:solidFill>
                    <a:schemeClr val="tx1"/>
                  </a:solidFill>
                  <a:ln w="9525">
                    <a:solidFill>
                      <a:schemeClr val="tx1"/>
                    </a:solidFill>
                    <a:round/>
                    <a:headEnd/>
                    <a:tailEnd/>
                  </a:ln>
                </p:spPr>
                <p:txBody>
                  <a:bodyPr wrap="none" anchor="ctr"/>
                  <a:lstStyle/>
                  <a:p>
                    <a:endParaRPr lang="en-US"/>
                  </a:p>
                </p:txBody>
              </p:sp>
              <p:sp>
                <p:nvSpPr>
                  <p:cNvPr id="27679" name="Oval 26"/>
                  <p:cNvSpPr>
                    <a:spLocks noChangeArrowheads="1"/>
                  </p:cNvSpPr>
                  <p:nvPr/>
                </p:nvSpPr>
                <p:spPr bwMode="auto">
                  <a:xfrm>
                    <a:off x="3024" y="3312"/>
                    <a:ext cx="96" cy="96"/>
                  </a:xfrm>
                  <a:prstGeom prst="ellipse">
                    <a:avLst/>
                  </a:prstGeom>
                  <a:solidFill>
                    <a:schemeClr val="tx1"/>
                  </a:solidFill>
                  <a:ln w="9525">
                    <a:solidFill>
                      <a:schemeClr val="tx1"/>
                    </a:solidFill>
                    <a:round/>
                    <a:headEnd/>
                    <a:tailEnd/>
                  </a:ln>
                </p:spPr>
                <p:txBody>
                  <a:bodyPr wrap="none" anchor="ctr"/>
                  <a:lstStyle/>
                  <a:p>
                    <a:endParaRPr lang="en-US"/>
                  </a:p>
                </p:txBody>
              </p:sp>
            </p:grpSp>
          </p:grpSp>
        </p:grpSp>
        <p:sp>
          <p:nvSpPr>
            <p:cNvPr id="27663" name="Text Box 27"/>
            <p:cNvSpPr txBox="1">
              <a:spLocks noChangeArrowheads="1"/>
            </p:cNvSpPr>
            <p:nvPr/>
          </p:nvSpPr>
          <p:spPr bwMode="auto">
            <a:xfrm>
              <a:off x="2352" y="2361"/>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CC00CC"/>
                  </a:solidFill>
                </a:rPr>
                <a:t>A</a:t>
              </a:r>
              <a:endParaRPr lang="en-US" sz="2400"/>
            </a:p>
          </p:txBody>
        </p:sp>
        <p:sp>
          <p:nvSpPr>
            <p:cNvPr id="27664" name="Text Box 28"/>
            <p:cNvSpPr txBox="1">
              <a:spLocks noChangeArrowheads="1"/>
            </p:cNvSpPr>
            <p:nvPr/>
          </p:nvSpPr>
          <p:spPr bwMode="auto">
            <a:xfrm>
              <a:off x="2807" y="2840"/>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0000FF"/>
                  </a:solidFill>
                </a:rPr>
                <a:t>B</a:t>
              </a:r>
              <a:endParaRPr lang="en-US" sz="2400"/>
            </a:p>
          </p:txBody>
        </p:sp>
      </p:grpSp>
      <p:sp>
        <p:nvSpPr>
          <p:cNvPr id="27655" name="Text Box 29"/>
          <p:cNvSpPr txBox="1">
            <a:spLocks noChangeArrowheads="1"/>
          </p:cNvSpPr>
          <p:nvPr/>
        </p:nvSpPr>
        <p:spPr bwMode="auto">
          <a:xfrm>
            <a:off x="1812925" y="5310188"/>
            <a:ext cx="149225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CC00CC"/>
                </a:solidFill>
              </a:rPr>
              <a:t>A:   Se</a:t>
            </a:r>
          </a:p>
          <a:p>
            <a:pPr>
              <a:lnSpc>
                <a:spcPct val="140000"/>
              </a:lnSpc>
              <a:buFontTx/>
              <a:buNone/>
            </a:pPr>
            <a:r>
              <a:rPr lang="en-US" sz="3200" b="1">
                <a:solidFill>
                  <a:srgbClr val="CC00CC"/>
                </a:solidFill>
              </a:rPr>
              <a:t>       Sp</a:t>
            </a:r>
          </a:p>
        </p:txBody>
      </p:sp>
      <p:sp>
        <p:nvSpPr>
          <p:cNvPr id="27656" name="Line 30"/>
          <p:cNvSpPr>
            <a:spLocks noChangeShapeType="1"/>
          </p:cNvSpPr>
          <p:nvPr/>
        </p:nvSpPr>
        <p:spPr bwMode="auto">
          <a:xfrm flipV="1">
            <a:off x="2514600" y="5486400"/>
            <a:ext cx="0" cy="304800"/>
          </a:xfrm>
          <a:prstGeom prst="line">
            <a:avLst/>
          </a:prstGeom>
          <a:noFill/>
          <a:ln w="2222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7657" name="Line 31"/>
          <p:cNvSpPr>
            <a:spLocks noChangeShapeType="1"/>
          </p:cNvSpPr>
          <p:nvPr/>
        </p:nvSpPr>
        <p:spPr bwMode="auto">
          <a:xfrm>
            <a:off x="2514600" y="6096000"/>
            <a:ext cx="0" cy="304800"/>
          </a:xfrm>
          <a:prstGeom prst="line">
            <a:avLst/>
          </a:prstGeom>
          <a:noFill/>
          <a:ln w="2222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8" name="Group 32"/>
          <p:cNvGrpSpPr>
            <a:grpSpLocks/>
          </p:cNvGrpSpPr>
          <p:nvPr/>
        </p:nvGrpSpPr>
        <p:grpSpPr bwMode="auto">
          <a:xfrm>
            <a:off x="5537200" y="5260975"/>
            <a:ext cx="1695450" cy="1212850"/>
            <a:chOff x="3024" y="3310"/>
            <a:chExt cx="1068" cy="764"/>
          </a:xfrm>
        </p:grpSpPr>
        <p:sp>
          <p:nvSpPr>
            <p:cNvPr id="27659" name="Text Box 33"/>
            <p:cNvSpPr txBox="1">
              <a:spLocks noChangeArrowheads="1"/>
            </p:cNvSpPr>
            <p:nvPr/>
          </p:nvSpPr>
          <p:spPr bwMode="auto">
            <a:xfrm>
              <a:off x="3024" y="3310"/>
              <a:ext cx="1068"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0000FF"/>
                  </a:solidFill>
                </a:rPr>
                <a:t>B:     Sp</a:t>
              </a:r>
            </a:p>
            <a:p>
              <a:pPr>
                <a:lnSpc>
                  <a:spcPct val="130000"/>
                </a:lnSpc>
                <a:buFontTx/>
                <a:buNone/>
              </a:pPr>
              <a:r>
                <a:rPr lang="en-US" sz="3200" b="1">
                  <a:solidFill>
                    <a:srgbClr val="0000FF"/>
                  </a:solidFill>
                </a:rPr>
                <a:t>         Se</a:t>
              </a:r>
              <a:endParaRPr lang="en-US" sz="3200">
                <a:solidFill>
                  <a:srgbClr val="0000FF"/>
                </a:solidFill>
              </a:endParaRPr>
            </a:p>
          </p:txBody>
        </p:sp>
        <p:sp>
          <p:nvSpPr>
            <p:cNvPr id="27660" name="Line 34"/>
            <p:cNvSpPr>
              <a:spLocks noChangeShapeType="1"/>
            </p:cNvSpPr>
            <p:nvPr/>
          </p:nvSpPr>
          <p:spPr bwMode="auto">
            <a:xfrm flipV="1">
              <a:off x="3552" y="3408"/>
              <a:ext cx="0" cy="192"/>
            </a:xfrm>
            <a:prstGeom prst="line">
              <a:avLst/>
            </a:prstGeom>
            <a:noFill/>
            <a:ln w="2222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7661" name="Line 35"/>
            <p:cNvSpPr>
              <a:spLocks noChangeShapeType="1"/>
            </p:cNvSpPr>
            <p:nvPr/>
          </p:nvSpPr>
          <p:spPr bwMode="auto">
            <a:xfrm>
              <a:off x="3552" y="3805"/>
              <a:ext cx="0" cy="192"/>
            </a:xfrm>
            <a:prstGeom prst="line">
              <a:avLst/>
            </a:prstGeom>
            <a:noFill/>
            <a:ln w="2222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67200" y="312420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018" fill="hold"/>
                                        <p:tgtEl>
                                          <p:spTgt spid="3"/>
                                        </p:tgtEl>
                                      </p:cBhvr>
                                    </p:cmd>
                                  </p:childTnLst>
                                </p:cTn>
                              </p:par>
                              <p:par>
                                <p:cTn id="7" presetID="55" presetClass="entr" presetSubtype="0" fill="hold" nodeType="withEffect">
                                  <p:stCondLst>
                                    <p:cond delay="24000"/>
                                  </p:stCondLst>
                                  <p:childTnLst>
                                    <p:set>
                                      <p:cBhvr>
                                        <p:cTn id="8" dur="1" fill="hold">
                                          <p:stCondLst>
                                            <p:cond delay="0"/>
                                          </p:stCondLst>
                                        </p:cTn>
                                        <p:tgtEl>
                                          <p:spTgt spid="8"/>
                                        </p:tgtEl>
                                        <p:attrNameLst>
                                          <p:attrName>style.visibility</p:attrName>
                                        </p:attrNameLst>
                                      </p:cBhvr>
                                      <p:to>
                                        <p:strVal val="visible"/>
                                      </p:to>
                                    </p:set>
                                    <p:anim calcmode="lin" valueType="num">
                                      <p:cBhvr>
                                        <p:cTn id="9" dur="2000" fill="hold"/>
                                        <p:tgtEl>
                                          <p:spTgt spid="8"/>
                                        </p:tgtEl>
                                        <p:attrNameLst>
                                          <p:attrName>ppt_w</p:attrName>
                                        </p:attrNameLst>
                                      </p:cBhvr>
                                      <p:tavLst>
                                        <p:tav tm="0">
                                          <p:val>
                                            <p:strVal val="#ppt_w*0.70"/>
                                          </p:val>
                                        </p:tav>
                                        <p:tav tm="100000">
                                          <p:val>
                                            <p:strVal val="#ppt_w"/>
                                          </p:val>
                                        </p:tav>
                                      </p:tavLst>
                                    </p:anim>
                                    <p:anim calcmode="lin" valueType="num">
                                      <p:cBhvr>
                                        <p:cTn id="10" dur="2000" fill="hold"/>
                                        <p:tgtEl>
                                          <p:spTgt spid="8"/>
                                        </p:tgtEl>
                                        <p:attrNameLst>
                                          <p:attrName>ppt_h</p:attrName>
                                        </p:attrNameLst>
                                      </p:cBhvr>
                                      <p:tavLst>
                                        <p:tav tm="0">
                                          <p:val>
                                            <p:strVal val="#ppt_h"/>
                                          </p:val>
                                        </p:tav>
                                        <p:tav tm="100000">
                                          <p:val>
                                            <p:strVal val="#ppt_h"/>
                                          </p:val>
                                        </p:tav>
                                      </p:tavLst>
                                    </p:anim>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idx="4294967295"/>
          </p:nvPr>
        </p:nvSpPr>
        <p:spPr>
          <a:xfrm>
            <a:off x="539750" y="-26988"/>
            <a:ext cx="8001000" cy="1143001"/>
          </a:xfrm>
        </p:spPr>
        <p:txBody>
          <a:bodyPr/>
          <a:lstStyle/>
          <a:p>
            <a:pPr eaLnBrk="1" hangingPunct="1">
              <a:defRPr/>
            </a:pPr>
            <a:r>
              <a:rPr lang="en-US" smtClean="0">
                <a:solidFill>
                  <a:srgbClr val="990033"/>
                </a:solidFill>
                <a:effectLst>
                  <a:outerShdw blurRad="38100" dist="38100" dir="2700000" algn="tl">
                    <a:srgbClr val="C0C0C0"/>
                  </a:outerShdw>
                </a:effectLst>
              </a:rPr>
              <a:t>Appearances to the mind</a:t>
            </a:r>
          </a:p>
        </p:txBody>
      </p:sp>
      <p:sp>
        <p:nvSpPr>
          <p:cNvPr id="4099" name="Rectangle 3"/>
          <p:cNvSpPr>
            <a:spLocks noGrp="1" noChangeArrowheads="1"/>
          </p:cNvSpPr>
          <p:nvPr>
            <p:ph type="body" idx="4294967295"/>
          </p:nvPr>
        </p:nvSpPr>
        <p:spPr>
          <a:xfrm>
            <a:off x="1322388" y="2001838"/>
            <a:ext cx="7253287" cy="3082925"/>
          </a:xfrm>
          <a:noFill/>
        </p:spPr>
        <p:txBody>
          <a:bodyPr>
            <a:spAutoFit/>
          </a:bodyPr>
          <a:lstStyle/>
          <a:p>
            <a:pPr eaLnBrk="1" hangingPunct="1">
              <a:buFontTx/>
              <a:buNone/>
            </a:pPr>
            <a:r>
              <a:rPr lang="en-US" sz="2800" smtClean="0"/>
              <a:t>Things either are what they appear to be;</a:t>
            </a:r>
          </a:p>
          <a:p>
            <a:pPr eaLnBrk="1" hangingPunct="1">
              <a:buFontTx/>
              <a:buNone/>
            </a:pPr>
            <a:r>
              <a:rPr lang="en-US" sz="2800" smtClean="0"/>
              <a:t>or they neither are, nor appear to be;</a:t>
            </a:r>
          </a:p>
          <a:p>
            <a:pPr eaLnBrk="1" hangingPunct="1">
              <a:buFontTx/>
              <a:buNone/>
            </a:pPr>
            <a:r>
              <a:rPr lang="en-US" sz="2800" smtClean="0"/>
              <a:t>or they are, and do not appear to be;</a:t>
            </a:r>
          </a:p>
          <a:p>
            <a:pPr eaLnBrk="1" hangingPunct="1">
              <a:buFontTx/>
              <a:buNone/>
            </a:pPr>
            <a:r>
              <a:rPr lang="en-US" sz="2800" smtClean="0"/>
              <a:t>or they are not, yet appear to be.</a:t>
            </a:r>
          </a:p>
          <a:p>
            <a:pPr eaLnBrk="1" hangingPunct="1">
              <a:buFontTx/>
              <a:buNone/>
            </a:pPr>
            <a:r>
              <a:rPr lang="en-US" sz="2800" smtClean="0"/>
              <a:t>Rightly to aim in all these cases</a:t>
            </a:r>
          </a:p>
          <a:p>
            <a:pPr eaLnBrk="1" hangingPunct="1">
              <a:buFontTx/>
              <a:buNone/>
            </a:pPr>
            <a:r>
              <a:rPr lang="en-US" sz="2800" smtClean="0"/>
              <a:t>is the wise man’s task.</a:t>
            </a:r>
          </a:p>
        </p:txBody>
      </p:sp>
      <p:sp>
        <p:nvSpPr>
          <p:cNvPr id="4100" name="Text Box 4"/>
          <p:cNvSpPr txBox="1">
            <a:spLocks noChangeArrowheads="1"/>
          </p:cNvSpPr>
          <p:nvPr/>
        </p:nvSpPr>
        <p:spPr bwMode="auto">
          <a:xfrm>
            <a:off x="1331913" y="1265238"/>
            <a:ext cx="36782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008080"/>
                </a:solidFill>
              </a:rPr>
              <a:t>Are of four kinds: </a:t>
            </a:r>
          </a:p>
        </p:txBody>
      </p:sp>
      <p:sp>
        <p:nvSpPr>
          <p:cNvPr id="4101" name="Rectangle 5"/>
          <p:cNvSpPr>
            <a:spLocks noChangeArrowheads="1"/>
          </p:cNvSpPr>
          <p:nvPr/>
        </p:nvSpPr>
        <p:spPr bwMode="auto">
          <a:xfrm>
            <a:off x="947738" y="5876925"/>
            <a:ext cx="48482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None/>
            </a:pPr>
            <a:r>
              <a:rPr lang="en-US" sz="2800"/>
              <a:t>	</a:t>
            </a:r>
            <a:r>
              <a:rPr lang="en-US" sz="2000">
                <a:solidFill>
                  <a:schemeClr val="accent2"/>
                </a:solidFill>
              </a:rPr>
              <a:t>Epictetus, 2nd century AD</a:t>
            </a:r>
            <a:r>
              <a:rPr lang="en-US" sz="2000"/>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07950" y="44450"/>
            <a:ext cx="8991600" cy="1143000"/>
          </a:xfrm>
        </p:spPr>
        <p:txBody>
          <a:bodyPr/>
          <a:lstStyle/>
          <a:p>
            <a:pPr eaLnBrk="1" hangingPunct="1">
              <a:lnSpc>
                <a:spcPct val="90000"/>
              </a:lnSpc>
            </a:pPr>
            <a:r>
              <a:rPr lang="en-US" sz="2400" smtClean="0"/>
              <a:t>Sensitivity and Specificity of a Two-Hour Postprandial Blood Test for Glucose for 63 True Diabetics and 340 True Nondiabetics at Different Levels of Blood Glucose</a:t>
            </a:r>
            <a:endParaRPr lang="en-US" sz="2400" b="1" smtClean="0"/>
          </a:p>
        </p:txBody>
      </p:sp>
      <p:sp>
        <p:nvSpPr>
          <p:cNvPr id="28675" name="Text Box 3"/>
          <p:cNvSpPr txBox="1">
            <a:spLocks noChangeArrowheads="1"/>
          </p:cNvSpPr>
          <p:nvPr/>
        </p:nvSpPr>
        <p:spPr bwMode="auto">
          <a:xfrm>
            <a:off x="76200" y="1524000"/>
            <a:ext cx="9525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2100"/>
              <a:t> </a:t>
            </a:r>
            <a:r>
              <a:rPr lang="en-US" sz="2100" b="1">
                <a:solidFill>
                  <a:srgbClr val="CC00FF"/>
                </a:solidFill>
              </a:rPr>
              <a:t>BLOOD		  </a:t>
            </a:r>
            <a:r>
              <a:rPr lang="en-US" sz="2100" b="1">
                <a:solidFill>
                  <a:srgbClr val="009999"/>
                </a:solidFill>
              </a:rPr>
              <a:t> SENSITIVITY</a:t>
            </a:r>
            <a:r>
              <a:rPr lang="en-US" sz="2100" b="1" baseline="30000">
                <a:solidFill>
                  <a:srgbClr val="009999"/>
                </a:solidFill>
              </a:rPr>
              <a:t>1</a:t>
            </a:r>
            <a:r>
              <a:rPr lang="en-US" sz="2100" b="1" baseline="30000">
                <a:solidFill>
                  <a:srgbClr val="CC00FF"/>
                </a:solidFill>
              </a:rPr>
              <a:t>        	   	</a:t>
            </a:r>
            <a:r>
              <a:rPr lang="en-US" sz="2100" b="1">
                <a:solidFill>
                  <a:srgbClr val="0000FF"/>
                </a:solidFill>
              </a:rPr>
              <a:t>SPECIFICITY</a:t>
            </a:r>
            <a:r>
              <a:rPr lang="en-US" sz="2100" b="1" baseline="30000">
                <a:solidFill>
                  <a:srgbClr val="0000FF"/>
                </a:solidFill>
              </a:rPr>
              <a:t>1</a:t>
            </a:r>
            <a:endParaRPr lang="en-US" sz="2100" b="1">
              <a:solidFill>
                <a:srgbClr val="0000FF"/>
              </a:solidFill>
            </a:endParaRPr>
          </a:p>
          <a:p>
            <a:pPr>
              <a:lnSpc>
                <a:spcPct val="50000"/>
              </a:lnSpc>
              <a:spcBef>
                <a:spcPct val="50000"/>
              </a:spcBef>
              <a:buFontTx/>
              <a:buNone/>
            </a:pPr>
            <a:r>
              <a:rPr lang="en-US" sz="2100" b="1">
                <a:solidFill>
                  <a:srgbClr val="CC00FF"/>
                </a:solidFill>
              </a:rPr>
              <a:t>GLUCOSE</a:t>
            </a:r>
            <a:r>
              <a:rPr lang="en-US" sz="2100"/>
              <a:t>		      (%)		          	 	(%)</a:t>
            </a:r>
          </a:p>
          <a:p>
            <a:pPr>
              <a:lnSpc>
                <a:spcPct val="50000"/>
              </a:lnSpc>
              <a:spcBef>
                <a:spcPct val="50000"/>
              </a:spcBef>
              <a:buFontTx/>
              <a:buNone/>
            </a:pPr>
            <a:r>
              <a:rPr lang="en-US" sz="2100"/>
              <a:t>    mg/dl		</a:t>
            </a:r>
            <a:r>
              <a:rPr lang="en-US" sz="2100" baseline="30000"/>
              <a:t> </a:t>
            </a:r>
            <a:endParaRPr lang="en-US" sz="2100"/>
          </a:p>
        </p:txBody>
      </p:sp>
      <p:sp>
        <p:nvSpPr>
          <p:cNvPr id="28676" name="Line 4"/>
          <p:cNvSpPr>
            <a:spLocks noChangeShapeType="1"/>
          </p:cNvSpPr>
          <p:nvPr/>
        </p:nvSpPr>
        <p:spPr bwMode="auto">
          <a:xfrm>
            <a:off x="76200" y="2760663"/>
            <a:ext cx="9144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2225">
                <a:solidFill>
                  <a:srgbClr val="000000"/>
                </a:solidFill>
                <a:round/>
                <a:headEnd/>
                <a:tailEnd/>
              </a14:hiddenLine>
            </a:ext>
          </a:extLst>
        </p:spPr>
        <p:txBody>
          <a:bodyPr wrap="none" anchor="ctr"/>
          <a:lstStyle/>
          <a:p>
            <a:endParaRPr lang="en-US"/>
          </a:p>
        </p:txBody>
      </p:sp>
      <p:sp>
        <p:nvSpPr>
          <p:cNvPr id="461829" name="Text Box 5"/>
          <p:cNvSpPr txBox="1">
            <a:spLocks noChangeArrowheads="1"/>
          </p:cNvSpPr>
          <p:nvPr/>
        </p:nvSpPr>
        <p:spPr bwMode="auto">
          <a:xfrm>
            <a:off x="0" y="2608263"/>
            <a:ext cx="95250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50000"/>
              </a:lnSpc>
              <a:spcBef>
                <a:spcPct val="50000"/>
              </a:spcBef>
              <a:buFontTx/>
              <a:buNone/>
            </a:pPr>
            <a:r>
              <a:rPr lang="en-US" sz="2400"/>
              <a:t>       </a:t>
            </a:r>
            <a:r>
              <a:rPr lang="en-US" sz="2200">
                <a:solidFill>
                  <a:srgbClr val="FF33CC"/>
                </a:solidFill>
              </a:rPr>
              <a:t>80			    100.0 (63/63)		  0.6 (   2/340)</a:t>
            </a:r>
            <a:endParaRPr lang="en-US" sz="2200"/>
          </a:p>
          <a:p>
            <a:pPr>
              <a:lnSpc>
                <a:spcPct val="50000"/>
              </a:lnSpc>
              <a:spcBef>
                <a:spcPct val="50000"/>
              </a:spcBef>
              <a:buFontTx/>
              <a:buNone/>
            </a:pPr>
            <a:r>
              <a:rPr lang="en-US" sz="2200"/>
              <a:t>      100              	      98.4 (62/63)		63.2 (215/340)</a:t>
            </a:r>
          </a:p>
          <a:p>
            <a:pPr>
              <a:lnSpc>
                <a:spcPct val="50000"/>
              </a:lnSpc>
              <a:spcBef>
                <a:spcPct val="50000"/>
              </a:spcBef>
              <a:buFontTx/>
              <a:buNone/>
            </a:pPr>
            <a:r>
              <a:rPr lang="en-US" sz="2200"/>
              <a:t>      110      		      95.2 (60/63)		93.5 (318/340) 	     </a:t>
            </a:r>
          </a:p>
          <a:p>
            <a:pPr>
              <a:lnSpc>
                <a:spcPct val="50000"/>
              </a:lnSpc>
              <a:spcBef>
                <a:spcPct val="50000"/>
              </a:spcBef>
              <a:buFontTx/>
              <a:buNone/>
            </a:pPr>
            <a:r>
              <a:rPr lang="en-US" sz="2200"/>
              <a:t>      </a:t>
            </a:r>
            <a:r>
              <a:rPr lang="en-US" sz="2200">
                <a:solidFill>
                  <a:srgbClr val="FF33CC"/>
                </a:solidFill>
              </a:rPr>
              <a:t>115 		      95.2 (60/63)		97.4 (331/340)</a:t>
            </a:r>
            <a:r>
              <a:rPr lang="en-US" sz="2200"/>
              <a:t> </a:t>
            </a:r>
          </a:p>
          <a:p>
            <a:pPr>
              <a:lnSpc>
                <a:spcPct val="50000"/>
              </a:lnSpc>
              <a:spcBef>
                <a:spcPct val="50000"/>
              </a:spcBef>
              <a:buFontTx/>
              <a:buNone/>
            </a:pPr>
            <a:r>
              <a:rPr lang="en-US" sz="2200"/>
              <a:t>      120		      84.1 (53/63)	           100.0 (335/340)</a:t>
            </a:r>
          </a:p>
          <a:p>
            <a:pPr>
              <a:lnSpc>
                <a:spcPct val="50000"/>
              </a:lnSpc>
              <a:spcBef>
                <a:spcPct val="50000"/>
              </a:spcBef>
              <a:buFontTx/>
              <a:buNone/>
            </a:pPr>
            <a:r>
              <a:rPr lang="en-US" sz="2200"/>
              <a:t>      130		      74.6 (47/63)	           100.0 (340/340)</a:t>
            </a:r>
          </a:p>
          <a:p>
            <a:pPr>
              <a:lnSpc>
                <a:spcPct val="50000"/>
              </a:lnSpc>
              <a:spcBef>
                <a:spcPct val="50000"/>
              </a:spcBef>
              <a:buFontTx/>
              <a:buNone/>
            </a:pPr>
            <a:r>
              <a:rPr lang="en-US" sz="2200"/>
              <a:t>      </a:t>
            </a:r>
            <a:r>
              <a:rPr lang="en-US" sz="2200">
                <a:solidFill>
                  <a:srgbClr val="FF33CC"/>
                </a:solidFill>
              </a:rPr>
              <a:t>140		      66.7 (42/63)	           100.0 (340/340)</a:t>
            </a:r>
            <a:endParaRPr lang="en-US" sz="2200"/>
          </a:p>
          <a:p>
            <a:pPr>
              <a:lnSpc>
                <a:spcPct val="50000"/>
              </a:lnSpc>
              <a:spcBef>
                <a:spcPct val="50000"/>
              </a:spcBef>
              <a:buFontTx/>
              <a:buNone/>
            </a:pPr>
            <a:r>
              <a:rPr lang="en-US" sz="2200"/>
              <a:t>      150	  	      55.6 (35/63)	           100.0 (340/340)</a:t>
            </a:r>
          </a:p>
          <a:p>
            <a:pPr>
              <a:lnSpc>
                <a:spcPct val="50000"/>
              </a:lnSpc>
              <a:spcBef>
                <a:spcPct val="50000"/>
              </a:spcBef>
              <a:buFontTx/>
              <a:buNone/>
            </a:pPr>
            <a:r>
              <a:rPr lang="en-US" sz="2200"/>
              <a:t>      160		      44.4 (28/63)	           100.0 (340/340)</a:t>
            </a:r>
          </a:p>
          <a:p>
            <a:pPr>
              <a:lnSpc>
                <a:spcPct val="50000"/>
              </a:lnSpc>
              <a:spcBef>
                <a:spcPct val="50000"/>
              </a:spcBef>
              <a:buFontTx/>
              <a:buNone/>
            </a:pPr>
            <a:r>
              <a:rPr lang="en-US" sz="2200"/>
              <a:t>      180		      33.3 (21/63)	           100.0 (340/340)</a:t>
            </a:r>
          </a:p>
          <a:p>
            <a:pPr>
              <a:lnSpc>
                <a:spcPct val="50000"/>
              </a:lnSpc>
              <a:spcBef>
                <a:spcPct val="50000"/>
              </a:spcBef>
              <a:buFontTx/>
              <a:buNone/>
            </a:pPr>
            <a:r>
              <a:rPr lang="en-US" sz="2200">
                <a:solidFill>
                  <a:srgbClr val="FF33CC"/>
                </a:solidFill>
              </a:rPr>
              <a:t>      200 		      23.8 (15/63)	           100.0 (340/340)</a:t>
            </a:r>
            <a:endParaRPr lang="en-US" sz="2200"/>
          </a:p>
        </p:txBody>
      </p:sp>
      <p:sp>
        <p:nvSpPr>
          <p:cNvPr id="461830" name="Text Box 6"/>
          <p:cNvSpPr txBox="1">
            <a:spLocks noChangeArrowheads="1"/>
          </p:cNvSpPr>
          <p:nvPr/>
        </p:nvSpPr>
        <p:spPr bwMode="auto">
          <a:xfrm>
            <a:off x="-23813" y="6272213"/>
            <a:ext cx="9167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aseline="30000"/>
              <a:t>1</a:t>
            </a:r>
            <a:r>
              <a:rPr lang="en-US" sz="1800"/>
              <a:t> Figures in parentheses are the number of diabetics with a two-hour postprandial blood glucose level at or above the specified level.</a:t>
            </a:r>
          </a:p>
        </p:txBody>
      </p:sp>
      <p:sp>
        <p:nvSpPr>
          <p:cNvPr id="461831" name="Line 7"/>
          <p:cNvSpPr>
            <a:spLocks noChangeShapeType="1"/>
          </p:cNvSpPr>
          <p:nvPr/>
        </p:nvSpPr>
        <p:spPr bwMode="auto">
          <a:xfrm>
            <a:off x="395288" y="3860800"/>
            <a:ext cx="8137525" cy="0"/>
          </a:xfrm>
          <a:prstGeom prst="line">
            <a:avLst/>
          </a:prstGeom>
          <a:noFill/>
          <a:ln w="28575">
            <a:solidFill>
              <a:srgbClr val="FFCC00"/>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61832" name="Line 8"/>
          <p:cNvSpPr>
            <a:spLocks noChangeShapeType="1"/>
          </p:cNvSpPr>
          <p:nvPr/>
        </p:nvSpPr>
        <p:spPr bwMode="auto">
          <a:xfrm>
            <a:off x="395288" y="5905500"/>
            <a:ext cx="8137525" cy="0"/>
          </a:xfrm>
          <a:prstGeom prst="line">
            <a:avLst/>
          </a:prstGeom>
          <a:noFill/>
          <a:ln w="28575">
            <a:solidFill>
              <a:srgbClr val="FFCC00"/>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1533" fill="hold"/>
                                        <p:tgtEl>
                                          <p:spTgt spid="3"/>
                                        </p:tgtEl>
                                      </p:cBhvr>
                                    </p:cmd>
                                  </p:childTnLst>
                                </p:cTn>
                              </p:par>
                              <p:par>
                                <p:cTn id="7" presetID="3" presetClass="entr" presetSubtype="10" fill="hold" grpId="0" nodeType="withEffect">
                                  <p:stCondLst>
                                    <p:cond delay="0"/>
                                  </p:stCondLst>
                                  <p:childTnLst>
                                    <p:set>
                                      <p:cBhvr>
                                        <p:cTn id="8" dur="1" fill="hold">
                                          <p:stCondLst>
                                            <p:cond delay="0"/>
                                          </p:stCondLst>
                                        </p:cTn>
                                        <p:tgtEl>
                                          <p:spTgt spid="461829"/>
                                        </p:tgtEl>
                                        <p:attrNameLst>
                                          <p:attrName>style.visibility</p:attrName>
                                        </p:attrNameLst>
                                      </p:cBhvr>
                                      <p:to>
                                        <p:strVal val="visible"/>
                                      </p:to>
                                    </p:set>
                                    <p:animEffect transition="in" filter="blinds(horizontal)">
                                      <p:cBhvr>
                                        <p:cTn id="9" dur="2000"/>
                                        <p:tgtEl>
                                          <p:spTgt spid="461829"/>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461830"/>
                                        </p:tgtEl>
                                        <p:attrNameLst>
                                          <p:attrName>style.visibility</p:attrName>
                                        </p:attrNameLst>
                                      </p:cBhvr>
                                      <p:to>
                                        <p:strVal val="visible"/>
                                      </p:to>
                                    </p:set>
                                    <p:animEffect transition="in" filter="dissolve">
                                      <p:cBhvr>
                                        <p:cTn id="12" dur="2000"/>
                                        <p:tgtEl>
                                          <p:spTgt spid="461830"/>
                                        </p:tgtEl>
                                      </p:cBhvr>
                                    </p:animEffect>
                                  </p:childTnLst>
                                </p:cTn>
                              </p:par>
                              <p:par>
                                <p:cTn id="13" presetID="9" presetClass="entr" presetSubtype="0" fill="hold" grpId="0" nodeType="withEffect">
                                  <p:stCondLst>
                                    <p:cond delay="30000"/>
                                  </p:stCondLst>
                                  <p:childTnLst>
                                    <p:set>
                                      <p:cBhvr>
                                        <p:cTn id="14" dur="1" fill="hold">
                                          <p:stCondLst>
                                            <p:cond delay="0"/>
                                          </p:stCondLst>
                                        </p:cTn>
                                        <p:tgtEl>
                                          <p:spTgt spid="461832"/>
                                        </p:tgtEl>
                                        <p:attrNameLst>
                                          <p:attrName>style.visibility</p:attrName>
                                        </p:attrNameLst>
                                      </p:cBhvr>
                                      <p:to>
                                        <p:strVal val="visible"/>
                                      </p:to>
                                    </p:set>
                                    <p:animEffect transition="in" filter="dissolve">
                                      <p:cBhvr>
                                        <p:cTn id="15" dur="2000"/>
                                        <p:tgtEl>
                                          <p:spTgt spid="461832"/>
                                        </p:tgtEl>
                                      </p:cBhvr>
                                    </p:animEffect>
                                  </p:childTnLst>
                                </p:cTn>
                              </p:par>
                              <p:par>
                                <p:cTn id="16" presetID="9" presetClass="entr" presetSubtype="0" fill="hold" grpId="0" nodeType="withEffect">
                                  <p:stCondLst>
                                    <p:cond delay="60000"/>
                                  </p:stCondLst>
                                  <p:childTnLst>
                                    <p:set>
                                      <p:cBhvr>
                                        <p:cTn id="17" dur="1" fill="hold">
                                          <p:stCondLst>
                                            <p:cond delay="0"/>
                                          </p:stCondLst>
                                        </p:cTn>
                                        <p:tgtEl>
                                          <p:spTgt spid="461831"/>
                                        </p:tgtEl>
                                        <p:attrNameLst>
                                          <p:attrName>style.visibility</p:attrName>
                                        </p:attrNameLst>
                                      </p:cBhvr>
                                      <p:to>
                                        <p:strVal val="visible"/>
                                      </p:to>
                                    </p:set>
                                    <p:animEffect transition="in" filter="dissolve">
                                      <p:cBhvr>
                                        <p:cTn id="18" dur="2000"/>
                                        <p:tgtEl>
                                          <p:spTgt spid="4618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461829" grpId="0" autoUpdateAnimBg="0"/>
      <p:bldP spid="461830" grpId="0"/>
      <p:bldP spid="461831" grpId="0" animBg="1"/>
      <p:bldP spid="4618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26" name="Rectangle 30"/>
          <p:cNvSpPr>
            <a:spLocks noGrp="1" noChangeArrowheads="1"/>
          </p:cNvSpPr>
          <p:nvPr>
            <p:ph type="title"/>
          </p:nvPr>
        </p:nvSpPr>
        <p:spPr>
          <a:xfrm>
            <a:off x="685800" y="333375"/>
            <a:ext cx="7772400" cy="1143000"/>
          </a:xfrm>
        </p:spPr>
        <p:txBody>
          <a:bodyPr/>
          <a:lstStyle/>
          <a:p>
            <a:pPr eaLnBrk="1" hangingPunct="1">
              <a:defRPr/>
            </a:pPr>
            <a:r>
              <a:rPr lang="en-US" sz="4000" dirty="0" smtClean="0">
                <a:solidFill>
                  <a:srgbClr val="990033"/>
                </a:solidFill>
                <a:effectLst>
                  <a:outerShdw blurRad="38100" dist="38100" dir="2700000" algn="tl">
                    <a:srgbClr val="C0C0C0"/>
                  </a:outerShdw>
                </a:effectLst>
              </a:rPr>
              <a:t>A </a:t>
            </a:r>
            <a:r>
              <a:rPr lang="en-US" sz="4000" u="sng" dirty="0" smtClean="0">
                <a:solidFill>
                  <a:srgbClr val="990033"/>
                </a:solidFill>
                <a:effectLst>
                  <a:outerShdw blurRad="38100" dist="38100" dir="2700000" algn="tl">
                    <a:srgbClr val="C0C0C0"/>
                  </a:outerShdw>
                </a:effectLst>
              </a:rPr>
              <a:t>low cut-off</a:t>
            </a:r>
            <a:r>
              <a:rPr lang="en-US" sz="4000" dirty="0" smtClean="0">
                <a:solidFill>
                  <a:srgbClr val="990033"/>
                </a:solidFill>
                <a:effectLst>
                  <a:outerShdw blurRad="38100" dist="38100" dir="2700000" algn="tl">
                    <a:srgbClr val="C0C0C0"/>
                  </a:outerShdw>
                </a:effectLst>
              </a:rPr>
              <a:t> results in a more sensitive test.</a:t>
            </a:r>
          </a:p>
        </p:txBody>
      </p:sp>
      <p:sp>
        <p:nvSpPr>
          <p:cNvPr id="4" name="Up Arrow 3"/>
          <p:cNvSpPr/>
          <p:nvPr/>
        </p:nvSpPr>
        <p:spPr bwMode="auto">
          <a:xfrm>
            <a:off x="1259632" y="1412776"/>
            <a:ext cx="484632" cy="978408"/>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000" b="0" i="0" u="none" strike="noStrike" cap="none" normalizeH="0" baseline="0" smtClean="0">
              <a:ln>
                <a:noFill/>
              </a:ln>
              <a:solidFill>
                <a:schemeClr val="tx1"/>
              </a:solidFill>
              <a:effectLst/>
              <a:latin typeface="Arial" charset="0"/>
            </a:endParaRPr>
          </a:p>
        </p:txBody>
      </p:sp>
      <p:sp>
        <p:nvSpPr>
          <p:cNvPr id="5" name="Up Arrow 4"/>
          <p:cNvSpPr/>
          <p:nvPr/>
        </p:nvSpPr>
        <p:spPr bwMode="auto">
          <a:xfrm>
            <a:off x="996949" y="6248400"/>
            <a:ext cx="761207" cy="978408"/>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000" b="0" i="0" u="none" strike="noStrike" cap="none" normalizeH="0" baseline="0" smtClean="0">
              <a:ln>
                <a:noFill/>
              </a:ln>
              <a:solidFill>
                <a:schemeClr val="tx1"/>
              </a:solidFill>
              <a:effectLst/>
              <a:latin typeface="Arial" charset="0"/>
            </a:endParaRPr>
          </a:p>
        </p:txBody>
      </p:sp>
      <p:sp>
        <p:nvSpPr>
          <p:cNvPr id="6" name="Up Arrow 5"/>
          <p:cNvSpPr/>
          <p:nvPr/>
        </p:nvSpPr>
        <p:spPr bwMode="auto">
          <a:xfrm>
            <a:off x="806450" y="6008688"/>
            <a:ext cx="484632" cy="978408"/>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000" b="0" i="0" u="none" strike="noStrike" cap="none" normalizeH="0" baseline="0" smtClean="0">
              <a:ln>
                <a:noFill/>
              </a:ln>
              <a:solidFill>
                <a:schemeClr val="tx1"/>
              </a:solidFill>
              <a:effectLst/>
              <a:latin typeface="Arial" charset="0"/>
            </a:endParaRPr>
          </a:p>
        </p:txBody>
      </p:sp>
      <p:sp>
        <p:nvSpPr>
          <p:cNvPr id="8" name="Up Arrow 7"/>
          <p:cNvSpPr/>
          <p:nvPr/>
        </p:nvSpPr>
        <p:spPr bwMode="auto">
          <a:xfrm>
            <a:off x="852169" y="6031547"/>
            <a:ext cx="484632" cy="978408"/>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000" b="0" i="0" u="none" strike="noStrike" cap="none" normalizeH="0" baseline="0" smtClean="0">
              <a:ln>
                <a:noFill/>
              </a:ln>
              <a:solidFill>
                <a:schemeClr val="tx1"/>
              </a:solidFill>
              <a:effectLst/>
              <a:latin typeface="Arial" charset="0"/>
            </a:endParaRPr>
          </a:p>
        </p:txBody>
      </p:sp>
      <p:sp>
        <p:nvSpPr>
          <p:cNvPr id="9" name="Up Arrow 8"/>
          <p:cNvSpPr/>
          <p:nvPr/>
        </p:nvSpPr>
        <p:spPr bwMode="auto">
          <a:xfrm>
            <a:off x="1094485" y="6527800"/>
            <a:ext cx="484632" cy="978408"/>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000" b="0" i="0" u="none" strike="noStrike" cap="none" normalizeH="0" baseline="0" smtClean="0">
              <a:ln>
                <a:noFill/>
              </a:ln>
              <a:solidFill>
                <a:schemeClr val="tx1"/>
              </a:solidFill>
              <a:effectLst/>
              <a:latin typeface="Arial" charset="0"/>
            </a:endParaRPr>
          </a:p>
        </p:txBody>
      </p:sp>
      <p:sp>
        <p:nvSpPr>
          <p:cNvPr id="10" name="Up Arrow 9"/>
          <p:cNvSpPr/>
          <p:nvPr/>
        </p:nvSpPr>
        <p:spPr bwMode="auto">
          <a:xfrm>
            <a:off x="852169" y="5994400"/>
            <a:ext cx="484632" cy="978408"/>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000" b="0" i="0" u="none" strike="noStrike" cap="none" normalizeH="0" baseline="0" smtClean="0">
              <a:ln>
                <a:noFill/>
              </a:ln>
              <a:solidFill>
                <a:schemeClr val="tx1"/>
              </a:solidFill>
              <a:effectLst/>
              <a:latin typeface="Arial" charset="0"/>
            </a:endParaRPr>
          </a:p>
        </p:txBody>
      </p:sp>
      <p:grpSp>
        <p:nvGrpSpPr>
          <p:cNvPr id="3" name="Group 2"/>
          <p:cNvGrpSpPr/>
          <p:nvPr/>
        </p:nvGrpSpPr>
        <p:grpSpPr>
          <a:xfrm>
            <a:off x="76200" y="1772816"/>
            <a:ext cx="8845550" cy="4754562"/>
            <a:chOff x="76200" y="1770782"/>
            <a:chExt cx="8845550" cy="4754562"/>
          </a:xfrm>
        </p:grpSpPr>
        <p:grpSp>
          <p:nvGrpSpPr>
            <p:cNvPr id="18" name="Group 17"/>
            <p:cNvGrpSpPr/>
            <p:nvPr/>
          </p:nvGrpSpPr>
          <p:grpSpPr>
            <a:xfrm>
              <a:off x="3563886" y="1988840"/>
              <a:ext cx="2664298" cy="461665"/>
              <a:chOff x="3563886" y="1988840"/>
              <a:chExt cx="2664298" cy="461665"/>
            </a:xfrm>
          </p:grpSpPr>
          <p:sp>
            <p:nvSpPr>
              <p:cNvPr id="2" name="TextBox 1"/>
              <p:cNvSpPr txBox="1"/>
              <p:nvPr/>
            </p:nvSpPr>
            <p:spPr>
              <a:xfrm>
                <a:off x="4285023" y="1988840"/>
                <a:ext cx="1943161" cy="461665"/>
              </a:xfrm>
              <a:prstGeom prst="rect">
                <a:avLst/>
              </a:prstGeom>
              <a:noFill/>
            </p:spPr>
            <p:txBody>
              <a:bodyPr wrap="none" rtlCol="0">
                <a:spAutoFit/>
              </a:bodyPr>
              <a:lstStyle/>
              <a:p>
                <a:pPr>
                  <a:buNone/>
                </a:pPr>
                <a:r>
                  <a:rPr lang="en-US" sz="2400" b="1" dirty="0" smtClean="0"/>
                  <a:t>Low Cut-Off</a:t>
                </a:r>
                <a:endParaRPr lang="en-US" sz="2400" b="1" dirty="0"/>
              </a:p>
            </p:txBody>
          </p:sp>
          <p:sp>
            <p:nvSpPr>
              <p:cNvPr id="32" name="Line 22"/>
              <p:cNvSpPr>
                <a:spLocks noChangeShapeType="1"/>
              </p:cNvSpPr>
              <p:nvPr/>
            </p:nvSpPr>
            <p:spPr bwMode="auto">
              <a:xfrm flipH="1">
                <a:off x="3563886" y="2219672"/>
                <a:ext cx="721135" cy="172479"/>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 name="Group 16"/>
            <p:cNvGrpSpPr/>
            <p:nvPr/>
          </p:nvGrpSpPr>
          <p:grpSpPr>
            <a:xfrm>
              <a:off x="76200" y="1770782"/>
              <a:ext cx="8845550" cy="4754562"/>
              <a:chOff x="76200" y="1772816"/>
              <a:chExt cx="8845550" cy="4754562"/>
            </a:xfrm>
          </p:grpSpPr>
          <p:grpSp>
            <p:nvGrpSpPr>
              <p:cNvPr id="29700" name="Group 4"/>
              <p:cNvGrpSpPr>
                <a:grpSpLocks/>
              </p:cNvGrpSpPr>
              <p:nvPr/>
            </p:nvGrpSpPr>
            <p:grpSpPr bwMode="auto">
              <a:xfrm>
                <a:off x="76200" y="1772816"/>
                <a:ext cx="8845550" cy="4754562"/>
                <a:chOff x="48" y="1117"/>
                <a:chExt cx="5572" cy="2995"/>
              </a:xfrm>
            </p:grpSpPr>
            <p:grpSp>
              <p:nvGrpSpPr>
                <p:cNvPr id="29707" name="Group 6"/>
                <p:cNvGrpSpPr>
                  <a:grpSpLocks/>
                </p:cNvGrpSpPr>
                <p:nvPr/>
              </p:nvGrpSpPr>
              <p:grpSpPr bwMode="auto">
                <a:xfrm>
                  <a:off x="48" y="1117"/>
                  <a:ext cx="5572" cy="2287"/>
                  <a:chOff x="92" y="1080"/>
                  <a:chExt cx="5572" cy="2287"/>
                </a:xfrm>
              </p:grpSpPr>
              <p:grpSp>
                <p:nvGrpSpPr>
                  <p:cNvPr id="29709" name="Group 7"/>
                  <p:cNvGrpSpPr>
                    <a:grpSpLocks/>
                  </p:cNvGrpSpPr>
                  <p:nvPr/>
                </p:nvGrpSpPr>
                <p:grpSpPr bwMode="auto">
                  <a:xfrm>
                    <a:off x="92" y="1080"/>
                    <a:ext cx="5572" cy="2287"/>
                    <a:chOff x="92" y="1080"/>
                    <a:chExt cx="5572" cy="2287"/>
                  </a:xfrm>
                </p:grpSpPr>
                <p:grpSp>
                  <p:nvGrpSpPr>
                    <p:cNvPr id="29712" name="Group 8"/>
                    <p:cNvGrpSpPr>
                      <a:grpSpLocks/>
                    </p:cNvGrpSpPr>
                    <p:nvPr/>
                  </p:nvGrpSpPr>
                  <p:grpSpPr bwMode="auto">
                    <a:xfrm>
                      <a:off x="92" y="1080"/>
                      <a:ext cx="5572" cy="2287"/>
                      <a:chOff x="92" y="1080"/>
                      <a:chExt cx="5572" cy="2287"/>
                    </a:xfrm>
                  </p:grpSpPr>
                  <p:sp>
                    <p:nvSpPr>
                      <p:cNvPr id="29715" name="Text Box 9"/>
                      <p:cNvSpPr txBox="1">
                        <a:spLocks noChangeArrowheads="1"/>
                      </p:cNvSpPr>
                      <p:nvPr/>
                    </p:nvSpPr>
                    <p:spPr bwMode="auto">
                      <a:xfrm rot="-5414951">
                        <a:off x="-888" y="2060"/>
                        <a:ext cx="2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Number of Individuals</a:t>
                        </a:r>
                      </a:p>
                    </p:txBody>
                  </p:sp>
                  <p:grpSp>
                    <p:nvGrpSpPr>
                      <p:cNvPr id="29716" name="Group 10"/>
                      <p:cNvGrpSpPr>
                        <a:grpSpLocks/>
                      </p:cNvGrpSpPr>
                      <p:nvPr/>
                    </p:nvGrpSpPr>
                    <p:grpSpPr bwMode="auto">
                      <a:xfrm>
                        <a:off x="432" y="1296"/>
                        <a:ext cx="5232" cy="2016"/>
                        <a:chOff x="432" y="1296"/>
                        <a:chExt cx="5232" cy="2016"/>
                      </a:xfrm>
                    </p:grpSpPr>
                    <p:grpSp>
                      <p:nvGrpSpPr>
                        <p:cNvPr id="29717" name="Group 11"/>
                        <p:cNvGrpSpPr>
                          <a:grpSpLocks/>
                        </p:cNvGrpSpPr>
                        <p:nvPr/>
                      </p:nvGrpSpPr>
                      <p:grpSpPr bwMode="auto">
                        <a:xfrm>
                          <a:off x="432" y="1296"/>
                          <a:ext cx="5232" cy="2016"/>
                          <a:chOff x="384" y="1200"/>
                          <a:chExt cx="5232" cy="2016"/>
                        </a:xfrm>
                      </p:grpSpPr>
                      <p:sp>
                        <p:nvSpPr>
                          <p:cNvPr id="29719" name="Line 12"/>
                          <p:cNvSpPr>
                            <a:spLocks noChangeShapeType="1"/>
                          </p:cNvSpPr>
                          <p:nvPr/>
                        </p:nvSpPr>
                        <p:spPr bwMode="auto">
                          <a:xfrm flipV="1">
                            <a:off x="384" y="1200"/>
                            <a:ext cx="0" cy="201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9720" name="Group 13"/>
                          <p:cNvGrpSpPr>
                            <a:grpSpLocks/>
                          </p:cNvGrpSpPr>
                          <p:nvPr/>
                        </p:nvGrpSpPr>
                        <p:grpSpPr bwMode="auto">
                          <a:xfrm>
                            <a:off x="384" y="1610"/>
                            <a:ext cx="5232" cy="1606"/>
                            <a:chOff x="384" y="1610"/>
                            <a:chExt cx="5232" cy="1606"/>
                          </a:xfrm>
                        </p:grpSpPr>
                        <p:grpSp>
                          <p:nvGrpSpPr>
                            <p:cNvPr id="29721" name="Group 14"/>
                            <p:cNvGrpSpPr>
                              <a:grpSpLocks/>
                            </p:cNvGrpSpPr>
                            <p:nvPr/>
                          </p:nvGrpSpPr>
                          <p:grpSpPr bwMode="auto">
                            <a:xfrm>
                              <a:off x="384" y="1610"/>
                              <a:ext cx="5232" cy="1606"/>
                              <a:chOff x="384" y="1610"/>
                              <a:chExt cx="5232" cy="1606"/>
                            </a:xfrm>
                          </p:grpSpPr>
                          <p:grpSp>
                            <p:nvGrpSpPr>
                              <p:cNvPr id="29723" name="Group 15"/>
                              <p:cNvGrpSpPr>
                                <a:grpSpLocks/>
                              </p:cNvGrpSpPr>
                              <p:nvPr/>
                            </p:nvGrpSpPr>
                            <p:grpSpPr bwMode="auto">
                              <a:xfrm>
                                <a:off x="384" y="1610"/>
                                <a:ext cx="5232" cy="1606"/>
                                <a:chOff x="48" y="1382"/>
                                <a:chExt cx="5232" cy="1606"/>
                              </a:xfrm>
                            </p:grpSpPr>
                            <p:sp>
                              <p:nvSpPr>
                                <p:cNvPr id="29725" name="Freeform 16"/>
                                <p:cNvSpPr>
                                  <a:spLocks/>
                                </p:cNvSpPr>
                                <p:nvPr/>
                              </p:nvSpPr>
                              <p:spPr bwMode="auto">
                                <a:xfrm>
                                  <a:off x="1584" y="1392"/>
                                  <a:ext cx="3696" cy="1596"/>
                                </a:xfrm>
                                <a:custGeom>
                                  <a:avLst/>
                                  <a:gdLst>
                                    <a:gd name="T0" fmla="*/ 79 w 3072"/>
                                    <a:gd name="T1" fmla="*/ 1274 h 1786"/>
                                    <a:gd name="T2" fmla="*/ 168 w 3072"/>
                                    <a:gd name="T3" fmla="*/ 1273 h 1786"/>
                                    <a:gd name="T4" fmla="*/ 255 w 3072"/>
                                    <a:gd name="T5" fmla="*/ 1273 h 1786"/>
                                    <a:gd name="T6" fmla="*/ 342 w 3072"/>
                                    <a:gd name="T7" fmla="*/ 1273 h 1786"/>
                                    <a:gd name="T8" fmla="*/ 428 w 3072"/>
                                    <a:gd name="T9" fmla="*/ 1272 h 1786"/>
                                    <a:gd name="T10" fmla="*/ 515 w 3072"/>
                                    <a:gd name="T11" fmla="*/ 1268 h 1786"/>
                                    <a:gd name="T12" fmla="*/ 602 w 3072"/>
                                    <a:gd name="T13" fmla="*/ 1264 h 1786"/>
                                    <a:gd name="T14" fmla="*/ 689 w 3072"/>
                                    <a:gd name="T15" fmla="*/ 1259 h 1786"/>
                                    <a:gd name="T16" fmla="*/ 775 w 3072"/>
                                    <a:gd name="T17" fmla="*/ 1252 h 1786"/>
                                    <a:gd name="T18" fmla="*/ 863 w 3072"/>
                                    <a:gd name="T19" fmla="*/ 1243 h 1786"/>
                                    <a:gd name="T20" fmla="*/ 949 w 3072"/>
                                    <a:gd name="T21" fmla="*/ 1230 h 1786"/>
                                    <a:gd name="T22" fmla="*/ 1036 w 3072"/>
                                    <a:gd name="T23" fmla="*/ 1212 h 1786"/>
                                    <a:gd name="T24" fmla="*/ 1124 w 3072"/>
                                    <a:gd name="T25" fmla="*/ 1189 h 1786"/>
                                    <a:gd name="T26" fmla="*/ 1210 w 3072"/>
                                    <a:gd name="T27" fmla="*/ 1160 h 1786"/>
                                    <a:gd name="T28" fmla="*/ 1297 w 3072"/>
                                    <a:gd name="T29" fmla="*/ 1122 h 1786"/>
                                    <a:gd name="T30" fmla="*/ 1384 w 3072"/>
                                    <a:gd name="T31" fmla="*/ 1077 h 1786"/>
                                    <a:gd name="T32" fmla="*/ 1473 w 3072"/>
                                    <a:gd name="T33" fmla="*/ 1023 h 1786"/>
                                    <a:gd name="T34" fmla="*/ 1559 w 3072"/>
                                    <a:gd name="T35" fmla="*/ 959 h 1786"/>
                                    <a:gd name="T36" fmla="*/ 1646 w 3072"/>
                                    <a:gd name="T37" fmla="*/ 886 h 1786"/>
                                    <a:gd name="T38" fmla="*/ 1733 w 3072"/>
                                    <a:gd name="T39" fmla="*/ 803 h 1786"/>
                                    <a:gd name="T40" fmla="*/ 1818 w 3072"/>
                                    <a:gd name="T41" fmla="*/ 713 h 1786"/>
                                    <a:gd name="T42" fmla="*/ 1905 w 3072"/>
                                    <a:gd name="T43" fmla="*/ 617 h 1786"/>
                                    <a:gd name="T44" fmla="*/ 1992 w 3072"/>
                                    <a:gd name="T45" fmla="*/ 517 h 1786"/>
                                    <a:gd name="T46" fmla="*/ 2080 w 3072"/>
                                    <a:gd name="T47" fmla="*/ 416 h 1786"/>
                                    <a:gd name="T48" fmla="*/ 2167 w 3072"/>
                                    <a:gd name="T49" fmla="*/ 319 h 1786"/>
                                    <a:gd name="T50" fmla="*/ 2253 w 3072"/>
                                    <a:gd name="T51" fmla="*/ 230 h 1786"/>
                                    <a:gd name="T52" fmla="*/ 2340 w 3072"/>
                                    <a:gd name="T53" fmla="*/ 150 h 1786"/>
                                    <a:gd name="T54" fmla="*/ 2428 w 3072"/>
                                    <a:gd name="T55" fmla="*/ 84 h 1786"/>
                                    <a:gd name="T56" fmla="*/ 2515 w 3072"/>
                                    <a:gd name="T57" fmla="*/ 37 h 1786"/>
                                    <a:gd name="T58" fmla="*/ 2601 w 3072"/>
                                    <a:gd name="T59" fmla="*/ 8 h 1786"/>
                                    <a:gd name="T60" fmla="*/ 2689 w 3072"/>
                                    <a:gd name="T61" fmla="*/ 0 h 1786"/>
                                    <a:gd name="T62" fmla="*/ 2777 w 3072"/>
                                    <a:gd name="T63" fmla="*/ 14 h 1786"/>
                                    <a:gd name="T64" fmla="*/ 2863 w 3072"/>
                                    <a:gd name="T65" fmla="*/ 49 h 1786"/>
                                    <a:gd name="T66" fmla="*/ 2949 w 3072"/>
                                    <a:gd name="T67" fmla="*/ 103 h 1786"/>
                                    <a:gd name="T68" fmla="*/ 3035 w 3072"/>
                                    <a:gd name="T69" fmla="*/ 173 h 1786"/>
                                    <a:gd name="T70" fmla="*/ 3122 w 3072"/>
                                    <a:gd name="T71" fmla="*/ 256 h 1786"/>
                                    <a:gd name="T72" fmla="*/ 3209 w 3072"/>
                                    <a:gd name="T73" fmla="*/ 349 h 1786"/>
                                    <a:gd name="T74" fmla="*/ 3298 w 3072"/>
                                    <a:gd name="T75" fmla="*/ 447 h 1786"/>
                                    <a:gd name="T76" fmla="*/ 3384 w 3072"/>
                                    <a:gd name="T77" fmla="*/ 548 h 1786"/>
                                    <a:gd name="T78" fmla="*/ 3471 w 3072"/>
                                    <a:gd name="T79" fmla="*/ 648 h 1786"/>
                                    <a:gd name="T80" fmla="*/ 3558 w 3072"/>
                                    <a:gd name="T81" fmla="*/ 741 h 1786"/>
                                    <a:gd name="T82" fmla="*/ 3644 w 3072"/>
                                    <a:gd name="T83" fmla="*/ 829 h 1786"/>
                                    <a:gd name="T84" fmla="*/ 3732 w 3072"/>
                                    <a:gd name="T85" fmla="*/ 909 h 1786"/>
                                    <a:gd name="T86" fmla="*/ 3819 w 3072"/>
                                    <a:gd name="T87" fmla="*/ 979 h 1786"/>
                                    <a:gd name="T88" fmla="*/ 3907 w 3072"/>
                                    <a:gd name="T89" fmla="*/ 1040 h 1786"/>
                                    <a:gd name="T90" fmla="*/ 3992 w 3072"/>
                                    <a:gd name="T91" fmla="*/ 1092 h 1786"/>
                                    <a:gd name="T92" fmla="*/ 4079 w 3072"/>
                                    <a:gd name="T93" fmla="*/ 1135 h 1786"/>
                                    <a:gd name="T94" fmla="*/ 4166 w 3072"/>
                                    <a:gd name="T95" fmla="*/ 1169 h 1786"/>
                                    <a:gd name="T96" fmla="*/ 4253 w 3072"/>
                                    <a:gd name="T97" fmla="*/ 1197 h 1786"/>
                                    <a:gd name="T98" fmla="*/ 4340 w 3072"/>
                                    <a:gd name="T99" fmla="*/ 1218 h 1786"/>
                                    <a:gd name="T100" fmla="*/ 4426 w 3072"/>
                                    <a:gd name="T101" fmla="*/ 1234 h 1786"/>
                                    <a:gd name="T102" fmla="*/ 4515 w 3072"/>
                                    <a:gd name="T103" fmla="*/ 1246 h 1786"/>
                                    <a:gd name="T104" fmla="*/ 4602 w 3072"/>
                                    <a:gd name="T105" fmla="*/ 1256 h 1786"/>
                                    <a:gd name="T106" fmla="*/ 4689 w 3072"/>
                                    <a:gd name="T107" fmla="*/ 1262 h 1786"/>
                                    <a:gd name="T108" fmla="*/ 4775 w 3072"/>
                                    <a:gd name="T109" fmla="*/ 1265 h 1786"/>
                                    <a:gd name="T110" fmla="*/ 4862 w 3072"/>
                                    <a:gd name="T111" fmla="*/ 1269 h 1786"/>
                                    <a:gd name="T112" fmla="*/ 4948 w 3072"/>
                                    <a:gd name="T113" fmla="*/ 1272 h 1786"/>
                                    <a:gd name="T114" fmla="*/ 5036 w 3072"/>
                                    <a:gd name="T115" fmla="*/ 1273 h 1786"/>
                                    <a:gd name="T116" fmla="*/ 5122 w 3072"/>
                                    <a:gd name="T117" fmla="*/ 1273 h 1786"/>
                                    <a:gd name="T118" fmla="*/ 5210 w 3072"/>
                                    <a:gd name="T119" fmla="*/ 1274 h 1786"/>
                                    <a:gd name="T120" fmla="*/ 5296 w 3072"/>
                                    <a:gd name="T121" fmla="*/ 1274 h 17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786"/>
                                    <a:gd name="T185" fmla="*/ 3072 w 3072"/>
                                    <a:gd name="T186" fmla="*/ 1786 h 17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786">
                                      <a:moveTo>
                                        <a:pt x="0" y="1786"/>
                                      </a:moveTo>
                                      <a:lnTo>
                                        <a:pt x="4" y="1786"/>
                                      </a:lnTo>
                                      <a:lnTo>
                                        <a:pt x="8" y="1786"/>
                                      </a:lnTo>
                                      <a:lnTo>
                                        <a:pt x="12" y="1786"/>
                                      </a:lnTo>
                                      <a:lnTo>
                                        <a:pt x="15" y="1786"/>
                                      </a:lnTo>
                                      <a:lnTo>
                                        <a:pt x="19" y="1786"/>
                                      </a:lnTo>
                                      <a:lnTo>
                                        <a:pt x="23" y="1786"/>
                                      </a:lnTo>
                                      <a:lnTo>
                                        <a:pt x="27" y="1786"/>
                                      </a:lnTo>
                                      <a:lnTo>
                                        <a:pt x="31" y="1786"/>
                                      </a:lnTo>
                                      <a:lnTo>
                                        <a:pt x="35" y="1786"/>
                                      </a:lnTo>
                                      <a:lnTo>
                                        <a:pt x="38" y="1786"/>
                                      </a:lnTo>
                                      <a:lnTo>
                                        <a:pt x="42" y="1786"/>
                                      </a:lnTo>
                                      <a:lnTo>
                                        <a:pt x="46" y="1786"/>
                                      </a:lnTo>
                                      <a:lnTo>
                                        <a:pt x="50" y="1786"/>
                                      </a:lnTo>
                                      <a:lnTo>
                                        <a:pt x="54" y="1786"/>
                                      </a:lnTo>
                                      <a:lnTo>
                                        <a:pt x="58" y="1786"/>
                                      </a:lnTo>
                                      <a:lnTo>
                                        <a:pt x="61" y="1786"/>
                                      </a:lnTo>
                                      <a:lnTo>
                                        <a:pt x="65" y="1786"/>
                                      </a:lnTo>
                                      <a:lnTo>
                                        <a:pt x="69" y="1786"/>
                                      </a:lnTo>
                                      <a:lnTo>
                                        <a:pt x="73" y="1786"/>
                                      </a:lnTo>
                                      <a:lnTo>
                                        <a:pt x="77" y="1786"/>
                                      </a:lnTo>
                                      <a:lnTo>
                                        <a:pt x="81" y="1786"/>
                                      </a:lnTo>
                                      <a:lnTo>
                                        <a:pt x="84" y="1786"/>
                                      </a:lnTo>
                                      <a:lnTo>
                                        <a:pt x="88" y="1786"/>
                                      </a:lnTo>
                                      <a:lnTo>
                                        <a:pt x="92" y="1785"/>
                                      </a:lnTo>
                                      <a:lnTo>
                                        <a:pt x="96" y="1785"/>
                                      </a:lnTo>
                                      <a:lnTo>
                                        <a:pt x="100" y="1785"/>
                                      </a:lnTo>
                                      <a:lnTo>
                                        <a:pt x="104" y="1785"/>
                                      </a:lnTo>
                                      <a:lnTo>
                                        <a:pt x="108" y="1785"/>
                                      </a:lnTo>
                                      <a:lnTo>
                                        <a:pt x="111" y="1785"/>
                                      </a:lnTo>
                                      <a:lnTo>
                                        <a:pt x="115" y="1785"/>
                                      </a:lnTo>
                                      <a:lnTo>
                                        <a:pt x="119" y="1785"/>
                                      </a:lnTo>
                                      <a:lnTo>
                                        <a:pt x="123" y="1785"/>
                                      </a:lnTo>
                                      <a:lnTo>
                                        <a:pt x="127" y="1785"/>
                                      </a:lnTo>
                                      <a:lnTo>
                                        <a:pt x="131" y="1785"/>
                                      </a:lnTo>
                                      <a:lnTo>
                                        <a:pt x="134" y="1785"/>
                                      </a:lnTo>
                                      <a:lnTo>
                                        <a:pt x="138" y="1785"/>
                                      </a:lnTo>
                                      <a:lnTo>
                                        <a:pt x="142" y="1785"/>
                                      </a:lnTo>
                                      <a:lnTo>
                                        <a:pt x="146" y="1784"/>
                                      </a:lnTo>
                                      <a:lnTo>
                                        <a:pt x="150" y="1784"/>
                                      </a:lnTo>
                                      <a:lnTo>
                                        <a:pt x="154" y="1784"/>
                                      </a:lnTo>
                                      <a:lnTo>
                                        <a:pt x="157" y="1784"/>
                                      </a:lnTo>
                                      <a:lnTo>
                                        <a:pt x="161" y="1784"/>
                                      </a:lnTo>
                                      <a:lnTo>
                                        <a:pt x="165" y="1784"/>
                                      </a:lnTo>
                                      <a:lnTo>
                                        <a:pt x="169" y="1784"/>
                                      </a:lnTo>
                                      <a:lnTo>
                                        <a:pt x="173" y="1784"/>
                                      </a:lnTo>
                                      <a:lnTo>
                                        <a:pt x="177" y="1784"/>
                                      </a:lnTo>
                                      <a:lnTo>
                                        <a:pt x="180" y="1783"/>
                                      </a:lnTo>
                                      <a:lnTo>
                                        <a:pt x="184" y="1783"/>
                                      </a:lnTo>
                                      <a:lnTo>
                                        <a:pt x="188" y="1783"/>
                                      </a:lnTo>
                                      <a:lnTo>
                                        <a:pt x="192" y="1783"/>
                                      </a:lnTo>
                                      <a:lnTo>
                                        <a:pt x="196" y="1783"/>
                                      </a:lnTo>
                                      <a:lnTo>
                                        <a:pt x="200" y="1783"/>
                                      </a:lnTo>
                                      <a:lnTo>
                                        <a:pt x="204" y="1783"/>
                                      </a:lnTo>
                                      <a:lnTo>
                                        <a:pt x="207" y="1783"/>
                                      </a:lnTo>
                                      <a:lnTo>
                                        <a:pt x="211" y="1782"/>
                                      </a:lnTo>
                                      <a:lnTo>
                                        <a:pt x="215" y="1782"/>
                                      </a:lnTo>
                                      <a:lnTo>
                                        <a:pt x="219" y="1782"/>
                                      </a:lnTo>
                                      <a:lnTo>
                                        <a:pt x="223" y="1782"/>
                                      </a:lnTo>
                                      <a:lnTo>
                                        <a:pt x="227" y="1782"/>
                                      </a:lnTo>
                                      <a:lnTo>
                                        <a:pt x="230" y="1781"/>
                                      </a:lnTo>
                                      <a:lnTo>
                                        <a:pt x="234" y="1781"/>
                                      </a:lnTo>
                                      <a:lnTo>
                                        <a:pt x="238" y="1781"/>
                                      </a:lnTo>
                                      <a:lnTo>
                                        <a:pt x="242" y="1781"/>
                                      </a:lnTo>
                                      <a:lnTo>
                                        <a:pt x="246" y="1781"/>
                                      </a:lnTo>
                                      <a:lnTo>
                                        <a:pt x="250" y="1780"/>
                                      </a:lnTo>
                                      <a:lnTo>
                                        <a:pt x="253" y="1780"/>
                                      </a:lnTo>
                                      <a:lnTo>
                                        <a:pt x="257" y="1780"/>
                                      </a:lnTo>
                                      <a:lnTo>
                                        <a:pt x="261" y="1780"/>
                                      </a:lnTo>
                                      <a:lnTo>
                                        <a:pt x="265" y="1780"/>
                                      </a:lnTo>
                                      <a:lnTo>
                                        <a:pt x="269" y="1779"/>
                                      </a:lnTo>
                                      <a:lnTo>
                                        <a:pt x="273" y="1779"/>
                                      </a:lnTo>
                                      <a:lnTo>
                                        <a:pt x="276" y="1779"/>
                                      </a:lnTo>
                                      <a:lnTo>
                                        <a:pt x="280" y="1778"/>
                                      </a:lnTo>
                                      <a:lnTo>
                                        <a:pt x="284" y="1778"/>
                                      </a:lnTo>
                                      <a:lnTo>
                                        <a:pt x="288" y="1778"/>
                                      </a:lnTo>
                                      <a:lnTo>
                                        <a:pt x="292" y="1778"/>
                                      </a:lnTo>
                                      <a:lnTo>
                                        <a:pt x="296" y="1777"/>
                                      </a:lnTo>
                                      <a:lnTo>
                                        <a:pt x="300" y="1777"/>
                                      </a:lnTo>
                                      <a:lnTo>
                                        <a:pt x="303" y="1777"/>
                                      </a:lnTo>
                                      <a:lnTo>
                                        <a:pt x="307" y="1776"/>
                                      </a:lnTo>
                                      <a:lnTo>
                                        <a:pt x="311" y="1776"/>
                                      </a:lnTo>
                                      <a:lnTo>
                                        <a:pt x="315" y="1776"/>
                                      </a:lnTo>
                                      <a:lnTo>
                                        <a:pt x="319" y="1775"/>
                                      </a:lnTo>
                                      <a:lnTo>
                                        <a:pt x="323" y="1775"/>
                                      </a:lnTo>
                                      <a:lnTo>
                                        <a:pt x="326" y="1774"/>
                                      </a:lnTo>
                                      <a:lnTo>
                                        <a:pt x="330" y="1774"/>
                                      </a:lnTo>
                                      <a:lnTo>
                                        <a:pt x="334" y="1774"/>
                                      </a:lnTo>
                                      <a:lnTo>
                                        <a:pt x="338" y="1773"/>
                                      </a:lnTo>
                                      <a:lnTo>
                                        <a:pt x="342" y="1773"/>
                                      </a:lnTo>
                                      <a:lnTo>
                                        <a:pt x="346" y="1772"/>
                                      </a:lnTo>
                                      <a:lnTo>
                                        <a:pt x="349" y="1772"/>
                                      </a:lnTo>
                                      <a:lnTo>
                                        <a:pt x="353" y="1771"/>
                                      </a:lnTo>
                                      <a:lnTo>
                                        <a:pt x="357" y="1771"/>
                                      </a:lnTo>
                                      <a:lnTo>
                                        <a:pt x="361" y="1770"/>
                                      </a:lnTo>
                                      <a:lnTo>
                                        <a:pt x="365" y="1770"/>
                                      </a:lnTo>
                                      <a:lnTo>
                                        <a:pt x="369" y="1769"/>
                                      </a:lnTo>
                                      <a:lnTo>
                                        <a:pt x="372" y="1769"/>
                                      </a:lnTo>
                                      <a:lnTo>
                                        <a:pt x="376" y="1768"/>
                                      </a:lnTo>
                                      <a:lnTo>
                                        <a:pt x="380" y="1768"/>
                                      </a:lnTo>
                                      <a:lnTo>
                                        <a:pt x="384" y="1767"/>
                                      </a:lnTo>
                                      <a:lnTo>
                                        <a:pt x="388" y="1767"/>
                                      </a:lnTo>
                                      <a:lnTo>
                                        <a:pt x="392" y="1766"/>
                                      </a:lnTo>
                                      <a:lnTo>
                                        <a:pt x="396" y="1765"/>
                                      </a:lnTo>
                                      <a:lnTo>
                                        <a:pt x="399" y="1765"/>
                                      </a:lnTo>
                                      <a:lnTo>
                                        <a:pt x="403" y="1764"/>
                                      </a:lnTo>
                                      <a:lnTo>
                                        <a:pt x="407" y="1763"/>
                                      </a:lnTo>
                                      <a:lnTo>
                                        <a:pt x="411" y="1763"/>
                                      </a:lnTo>
                                      <a:lnTo>
                                        <a:pt x="415" y="1762"/>
                                      </a:lnTo>
                                      <a:lnTo>
                                        <a:pt x="419" y="1761"/>
                                      </a:lnTo>
                                      <a:lnTo>
                                        <a:pt x="422" y="1760"/>
                                      </a:lnTo>
                                      <a:lnTo>
                                        <a:pt x="426" y="1760"/>
                                      </a:lnTo>
                                      <a:lnTo>
                                        <a:pt x="430" y="1759"/>
                                      </a:lnTo>
                                      <a:lnTo>
                                        <a:pt x="434" y="1758"/>
                                      </a:lnTo>
                                      <a:lnTo>
                                        <a:pt x="438" y="1757"/>
                                      </a:lnTo>
                                      <a:lnTo>
                                        <a:pt x="442" y="1756"/>
                                      </a:lnTo>
                                      <a:lnTo>
                                        <a:pt x="445" y="1755"/>
                                      </a:lnTo>
                                      <a:lnTo>
                                        <a:pt x="449" y="1754"/>
                                      </a:lnTo>
                                      <a:lnTo>
                                        <a:pt x="453" y="1753"/>
                                      </a:lnTo>
                                      <a:lnTo>
                                        <a:pt x="457" y="1753"/>
                                      </a:lnTo>
                                      <a:lnTo>
                                        <a:pt x="461" y="1752"/>
                                      </a:lnTo>
                                      <a:lnTo>
                                        <a:pt x="465" y="1751"/>
                                      </a:lnTo>
                                      <a:lnTo>
                                        <a:pt x="468" y="1750"/>
                                      </a:lnTo>
                                      <a:lnTo>
                                        <a:pt x="472" y="1748"/>
                                      </a:lnTo>
                                      <a:lnTo>
                                        <a:pt x="476" y="1747"/>
                                      </a:lnTo>
                                      <a:lnTo>
                                        <a:pt x="480" y="1746"/>
                                      </a:lnTo>
                                      <a:lnTo>
                                        <a:pt x="484" y="1745"/>
                                      </a:lnTo>
                                      <a:lnTo>
                                        <a:pt x="488" y="1744"/>
                                      </a:lnTo>
                                      <a:lnTo>
                                        <a:pt x="492" y="1743"/>
                                      </a:lnTo>
                                      <a:lnTo>
                                        <a:pt x="495" y="1742"/>
                                      </a:lnTo>
                                      <a:lnTo>
                                        <a:pt x="499" y="1740"/>
                                      </a:lnTo>
                                      <a:lnTo>
                                        <a:pt x="503" y="1739"/>
                                      </a:lnTo>
                                      <a:lnTo>
                                        <a:pt x="507" y="1738"/>
                                      </a:lnTo>
                                      <a:lnTo>
                                        <a:pt x="511" y="1736"/>
                                      </a:lnTo>
                                      <a:lnTo>
                                        <a:pt x="515" y="1735"/>
                                      </a:lnTo>
                                      <a:lnTo>
                                        <a:pt x="518" y="1734"/>
                                      </a:lnTo>
                                      <a:lnTo>
                                        <a:pt x="522" y="1732"/>
                                      </a:lnTo>
                                      <a:lnTo>
                                        <a:pt x="526" y="1731"/>
                                      </a:lnTo>
                                      <a:lnTo>
                                        <a:pt x="530" y="1729"/>
                                      </a:lnTo>
                                      <a:lnTo>
                                        <a:pt x="534" y="1728"/>
                                      </a:lnTo>
                                      <a:lnTo>
                                        <a:pt x="538" y="1726"/>
                                      </a:lnTo>
                                      <a:lnTo>
                                        <a:pt x="541" y="1725"/>
                                      </a:lnTo>
                                      <a:lnTo>
                                        <a:pt x="545" y="1723"/>
                                      </a:lnTo>
                                      <a:lnTo>
                                        <a:pt x="549" y="1721"/>
                                      </a:lnTo>
                                      <a:lnTo>
                                        <a:pt x="553" y="1720"/>
                                      </a:lnTo>
                                      <a:lnTo>
                                        <a:pt x="557" y="1718"/>
                                      </a:lnTo>
                                      <a:lnTo>
                                        <a:pt x="561" y="1716"/>
                                      </a:lnTo>
                                      <a:lnTo>
                                        <a:pt x="564" y="1714"/>
                                      </a:lnTo>
                                      <a:lnTo>
                                        <a:pt x="568" y="1712"/>
                                      </a:lnTo>
                                      <a:lnTo>
                                        <a:pt x="572" y="1710"/>
                                      </a:lnTo>
                                      <a:lnTo>
                                        <a:pt x="576" y="1708"/>
                                      </a:lnTo>
                                      <a:lnTo>
                                        <a:pt x="580" y="1707"/>
                                      </a:lnTo>
                                      <a:lnTo>
                                        <a:pt x="584" y="1704"/>
                                      </a:lnTo>
                                      <a:lnTo>
                                        <a:pt x="588" y="1702"/>
                                      </a:lnTo>
                                      <a:lnTo>
                                        <a:pt x="591" y="1700"/>
                                      </a:lnTo>
                                      <a:lnTo>
                                        <a:pt x="595" y="1698"/>
                                      </a:lnTo>
                                      <a:lnTo>
                                        <a:pt x="599" y="1696"/>
                                      </a:lnTo>
                                      <a:lnTo>
                                        <a:pt x="603" y="1694"/>
                                      </a:lnTo>
                                      <a:lnTo>
                                        <a:pt x="607" y="1691"/>
                                      </a:lnTo>
                                      <a:lnTo>
                                        <a:pt x="611" y="1689"/>
                                      </a:lnTo>
                                      <a:lnTo>
                                        <a:pt x="614" y="1687"/>
                                      </a:lnTo>
                                      <a:lnTo>
                                        <a:pt x="618" y="1684"/>
                                      </a:lnTo>
                                      <a:lnTo>
                                        <a:pt x="622" y="1682"/>
                                      </a:lnTo>
                                      <a:lnTo>
                                        <a:pt x="626" y="1679"/>
                                      </a:lnTo>
                                      <a:lnTo>
                                        <a:pt x="630" y="1677"/>
                                      </a:lnTo>
                                      <a:lnTo>
                                        <a:pt x="634" y="1674"/>
                                      </a:lnTo>
                                      <a:lnTo>
                                        <a:pt x="637" y="1671"/>
                                      </a:lnTo>
                                      <a:lnTo>
                                        <a:pt x="641" y="1669"/>
                                      </a:lnTo>
                                      <a:lnTo>
                                        <a:pt x="645" y="1666"/>
                                      </a:lnTo>
                                      <a:lnTo>
                                        <a:pt x="649" y="1663"/>
                                      </a:lnTo>
                                      <a:lnTo>
                                        <a:pt x="653" y="1660"/>
                                      </a:lnTo>
                                      <a:lnTo>
                                        <a:pt x="657" y="1657"/>
                                      </a:lnTo>
                                      <a:lnTo>
                                        <a:pt x="660" y="1654"/>
                                      </a:lnTo>
                                      <a:lnTo>
                                        <a:pt x="664" y="1651"/>
                                      </a:lnTo>
                                      <a:lnTo>
                                        <a:pt x="668" y="1648"/>
                                      </a:lnTo>
                                      <a:lnTo>
                                        <a:pt x="672" y="1645"/>
                                      </a:lnTo>
                                      <a:lnTo>
                                        <a:pt x="676" y="1642"/>
                                      </a:lnTo>
                                      <a:lnTo>
                                        <a:pt x="680" y="1638"/>
                                      </a:lnTo>
                                      <a:lnTo>
                                        <a:pt x="684" y="1635"/>
                                      </a:lnTo>
                                      <a:lnTo>
                                        <a:pt x="687" y="1632"/>
                                      </a:lnTo>
                                      <a:lnTo>
                                        <a:pt x="691" y="1628"/>
                                      </a:lnTo>
                                      <a:lnTo>
                                        <a:pt x="695" y="1625"/>
                                      </a:lnTo>
                                      <a:lnTo>
                                        <a:pt x="699" y="1621"/>
                                      </a:lnTo>
                                      <a:lnTo>
                                        <a:pt x="703" y="1617"/>
                                      </a:lnTo>
                                      <a:lnTo>
                                        <a:pt x="707" y="1614"/>
                                      </a:lnTo>
                                      <a:lnTo>
                                        <a:pt x="710" y="1610"/>
                                      </a:lnTo>
                                      <a:lnTo>
                                        <a:pt x="714" y="1606"/>
                                      </a:lnTo>
                                      <a:lnTo>
                                        <a:pt x="718" y="1602"/>
                                      </a:lnTo>
                                      <a:lnTo>
                                        <a:pt x="722" y="1598"/>
                                      </a:lnTo>
                                      <a:lnTo>
                                        <a:pt x="726" y="1594"/>
                                      </a:lnTo>
                                      <a:lnTo>
                                        <a:pt x="730" y="1590"/>
                                      </a:lnTo>
                                      <a:lnTo>
                                        <a:pt x="733" y="1586"/>
                                      </a:lnTo>
                                      <a:lnTo>
                                        <a:pt x="737" y="1582"/>
                                      </a:lnTo>
                                      <a:lnTo>
                                        <a:pt x="741" y="1577"/>
                                      </a:lnTo>
                                      <a:lnTo>
                                        <a:pt x="745" y="1573"/>
                                      </a:lnTo>
                                      <a:lnTo>
                                        <a:pt x="749" y="1568"/>
                                      </a:lnTo>
                                      <a:lnTo>
                                        <a:pt x="753" y="1564"/>
                                      </a:lnTo>
                                      <a:lnTo>
                                        <a:pt x="756" y="1559"/>
                                      </a:lnTo>
                                      <a:lnTo>
                                        <a:pt x="760" y="1555"/>
                                      </a:lnTo>
                                      <a:lnTo>
                                        <a:pt x="764" y="1550"/>
                                      </a:lnTo>
                                      <a:lnTo>
                                        <a:pt x="768" y="1545"/>
                                      </a:lnTo>
                                      <a:lnTo>
                                        <a:pt x="772" y="1540"/>
                                      </a:lnTo>
                                      <a:lnTo>
                                        <a:pt x="776" y="1535"/>
                                      </a:lnTo>
                                      <a:lnTo>
                                        <a:pt x="780" y="1530"/>
                                      </a:lnTo>
                                      <a:lnTo>
                                        <a:pt x="783" y="1525"/>
                                      </a:lnTo>
                                      <a:lnTo>
                                        <a:pt x="787" y="1520"/>
                                      </a:lnTo>
                                      <a:lnTo>
                                        <a:pt x="791" y="1515"/>
                                      </a:lnTo>
                                      <a:lnTo>
                                        <a:pt x="795" y="1510"/>
                                      </a:lnTo>
                                      <a:lnTo>
                                        <a:pt x="799" y="1504"/>
                                      </a:lnTo>
                                      <a:lnTo>
                                        <a:pt x="803" y="1499"/>
                                      </a:lnTo>
                                      <a:lnTo>
                                        <a:pt x="806" y="1493"/>
                                      </a:lnTo>
                                      <a:lnTo>
                                        <a:pt x="810" y="1487"/>
                                      </a:lnTo>
                                      <a:lnTo>
                                        <a:pt x="814" y="1482"/>
                                      </a:lnTo>
                                      <a:lnTo>
                                        <a:pt x="818" y="1476"/>
                                      </a:lnTo>
                                      <a:lnTo>
                                        <a:pt x="822" y="1470"/>
                                      </a:lnTo>
                                      <a:lnTo>
                                        <a:pt x="826" y="1464"/>
                                      </a:lnTo>
                                      <a:lnTo>
                                        <a:pt x="829" y="1458"/>
                                      </a:lnTo>
                                      <a:lnTo>
                                        <a:pt x="833" y="1452"/>
                                      </a:lnTo>
                                      <a:lnTo>
                                        <a:pt x="837" y="1446"/>
                                      </a:lnTo>
                                      <a:lnTo>
                                        <a:pt x="841" y="1440"/>
                                      </a:lnTo>
                                      <a:lnTo>
                                        <a:pt x="845" y="1433"/>
                                      </a:lnTo>
                                      <a:lnTo>
                                        <a:pt x="849" y="1427"/>
                                      </a:lnTo>
                                      <a:lnTo>
                                        <a:pt x="852" y="1420"/>
                                      </a:lnTo>
                                      <a:lnTo>
                                        <a:pt x="856" y="1414"/>
                                      </a:lnTo>
                                      <a:lnTo>
                                        <a:pt x="860" y="1407"/>
                                      </a:lnTo>
                                      <a:lnTo>
                                        <a:pt x="864" y="1401"/>
                                      </a:lnTo>
                                      <a:lnTo>
                                        <a:pt x="868" y="1394"/>
                                      </a:lnTo>
                                      <a:lnTo>
                                        <a:pt x="872" y="1387"/>
                                      </a:lnTo>
                                      <a:lnTo>
                                        <a:pt x="876" y="1380"/>
                                      </a:lnTo>
                                      <a:lnTo>
                                        <a:pt x="879" y="1373"/>
                                      </a:lnTo>
                                      <a:lnTo>
                                        <a:pt x="883" y="1366"/>
                                      </a:lnTo>
                                      <a:lnTo>
                                        <a:pt x="887" y="1359"/>
                                      </a:lnTo>
                                      <a:lnTo>
                                        <a:pt x="891" y="1351"/>
                                      </a:lnTo>
                                      <a:lnTo>
                                        <a:pt x="895" y="1344"/>
                                      </a:lnTo>
                                      <a:lnTo>
                                        <a:pt x="899" y="1336"/>
                                      </a:lnTo>
                                      <a:lnTo>
                                        <a:pt x="902" y="1329"/>
                                      </a:lnTo>
                                      <a:lnTo>
                                        <a:pt x="906" y="1321"/>
                                      </a:lnTo>
                                      <a:lnTo>
                                        <a:pt x="910" y="1314"/>
                                      </a:lnTo>
                                      <a:lnTo>
                                        <a:pt x="914" y="1306"/>
                                      </a:lnTo>
                                      <a:lnTo>
                                        <a:pt x="918" y="1298"/>
                                      </a:lnTo>
                                      <a:lnTo>
                                        <a:pt x="922" y="1290"/>
                                      </a:lnTo>
                                      <a:lnTo>
                                        <a:pt x="925" y="1282"/>
                                      </a:lnTo>
                                      <a:lnTo>
                                        <a:pt x="929" y="1274"/>
                                      </a:lnTo>
                                      <a:lnTo>
                                        <a:pt x="933" y="1266"/>
                                      </a:lnTo>
                                      <a:lnTo>
                                        <a:pt x="937" y="1258"/>
                                      </a:lnTo>
                                      <a:lnTo>
                                        <a:pt x="941" y="1249"/>
                                      </a:lnTo>
                                      <a:lnTo>
                                        <a:pt x="945" y="1241"/>
                                      </a:lnTo>
                                      <a:lnTo>
                                        <a:pt x="948" y="1233"/>
                                      </a:lnTo>
                                      <a:lnTo>
                                        <a:pt x="952" y="1224"/>
                                      </a:lnTo>
                                      <a:lnTo>
                                        <a:pt x="956" y="1216"/>
                                      </a:lnTo>
                                      <a:lnTo>
                                        <a:pt x="960" y="1207"/>
                                      </a:lnTo>
                                      <a:lnTo>
                                        <a:pt x="964" y="1198"/>
                                      </a:lnTo>
                                      <a:lnTo>
                                        <a:pt x="968" y="1189"/>
                                      </a:lnTo>
                                      <a:lnTo>
                                        <a:pt x="972" y="1180"/>
                                      </a:lnTo>
                                      <a:lnTo>
                                        <a:pt x="975" y="1172"/>
                                      </a:lnTo>
                                      <a:lnTo>
                                        <a:pt x="979" y="1162"/>
                                      </a:lnTo>
                                      <a:lnTo>
                                        <a:pt x="983" y="1153"/>
                                      </a:lnTo>
                                      <a:lnTo>
                                        <a:pt x="987" y="1144"/>
                                      </a:lnTo>
                                      <a:lnTo>
                                        <a:pt x="991" y="1135"/>
                                      </a:lnTo>
                                      <a:lnTo>
                                        <a:pt x="995" y="1126"/>
                                      </a:lnTo>
                                      <a:lnTo>
                                        <a:pt x="998" y="1116"/>
                                      </a:lnTo>
                                      <a:lnTo>
                                        <a:pt x="1002" y="1107"/>
                                      </a:lnTo>
                                      <a:lnTo>
                                        <a:pt x="1006" y="1097"/>
                                      </a:lnTo>
                                      <a:lnTo>
                                        <a:pt x="1010" y="1088"/>
                                      </a:lnTo>
                                      <a:lnTo>
                                        <a:pt x="1014" y="1078"/>
                                      </a:lnTo>
                                      <a:lnTo>
                                        <a:pt x="1018" y="1069"/>
                                      </a:lnTo>
                                      <a:lnTo>
                                        <a:pt x="1021" y="1059"/>
                                      </a:lnTo>
                                      <a:lnTo>
                                        <a:pt x="1025" y="1049"/>
                                      </a:lnTo>
                                      <a:lnTo>
                                        <a:pt x="1029" y="1039"/>
                                      </a:lnTo>
                                      <a:lnTo>
                                        <a:pt x="1033" y="1029"/>
                                      </a:lnTo>
                                      <a:lnTo>
                                        <a:pt x="1037" y="1019"/>
                                      </a:lnTo>
                                      <a:lnTo>
                                        <a:pt x="1041" y="1009"/>
                                      </a:lnTo>
                                      <a:lnTo>
                                        <a:pt x="1044" y="999"/>
                                      </a:lnTo>
                                      <a:lnTo>
                                        <a:pt x="1048" y="989"/>
                                      </a:lnTo>
                                      <a:lnTo>
                                        <a:pt x="1052" y="979"/>
                                      </a:lnTo>
                                      <a:lnTo>
                                        <a:pt x="1056" y="969"/>
                                      </a:lnTo>
                                      <a:lnTo>
                                        <a:pt x="1060" y="959"/>
                                      </a:lnTo>
                                      <a:lnTo>
                                        <a:pt x="1064" y="948"/>
                                      </a:lnTo>
                                      <a:lnTo>
                                        <a:pt x="1068" y="938"/>
                                      </a:lnTo>
                                      <a:lnTo>
                                        <a:pt x="1071" y="928"/>
                                      </a:lnTo>
                                      <a:lnTo>
                                        <a:pt x="1075" y="917"/>
                                      </a:lnTo>
                                      <a:lnTo>
                                        <a:pt x="1079" y="907"/>
                                      </a:lnTo>
                                      <a:lnTo>
                                        <a:pt x="1083" y="896"/>
                                      </a:lnTo>
                                      <a:lnTo>
                                        <a:pt x="1087" y="886"/>
                                      </a:lnTo>
                                      <a:lnTo>
                                        <a:pt x="1091" y="875"/>
                                      </a:lnTo>
                                      <a:lnTo>
                                        <a:pt x="1094" y="865"/>
                                      </a:lnTo>
                                      <a:lnTo>
                                        <a:pt x="1098" y="854"/>
                                      </a:lnTo>
                                      <a:lnTo>
                                        <a:pt x="1102" y="843"/>
                                      </a:lnTo>
                                      <a:lnTo>
                                        <a:pt x="1106" y="833"/>
                                      </a:lnTo>
                                      <a:lnTo>
                                        <a:pt x="1110" y="822"/>
                                      </a:lnTo>
                                      <a:lnTo>
                                        <a:pt x="1114" y="811"/>
                                      </a:lnTo>
                                      <a:lnTo>
                                        <a:pt x="1117" y="800"/>
                                      </a:lnTo>
                                      <a:lnTo>
                                        <a:pt x="1121" y="790"/>
                                      </a:lnTo>
                                      <a:lnTo>
                                        <a:pt x="1125" y="779"/>
                                      </a:lnTo>
                                      <a:lnTo>
                                        <a:pt x="1129" y="768"/>
                                      </a:lnTo>
                                      <a:lnTo>
                                        <a:pt x="1133" y="757"/>
                                      </a:lnTo>
                                      <a:lnTo>
                                        <a:pt x="1137" y="747"/>
                                      </a:lnTo>
                                      <a:lnTo>
                                        <a:pt x="1140" y="736"/>
                                      </a:lnTo>
                                      <a:lnTo>
                                        <a:pt x="1144" y="725"/>
                                      </a:lnTo>
                                      <a:lnTo>
                                        <a:pt x="1148" y="714"/>
                                      </a:lnTo>
                                      <a:lnTo>
                                        <a:pt x="1152" y="703"/>
                                      </a:lnTo>
                                      <a:lnTo>
                                        <a:pt x="1156" y="692"/>
                                      </a:lnTo>
                                      <a:lnTo>
                                        <a:pt x="1160" y="682"/>
                                      </a:lnTo>
                                      <a:lnTo>
                                        <a:pt x="1164" y="671"/>
                                      </a:lnTo>
                                      <a:lnTo>
                                        <a:pt x="1167" y="660"/>
                                      </a:lnTo>
                                      <a:lnTo>
                                        <a:pt x="1171" y="649"/>
                                      </a:lnTo>
                                      <a:lnTo>
                                        <a:pt x="1175" y="638"/>
                                      </a:lnTo>
                                      <a:lnTo>
                                        <a:pt x="1179" y="627"/>
                                      </a:lnTo>
                                      <a:lnTo>
                                        <a:pt x="1183" y="617"/>
                                      </a:lnTo>
                                      <a:lnTo>
                                        <a:pt x="1187" y="606"/>
                                      </a:lnTo>
                                      <a:lnTo>
                                        <a:pt x="1190" y="595"/>
                                      </a:lnTo>
                                      <a:lnTo>
                                        <a:pt x="1194" y="584"/>
                                      </a:lnTo>
                                      <a:lnTo>
                                        <a:pt x="1198" y="574"/>
                                      </a:lnTo>
                                      <a:lnTo>
                                        <a:pt x="1202" y="563"/>
                                      </a:lnTo>
                                      <a:lnTo>
                                        <a:pt x="1206" y="552"/>
                                      </a:lnTo>
                                      <a:lnTo>
                                        <a:pt x="1210" y="542"/>
                                      </a:lnTo>
                                      <a:lnTo>
                                        <a:pt x="1213" y="531"/>
                                      </a:lnTo>
                                      <a:lnTo>
                                        <a:pt x="1217" y="521"/>
                                      </a:lnTo>
                                      <a:lnTo>
                                        <a:pt x="1221" y="510"/>
                                      </a:lnTo>
                                      <a:lnTo>
                                        <a:pt x="1225" y="500"/>
                                      </a:lnTo>
                                      <a:lnTo>
                                        <a:pt x="1229" y="489"/>
                                      </a:lnTo>
                                      <a:lnTo>
                                        <a:pt x="1233" y="479"/>
                                      </a:lnTo>
                                      <a:lnTo>
                                        <a:pt x="1236" y="469"/>
                                      </a:lnTo>
                                      <a:lnTo>
                                        <a:pt x="1240" y="459"/>
                                      </a:lnTo>
                                      <a:lnTo>
                                        <a:pt x="1244" y="448"/>
                                      </a:lnTo>
                                      <a:lnTo>
                                        <a:pt x="1248" y="438"/>
                                      </a:lnTo>
                                      <a:lnTo>
                                        <a:pt x="1252" y="428"/>
                                      </a:lnTo>
                                      <a:lnTo>
                                        <a:pt x="1256" y="418"/>
                                      </a:lnTo>
                                      <a:lnTo>
                                        <a:pt x="1260" y="408"/>
                                      </a:lnTo>
                                      <a:lnTo>
                                        <a:pt x="1263" y="398"/>
                                      </a:lnTo>
                                      <a:lnTo>
                                        <a:pt x="1267" y="388"/>
                                      </a:lnTo>
                                      <a:lnTo>
                                        <a:pt x="1271" y="379"/>
                                      </a:lnTo>
                                      <a:lnTo>
                                        <a:pt x="1275" y="369"/>
                                      </a:lnTo>
                                      <a:lnTo>
                                        <a:pt x="1279" y="359"/>
                                      </a:lnTo>
                                      <a:lnTo>
                                        <a:pt x="1283" y="350"/>
                                      </a:lnTo>
                                      <a:lnTo>
                                        <a:pt x="1286" y="340"/>
                                      </a:lnTo>
                                      <a:lnTo>
                                        <a:pt x="1290" y="331"/>
                                      </a:lnTo>
                                      <a:lnTo>
                                        <a:pt x="1294" y="322"/>
                                      </a:lnTo>
                                      <a:lnTo>
                                        <a:pt x="1298" y="313"/>
                                      </a:lnTo>
                                      <a:lnTo>
                                        <a:pt x="1302" y="303"/>
                                      </a:lnTo>
                                      <a:lnTo>
                                        <a:pt x="1306" y="294"/>
                                      </a:lnTo>
                                      <a:lnTo>
                                        <a:pt x="1309" y="286"/>
                                      </a:lnTo>
                                      <a:lnTo>
                                        <a:pt x="1313" y="277"/>
                                      </a:lnTo>
                                      <a:lnTo>
                                        <a:pt x="1317" y="268"/>
                                      </a:lnTo>
                                      <a:lnTo>
                                        <a:pt x="1321" y="259"/>
                                      </a:lnTo>
                                      <a:lnTo>
                                        <a:pt x="1325" y="251"/>
                                      </a:lnTo>
                                      <a:lnTo>
                                        <a:pt x="1329" y="243"/>
                                      </a:lnTo>
                                      <a:lnTo>
                                        <a:pt x="1332" y="234"/>
                                      </a:lnTo>
                                      <a:lnTo>
                                        <a:pt x="1336" y="226"/>
                                      </a:lnTo>
                                      <a:lnTo>
                                        <a:pt x="1340" y="218"/>
                                      </a:lnTo>
                                      <a:lnTo>
                                        <a:pt x="1344" y="210"/>
                                      </a:lnTo>
                                      <a:lnTo>
                                        <a:pt x="1348" y="202"/>
                                      </a:lnTo>
                                      <a:lnTo>
                                        <a:pt x="1352" y="195"/>
                                      </a:lnTo>
                                      <a:lnTo>
                                        <a:pt x="1356" y="187"/>
                                      </a:lnTo>
                                      <a:lnTo>
                                        <a:pt x="1359" y="180"/>
                                      </a:lnTo>
                                      <a:lnTo>
                                        <a:pt x="1363" y="172"/>
                                      </a:lnTo>
                                      <a:lnTo>
                                        <a:pt x="1367" y="165"/>
                                      </a:lnTo>
                                      <a:lnTo>
                                        <a:pt x="1371" y="158"/>
                                      </a:lnTo>
                                      <a:lnTo>
                                        <a:pt x="1375" y="151"/>
                                      </a:lnTo>
                                      <a:lnTo>
                                        <a:pt x="1379" y="144"/>
                                      </a:lnTo>
                                      <a:lnTo>
                                        <a:pt x="1382" y="137"/>
                                      </a:lnTo>
                                      <a:lnTo>
                                        <a:pt x="1386" y="131"/>
                                      </a:lnTo>
                                      <a:lnTo>
                                        <a:pt x="1390" y="125"/>
                                      </a:lnTo>
                                      <a:lnTo>
                                        <a:pt x="1394" y="118"/>
                                      </a:lnTo>
                                      <a:lnTo>
                                        <a:pt x="1398" y="112"/>
                                      </a:lnTo>
                                      <a:lnTo>
                                        <a:pt x="1402" y="106"/>
                                      </a:lnTo>
                                      <a:lnTo>
                                        <a:pt x="1405" y="100"/>
                                      </a:lnTo>
                                      <a:lnTo>
                                        <a:pt x="1409" y="95"/>
                                      </a:lnTo>
                                      <a:lnTo>
                                        <a:pt x="1413" y="89"/>
                                      </a:lnTo>
                                      <a:lnTo>
                                        <a:pt x="1417" y="84"/>
                                      </a:lnTo>
                                      <a:lnTo>
                                        <a:pt x="1421" y="79"/>
                                      </a:lnTo>
                                      <a:lnTo>
                                        <a:pt x="1425" y="74"/>
                                      </a:lnTo>
                                      <a:lnTo>
                                        <a:pt x="1428" y="69"/>
                                      </a:lnTo>
                                      <a:lnTo>
                                        <a:pt x="1432" y="64"/>
                                      </a:lnTo>
                                      <a:lnTo>
                                        <a:pt x="1436" y="60"/>
                                      </a:lnTo>
                                      <a:lnTo>
                                        <a:pt x="1440" y="55"/>
                                      </a:lnTo>
                                      <a:lnTo>
                                        <a:pt x="1444" y="51"/>
                                      </a:lnTo>
                                      <a:lnTo>
                                        <a:pt x="1448" y="47"/>
                                      </a:lnTo>
                                      <a:lnTo>
                                        <a:pt x="1452" y="43"/>
                                      </a:lnTo>
                                      <a:lnTo>
                                        <a:pt x="1455" y="39"/>
                                      </a:lnTo>
                                      <a:lnTo>
                                        <a:pt x="1459" y="35"/>
                                      </a:lnTo>
                                      <a:lnTo>
                                        <a:pt x="1463" y="32"/>
                                      </a:lnTo>
                                      <a:lnTo>
                                        <a:pt x="1467" y="29"/>
                                      </a:lnTo>
                                      <a:lnTo>
                                        <a:pt x="1471" y="26"/>
                                      </a:lnTo>
                                      <a:lnTo>
                                        <a:pt x="1475" y="23"/>
                                      </a:lnTo>
                                      <a:lnTo>
                                        <a:pt x="1478" y="20"/>
                                      </a:lnTo>
                                      <a:lnTo>
                                        <a:pt x="1482" y="18"/>
                                      </a:lnTo>
                                      <a:lnTo>
                                        <a:pt x="1486" y="15"/>
                                      </a:lnTo>
                                      <a:lnTo>
                                        <a:pt x="1490" y="13"/>
                                      </a:lnTo>
                                      <a:lnTo>
                                        <a:pt x="1494" y="11"/>
                                      </a:lnTo>
                                      <a:lnTo>
                                        <a:pt x="1498" y="9"/>
                                      </a:lnTo>
                                      <a:lnTo>
                                        <a:pt x="1501" y="7"/>
                                      </a:lnTo>
                                      <a:lnTo>
                                        <a:pt x="1505" y="6"/>
                                      </a:lnTo>
                                      <a:lnTo>
                                        <a:pt x="1509" y="4"/>
                                      </a:lnTo>
                                      <a:lnTo>
                                        <a:pt x="1513" y="3"/>
                                      </a:lnTo>
                                      <a:lnTo>
                                        <a:pt x="1517" y="2"/>
                                      </a:lnTo>
                                      <a:lnTo>
                                        <a:pt x="1521" y="2"/>
                                      </a:lnTo>
                                      <a:lnTo>
                                        <a:pt x="1524" y="1"/>
                                      </a:lnTo>
                                      <a:lnTo>
                                        <a:pt x="1528" y="0"/>
                                      </a:lnTo>
                                      <a:lnTo>
                                        <a:pt x="1532" y="0"/>
                                      </a:lnTo>
                                      <a:lnTo>
                                        <a:pt x="1536" y="0"/>
                                      </a:lnTo>
                                      <a:lnTo>
                                        <a:pt x="1540" y="0"/>
                                      </a:lnTo>
                                      <a:lnTo>
                                        <a:pt x="1544" y="0"/>
                                      </a:lnTo>
                                      <a:lnTo>
                                        <a:pt x="1548" y="1"/>
                                      </a:lnTo>
                                      <a:lnTo>
                                        <a:pt x="1551" y="2"/>
                                      </a:lnTo>
                                      <a:lnTo>
                                        <a:pt x="1555" y="2"/>
                                      </a:lnTo>
                                      <a:lnTo>
                                        <a:pt x="1559" y="3"/>
                                      </a:lnTo>
                                      <a:lnTo>
                                        <a:pt x="1563" y="4"/>
                                      </a:lnTo>
                                      <a:lnTo>
                                        <a:pt x="1567" y="6"/>
                                      </a:lnTo>
                                      <a:lnTo>
                                        <a:pt x="1571" y="7"/>
                                      </a:lnTo>
                                      <a:lnTo>
                                        <a:pt x="1574" y="9"/>
                                      </a:lnTo>
                                      <a:lnTo>
                                        <a:pt x="1578" y="11"/>
                                      </a:lnTo>
                                      <a:lnTo>
                                        <a:pt x="1582" y="13"/>
                                      </a:lnTo>
                                      <a:lnTo>
                                        <a:pt x="1586" y="15"/>
                                      </a:lnTo>
                                      <a:lnTo>
                                        <a:pt x="1590" y="18"/>
                                      </a:lnTo>
                                      <a:lnTo>
                                        <a:pt x="1594" y="20"/>
                                      </a:lnTo>
                                      <a:lnTo>
                                        <a:pt x="1597" y="23"/>
                                      </a:lnTo>
                                      <a:lnTo>
                                        <a:pt x="1601" y="26"/>
                                      </a:lnTo>
                                      <a:lnTo>
                                        <a:pt x="1605" y="29"/>
                                      </a:lnTo>
                                      <a:lnTo>
                                        <a:pt x="1609" y="32"/>
                                      </a:lnTo>
                                      <a:lnTo>
                                        <a:pt x="1613" y="35"/>
                                      </a:lnTo>
                                      <a:lnTo>
                                        <a:pt x="1617" y="39"/>
                                      </a:lnTo>
                                      <a:lnTo>
                                        <a:pt x="1620" y="43"/>
                                      </a:lnTo>
                                      <a:lnTo>
                                        <a:pt x="1624" y="47"/>
                                      </a:lnTo>
                                      <a:lnTo>
                                        <a:pt x="1628" y="51"/>
                                      </a:lnTo>
                                      <a:lnTo>
                                        <a:pt x="1632" y="55"/>
                                      </a:lnTo>
                                      <a:lnTo>
                                        <a:pt x="1636" y="60"/>
                                      </a:lnTo>
                                      <a:lnTo>
                                        <a:pt x="1640" y="64"/>
                                      </a:lnTo>
                                      <a:lnTo>
                                        <a:pt x="1644" y="69"/>
                                      </a:lnTo>
                                      <a:lnTo>
                                        <a:pt x="1647" y="74"/>
                                      </a:lnTo>
                                      <a:lnTo>
                                        <a:pt x="1651" y="79"/>
                                      </a:lnTo>
                                      <a:lnTo>
                                        <a:pt x="1655" y="84"/>
                                      </a:lnTo>
                                      <a:lnTo>
                                        <a:pt x="1659" y="89"/>
                                      </a:lnTo>
                                      <a:lnTo>
                                        <a:pt x="1663" y="95"/>
                                      </a:lnTo>
                                      <a:lnTo>
                                        <a:pt x="1667" y="100"/>
                                      </a:lnTo>
                                      <a:lnTo>
                                        <a:pt x="1670" y="106"/>
                                      </a:lnTo>
                                      <a:lnTo>
                                        <a:pt x="1674" y="112"/>
                                      </a:lnTo>
                                      <a:lnTo>
                                        <a:pt x="1678" y="118"/>
                                      </a:lnTo>
                                      <a:lnTo>
                                        <a:pt x="1682" y="125"/>
                                      </a:lnTo>
                                      <a:lnTo>
                                        <a:pt x="1686" y="131"/>
                                      </a:lnTo>
                                      <a:lnTo>
                                        <a:pt x="1690" y="137"/>
                                      </a:lnTo>
                                      <a:lnTo>
                                        <a:pt x="1693" y="144"/>
                                      </a:lnTo>
                                      <a:lnTo>
                                        <a:pt x="1697" y="151"/>
                                      </a:lnTo>
                                      <a:lnTo>
                                        <a:pt x="1701" y="158"/>
                                      </a:lnTo>
                                      <a:lnTo>
                                        <a:pt x="1705" y="165"/>
                                      </a:lnTo>
                                      <a:lnTo>
                                        <a:pt x="1709" y="172"/>
                                      </a:lnTo>
                                      <a:lnTo>
                                        <a:pt x="1713" y="180"/>
                                      </a:lnTo>
                                      <a:lnTo>
                                        <a:pt x="1716" y="187"/>
                                      </a:lnTo>
                                      <a:lnTo>
                                        <a:pt x="1720" y="195"/>
                                      </a:lnTo>
                                      <a:lnTo>
                                        <a:pt x="1724" y="202"/>
                                      </a:lnTo>
                                      <a:lnTo>
                                        <a:pt x="1728" y="210"/>
                                      </a:lnTo>
                                      <a:lnTo>
                                        <a:pt x="1732" y="218"/>
                                      </a:lnTo>
                                      <a:lnTo>
                                        <a:pt x="1736" y="226"/>
                                      </a:lnTo>
                                      <a:lnTo>
                                        <a:pt x="1740" y="234"/>
                                      </a:lnTo>
                                      <a:lnTo>
                                        <a:pt x="1743" y="243"/>
                                      </a:lnTo>
                                      <a:lnTo>
                                        <a:pt x="1747" y="251"/>
                                      </a:lnTo>
                                      <a:lnTo>
                                        <a:pt x="1751" y="259"/>
                                      </a:lnTo>
                                      <a:lnTo>
                                        <a:pt x="1755" y="268"/>
                                      </a:lnTo>
                                      <a:lnTo>
                                        <a:pt x="1759" y="277"/>
                                      </a:lnTo>
                                      <a:lnTo>
                                        <a:pt x="1763" y="286"/>
                                      </a:lnTo>
                                      <a:lnTo>
                                        <a:pt x="1766" y="294"/>
                                      </a:lnTo>
                                      <a:lnTo>
                                        <a:pt x="1770" y="303"/>
                                      </a:lnTo>
                                      <a:lnTo>
                                        <a:pt x="1774" y="313"/>
                                      </a:lnTo>
                                      <a:lnTo>
                                        <a:pt x="1778" y="322"/>
                                      </a:lnTo>
                                      <a:lnTo>
                                        <a:pt x="1782" y="331"/>
                                      </a:lnTo>
                                      <a:lnTo>
                                        <a:pt x="1786" y="340"/>
                                      </a:lnTo>
                                      <a:lnTo>
                                        <a:pt x="1789" y="350"/>
                                      </a:lnTo>
                                      <a:lnTo>
                                        <a:pt x="1793" y="359"/>
                                      </a:lnTo>
                                      <a:lnTo>
                                        <a:pt x="1797" y="369"/>
                                      </a:lnTo>
                                      <a:lnTo>
                                        <a:pt x="1801" y="379"/>
                                      </a:lnTo>
                                      <a:lnTo>
                                        <a:pt x="1805" y="388"/>
                                      </a:lnTo>
                                      <a:lnTo>
                                        <a:pt x="1809" y="398"/>
                                      </a:lnTo>
                                      <a:lnTo>
                                        <a:pt x="1812" y="408"/>
                                      </a:lnTo>
                                      <a:lnTo>
                                        <a:pt x="1816" y="418"/>
                                      </a:lnTo>
                                      <a:lnTo>
                                        <a:pt x="1820" y="428"/>
                                      </a:lnTo>
                                      <a:lnTo>
                                        <a:pt x="1824" y="438"/>
                                      </a:lnTo>
                                      <a:lnTo>
                                        <a:pt x="1828" y="448"/>
                                      </a:lnTo>
                                      <a:lnTo>
                                        <a:pt x="1832" y="459"/>
                                      </a:lnTo>
                                      <a:lnTo>
                                        <a:pt x="1836" y="469"/>
                                      </a:lnTo>
                                      <a:lnTo>
                                        <a:pt x="1839" y="479"/>
                                      </a:lnTo>
                                      <a:lnTo>
                                        <a:pt x="1843" y="489"/>
                                      </a:lnTo>
                                      <a:lnTo>
                                        <a:pt x="1847" y="500"/>
                                      </a:lnTo>
                                      <a:lnTo>
                                        <a:pt x="1851" y="510"/>
                                      </a:lnTo>
                                      <a:lnTo>
                                        <a:pt x="1855" y="521"/>
                                      </a:lnTo>
                                      <a:lnTo>
                                        <a:pt x="1859" y="531"/>
                                      </a:lnTo>
                                      <a:lnTo>
                                        <a:pt x="1862" y="542"/>
                                      </a:lnTo>
                                      <a:lnTo>
                                        <a:pt x="1866" y="552"/>
                                      </a:lnTo>
                                      <a:lnTo>
                                        <a:pt x="1870" y="563"/>
                                      </a:lnTo>
                                      <a:lnTo>
                                        <a:pt x="1874" y="574"/>
                                      </a:lnTo>
                                      <a:lnTo>
                                        <a:pt x="1878" y="584"/>
                                      </a:lnTo>
                                      <a:lnTo>
                                        <a:pt x="1882" y="595"/>
                                      </a:lnTo>
                                      <a:lnTo>
                                        <a:pt x="1885" y="606"/>
                                      </a:lnTo>
                                      <a:lnTo>
                                        <a:pt x="1889" y="617"/>
                                      </a:lnTo>
                                      <a:lnTo>
                                        <a:pt x="1893" y="627"/>
                                      </a:lnTo>
                                      <a:lnTo>
                                        <a:pt x="1897" y="638"/>
                                      </a:lnTo>
                                      <a:lnTo>
                                        <a:pt x="1901" y="649"/>
                                      </a:lnTo>
                                      <a:lnTo>
                                        <a:pt x="1905" y="660"/>
                                      </a:lnTo>
                                      <a:lnTo>
                                        <a:pt x="1908" y="671"/>
                                      </a:lnTo>
                                      <a:lnTo>
                                        <a:pt x="1912" y="682"/>
                                      </a:lnTo>
                                      <a:lnTo>
                                        <a:pt x="1916" y="692"/>
                                      </a:lnTo>
                                      <a:lnTo>
                                        <a:pt x="1920" y="703"/>
                                      </a:lnTo>
                                      <a:lnTo>
                                        <a:pt x="1924" y="714"/>
                                      </a:lnTo>
                                      <a:lnTo>
                                        <a:pt x="1928" y="725"/>
                                      </a:lnTo>
                                      <a:lnTo>
                                        <a:pt x="1932" y="736"/>
                                      </a:lnTo>
                                      <a:lnTo>
                                        <a:pt x="1935" y="747"/>
                                      </a:lnTo>
                                      <a:lnTo>
                                        <a:pt x="1939" y="757"/>
                                      </a:lnTo>
                                      <a:lnTo>
                                        <a:pt x="1943" y="768"/>
                                      </a:lnTo>
                                      <a:lnTo>
                                        <a:pt x="1947" y="779"/>
                                      </a:lnTo>
                                      <a:lnTo>
                                        <a:pt x="1951" y="790"/>
                                      </a:lnTo>
                                      <a:lnTo>
                                        <a:pt x="1955" y="800"/>
                                      </a:lnTo>
                                      <a:lnTo>
                                        <a:pt x="1958" y="811"/>
                                      </a:lnTo>
                                      <a:lnTo>
                                        <a:pt x="1962" y="822"/>
                                      </a:lnTo>
                                      <a:lnTo>
                                        <a:pt x="1966" y="833"/>
                                      </a:lnTo>
                                      <a:lnTo>
                                        <a:pt x="1970" y="843"/>
                                      </a:lnTo>
                                      <a:lnTo>
                                        <a:pt x="1974" y="854"/>
                                      </a:lnTo>
                                      <a:lnTo>
                                        <a:pt x="1978" y="865"/>
                                      </a:lnTo>
                                      <a:lnTo>
                                        <a:pt x="1981" y="875"/>
                                      </a:lnTo>
                                      <a:lnTo>
                                        <a:pt x="1985" y="886"/>
                                      </a:lnTo>
                                      <a:lnTo>
                                        <a:pt x="1989" y="896"/>
                                      </a:lnTo>
                                      <a:lnTo>
                                        <a:pt x="1993" y="907"/>
                                      </a:lnTo>
                                      <a:lnTo>
                                        <a:pt x="1997" y="917"/>
                                      </a:lnTo>
                                      <a:lnTo>
                                        <a:pt x="2001" y="928"/>
                                      </a:lnTo>
                                      <a:lnTo>
                                        <a:pt x="2004" y="938"/>
                                      </a:lnTo>
                                      <a:lnTo>
                                        <a:pt x="2008" y="948"/>
                                      </a:lnTo>
                                      <a:lnTo>
                                        <a:pt x="2012" y="959"/>
                                      </a:lnTo>
                                      <a:lnTo>
                                        <a:pt x="2016" y="969"/>
                                      </a:lnTo>
                                      <a:lnTo>
                                        <a:pt x="2020" y="979"/>
                                      </a:lnTo>
                                      <a:lnTo>
                                        <a:pt x="2024" y="989"/>
                                      </a:lnTo>
                                      <a:lnTo>
                                        <a:pt x="2028" y="999"/>
                                      </a:lnTo>
                                      <a:lnTo>
                                        <a:pt x="2031" y="1009"/>
                                      </a:lnTo>
                                      <a:lnTo>
                                        <a:pt x="2035" y="1019"/>
                                      </a:lnTo>
                                      <a:lnTo>
                                        <a:pt x="2039" y="1029"/>
                                      </a:lnTo>
                                      <a:lnTo>
                                        <a:pt x="2043" y="1039"/>
                                      </a:lnTo>
                                      <a:lnTo>
                                        <a:pt x="2047" y="1049"/>
                                      </a:lnTo>
                                      <a:lnTo>
                                        <a:pt x="2051" y="1059"/>
                                      </a:lnTo>
                                      <a:lnTo>
                                        <a:pt x="2054" y="1069"/>
                                      </a:lnTo>
                                      <a:lnTo>
                                        <a:pt x="2058" y="1078"/>
                                      </a:lnTo>
                                      <a:lnTo>
                                        <a:pt x="2062" y="1088"/>
                                      </a:lnTo>
                                      <a:lnTo>
                                        <a:pt x="2066" y="1097"/>
                                      </a:lnTo>
                                      <a:lnTo>
                                        <a:pt x="2070" y="1107"/>
                                      </a:lnTo>
                                      <a:lnTo>
                                        <a:pt x="2074" y="1116"/>
                                      </a:lnTo>
                                      <a:lnTo>
                                        <a:pt x="2077" y="1126"/>
                                      </a:lnTo>
                                      <a:lnTo>
                                        <a:pt x="2081" y="1135"/>
                                      </a:lnTo>
                                      <a:lnTo>
                                        <a:pt x="2085" y="1144"/>
                                      </a:lnTo>
                                      <a:lnTo>
                                        <a:pt x="2089" y="1153"/>
                                      </a:lnTo>
                                      <a:lnTo>
                                        <a:pt x="2093" y="1162"/>
                                      </a:lnTo>
                                      <a:lnTo>
                                        <a:pt x="2097" y="1172"/>
                                      </a:lnTo>
                                      <a:lnTo>
                                        <a:pt x="2100" y="1180"/>
                                      </a:lnTo>
                                      <a:lnTo>
                                        <a:pt x="2104" y="1189"/>
                                      </a:lnTo>
                                      <a:lnTo>
                                        <a:pt x="2108" y="1198"/>
                                      </a:lnTo>
                                      <a:lnTo>
                                        <a:pt x="2112" y="1207"/>
                                      </a:lnTo>
                                      <a:lnTo>
                                        <a:pt x="2116" y="1216"/>
                                      </a:lnTo>
                                      <a:lnTo>
                                        <a:pt x="2120" y="1224"/>
                                      </a:lnTo>
                                      <a:lnTo>
                                        <a:pt x="2124" y="1233"/>
                                      </a:lnTo>
                                      <a:lnTo>
                                        <a:pt x="2127" y="1241"/>
                                      </a:lnTo>
                                      <a:lnTo>
                                        <a:pt x="2131" y="1249"/>
                                      </a:lnTo>
                                      <a:lnTo>
                                        <a:pt x="2135" y="1258"/>
                                      </a:lnTo>
                                      <a:lnTo>
                                        <a:pt x="2139" y="1266"/>
                                      </a:lnTo>
                                      <a:lnTo>
                                        <a:pt x="2143" y="1274"/>
                                      </a:lnTo>
                                      <a:lnTo>
                                        <a:pt x="2147" y="1282"/>
                                      </a:lnTo>
                                      <a:lnTo>
                                        <a:pt x="2150" y="1290"/>
                                      </a:lnTo>
                                      <a:lnTo>
                                        <a:pt x="2154" y="1298"/>
                                      </a:lnTo>
                                      <a:lnTo>
                                        <a:pt x="2158" y="1306"/>
                                      </a:lnTo>
                                      <a:lnTo>
                                        <a:pt x="2162" y="1314"/>
                                      </a:lnTo>
                                      <a:lnTo>
                                        <a:pt x="2166" y="1321"/>
                                      </a:lnTo>
                                      <a:lnTo>
                                        <a:pt x="2170" y="1329"/>
                                      </a:lnTo>
                                      <a:lnTo>
                                        <a:pt x="2173" y="1336"/>
                                      </a:lnTo>
                                      <a:lnTo>
                                        <a:pt x="2177" y="1344"/>
                                      </a:lnTo>
                                      <a:lnTo>
                                        <a:pt x="2181" y="1351"/>
                                      </a:lnTo>
                                      <a:lnTo>
                                        <a:pt x="2185" y="1359"/>
                                      </a:lnTo>
                                      <a:lnTo>
                                        <a:pt x="2189" y="1366"/>
                                      </a:lnTo>
                                      <a:lnTo>
                                        <a:pt x="2193" y="1373"/>
                                      </a:lnTo>
                                      <a:lnTo>
                                        <a:pt x="2196" y="1380"/>
                                      </a:lnTo>
                                      <a:lnTo>
                                        <a:pt x="2200" y="1387"/>
                                      </a:lnTo>
                                      <a:lnTo>
                                        <a:pt x="2204" y="1394"/>
                                      </a:lnTo>
                                      <a:lnTo>
                                        <a:pt x="2208" y="1401"/>
                                      </a:lnTo>
                                      <a:lnTo>
                                        <a:pt x="2212" y="1407"/>
                                      </a:lnTo>
                                      <a:lnTo>
                                        <a:pt x="2216" y="1414"/>
                                      </a:lnTo>
                                      <a:lnTo>
                                        <a:pt x="2220" y="1420"/>
                                      </a:lnTo>
                                      <a:lnTo>
                                        <a:pt x="2223" y="1427"/>
                                      </a:lnTo>
                                      <a:lnTo>
                                        <a:pt x="2227" y="1433"/>
                                      </a:lnTo>
                                      <a:lnTo>
                                        <a:pt x="2231" y="1440"/>
                                      </a:lnTo>
                                      <a:lnTo>
                                        <a:pt x="2235" y="1446"/>
                                      </a:lnTo>
                                      <a:lnTo>
                                        <a:pt x="2239" y="1452"/>
                                      </a:lnTo>
                                      <a:lnTo>
                                        <a:pt x="2243" y="1458"/>
                                      </a:lnTo>
                                      <a:lnTo>
                                        <a:pt x="2246" y="1464"/>
                                      </a:lnTo>
                                      <a:lnTo>
                                        <a:pt x="2250" y="1470"/>
                                      </a:lnTo>
                                      <a:lnTo>
                                        <a:pt x="2254" y="1476"/>
                                      </a:lnTo>
                                      <a:lnTo>
                                        <a:pt x="2258" y="1482"/>
                                      </a:lnTo>
                                      <a:lnTo>
                                        <a:pt x="2262" y="1487"/>
                                      </a:lnTo>
                                      <a:lnTo>
                                        <a:pt x="2266" y="1493"/>
                                      </a:lnTo>
                                      <a:lnTo>
                                        <a:pt x="2269" y="1499"/>
                                      </a:lnTo>
                                      <a:lnTo>
                                        <a:pt x="2273" y="1504"/>
                                      </a:lnTo>
                                      <a:lnTo>
                                        <a:pt x="2277" y="1510"/>
                                      </a:lnTo>
                                      <a:lnTo>
                                        <a:pt x="2281" y="1515"/>
                                      </a:lnTo>
                                      <a:lnTo>
                                        <a:pt x="2285" y="1520"/>
                                      </a:lnTo>
                                      <a:lnTo>
                                        <a:pt x="2289" y="1525"/>
                                      </a:lnTo>
                                      <a:lnTo>
                                        <a:pt x="2292" y="1530"/>
                                      </a:lnTo>
                                      <a:lnTo>
                                        <a:pt x="2296" y="1535"/>
                                      </a:lnTo>
                                      <a:lnTo>
                                        <a:pt x="2300" y="1540"/>
                                      </a:lnTo>
                                      <a:lnTo>
                                        <a:pt x="2304" y="1545"/>
                                      </a:lnTo>
                                      <a:lnTo>
                                        <a:pt x="2308" y="1550"/>
                                      </a:lnTo>
                                      <a:lnTo>
                                        <a:pt x="2312" y="1555"/>
                                      </a:lnTo>
                                      <a:lnTo>
                                        <a:pt x="2316" y="1559"/>
                                      </a:lnTo>
                                      <a:lnTo>
                                        <a:pt x="2319" y="1564"/>
                                      </a:lnTo>
                                      <a:lnTo>
                                        <a:pt x="2323" y="1568"/>
                                      </a:lnTo>
                                      <a:lnTo>
                                        <a:pt x="2327" y="1573"/>
                                      </a:lnTo>
                                      <a:lnTo>
                                        <a:pt x="2331" y="1577"/>
                                      </a:lnTo>
                                      <a:lnTo>
                                        <a:pt x="2335" y="1582"/>
                                      </a:lnTo>
                                      <a:lnTo>
                                        <a:pt x="2339" y="1586"/>
                                      </a:lnTo>
                                      <a:lnTo>
                                        <a:pt x="2342" y="1590"/>
                                      </a:lnTo>
                                      <a:lnTo>
                                        <a:pt x="2346" y="1594"/>
                                      </a:lnTo>
                                      <a:lnTo>
                                        <a:pt x="2350" y="1598"/>
                                      </a:lnTo>
                                      <a:lnTo>
                                        <a:pt x="2354" y="1602"/>
                                      </a:lnTo>
                                      <a:lnTo>
                                        <a:pt x="2358" y="1606"/>
                                      </a:lnTo>
                                      <a:lnTo>
                                        <a:pt x="2362" y="1610"/>
                                      </a:lnTo>
                                      <a:lnTo>
                                        <a:pt x="2365" y="1614"/>
                                      </a:lnTo>
                                      <a:lnTo>
                                        <a:pt x="2369" y="1617"/>
                                      </a:lnTo>
                                      <a:lnTo>
                                        <a:pt x="2373" y="1621"/>
                                      </a:lnTo>
                                      <a:lnTo>
                                        <a:pt x="2377" y="1625"/>
                                      </a:lnTo>
                                      <a:lnTo>
                                        <a:pt x="2381" y="1628"/>
                                      </a:lnTo>
                                      <a:lnTo>
                                        <a:pt x="2385" y="1632"/>
                                      </a:lnTo>
                                      <a:lnTo>
                                        <a:pt x="2388" y="1635"/>
                                      </a:lnTo>
                                      <a:lnTo>
                                        <a:pt x="2392" y="1638"/>
                                      </a:lnTo>
                                      <a:lnTo>
                                        <a:pt x="2396" y="1642"/>
                                      </a:lnTo>
                                      <a:lnTo>
                                        <a:pt x="2400" y="1645"/>
                                      </a:lnTo>
                                      <a:lnTo>
                                        <a:pt x="2404" y="1648"/>
                                      </a:lnTo>
                                      <a:lnTo>
                                        <a:pt x="2408" y="1651"/>
                                      </a:lnTo>
                                      <a:lnTo>
                                        <a:pt x="2412" y="1654"/>
                                      </a:lnTo>
                                      <a:lnTo>
                                        <a:pt x="2415" y="1657"/>
                                      </a:lnTo>
                                      <a:lnTo>
                                        <a:pt x="2419" y="1660"/>
                                      </a:lnTo>
                                      <a:lnTo>
                                        <a:pt x="2423" y="1663"/>
                                      </a:lnTo>
                                      <a:lnTo>
                                        <a:pt x="2427" y="1666"/>
                                      </a:lnTo>
                                      <a:lnTo>
                                        <a:pt x="2431" y="1669"/>
                                      </a:lnTo>
                                      <a:lnTo>
                                        <a:pt x="2435" y="1671"/>
                                      </a:lnTo>
                                      <a:lnTo>
                                        <a:pt x="2438" y="1674"/>
                                      </a:lnTo>
                                      <a:lnTo>
                                        <a:pt x="2442" y="1677"/>
                                      </a:lnTo>
                                      <a:lnTo>
                                        <a:pt x="2446" y="1679"/>
                                      </a:lnTo>
                                      <a:lnTo>
                                        <a:pt x="2450" y="1682"/>
                                      </a:lnTo>
                                      <a:lnTo>
                                        <a:pt x="2454" y="1684"/>
                                      </a:lnTo>
                                      <a:lnTo>
                                        <a:pt x="2458" y="1687"/>
                                      </a:lnTo>
                                      <a:lnTo>
                                        <a:pt x="2461" y="1689"/>
                                      </a:lnTo>
                                      <a:lnTo>
                                        <a:pt x="2465" y="1691"/>
                                      </a:lnTo>
                                      <a:lnTo>
                                        <a:pt x="2469" y="1694"/>
                                      </a:lnTo>
                                      <a:lnTo>
                                        <a:pt x="2473" y="1696"/>
                                      </a:lnTo>
                                      <a:lnTo>
                                        <a:pt x="2477" y="1698"/>
                                      </a:lnTo>
                                      <a:lnTo>
                                        <a:pt x="2481" y="1700"/>
                                      </a:lnTo>
                                      <a:lnTo>
                                        <a:pt x="2484" y="1702"/>
                                      </a:lnTo>
                                      <a:lnTo>
                                        <a:pt x="2488" y="1704"/>
                                      </a:lnTo>
                                      <a:lnTo>
                                        <a:pt x="2492" y="1707"/>
                                      </a:lnTo>
                                      <a:lnTo>
                                        <a:pt x="2496" y="1708"/>
                                      </a:lnTo>
                                      <a:lnTo>
                                        <a:pt x="2500" y="1710"/>
                                      </a:lnTo>
                                      <a:lnTo>
                                        <a:pt x="2504" y="1712"/>
                                      </a:lnTo>
                                      <a:lnTo>
                                        <a:pt x="2508" y="1714"/>
                                      </a:lnTo>
                                      <a:lnTo>
                                        <a:pt x="2511" y="1716"/>
                                      </a:lnTo>
                                      <a:lnTo>
                                        <a:pt x="2515" y="1718"/>
                                      </a:lnTo>
                                      <a:lnTo>
                                        <a:pt x="2519" y="1720"/>
                                      </a:lnTo>
                                      <a:lnTo>
                                        <a:pt x="2523" y="1721"/>
                                      </a:lnTo>
                                      <a:lnTo>
                                        <a:pt x="2527" y="1723"/>
                                      </a:lnTo>
                                      <a:lnTo>
                                        <a:pt x="2531" y="1725"/>
                                      </a:lnTo>
                                      <a:lnTo>
                                        <a:pt x="2534" y="1726"/>
                                      </a:lnTo>
                                      <a:lnTo>
                                        <a:pt x="2538" y="1728"/>
                                      </a:lnTo>
                                      <a:lnTo>
                                        <a:pt x="2542" y="1729"/>
                                      </a:lnTo>
                                      <a:lnTo>
                                        <a:pt x="2546" y="1731"/>
                                      </a:lnTo>
                                      <a:lnTo>
                                        <a:pt x="2550" y="1732"/>
                                      </a:lnTo>
                                      <a:lnTo>
                                        <a:pt x="2554" y="1734"/>
                                      </a:lnTo>
                                      <a:lnTo>
                                        <a:pt x="2557" y="1735"/>
                                      </a:lnTo>
                                      <a:lnTo>
                                        <a:pt x="2561" y="1736"/>
                                      </a:lnTo>
                                      <a:lnTo>
                                        <a:pt x="2565" y="1738"/>
                                      </a:lnTo>
                                      <a:lnTo>
                                        <a:pt x="2569" y="1739"/>
                                      </a:lnTo>
                                      <a:lnTo>
                                        <a:pt x="2573" y="1740"/>
                                      </a:lnTo>
                                      <a:lnTo>
                                        <a:pt x="2577" y="1742"/>
                                      </a:lnTo>
                                      <a:lnTo>
                                        <a:pt x="2580" y="1743"/>
                                      </a:lnTo>
                                      <a:lnTo>
                                        <a:pt x="2584" y="1744"/>
                                      </a:lnTo>
                                      <a:lnTo>
                                        <a:pt x="2588" y="1745"/>
                                      </a:lnTo>
                                      <a:lnTo>
                                        <a:pt x="2592" y="1746"/>
                                      </a:lnTo>
                                      <a:lnTo>
                                        <a:pt x="2596" y="1747"/>
                                      </a:lnTo>
                                      <a:lnTo>
                                        <a:pt x="2600" y="1748"/>
                                      </a:lnTo>
                                      <a:lnTo>
                                        <a:pt x="2604" y="1750"/>
                                      </a:lnTo>
                                      <a:lnTo>
                                        <a:pt x="2607" y="1751"/>
                                      </a:lnTo>
                                      <a:lnTo>
                                        <a:pt x="2611" y="1752"/>
                                      </a:lnTo>
                                      <a:lnTo>
                                        <a:pt x="2615" y="1753"/>
                                      </a:lnTo>
                                      <a:lnTo>
                                        <a:pt x="2619" y="1753"/>
                                      </a:lnTo>
                                      <a:lnTo>
                                        <a:pt x="2623" y="1754"/>
                                      </a:lnTo>
                                      <a:lnTo>
                                        <a:pt x="2627" y="1755"/>
                                      </a:lnTo>
                                      <a:lnTo>
                                        <a:pt x="2630" y="1756"/>
                                      </a:lnTo>
                                      <a:lnTo>
                                        <a:pt x="2634" y="1757"/>
                                      </a:lnTo>
                                      <a:lnTo>
                                        <a:pt x="2638" y="1758"/>
                                      </a:lnTo>
                                      <a:lnTo>
                                        <a:pt x="2642" y="1759"/>
                                      </a:lnTo>
                                      <a:lnTo>
                                        <a:pt x="2646" y="1760"/>
                                      </a:lnTo>
                                      <a:lnTo>
                                        <a:pt x="2650" y="1760"/>
                                      </a:lnTo>
                                      <a:lnTo>
                                        <a:pt x="2653" y="1761"/>
                                      </a:lnTo>
                                      <a:lnTo>
                                        <a:pt x="2657" y="1762"/>
                                      </a:lnTo>
                                      <a:lnTo>
                                        <a:pt x="2661" y="1763"/>
                                      </a:lnTo>
                                      <a:lnTo>
                                        <a:pt x="2665" y="1763"/>
                                      </a:lnTo>
                                      <a:lnTo>
                                        <a:pt x="2669" y="1764"/>
                                      </a:lnTo>
                                      <a:lnTo>
                                        <a:pt x="2673" y="1765"/>
                                      </a:lnTo>
                                      <a:lnTo>
                                        <a:pt x="2676" y="1765"/>
                                      </a:lnTo>
                                      <a:lnTo>
                                        <a:pt x="2680" y="1766"/>
                                      </a:lnTo>
                                      <a:lnTo>
                                        <a:pt x="2684" y="1767"/>
                                      </a:lnTo>
                                      <a:lnTo>
                                        <a:pt x="2688" y="1767"/>
                                      </a:lnTo>
                                      <a:lnTo>
                                        <a:pt x="2692" y="1768"/>
                                      </a:lnTo>
                                      <a:lnTo>
                                        <a:pt x="2696" y="1768"/>
                                      </a:lnTo>
                                      <a:lnTo>
                                        <a:pt x="2700" y="1769"/>
                                      </a:lnTo>
                                      <a:lnTo>
                                        <a:pt x="2703" y="1769"/>
                                      </a:lnTo>
                                      <a:lnTo>
                                        <a:pt x="2707" y="1770"/>
                                      </a:lnTo>
                                      <a:lnTo>
                                        <a:pt x="2711" y="1770"/>
                                      </a:lnTo>
                                      <a:lnTo>
                                        <a:pt x="2715" y="1771"/>
                                      </a:lnTo>
                                      <a:lnTo>
                                        <a:pt x="2719" y="1771"/>
                                      </a:lnTo>
                                      <a:lnTo>
                                        <a:pt x="2723" y="1772"/>
                                      </a:lnTo>
                                      <a:lnTo>
                                        <a:pt x="2726" y="1772"/>
                                      </a:lnTo>
                                      <a:lnTo>
                                        <a:pt x="2730" y="1773"/>
                                      </a:lnTo>
                                      <a:lnTo>
                                        <a:pt x="2734" y="1773"/>
                                      </a:lnTo>
                                      <a:lnTo>
                                        <a:pt x="2738" y="1774"/>
                                      </a:lnTo>
                                      <a:lnTo>
                                        <a:pt x="2742" y="1774"/>
                                      </a:lnTo>
                                      <a:lnTo>
                                        <a:pt x="2746" y="1774"/>
                                      </a:lnTo>
                                      <a:lnTo>
                                        <a:pt x="2749" y="1775"/>
                                      </a:lnTo>
                                      <a:lnTo>
                                        <a:pt x="2753" y="1775"/>
                                      </a:lnTo>
                                      <a:lnTo>
                                        <a:pt x="2757" y="1776"/>
                                      </a:lnTo>
                                      <a:lnTo>
                                        <a:pt x="2761" y="1776"/>
                                      </a:lnTo>
                                      <a:lnTo>
                                        <a:pt x="2765" y="1776"/>
                                      </a:lnTo>
                                      <a:lnTo>
                                        <a:pt x="2769" y="1777"/>
                                      </a:lnTo>
                                      <a:lnTo>
                                        <a:pt x="2772" y="1777"/>
                                      </a:lnTo>
                                      <a:lnTo>
                                        <a:pt x="2776" y="1777"/>
                                      </a:lnTo>
                                      <a:lnTo>
                                        <a:pt x="2780" y="1778"/>
                                      </a:lnTo>
                                      <a:lnTo>
                                        <a:pt x="2784" y="1778"/>
                                      </a:lnTo>
                                      <a:lnTo>
                                        <a:pt x="2788" y="1778"/>
                                      </a:lnTo>
                                      <a:lnTo>
                                        <a:pt x="2792" y="1778"/>
                                      </a:lnTo>
                                      <a:lnTo>
                                        <a:pt x="2796" y="1779"/>
                                      </a:lnTo>
                                      <a:lnTo>
                                        <a:pt x="2799" y="1779"/>
                                      </a:lnTo>
                                      <a:lnTo>
                                        <a:pt x="2803" y="1779"/>
                                      </a:lnTo>
                                      <a:lnTo>
                                        <a:pt x="2807" y="1780"/>
                                      </a:lnTo>
                                      <a:lnTo>
                                        <a:pt x="2811" y="1780"/>
                                      </a:lnTo>
                                      <a:lnTo>
                                        <a:pt x="2815" y="1780"/>
                                      </a:lnTo>
                                      <a:lnTo>
                                        <a:pt x="2819" y="1780"/>
                                      </a:lnTo>
                                      <a:lnTo>
                                        <a:pt x="2822" y="1780"/>
                                      </a:lnTo>
                                      <a:lnTo>
                                        <a:pt x="2826" y="1781"/>
                                      </a:lnTo>
                                      <a:lnTo>
                                        <a:pt x="2830" y="1781"/>
                                      </a:lnTo>
                                      <a:lnTo>
                                        <a:pt x="2834" y="1781"/>
                                      </a:lnTo>
                                      <a:lnTo>
                                        <a:pt x="2838" y="1781"/>
                                      </a:lnTo>
                                      <a:lnTo>
                                        <a:pt x="2842" y="1781"/>
                                      </a:lnTo>
                                      <a:lnTo>
                                        <a:pt x="2845" y="1782"/>
                                      </a:lnTo>
                                      <a:lnTo>
                                        <a:pt x="2849" y="1782"/>
                                      </a:lnTo>
                                      <a:lnTo>
                                        <a:pt x="2853" y="1782"/>
                                      </a:lnTo>
                                      <a:lnTo>
                                        <a:pt x="2857" y="1782"/>
                                      </a:lnTo>
                                      <a:lnTo>
                                        <a:pt x="2861" y="1782"/>
                                      </a:lnTo>
                                      <a:lnTo>
                                        <a:pt x="2865" y="1783"/>
                                      </a:lnTo>
                                      <a:lnTo>
                                        <a:pt x="2868" y="1783"/>
                                      </a:lnTo>
                                      <a:lnTo>
                                        <a:pt x="2872" y="1783"/>
                                      </a:lnTo>
                                      <a:lnTo>
                                        <a:pt x="2876" y="1783"/>
                                      </a:lnTo>
                                      <a:lnTo>
                                        <a:pt x="2880" y="1783"/>
                                      </a:lnTo>
                                      <a:lnTo>
                                        <a:pt x="2884" y="1783"/>
                                      </a:lnTo>
                                      <a:lnTo>
                                        <a:pt x="2888" y="1783"/>
                                      </a:lnTo>
                                      <a:lnTo>
                                        <a:pt x="2892" y="1783"/>
                                      </a:lnTo>
                                      <a:lnTo>
                                        <a:pt x="2895" y="1784"/>
                                      </a:lnTo>
                                      <a:lnTo>
                                        <a:pt x="2899" y="1784"/>
                                      </a:lnTo>
                                      <a:lnTo>
                                        <a:pt x="2903" y="1784"/>
                                      </a:lnTo>
                                      <a:lnTo>
                                        <a:pt x="2907" y="1784"/>
                                      </a:lnTo>
                                      <a:lnTo>
                                        <a:pt x="2911" y="1784"/>
                                      </a:lnTo>
                                      <a:lnTo>
                                        <a:pt x="2915" y="1784"/>
                                      </a:lnTo>
                                      <a:lnTo>
                                        <a:pt x="2918" y="1784"/>
                                      </a:lnTo>
                                      <a:lnTo>
                                        <a:pt x="2922" y="1784"/>
                                      </a:lnTo>
                                      <a:lnTo>
                                        <a:pt x="2926" y="1784"/>
                                      </a:lnTo>
                                      <a:lnTo>
                                        <a:pt x="2930" y="1785"/>
                                      </a:lnTo>
                                      <a:lnTo>
                                        <a:pt x="2934" y="1785"/>
                                      </a:lnTo>
                                      <a:lnTo>
                                        <a:pt x="2938" y="1785"/>
                                      </a:lnTo>
                                      <a:lnTo>
                                        <a:pt x="2941" y="1785"/>
                                      </a:lnTo>
                                      <a:lnTo>
                                        <a:pt x="2945" y="1785"/>
                                      </a:lnTo>
                                      <a:lnTo>
                                        <a:pt x="2949" y="1785"/>
                                      </a:lnTo>
                                      <a:lnTo>
                                        <a:pt x="2953" y="1785"/>
                                      </a:lnTo>
                                      <a:lnTo>
                                        <a:pt x="2957" y="1785"/>
                                      </a:lnTo>
                                      <a:lnTo>
                                        <a:pt x="2961" y="1785"/>
                                      </a:lnTo>
                                      <a:lnTo>
                                        <a:pt x="2964" y="1785"/>
                                      </a:lnTo>
                                      <a:lnTo>
                                        <a:pt x="2968" y="1785"/>
                                      </a:lnTo>
                                      <a:lnTo>
                                        <a:pt x="2972" y="1785"/>
                                      </a:lnTo>
                                      <a:lnTo>
                                        <a:pt x="2976" y="1785"/>
                                      </a:lnTo>
                                      <a:lnTo>
                                        <a:pt x="2980" y="1785"/>
                                      </a:lnTo>
                                      <a:lnTo>
                                        <a:pt x="2984" y="1786"/>
                                      </a:lnTo>
                                      <a:lnTo>
                                        <a:pt x="2988" y="1786"/>
                                      </a:lnTo>
                                      <a:lnTo>
                                        <a:pt x="2991" y="1786"/>
                                      </a:lnTo>
                                      <a:lnTo>
                                        <a:pt x="2995" y="1786"/>
                                      </a:lnTo>
                                      <a:lnTo>
                                        <a:pt x="2999" y="1786"/>
                                      </a:lnTo>
                                      <a:lnTo>
                                        <a:pt x="3003" y="1786"/>
                                      </a:lnTo>
                                      <a:lnTo>
                                        <a:pt x="3007" y="1786"/>
                                      </a:lnTo>
                                      <a:lnTo>
                                        <a:pt x="3011" y="1786"/>
                                      </a:lnTo>
                                      <a:lnTo>
                                        <a:pt x="3014" y="1786"/>
                                      </a:lnTo>
                                      <a:lnTo>
                                        <a:pt x="3018" y="1786"/>
                                      </a:lnTo>
                                      <a:lnTo>
                                        <a:pt x="3022" y="1786"/>
                                      </a:lnTo>
                                      <a:lnTo>
                                        <a:pt x="3026" y="1786"/>
                                      </a:lnTo>
                                      <a:lnTo>
                                        <a:pt x="3030" y="1786"/>
                                      </a:lnTo>
                                      <a:lnTo>
                                        <a:pt x="3034" y="1786"/>
                                      </a:lnTo>
                                      <a:lnTo>
                                        <a:pt x="3037" y="1786"/>
                                      </a:lnTo>
                                      <a:lnTo>
                                        <a:pt x="3041" y="1786"/>
                                      </a:lnTo>
                                      <a:lnTo>
                                        <a:pt x="3045" y="1786"/>
                                      </a:lnTo>
                                      <a:lnTo>
                                        <a:pt x="3049" y="1786"/>
                                      </a:lnTo>
                                      <a:lnTo>
                                        <a:pt x="3053" y="1786"/>
                                      </a:lnTo>
                                      <a:lnTo>
                                        <a:pt x="3057" y="1786"/>
                                      </a:lnTo>
                                      <a:lnTo>
                                        <a:pt x="3060" y="1786"/>
                                      </a:lnTo>
                                      <a:lnTo>
                                        <a:pt x="3064" y="1786"/>
                                      </a:lnTo>
                                      <a:lnTo>
                                        <a:pt x="3068" y="1786"/>
                                      </a:lnTo>
                                      <a:lnTo>
                                        <a:pt x="3072" y="1786"/>
                                      </a:lnTo>
                                    </a:path>
                                  </a:pathLst>
                                </a:custGeom>
                                <a:solidFill>
                                  <a:srgbClr val="FFFF66"/>
                                </a:solidFill>
                                <a:ln w="38100">
                                  <a:solidFill>
                                    <a:srgbClr val="FF33CC"/>
                                  </a:solidFill>
                                  <a:prstDash val="solid"/>
                                  <a:round/>
                                  <a:headEnd/>
                                  <a:tailEnd/>
                                </a:ln>
                                <a:extLst/>
                              </p:spPr>
                              <p:txBody>
                                <a:bodyPr/>
                                <a:lstStyle/>
                                <a:p>
                                  <a:endParaRPr lang="en-US"/>
                                </a:p>
                              </p:txBody>
                            </p:sp>
                            <p:sp>
                              <p:nvSpPr>
                                <p:cNvPr id="29726" name="Freeform 17"/>
                                <p:cNvSpPr>
                                  <a:spLocks/>
                                </p:cNvSpPr>
                                <p:nvPr/>
                              </p:nvSpPr>
                              <p:spPr bwMode="auto">
                                <a:xfrm>
                                  <a:off x="48" y="1382"/>
                                  <a:ext cx="3456" cy="1596"/>
                                </a:xfrm>
                                <a:custGeom>
                                  <a:avLst/>
                                  <a:gdLst>
                                    <a:gd name="T0" fmla="*/ 65 w 3072"/>
                                    <a:gd name="T1" fmla="*/ 1274 h 1786"/>
                                    <a:gd name="T2" fmla="*/ 136 w 3072"/>
                                    <a:gd name="T3" fmla="*/ 1273 h 1786"/>
                                    <a:gd name="T4" fmla="*/ 208 w 3072"/>
                                    <a:gd name="T5" fmla="*/ 1273 h 1786"/>
                                    <a:gd name="T6" fmla="*/ 278 w 3072"/>
                                    <a:gd name="T7" fmla="*/ 1273 h 1786"/>
                                    <a:gd name="T8" fmla="*/ 351 w 3072"/>
                                    <a:gd name="T9" fmla="*/ 1272 h 1786"/>
                                    <a:gd name="T10" fmla="*/ 422 w 3072"/>
                                    <a:gd name="T11" fmla="*/ 1268 h 1786"/>
                                    <a:gd name="T12" fmla="*/ 493 w 3072"/>
                                    <a:gd name="T13" fmla="*/ 1264 h 1786"/>
                                    <a:gd name="T14" fmla="*/ 564 w 3072"/>
                                    <a:gd name="T15" fmla="*/ 1259 h 1786"/>
                                    <a:gd name="T16" fmla="*/ 635 w 3072"/>
                                    <a:gd name="T17" fmla="*/ 1252 h 1786"/>
                                    <a:gd name="T18" fmla="*/ 705 w 3072"/>
                                    <a:gd name="T19" fmla="*/ 1243 h 1786"/>
                                    <a:gd name="T20" fmla="*/ 776 w 3072"/>
                                    <a:gd name="T21" fmla="*/ 1230 h 1786"/>
                                    <a:gd name="T22" fmla="*/ 847 w 3072"/>
                                    <a:gd name="T23" fmla="*/ 1212 h 1786"/>
                                    <a:gd name="T24" fmla="*/ 919 w 3072"/>
                                    <a:gd name="T25" fmla="*/ 1189 h 1786"/>
                                    <a:gd name="T26" fmla="*/ 990 w 3072"/>
                                    <a:gd name="T27" fmla="*/ 1160 h 1786"/>
                                    <a:gd name="T28" fmla="*/ 1061 w 3072"/>
                                    <a:gd name="T29" fmla="*/ 1122 h 1786"/>
                                    <a:gd name="T30" fmla="*/ 1132 w 3072"/>
                                    <a:gd name="T31" fmla="*/ 1077 h 1786"/>
                                    <a:gd name="T32" fmla="*/ 1204 w 3072"/>
                                    <a:gd name="T33" fmla="*/ 1023 h 1786"/>
                                    <a:gd name="T34" fmla="*/ 1275 w 3072"/>
                                    <a:gd name="T35" fmla="*/ 959 h 1786"/>
                                    <a:gd name="T36" fmla="*/ 1346 w 3072"/>
                                    <a:gd name="T37" fmla="*/ 886 h 1786"/>
                                    <a:gd name="T38" fmla="*/ 1416 w 3072"/>
                                    <a:gd name="T39" fmla="*/ 803 h 1786"/>
                                    <a:gd name="T40" fmla="*/ 1487 w 3072"/>
                                    <a:gd name="T41" fmla="*/ 713 h 1786"/>
                                    <a:gd name="T42" fmla="*/ 1558 w 3072"/>
                                    <a:gd name="T43" fmla="*/ 617 h 1786"/>
                                    <a:gd name="T44" fmla="*/ 1629 w 3072"/>
                                    <a:gd name="T45" fmla="*/ 517 h 1786"/>
                                    <a:gd name="T46" fmla="*/ 1700 w 3072"/>
                                    <a:gd name="T47" fmla="*/ 416 h 1786"/>
                                    <a:gd name="T48" fmla="*/ 1772 w 3072"/>
                                    <a:gd name="T49" fmla="*/ 319 h 1786"/>
                                    <a:gd name="T50" fmla="*/ 1843 w 3072"/>
                                    <a:gd name="T51" fmla="*/ 230 h 1786"/>
                                    <a:gd name="T52" fmla="*/ 1914 w 3072"/>
                                    <a:gd name="T53" fmla="*/ 150 h 1786"/>
                                    <a:gd name="T54" fmla="*/ 1985 w 3072"/>
                                    <a:gd name="T55" fmla="*/ 84 h 1786"/>
                                    <a:gd name="T56" fmla="*/ 2057 w 3072"/>
                                    <a:gd name="T57" fmla="*/ 37 h 1786"/>
                                    <a:gd name="T58" fmla="*/ 2127 w 3072"/>
                                    <a:gd name="T59" fmla="*/ 8 h 1786"/>
                                    <a:gd name="T60" fmla="*/ 2198 w 3072"/>
                                    <a:gd name="T61" fmla="*/ 0 h 1786"/>
                                    <a:gd name="T62" fmla="*/ 2269 w 3072"/>
                                    <a:gd name="T63" fmla="*/ 14 h 1786"/>
                                    <a:gd name="T64" fmla="*/ 2340 w 3072"/>
                                    <a:gd name="T65" fmla="*/ 49 h 1786"/>
                                    <a:gd name="T66" fmla="*/ 2411 w 3072"/>
                                    <a:gd name="T67" fmla="*/ 103 h 1786"/>
                                    <a:gd name="T68" fmla="*/ 2482 w 3072"/>
                                    <a:gd name="T69" fmla="*/ 173 h 1786"/>
                                    <a:gd name="T70" fmla="*/ 2553 w 3072"/>
                                    <a:gd name="T71" fmla="*/ 256 h 1786"/>
                                    <a:gd name="T72" fmla="*/ 2624 w 3072"/>
                                    <a:gd name="T73" fmla="*/ 349 h 1786"/>
                                    <a:gd name="T74" fmla="*/ 2696 w 3072"/>
                                    <a:gd name="T75" fmla="*/ 447 h 1786"/>
                                    <a:gd name="T76" fmla="*/ 2766 w 3072"/>
                                    <a:gd name="T77" fmla="*/ 548 h 1786"/>
                                    <a:gd name="T78" fmla="*/ 2837 w 3072"/>
                                    <a:gd name="T79" fmla="*/ 648 h 1786"/>
                                    <a:gd name="T80" fmla="*/ 2908 w 3072"/>
                                    <a:gd name="T81" fmla="*/ 741 h 1786"/>
                                    <a:gd name="T82" fmla="*/ 2980 w 3072"/>
                                    <a:gd name="T83" fmla="*/ 829 h 1786"/>
                                    <a:gd name="T84" fmla="*/ 3051 w 3072"/>
                                    <a:gd name="T85" fmla="*/ 909 h 1786"/>
                                    <a:gd name="T86" fmla="*/ 3122 w 3072"/>
                                    <a:gd name="T87" fmla="*/ 979 h 1786"/>
                                    <a:gd name="T88" fmla="*/ 3193 w 3072"/>
                                    <a:gd name="T89" fmla="*/ 1040 h 1786"/>
                                    <a:gd name="T90" fmla="*/ 3264 w 3072"/>
                                    <a:gd name="T91" fmla="*/ 1092 h 1786"/>
                                    <a:gd name="T92" fmla="*/ 3335 w 3072"/>
                                    <a:gd name="T93" fmla="*/ 1135 h 1786"/>
                                    <a:gd name="T94" fmla="*/ 3405 w 3072"/>
                                    <a:gd name="T95" fmla="*/ 1169 h 1786"/>
                                    <a:gd name="T96" fmla="*/ 3476 w 3072"/>
                                    <a:gd name="T97" fmla="*/ 1197 h 1786"/>
                                    <a:gd name="T98" fmla="*/ 3549 w 3072"/>
                                    <a:gd name="T99" fmla="*/ 1218 h 1786"/>
                                    <a:gd name="T100" fmla="*/ 3620 w 3072"/>
                                    <a:gd name="T101" fmla="*/ 1234 h 1786"/>
                                    <a:gd name="T102" fmla="*/ 3691 w 3072"/>
                                    <a:gd name="T103" fmla="*/ 1246 h 1786"/>
                                    <a:gd name="T104" fmla="*/ 3762 w 3072"/>
                                    <a:gd name="T105" fmla="*/ 1256 h 1786"/>
                                    <a:gd name="T106" fmla="*/ 3834 w 3072"/>
                                    <a:gd name="T107" fmla="*/ 1262 h 1786"/>
                                    <a:gd name="T108" fmla="*/ 3905 w 3072"/>
                                    <a:gd name="T109" fmla="*/ 1265 h 1786"/>
                                    <a:gd name="T110" fmla="*/ 3976 w 3072"/>
                                    <a:gd name="T111" fmla="*/ 1269 h 1786"/>
                                    <a:gd name="T112" fmla="*/ 4047 w 3072"/>
                                    <a:gd name="T113" fmla="*/ 1272 h 1786"/>
                                    <a:gd name="T114" fmla="*/ 4119 w 3072"/>
                                    <a:gd name="T115" fmla="*/ 1273 h 1786"/>
                                    <a:gd name="T116" fmla="*/ 4188 w 3072"/>
                                    <a:gd name="T117" fmla="*/ 1273 h 1786"/>
                                    <a:gd name="T118" fmla="*/ 4259 w 3072"/>
                                    <a:gd name="T119" fmla="*/ 1274 h 1786"/>
                                    <a:gd name="T120" fmla="*/ 4330 w 3072"/>
                                    <a:gd name="T121" fmla="*/ 1274 h 17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786"/>
                                    <a:gd name="T185" fmla="*/ 3072 w 3072"/>
                                    <a:gd name="T186" fmla="*/ 1786 h 17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786">
                                      <a:moveTo>
                                        <a:pt x="0" y="1786"/>
                                      </a:moveTo>
                                      <a:lnTo>
                                        <a:pt x="4" y="1786"/>
                                      </a:lnTo>
                                      <a:lnTo>
                                        <a:pt x="8" y="1786"/>
                                      </a:lnTo>
                                      <a:lnTo>
                                        <a:pt x="12" y="1786"/>
                                      </a:lnTo>
                                      <a:lnTo>
                                        <a:pt x="15" y="1786"/>
                                      </a:lnTo>
                                      <a:lnTo>
                                        <a:pt x="19" y="1786"/>
                                      </a:lnTo>
                                      <a:lnTo>
                                        <a:pt x="23" y="1786"/>
                                      </a:lnTo>
                                      <a:lnTo>
                                        <a:pt x="27" y="1786"/>
                                      </a:lnTo>
                                      <a:lnTo>
                                        <a:pt x="31" y="1786"/>
                                      </a:lnTo>
                                      <a:lnTo>
                                        <a:pt x="35" y="1786"/>
                                      </a:lnTo>
                                      <a:lnTo>
                                        <a:pt x="38" y="1786"/>
                                      </a:lnTo>
                                      <a:lnTo>
                                        <a:pt x="42" y="1786"/>
                                      </a:lnTo>
                                      <a:lnTo>
                                        <a:pt x="46" y="1786"/>
                                      </a:lnTo>
                                      <a:lnTo>
                                        <a:pt x="50" y="1786"/>
                                      </a:lnTo>
                                      <a:lnTo>
                                        <a:pt x="54" y="1786"/>
                                      </a:lnTo>
                                      <a:lnTo>
                                        <a:pt x="58" y="1786"/>
                                      </a:lnTo>
                                      <a:lnTo>
                                        <a:pt x="61" y="1786"/>
                                      </a:lnTo>
                                      <a:lnTo>
                                        <a:pt x="65" y="1786"/>
                                      </a:lnTo>
                                      <a:lnTo>
                                        <a:pt x="69" y="1786"/>
                                      </a:lnTo>
                                      <a:lnTo>
                                        <a:pt x="73" y="1786"/>
                                      </a:lnTo>
                                      <a:lnTo>
                                        <a:pt x="77" y="1786"/>
                                      </a:lnTo>
                                      <a:lnTo>
                                        <a:pt x="81" y="1786"/>
                                      </a:lnTo>
                                      <a:lnTo>
                                        <a:pt x="84" y="1786"/>
                                      </a:lnTo>
                                      <a:lnTo>
                                        <a:pt x="88" y="1786"/>
                                      </a:lnTo>
                                      <a:lnTo>
                                        <a:pt x="92" y="1785"/>
                                      </a:lnTo>
                                      <a:lnTo>
                                        <a:pt x="96" y="1785"/>
                                      </a:lnTo>
                                      <a:lnTo>
                                        <a:pt x="100" y="1785"/>
                                      </a:lnTo>
                                      <a:lnTo>
                                        <a:pt x="104" y="1785"/>
                                      </a:lnTo>
                                      <a:lnTo>
                                        <a:pt x="108" y="1785"/>
                                      </a:lnTo>
                                      <a:lnTo>
                                        <a:pt x="111" y="1785"/>
                                      </a:lnTo>
                                      <a:lnTo>
                                        <a:pt x="115" y="1785"/>
                                      </a:lnTo>
                                      <a:lnTo>
                                        <a:pt x="119" y="1785"/>
                                      </a:lnTo>
                                      <a:lnTo>
                                        <a:pt x="123" y="1785"/>
                                      </a:lnTo>
                                      <a:lnTo>
                                        <a:pt x="127" y="1785"/>
                                      </a:lnTo>
                                      <a:lnTo>
                                        <a:pt x="131" y="1785"/>
                                      </a:lnTo>
                                      <a:lnTo>
                                        <a:pt x="134" y="1785"/>
                                      </a:lnTo>
                                      <a:lnTo>
                                        <a:pt x="138" y="1785"/>
                                      </a:lnTo>
                                      <a:lnTo>
                                        <a:pt x="142" y="1785"/>
                                      </a:lnTo>
                                      <a:lnTo>
                                        <a:pt x="146" y="1784"/>
                                      </a:lnTo>
                                      <a:lnTo>
                                        <a:pt x="150" y="1784"/>
                                      </a:lnTo>
                                      <a:lnTo>
                                        <a:pt x="154" y="1784"/>
                                      </a:lnTo>
                                      <a:lnTo>
                                        <a:pt x="157" y="1784"/>
                                      </a:lnTo>
                                      <a:lnTo>
                                        <a:pt x="161" y="1784"/>
                                      </a:lnTo>
                                      <a:lnTo>
                                        <a:pt x="165" y="1784"/>
                                      </a:lnTo>
                                      <a:lnTo>
                                        <a:pt x="169" y="1784"/>
                                      </a:lnTo>
                                      <a:lnTo>
                                        <a:pt x="173" y="1784"/>
                                      </a:lnTo>
                                      <a:lnTo>
                                        <a:pt x="177" y="1784"/>
                                      </a:lnTo>
                                      <a:lnTo>
                                        <a:pt x="180" y="1783"/>
                                      </a:lnTo>
                                      <a:lnTo>
                                        <a:pt x="184" y="1783"/>
                                      </a:lnTo>
                                      <a:lnTo>
                                        <a:pt x="188" y="1783"/>
                                      </a:lnTo>
                                      <a:lnTo>
                                        <a:pt x="192" y="1783"/>
                                      </a:lnTo>
                                      <a:lnTo>
                                        <a:pt x="196" y="1783"/>
                                      </a:lnTo>
                                      <a:lnTo>
                                        <a:pt x="200" y="1783"/>
                                      </a:lnTo>
                                      <a:lnTo>
                                        <a:pt x="204" y="1783"/>
                                      </a:lnTo>
                                      <a:lnTo>
                                        <a:pt x="207" y="1783"/>
                                      </a:lnTo>
                                      <a:lnTo>
                                        <a:pt x="211" y="1782"/>
                                      </a:lnTo>
                                      <a:lnTo>
                                        <a:pt x="215" y="1782"/>
                                      </a:lnTo>
                                      <a:lnTo>
                                        <a:pt x="219" y="1782"/>
                                      </a:lnTo>
                                      <a:lnTo>
                                        <a:pt x="223" y="1782"/>
                                      </a:lnTo>
                                      <a:lnTo>
                                        <a:pt x="227" y="1782"/>
                                      </a:lnTo>
                                      <a:lnTo>
                                        <a:pt x="230" y="1781"/>
                                      </a:lnTo>
                                      <a:lnTo>
                                        <a:pt x="234" y="1781"/>
                                      </a:lnTo>
                                      <a:lnTo>
                                        <a:pt x="238" y="1781"/>
                                      </a:lnTo>
                                      <a:lnTo>
                                        <a:pt x="242" y="1781"/>
                                      </a:lnTo>
                                      <a:lnTo>
                                        <a:pt x="246" y="1781"/>
                                      </a:lnTo>
                                      <a:lnTo>
                                        <a:pt x="250" y="1780"/>
                                      </a:lnTo>
                                      <a:lnTo>
                                        <a:pt x="253" y="1780"/>
                                      </a:lnTo>
                                      <a:lnTo>
                                        <a:pt x="257" y="1780"/>
                                      </a:lnTo>
                                      <a:lnTo>
                                        <a:pt x="261" y="1780"/>
                                      </a:lnTo>
                                      <a:lnTo>
                                        <a:pt x="265" y="1780"/>
                                      </a:lnTo>
                                      <a:lnTo>
                                        <a:pt x="269" y="1779"/>
                                      </a:lnTo>
                                      <a:lnTo>
                                        <a:pt x="273" y="1779"/>
                                      </a:lnTo>
                                      <a:lnTo>
                                        <a:pt x="276" y="1779"/>
                                      </a:lnTo>
                                      <a:lnTo>
                                        <a:pt x="280" y="1778"/>
                                      </a:lnTo>
                                      <a:lnTo>
                                        <a:pt x="284" y="1778"/>
                                      </a:lnTo>
                                      <a:lnTo>
                                        <a:pt x="288" y="1778"/>
                                      </a:lnTo>
                                      <a:lnTo>
                                        <a:pt x="292" y="1778"/>
                                      </a:lnTo>
                                      <a:lnTo>
                                        <a:pt x="296" y="1777"/>
                                      </a:lnTo>
                                      <a:lnTo>
                                        <a:pt x="300" y="1777"/>
                                      </a:lnTo>
                                      <a:lnTo>
                                        <a:pt x="303" y="1777"/>
                                      </a:lnTo>
                                      <a:lnTo>
                                        <a:pt x="307" y="1776"/>
                                      </a:lnTo>
                                      <a:lnTo>
                                        <a:pt x="311" y="1776"/>
                                      </a:lnTo>
                                      <a:lnTo>
                                        <a:pt x="315" y="1776"/>
                                      </a:lnTo>
                                      <a:lnTo>
                                        <a:pt x="319" y="1775"/>
                                      </a:lnTo>
                                      <a:lnTo>
                                        <a:pt x="323" y="1775"/>
                                      </a:lnTo>
                                      <a:lnTo>
                                        <a:pt x="326" y="1774"/>
                                      </a:lnTo>
                                      <a:lnTo>
                                        <a:pt x="330" y="1774"/>
                                      </a:lnTo>
                                      <a:lnTo>
                                        <a:pt x="334" y="1774"/>
                                      </a:lnTo>
                                      <a:lnTo>
                                        <a:pt x="338" y="1773"/>
                                      </a:lnTo>
                                      <a:lnTo>
                                        <a:pt x="342" y="1773"/>
                                      </a:lnTo>
                                      <a:lnTo>
                                        <a:pt x="346" y="1772"/>
                                      </a:lnTo>
                                      <a:lnTo>
                                        <a:pt x="349" y="1772"/>
                                      </a:lnTo>
                                      <a:lnTo>
                                        <a:pt x="353" y="1771"/>
                                      </a:lnTo>
                                      <a:lnTo>
                                        <a:pt x="357" y="1771"/>
                                      </a:lnTo>
                                      <a:lnTo>
                                        <a:pt x="361" y="1770"/>
                                      </a:lnTo>
                                      <a:lnTo>
                                        <a:pt x="365" y="1770"/>
                                      </a:lnTo>
                                      <a:lnTo>
                                        <a:pt x="369" y="1769"/>
                                      </a:lnTo>
                                      <a:lnTo>
                                        <a:pt x="372" y="1769"/>
                                      </a:lnTo>
                                      <a:lnTo>
                                        <a:pt x="376" y="1768"/>
                                      </a:lnTo>
                                      <a:lnTo>
                                        <a:pt x="380" y="1768"/>
                                      </a:lnTo>
                                      <a:lnTo>
                                        <a:pt x="384" y="1767"/>
                                      </a:lnTo>
                                      <a:lnTo>
                                        <a:pt x="388" y="1767"/>
                                      </a:lnTo>
                                      <a:lnTo>
                                        <a:pt x="392" y="1766"/>
                                      </a:lnTo>
                                      <a:lnTo>
                                        <a:pt x="396" y="1765"/>
                                      </a:lnTo>
                                      <a:lnTo>
                                        <a:pt x="399" y="1765"/>
                                      </a:lnTo>
                                      <a:lnTo>
                                        <a:pt x="403" y="1764"/>
                                      </a:lnTo>
                                      <a:lnTo>
                                        <a:pt x="407" y="1763"/>
                                      </a:lnTo>
                                      <a:lnTo>
                                        <a:pt x="411" y="1763"/>
                                      </a:lnTo>
                                      <a:lnTo>
                                        <a:pt x="415" y="1762"/>
                                      </a:lnTo>
                                      <a:lnTo>
                                        <a:pt x="419" y="1761"/>
                                      </a:lnTo>
                                      <a:lnTo>
                                        <a:pt x="422" y="1760"/>
                                      </a:lnTo>
                                      <a:lnTo>
                                        <a:pt x="426" y="1760"/>
                                      </a:lnTo>
                                      <a:lnTo>
                                        <a:pt x="430" y="1759"/>
                                      </a:lnTo>
                                      <a:lnTo>
                                        <a:pt x="434" y="1758"/>
                                      </a:lnTo>
                                      <a:lnTo>
                                        <a:pt x="438" y="1757"/>
                                      </a:lnTo>
                                      <a:lnTo>
                                        <a:pt x="442" y="1756"/>
                                      </a:lnTo>
                                      <a:lnTo>
                                        <a:pt x="445" y="1755"/>
                                      </a:lnTo>
                                      <a:lnTo>
                                        <a:pt x="449" y="1754"/>
                                      </a:lnTo>
                                      <a:lnTo>
                                        <a:pt x="453" y="1753"/>
                                      </a:lnTo>
                                      <a:lnTo>
                                        <a:pt x="457" y="1753"/>
                                      </a:lnTo>
                                      <a:lnTo>
                                        <a:pt x="461" y="1752"/>
                                      </a:lnTo>
                                      <a:lnTo>
                                        <a:pt x="465" y="1751"/>
                                      </a:lnTo>
                                      <a:lnTo>
                                        <a:pt x="468" y="1750"/>
                                      </a:lnTo>
                                      <a:lnTo>
                                        <a:pt x="472" y="1748"/>
                                      </a:lnTo>
                                      <a:lnTo>
                                        <a:pt x="476" y="1747"/>
                                      </a:lnTo>
                                      <a:lnTo>
                                        <a:pt x="480" y="1746"/>
                                      </a:lnTo>
                                      <a:lnTo>
                                        <a:pt x="484" y="1745"/>
                                      </a:lnTo>
                                      <a:lnTo>
                                        <a:pt x="488" y="1744"/>
                                      </a:lnTo>
                                      <a:lnTo>
                                        <a:pt x="492" y="1743"/>
                                      </a:lnTo>
                                      <a:lnTo>
                                        <a:pt x="495" y="1742"/>
                                      </a:lnTo>
                                      <a:lnTo>
                                        <a:pt x="499" y="1740"/>
                                      </a:lnTo>
                                      <a:lnTo>
                                        <a:pt x="503" y="1739"/>
                                      </a:lnTo>
                                      <a:lnTo>
                                        <a:pt x="507" y="1738"/>
                                      </a:lnTo>
                                      <a:lnTo>
                                        <a:pt x="511" y="1736"/>
                                      </a:lnTo>
                                      <a:lnTo>
                                        <a:pt x="515" y="1735"/>
                                      </a:lnTo>
                                      <a:lnTo>
                                        <a:pt x="518" y="1734"/>
                                      </a:lnTo>
                                      <a:lnTo>
                                        <a:pt x="522" y="1732"/>
                                      </a:lnTo>
                                      <a:lnTo>
                                        <a:pt x="526" y="1731"/>
                                      </a:lnTo>
                                      <a:lnTo>
                                        <a:pt x="530" y="1729"/>
                                      </a:lnTo>
                                      <a:lnTo>
                                        <a:pt x="534" y="1728"/>
                                      </a:lnTo>
                                      <a:lnTo>
                                        <a:pt x="538" y="1726"/>
                                      </a:lnTo>
                                      <a:lnTo>
                                        <a:pt x="541" y="1725"/>
                                      </a:lnTo>
                                      <a:lnTo>
                                        <a:pt x="545" y="1723"/>
                                      </a:lnTo>
                                      <a:lnTo>
                                        <a:pt x="549" y="1721"/>
                                      </a:lnTo>
                                      <a:lnTo>
                                        <a:pt x="553" y="1720"/>
                                      </a:lnTo>
                                      <a:lnTo>
                                        <a:pt x="557" y="1718"/>
                                      </a:lnTo>
                                      <a:lnTo>
                                        <a:pt x="561" y="1716"/>
                                      </a:lnTo>
                                      <a:lnTo>
                                        <a:pt x="564" y="1714"/>
                                      </a:lnTo>
                                      <a:lnTo>
                                        <a:pt x="568" y="1712"/>
                                      </a:lnTo>
                                      <a:lnTo>
                                        <a:pt x="572" y="1710"/>
                                      </a:lnTo>
                                      <a:lnTo>
                                        <a:pt x="576" y="1708"/>
                                      </a:lnTo>
                                      <a:lnTo>
                                        <a:pt x="580" y="1707"/>
                                      </a:lnTo>
                                      <a:lnTo>
                                        <a:pt x="584" y="1704"/>
                                      </a:lnTo>
                                      <a:lnTo>
                                        <a:pt x="588" y="1702"/>
                                      </a:lnTo>
                                      <a:lnTo>
                                        <a:pt x="591" y="1700"/>
                                      </a:lnTo>
                                      <a:lnTo>
                                        <a:pt x="595" y="1698"/>
                                      </a:lnTo>
                                      <a:lnTo>
                                        <a:pt x="599" y="1696"/>
                                      </a:lnTo>
                                      <a:lnTo>
                                        <a:pt x="603" y="1694"/>
                                      </a:lnTo>
                                      <a:lnTo>
                                        <a:pt x="607" y="1691"/>
                                      </a:lnTo>
                                      <a:lnTo>
                                        <a:pt x="611" y="1689"/>
                                      </a:lnTo>
                                      <a:lnTo>
                                        <a:pt x="614" y="1687"/>
                                      </a:lnTo>
                                      <a:lnTo>
                                        <a:pt x="618" y="1684"/>
                                      </a:lnTo>
                                      <a:lnTo>
                                        <a:pt x="622" y="1682"/>
                                      </a:lnTo>
                                      <a:lnTo>
                                        <a:pt x="626" y="1679"/>
                                      </a:lnTo>
                                      <a:lnTo>
                                        <a:pt x="630" y="1677"/>
                                      </a:lnTo>
                                      <a:lnTo>
                                        <a:pt x="634" y="1674"/>
                                      </a:lnTo>
                                      <a:lnTo>
                                        <a:pt x="637" y="1671"/>
                                      </a:lnTo>
                                      <a:lnTo>
                                        <a:pt x="641" y="1669"/>
                                      </a:lnTo>
                                      <a:lnTo>
                                        <a:pt x="645" y="1666"/>
                                      </a:lnTo>
                                      <a:lnTo>
                                        <a:pt x="649" y="1663"/>
                                      </a:lnTo>
                                      <a:lnTo>
                                        <a:pt x="653" y="1660"/>
                                      </a:lnTo>
                                      <a:lnTo>
                                        <a:pt x="657" y="1657"/>
                                      </a:lnTo>
                                      <a:lnTo>
                                        <a:pt x="660" y="1654"/>
                                      </a:lnTo>
                                      <a:lnTo>
                                        <a:pt x="664" y="1651"/>
                                      </a:lnTo>
                                      <a:lnTo>
                                        <a:pt x="668" y="1648"/>
                                      </a:lnTo>
                                      <a:lnTo>
                                        <a:pt x="672" y="1645"/>
                                      </a:lnTo>
                                      <a:lnTo>
                                        <a:pt x="676" y="1642"/>
                                      </a:lnTo>
                                      <a:lnTo>
                                        <a:pt x="680" y="1638"/>
                                      </a:lnTo>
                                      <a:lnTo>
                                        <a:pt x="684" y="1635"/>
                                      </a:lnTo>
                                      <a:lnTo>
                                        <a:pt x="687" y="1632"/>
                                      </a:lnTo>
                                      <a:lnTo>
                                        <a:pt x="691" y="1628"/>
                                      </a:lnTo>
                                      <a:lnTo>
                                        <a:pt x="695" y="1625"/>
                                      </a:lnTo>
                                      <a:lnTo>
                                        <a:pt x="699" y="1621"/>
                                      </a:lnTo>
                                      <a:lnTo>
                                        <a:pt x="703" y="1617"/>
                                      </a:lnTo>
                                      <a:lnTo>
                                        <a:pt x="707" y="1614"/>
                                      </a:lnTo>
                                      <a:lnTo>
                                        <a:pt x="710" y="1610"/>
                                      </a:lnTo>
                                      <a:lnTo>
                                        <a:pt x="714" y="1606"/>
                                      </a:lnTo>
                                      <a:lnTo>
                                        <a:pt x="718" y="1602"/>
                                      </a:lnTo>
                                      <a:lnTo>
                                        <a:pt x="722" y="1598"/>
                                      </a:lnTo>
                                      <a:lnTo>
                                        <a:pt x="726" y="1594"/>
                                      </a:lnTo>
                                      <a:lnTo>
                                        <a:pt x="730" y="1590"/>
                                      </a:lnTo>
                                      <a:lnTo>
                                        <a:pt x="733" y="1586"/>
                                      </a:lnTo>
                                      <a:lnTo>
                                        <a:pt x="737" y="1582"/>
                                      </a:lnTo>
                                      <a:lnTo>
                                        <a:pt x="741" y="1577"/>
                                      </a:lnTo>
                                      <a:lnTo>
                                        <a:pt x="745" y="1573"/>
                                      </a:lnTo>
                                      <a:lnTo>
                                        <a:pt x="749" y="1568"/>
                                      </a:lnTo>
                                      <a:lnTo>
                                        <a:pt x="753" y="1564"/>
                                      </a:lnTo>
                                      <a:lnTo>
                                        <a:pt x="756" y="1559"/>
                                      </a:lnTo>
                                      <a:lnTo>
                                        <a:pt x="760" y="1555"/>
                                      </a:lnTo>
                                      <a:lnTo>
                                        <a:pt x="764" y="1550"/>
                                      </a:lnTo>
                                      <a:lnTo>
                                        <a:pt x="768" y="1545"/>
                                      </a:lnTo>
                                      <a:lnTo>
                                        <a:pt x="772" y="1540"/>
                                      </a:lnTo>
                                      <a:lnTo>
                                        <a:pt x="776" y="1535"/>
                                      </a:lnTo>
                                      <a:lnTo>
                                        <a:pt x="780" y="1530"/>
                                      </a:lnTo>
                                      <a:lnTo>
                                        <a:pt x="783" y="1525"/>
                                      </a:lnTo>
                                      <a:lnTo>
                                        <a:pt x="787" y="1520"/>
                                      </a:lnTo>
                                      <a:lnTo>
                                        <a:pt x="791" y="1515"/>
                                      </a:lnTo>
                                      <a:lnTo>
                                        <a:pt x="795" y="1510"/>
                                      </a:lnTo>
                                      <a:lnTo>
                                        <a:pt x="799" y="1504"/>
                                      </a:lnTo>
                                      <a:lnTo>
                                        <a:pt x="803" y="1499"/>
                                      </a:lnTo>
                                      <a:lnTo>
                                        <a:pt x="806" y="1493"/>
                                      </a:lnTo>
                                      <a:lnTo>
                                        <a:pt x="810" y="1487"/>
                                      </a:lnTo>
                                      <a:lnTo>
                                        <a:pt x="814" y="1482"/>
                                      </a:lnTo>
                                      <a:lnTo>
                                        <a:pt x="818" y="1476"/>
                                      </a:lnTo>
                                      <a:lnTo>
                                        <a:pt x="822" y="1470"/>
                                      </a:lnTo>
                                      <a:lnTo>
                                        <a:pt x="826" y="1464"/>
                                      </a:lnTo>
                                      <a:lnTo>
                                        <a:pt x="829" y="1458"/>
                                      </a:lnTo>
                                      <a:lnTo>
                                        <a:pt x="833" y="1452"/>
                                      </a:lnTo>
                                      <a:lnTo>
                                        <a:pt x="837" y="1446"/>
                                      </a:lnTo>
                                      <a:lnTo>
                                        <a:pt x="841" y="1440"/>
                                      </a:lnTo>
                                      <a:lnTo>
                                        <a:pt x="845" y="1433"/>
                                      </a:lnTo>
                                      <a:lnTo>
                                        <a:pt x="849" y="1427"/>
                                      </a:lnTo>
                                      <a:lnTo>
                                        <a:pt x="852" y="1420"/>
                                      </a:lnTo>
                                      <a:lnTo>
                                        <a:pt x="856" y="1414"/>
                                      </a:lnTo>
                                      <a:lnTo>
                                        <a:pt x="860" y="1407"/>
                                      </a:lnTo>
                                      <a:lnTo>
                                        <a:pt x="864" y="1401"/>
                                      </a:lnTo>
                                      <a:lnTo>
                                        <a:pt x="868" y="1394"/>
                                      </a:lnTo>
                                      <a:lnTo>
                                        <a:pt x="872" y="1387"/>
                                      </a:lnTo>
                                      <a:lnTo>
                                        <a:pt x="876" y="1380"/>
                                      </a:lnTo>
                                      <a:lnTo>
                                        <a:pt x="879" y="1373"/>
                                      </a:lnTo>
                                      <a:lnTo>
                                        <a:pt x="883" y="1366"/>
                                      </a:lnTo>
                                      <a:lnTo>
                                        <a:pt x="887" y="1359"/>
                                      </a:lnTo>
                                      <a:lnTo>
                                        <a:pt x="891" y="1351"/>
                                      </a:lnTo>
                                      <a:lnTo>
                                        <a:pt x="895" y="1344"/>
                                      </a:lnTo>
                                      <a:lnTo>
                                        <a:pt x="899" y="1336"/>
                                      </a:lnTo>
                                      <a:lnTo>
                                        <a:pt x="902" y="1329"/>
                                      </a:lnTo>
                                      <a:lnTo>
                                        <a:pt x="906" y="1321"/>
                                      </a:lnTo>
                                      <a:lnTo>
                                        <a:pt x="910" y="1314"/>
                                      </a:lnTo>
                                      <a:lnTo>
                                        <a:pt x="914" y="1306"/>
                                      </a:lnTo>
                                      <a:lnTo>
                                        <a:pt x="918" y="1298"/>
                                      </a:lnTo>
                                      <a:lnTo>
                                        <a:pt x="922" y="1290"/>
                                      </a:lnTo>
                                      <a:lnTo>
                                        <a:pt x="925" y="1282"/>
                                      </a:lnTo>
                                      <a:lnTo>
                                        <a:pt x="929" y="1274"/>
                                      </a:lnTo>
                                      <a:lnTo>
                                        <a:pt x="933" y="1266"/>
                                      </a:lnTo>
                                      <a:lnTo>
                                        <a:pt x="937" y="1258"/>
                                      </a:lnTo>
                                      <a:lnTo>
                                        <a:pt x="941" y="1249"/>
                                      </a:lnTo>
                                      <a:lnTo>
                                        <a:pt x="945" y="1241"/>
                                      </a:lnTo>
                                      <a:lnTo>
                                        <a:pt x="948" y="1233"/>
                                      </a:lnTo>
                                      <a:lnTo>
                                        <a:pt x="952" y="1224"/>
                                      </a:lnTo>
                                      <a:lnTo>
                                        <a:pt x="956" y="1216"/>
                                      </a:lnTo>
                                      <a:lnTo>
                                        <a:pt x="960" y="1207"/>
                                      </a:lnTo>
                                      <a:lnTo>
                                        <a:pt x="964" y="1198"/>
                                      </a:lnTo>
                                      <a:lnTo>
                                        <a:pt x="968" y="1189"/>
                                      </a:lnTo>
                                      <a:lnTo>
                                        <a:pt x="972" y="1180"/>
                                      </a:lnTo>
                                      <a:lnTo>
                                        <a:pt x="975" y="1172"/>
                                      </a:lnTo>
                                      <a:lnTo>
                                        <a:pt x="979" y="1162"/>
                                      </a:lnTo>
                                      <a:lnTo>
                                        <a:pt x="983" y="1153"/>
                                      </a:lnTo>
                                      <a:lnTo>
                                        <a:pt x="987" y="1144"/>
                                      </a:lnTo>
                                      <a:lnTo>
                                        <a:pt x="991" y="1135"/>
                                      </a:lnTo>
                                      <a:lnTo>
                                        <a:pt x="995" y="1126"/>
                                      </a:lnTo>
                                      <a:lnTo>
                                        <a:pt x="998" y="1116"/>
                                      </a:lnTo>
                                      <a:lnTo>
                                        <a:pt x="1002" y="1107"/>
                                      </a:lnTo>
                                      <a:lnTo>
                                        <a:pt x="1006" y="1097"/>
                                      </a:lnTo>
                                      <a:lnTo>
                                        <a:pt x="1010" y="1088"/>
                                      </a:lnTo>
                                      <a:lnTo>
                                        <a:pt x="1014" y="1078"/>
                                      </a:lnTo>
                                      <a:lnTo>
                                        <a:pt x="1018" y="1069"/>
                                      </a:lnTo>
                                      <a:lnTo>
                                        <a:pt x="1021" y="1059"/>
                                      </a:lnTo>
                                      <a:lnTo>
                                        <a:pt x="1025" y="1049"/>
                                      </a:lnTo>
                                      <a:lnTo>
                                        <a:pt x="1029" y="1039"/>
                                      </a:lnTo>
                                      <a:lnTo>
                                        <a:pt x="1033" y="1029"/>
                                      </a:lnTo>
                                      <a:lnTo>
                                        <a:pt x="1037" y="1019"/>
                                      </a:lnTo>
                                      <a:lnTo>
                                        <a:pt x="1041" y="1009"/>
                                      </a:lnTo>
                                      <a:lnTo>
                                        <a:pt x="1044" y="999"/>
                                      </a:lnTo>
                                      <a:lnTo>
                                        <a:pt x="1048" y="989"/>
                                      </a:lnTo>
                                      <a:lnTo>
                                        <a:pt x="1052" y="979"/>
                                      </a:lnTo>
                                      <a:lnTo>
                                        <a:pt x="1056" y="969"/>
                                      </a:lnTo>
                                      <a:lnTo>
                                        <a:pt x="1060" y="959"/>
                                      </a:lnTo>
                                      <a:lnTo>
                                        <a:pt x="1064" y="948"/>
                                      </a:lnTo>
                                      <a:lnTo>
                                        <a:pt x="1068" y="938"/>
                                      </a:lnTo>
                                      <a:lnTo>
                                        <a:pt x="1071" y="928"/>
                                      </a:lnTo>
                                      <a:lnTo>
                                        <a:pt x="1075" y="917"/>
                                      </a:lnTo>
                                      <a:lnTo>
                                        <a:pt x="1079" y="907"/>
                                      </a:lnTo>
                                      <a:lnTo>
                                        <a:pt x="1083" y="896"/>
                                      </a:lnTo>
                                      <a:lnTo>
                                        <a:pt x="1087" y="886"/>
                                      </a:lnTo>
                                      <a:lnTo>
                                        <a:pt x="1091" y="875"/>
                                      </a:lnTo>
                                      <a:lnTo>
                                        <a:pt x="1094" y="865"/>
                                      </a:lnTo>
                                      <a:lnTo>
                                        <a:pt x="1098" y="854"/>
                                      </a:lnTo>
                                      <a:lnTo>
                                        <a:pt x="1102" y="843"/>
                                      </a:lnTo>
                                      <a:lnTo>
                                        <a:pt x="1106" y="833"/>
                                      </a:lnTo>
                                      <a:lnTo>
                                        <a:pt x="1110" y="822"/>
                                      </a:lnTo>
                                      <a:lnTo>
                                        <a:pt x="1114" y="811"/>
                                      </a:lnTo>
                                      <a:lnTo>
                                        <a:pt x="1117" y="800"/>
                                      </a:lnTo>
                                      <a:lnTo>
                                        <a:pt x="1121" y="790"/>
                                      </a:lnTo>
                                      <a:lnTo>
                                        <a:pt x="1125" y="779"/>
                                      </a:lnTo>
                                      <a:lnTo>
                                        <a:pt x="1129" y="768"/>
                                      </a:lnTo>
                                      <a:lnTo>
                                        <a:pt x="1133" y="757"/>
                                      </a:lnTo>
                                      <a:lnTo>
                                        <a:pt x="1137" y="747"/>
                                      </a:lnTo>
                                      <a:lnTo>
                                        <a:pt x="1140" y="736"/>
                                      </a:lnTo>
                                      <a:lnTo>
                                        <a:pt x="1144" y="725"/>
                                      </a:lnTo>
                                      <a:lnTo>
                                        <a:pt x="1148" y="714"/>
                                      </a:lnTo>
                                      <a:lnTo>
                                        <a:pt x="1152" y="703"/>
                                      </a:lnTo>
                                      <a:lnTo>
                                        <a:pt x="1156" y="692"/>
                                      </a:lnTo>
                                      <a:lnTo>
                                        <a:pt x="1160" y="682"/>
                                      </a:lnTo>
                                      <a:lnTo>
                                        <a:pt x="1164" y="671"/>
                                      </a:lnTo>
                                      <a:lnTo>
                                        <a:pt x="1167" y="660"/>
                                      </a:lnTo>
                                      <a:lnTo>
                                        <a:pt x="1171" y="649"/>
                                      </a:lnTo>
                                      <a:lnTo>
                                        <a:pt x="1175" y="638"/>
                                      </a:lnTo>
                                      <a:lnTo>
                                        <a:pt x="1179" y="627"/>
                                      </a:lnTo>
                                      <a:lnTo>
                                        <a:pt x="1183" y="617"/>
                                      </a:lnTo>
                                      <a:lnTo>
                                        <a:pt x="1187" y="606"/>
                                      </a:lnTo>
                                      <a:lnTo>
                                        <a:pt x="1190" y="595"/>
                                      </a:lnTo>
                                      <a:lnTo>
                                        <a:pt x="1194" y="584"/>
                                      </a:lnTo>
                                      <a:lnTo>
                                        <a:pt x="1198" y="574"/>
                                      </a:lnTo>
                                      <a:lnTo>
                                        <a:pt x="1202" y="563"/>
                                      </a:lnTo>
                                      <a:lnTo>
                                        <a:pt x="1206" y="552"/>
                                      </a:lnTo>
                                      <a:lnTo>
                                        <a:pt x="1210" y="542"/>
                                      </a:lnTo>
                                      <a:lnTo>
                                        <a:pt x="1213" y="531"/>
                                      </a:lnTo>
                                      <a:lnTo>
                                        <a:pt x="1217" y="521"/>
                                      </a:lnTo>
                                      <a:lnTo>
                                        <a:pt x="1221" y="510"/>
                                      </a:lnTo>
                                      <a:lnTo>
                                        <a:pt x="1225" y="500"/>
                                      </a:lnTo>
                                      <a:lnTo>
                                        <a:pt x="1229" y="489"/>
                                      </a:lnTo>
                                      <a:lnTo>
                                        <a:pt x="1233" y="479"/>
                                      </a:lnTo>
                                      <a:lnTo>
                                        <a:pt x="1236" y="469"/>
                                      </a:lnTo>
                                      <a:lnTo>
                                        <a:pt x="1240" y="459"/>
                                      </a:lnTo>
                                      <a:lnTo>
                                        <a:pt x="1244" y="448"/>
                                      </a:lnTo>
                                      <a:lnTo>
                                        <a:pt x="1248" y="438"/>
                                      </a:lnTo>
                                      <a:lnTo>
                                        <a:pt x="1252" y="428"/>
                                      </a:lnTo>
                                      <a:lnTo>
                                        <a:pt x="1256" y="418"/>
                                      </a:lnTo>
                                      <a:lnTo>
                                        <a:pt x="1260" y="408"/>
                                      </a:lnTo>
                                      <a:lnTo>
                                        <a:pt x="1263" y="398"/>
                                      </a:lnTo>
                                      <a:lnTo>
                                        <a:pt x="1267" y="388"/>
                                      </a:lnTo>
                                      <a:lnTo>
                                        <a:pt x="1271" y="379"/>
                                      </a:lnTo>
                                      <a:lnTo>
                                        <a:pt x="1275" y="369"/>
                                      </a:lnTo>
                                      <a:lnTo>
                                        <a:pt x="1279" y="359"/>
                                      </a:lnTo>
                                      <a:lnTo>
                                        <a:pt x="1283" y="350"/>
                                      </a:lnTo>
                                      <a:lnTo>
                                        <a:pt x="1286" y="340"/>
                                      </a:lnTo>
                                      <a:lnTo>
                                        <a:pt x="1290" y="331"/>
                                      </a:lnTo>
                                      <a:lnTo>
                                        <a:pt x="1294" y="322"/>
                                      </a:lnTo>
                                      <a:lnTo>
                                        <a:pt x="1298" y="313"/>
                                      </a:lnTo>
                                      <a:lnTo>
                                        <a:pt x="1302" y="303"/>
                                      </a:lnTo>
                                      <a:lnTo>
                                        <a:pt x="1306" y="294"/>
                                      </a:lnTo>
                                      <a:lnTo>
                                        <a:pt x="1309" y="286"/>
                                      </a:lnTo>
                                      <a:lnTo>
                                        <a:pt x="1313" y="277"/>
                                      </a:lnTo>
                                      <a:lnTo>
                                        <a:pt x="1317" y="268"/>
                                      </a:lnTo>
                                      <a:lnTo>
                                        <a:pt x="1321" y="259"/>
                                      </a:lnTo>
                                      <a:lnTo>
                                        <a:pt x="1325" y="251"/>
                                      </a:lnTo>
                                      <a:lnTo>
                                        <a:pt x="1329" y="243"/>
                                      </a:lnTo>
                                      <a:lnTo>
                                        <a:pt x="1332" y="234"/>
                                      </a:lnTo>
                                      <a:lnTo>
                                        <a:pt x="1336" y="226"/>
                                      </a:lnTo>
                                      <a:lnTo>
                                        <a:pt x="1340" y="218"/>
                                      </a:lnTo>
                                      <a:lnTo>
                                        <a:pt x="1344" y="210"/>
                                      </a:lnTo>
                                      <a:lnTo>
                                        <a:pt x="1348" y="202"/>
                                      </a:lnTo>
                                      <a:lnTo>
                                        <a:pt x="1352" y="195"/>
                                      </a:lnTo>
                                      <a:lnTo>
                                        <a:pt x="1356" y="187"/>
                                      </a:lnTo>
                                      <a:lnTo>
                                        <a:pt x="1359" y="180"/>
                                      </a:lnTo>
                                      <a:lnTo>
                                        <a:pt x="1363" y="172"/>
                                      </a:lnTo>
                                      <a:lnTo>
                                        <a:pt x="1367" y="165"/>
                                      </a:lnTo>
                                      <a:lnTo>
                                        <a:pt x="1371" y="158"/>
                                      </a:lnTo>
                                      <a:lnTo>
                                        <a:pt x="1375" y="151"/>
                                      </a:lnTo>
                                      <a:lnTo>
                                        <a:pt x="1379" y="144"/>
                                      </a:lnTo>
                                      <a:lnTo>
                                        <a:pt x="1382" y="137"/>
                                      </a:lnTo>
                                      <a:lnTo>
                                        <a:pt x="1386" y="131"/>
                                      </a:lnTo>
                                      <a:lnTo>
                                        <a:pt x="1390" y="125"/>
                                      </a:lnTo>
                                      <a:lnTo>
                                        <a:pt x="1394" y="118"/>
                                      </a:lnTo>
                                      <a:lnTo>
                                        <a:pt x="1398" y="112"/>
                                      </a:lnTo>
                                      <a:lnTo>
                                        <a:pt x="1402" y="106"/>
                                      </a:lnTo>
                                      <a:lnTo>
                                        <a:pt x="1405" y="100"/>
                                      </a:lnTo>
                                      <a:lnTo>
                                        <a:pt x="1409" y="95"/>
                                      </a:lnTo>
                                      <a:lnTo>
                                        <a:pt x="1413" y="89"/>
                                      </a:lnTo>
                                      <a:lnTo>
                                        <a:pt x="1417" y="84"/>
                                      </a:lnTo>
                                      <a:lnTo>
                                        <a:pt x="1421" y="79"/>
                                      </a:lnTo>
                                      <a:lnTo>
                                        <a:pt x="1425" y="74"/>
                                      </a:lnTo>
                                      <a:lnTo>
                                        <a:pt x="1428" y="69"/>
                                      </a:lnTo>
                                      <a:lnTo>
                                        <a:pt x="1432" y="64"/>
                                      </a:lnTo>
                                      <a:lnTo>
                                        <a:pt x="1436" y="60"/>
                                      </a:lnTo>
                                      <a:lnTo>
                                        <a:pt x="1440" y="55"/>
                                      </a:lnTo>
                                      <a:lnTo>
                                        <a:pt x="1444" y="51"/>
                                      </a:lnTo>
                                      <a:lnTo>
                                        <a:pt x="1448" y="47"/>
                                      </a:lnTo>
                                      <a:lnTo>
                                        <a:pt x="1452" y="43"/>
                                      </a:lnTo>
                                      <a:lnTo>
                                        <a:pt x="1455" y="39"/>
                                      </a:lnTo>
                                      <a:lnTo>
                                        <a:pt x="1459" y="35"/>
                                      </a:lnTo>
                                      <a:lnTo>
                                        <a:pt x="1463" y="32"/>
                                      </a:lnTo>
                                      <a:lnTo>
                                        <a:pt x="1467" y="29"/>
                                      </a:lnTo>
                                      <a:lnTo>
                                        <a:pt x="1471" y="26"/>
                                      </a:lnTo>
                                      <a:lnTo>
                                        <a:pt x="1475" y="23"/>
                                      </a:lnTo>
                                      <a:lnTo>
                                        <a:pt x="1478" y="20"/>
                                      </a:lnTo>
                                      <a:lnTo>
                                        <a:pt x="1482" y="18"/>
                                      </a:lnTo>
                                      <a:lnTo>
                                        <a:pt x="1486" y="15"/>
                                      </a:lnTo>
                                      <a:lnTo>
                                        <a:pt x="1490" y="13"/>
                                      </a:lnTo>
                                      <a:lnTo>
                                        <a:pt x="1494" y="11"/>
                                      </a:lnTo>
                                      <a:lnTo>
                                        <a:pt x="1498" y="9"/>
                                      </a:lnTo>
                                      <a:lnTo>
                                        <a:pt x="1501" y="7"/>
                                      </a:lnTo>
                                      <a:lnTo>
                                        <a:pt x="1505" y="6"/>
                                      </a:lnTo>
                                      <a:lnTo>
                                        <a:pt x="1509" y="4"/>
                                      </a:lnTo>
                                      <a:lnTo>
                                        <a:pt x="1513" y="3"/>
                                      </a:lnTo>
                                      <a:lnTo>
                                        <a:pt x="1517" y="2"/>
                                      </a:lnTo>
                                      <a:lnTo>
                                        <a:pt x="1521" y="2"/>
                                      </a:lnTo>
                                      <a:lnTo>
                                        <a:pt x="1524" y="1"/>
                                      </a:lnTo>
                                      <a:lnTo>
                                        <a:pt x="1528" y="0"/>
                                      </a:lnTo>
                                      <a:lnTo>
                                        <a:pt x="1532" y="0"/>
                                      </a:lnTo>
                                      <a:lnTo>
                                        <a:pt x="1536" y="0"/>
                                      </a:lnTo>
                                      <a:lnTo>
                                        <a:pt x="1540" y="0"/>
                                      </a:lnTo>
                                      <a:lnTo>
                                        <a:pt x="1544" y="0"/>
                                      </a:lnTo>
                                      <a:lnTo>
                                        <a:pt x="1548" y="1"/>
                                      </a:lnTo>
                                      <a:lnTo>
                                        <a:pt x="1551" y="2"/>
                                      </a:lnTo>
                                      <a:lnTo>
                                        <a:pt x="1555" y="2"/>
                                      </a:lnTo>
                                      <a:lnTo>
                                        <a:pt x="1559" y="3"/>
                                      </a:lnTo>
                                      <a:lnTo>
                                        <a:pt x="1563" y="4"/>
                                      </a:lnTo>
                                      <a:lnTo>
                                        <a:pt x="1567" y="6"/>
                                      </a:lnTo>
                                      <a:lnTo>
                                        <a:pt x="1571" y="7"/>
                                      </a:lnTo>
                                      <a:lnTo>
                                        <a:pt x="1574" y="9"/>
                                      </a:lnTo>
                                      <a:lnTo>
                                        <a:pt x="1578" y="11"/>
                                      </a:lnTo>
                                      <a:lnTo>
                                        <a:pt x="1582" y="13"/>
                                      </a:lnTo>
                                      <a:lnTo>
                                        <a:pt x="1586" y="15"/>
                                      </a:lnTo>
                                      <a:lnTo>
                                        <a:pt x="1590" y="18"/>
                                      </a:lnTo>
                                      <a:lnTo>
                                        <a:pt x="1594" y="20"/>
                                      </a:lnTo>
                                      <a:lnTo>
                                        <a:pt x="1597" y="23"/>
                                      </a:lnTo>
                                      <a:lnTo>
                                        <a:pt x="1601" y="26"/>
                                      </a:lnTo>
                                      <a:lnTo>
                                        <a:pt x="1605" y="29"/>
                                      </a:lnTo>
                                      <a:lnTo>
                                        <a:pt x="1609" y="32"/>
                                      </a:lnTo>
                                      <a:lnTo>
                                        <a:pt x="1613" y="35"/>
                                      </a:lnTo>
                                      <a:lnTo>
                                        <a:pt x="1617" y="39"/>
                                      </a:lnTo>
                                      <a:lnTo>
                                        <a:pt x="1620" y="43"/>
                                      </a:lnTo>
                                      <a:lnTo>
                                        <a:pt x="1624" y="47"/>
                                      </a:lnTo>
                                      <a:lnTo>
                                        <a:pt x="1628" y="51"/>
                                      </a:lnTo>
                                      <a:lnTo>
                                        <a:pt x="1632" y="55"/>
                                      </a:lnTo>
                                      <a:lnTo>
                                        <a:pt x="1636" y="60"/>
                                      </a:lnTo>
                                      <a:lnTo>
                                        <a:pt x="1640" y="64"/>
                                      </a:lnTo>
                                      <a:lnTo>
                                        <a:pt x="1644" y="69"/>
                                      </a:lnTo>
                                      <a:lnTo>
                                        <a:pt x="1647" y="74"/>
                                      </a:lnTo>
                                      <a:lnTo>
                                        <a:pt x="1651" y="79"/>
                                      </a:lnTo>
                                      <a:lnTo>
                                        <a:pt x="1655" y="84"/>
                                      </a:lnTo>
                                      <a:lnTo>
                                        <a:pt x="1659" y="89"/>
                                      </a:lnTo>
                                      <a:lnTo>
                                        <a:pt x="1663" y="95"/>
                                      </a:lnTo>
                                      <a:lnTo>
                                        <a:pt x="1667" y="100"/>
                                      </a:lnTo>
                                      <a:lnTo>
                                        <a:pt x="1670" y="106"/>
                                      </a:lnTo>
                                      <a:lnTo>
                                        <a:pt x="1674" y="112"/>
                                      </a:lnTo>
                                      <a:lnTo>
                                        <a:pt x="1678" y="118"/>
                                      </a:lnTo>
                                      <a:lnTo>
                                        <a:pt x="1682" y="125"/>
                                      </a:lnTo>
                                      <a:lnTo>
                                        <a:pt x="1686" y="131"/>
                                      </a:lnTo>
                                      <a:lnTo>
                                        <a:pt x="1690" y="137"/>
                                      </a:lnTo>
                                      <a:lnTo>
                                        <a:pt x="1693" y="144"/>
                                      </a:lnTo>
                                      <a:lnTo>
                                        <a:pt x="1697" y="151"/>
                                      </a:lnTo>
                                      <a:lnTo>
                                        <a:pt x="1701" y="158"/>
                                      </a:lnTo>
                                      <a:lnTo>
                                        <a:pt x="1705" y="165"/>
                                      </a:lnTo>
                                      <a:lnTo>
                                        <a:pt x="1709" y="172"/>
                                      </a:lnTo>
                                      <a:lnTo>
                                        <a:pt x="1713" y="180"/>
                                      </a:lnTo>
                                      <a:lnTo>
                                        <a:pt x="1716" y="187"/>
                                      </a:lnTo>
                                      <a:lnTo>
                                        <a:pt x="1720" y="195"/>
                                      </a:lnTo>
                                      <a:lnTo>
                                        <a:pt x="1724" y="202"/>
                                      </a:lnTo>
                                      <a:lnTo>
                                        <a:pt x="1728" y="210"/>
                                      </a:lnTo>
                                      <a:lnTo>
                                        <a:pt x="1732" y="218"/>
                                      </a:lnTo>
                                      <a:lnTo>
                                        <a:pt x="1736" y="226"/>
                                      </a:lnTo>
                                      <a:lnTo>
                                        <a:pt x="1740" y="234"/>
                                      </a:lnTo>
                                      <a:lnTo>
                                        <a:pt x="1743" y="243"/>
                                      </a:lnTo>
                                      <a:lnTo>
                                        <a:pt x="1747" y="251"/>
                                      </a:lnTo>
                                      <a:lnTo>
                                        <a:pt x="1751" y="259"/>
                                      </a:lnTo>
                                      <a:lnTo>
                                        <a:pt x="1755" y="268"/>
                                      </a:lnTo>
                                      <a:lnTo>
                                        <a:pt x="1759" y="277"/>
                                      </a:lnTo>
                                      <a:lnTo>
                                        <a:pt x="1763" y="286"/>
                                      </a:lnTo>
                                      <a:lnTo>
                                        <a:pt x="1766" y="294"/>
                                      </a:lnTo>
                                      <a:lnTo>
                                        <a:pt x="1770" y="303"/>
                                      </a:lnTo>
                                      <a:lnTo>
                                        <a:pt x="1774" y="313"/>
                                      </a:lnTo>
                                      <a:lnTo>
                                        <a:pt x="1778" y="322"/>
                                      </a:lnTo>
                                      <a:lnTo>
                                        <a:pt x="1782" y="331"/>
                                      </a:lnTo>
                                      <a:lnTo>
                                        <a:pt x="1786" y="340"/>
                                      </a:lnTo>
                                      <a:lnTo>
                                        <a:pt x="1789" y="350"/>
                                      </a:lnTo>
                                      <a:lnTo>
                                        <a:pt x="1793" y="359"/>
                                      </a:lnTo>
                                      <a:lnTo>
                                        <a:pt x="1797" y="369"/>
                                      </a:lnTo>
                                      <a:lnTo>
                                        <a:pt x="1801" y="379"/>
                                      </a:lnTo>
                                      <a:lnTo>
                                        <a:pt x="1805" y="388"/>
                                      </a:lnTo>
                                      <a:lnTo>
                                        <a:pt x="1809" y="398"/>
                                      </a:lnTo>
                                      <a:lnTo>
                                        <a:pt x="1812" y="408"/>
                                      </a:lnTo>
                                      <a:lnTo>
                                        <a:pt x="1816" y="418"/>
                                      </a:lnTo>
                                      <a:lnTo>
                                        <a:pt x="1820" y="428"/>
                                      </a:lnTo>
                                      <a:lnTo>
                                        <a:pt x="1824" y="438"/>
                                      </a:lnTo>
                                      <a:lnTo>
                                        <a:pt x="1828" y="448"/>
                                      </a:lnTo>
                                      <a:lnTo>
                                        <a:pt x="1832" y="459"/>
                                      </a:lnTo>
                                      <a:lnTo>
                                        <a:pt x="1836" y="469"/>
                                      </a:lnTo>
                                      <a:lnTo>
                                        <a:pt x="1839" y="479"/>
                                      </a:lnTo>
                                      <a:lnTo>
                                        <a:pt x="1843" y="489"/>
                                      </a:lnTo>
                                      <a:lnTo>
                                        <a:pt x="1847" y="500"/>
                                      </a:lnTo>
                                      <a:lnTo>
                                        <a:pt x="1851" y="510"/>
                                      </a:lnTo>
                                      <a:lnTo>
                                        <a:pt x="1855" y="521"/>
                                      </a:lnTo>
                                      <a:lnTo>
                                        <a:pt x="1859" y="531"/>
                                      </a:lnTo>
                                      <a:lnTo>
                                        <a:pt x="1862" y="542"/>
                                      </a:lnTo>
                                      <a:lnTo>
                                        <a:pt x="1866" y="552"/>
                                      </a:lnTo>
                                      <a:lnTo>
                                        <a:pt x="1870" y="563"/>
                                      </a:lnTo>
                                      <a:lnTo>
                                        <a:pt x="1874" y="574"/>
                                      </a:lnTo>
                                      <a:lnTo>
                                        <a:pt x="1878" y="584"/>
                                      </a:lnTo>
                                      <a:lnTo>
                                        <a:pt x="1882" y="595"/>
                                      </a:lnTo>
                                      <a:lnTo>
                                        <a:pt x="1885" y="606"/>
                                      </a:lnTo>
                                      <a:lnTo>
                                        <a:pt x="1889" y="617"/>
                                      </a:lnTo>
                                      <a:lnTo>
                                        <a:pt x="1893" y="627"/>
                                      </a:lnTo>
                                      <a:lnTo>
                                        <a:pt x="1897" y="638"/>
                                      </a:lnTo>
                                      <a:lnTo>
                                        <a:pt x="1901" y="649"/>
                                      </a:lnTo>
                                      <a:lnTo>
                                        <a:pt x="1905" y="660"/>
                                      </a:lnTo>
                                      <a:lnTo>
                                        <a:pt x="1908" y="671"/>
                                      </a:lnTo>
                                      <a:lnTo>
                                        <a:pt x="1912" y="682"/>
                                      </a:lnTo>
                                      <a:lnTo>
                                        <a:pt x="1916" y="692"/>
                                      </a:lnTo>
                                      <a:lnTo>
                                        <a:pt x="1920" y="703"/>
                                      </a:lnTo>
                                      <a:lnTo>
                                        <a:pt x="1924" y="714"/>
                                      </a:lnTo>
                                      <a:lnTo>
                                        <a:pt x="1928" y="725"/>
                                      </a:lnTo>
                                      <a:lnTo>
                                        <a:pt x="1932" y="736"/>
                                      </a:lnTo>
                                      <a:lnTo>
                                        <a:pt x="1935" y="747"/>
                                      </a:lnTo>
                                      <a:lnTo>
                                        <a:pt x="1939" y="757"/>
                                      </a:lnTo>
                                      <a:lnTo>
                                        <a:pt x="1943" y="768"/>
                                      </a:lnTo>
                                      <a:lnTo>
                                        <a:pt x="1947" y="779"/>
                                      </a:lnTo>
                                      <a:lnTo>
                                        <a:pt x="1951" y="790"/>
                                      </a:lnTo>
                                      <a:lnTo>
                                        <a:pt x="1955" y="800"/>
                                      </a:lnTo>
                                      <a:lnTo>
                                        <a:pt x="1958" y="811"/>
                                      </a:lnTo>
                                      <a:lnTo>
                                        <a:pt x="1962" y="822"/>
                                      </a:lnTo>
                                      <a:lnTo>
                                        <a:pt x="1966" y="833"/>
                                      </a:lnTo>
                                      <a:lnTo>
                                        <a:pt x="1970" y="843"/>
                                      </a:lnTo>
                                      <a:lnTo>
                                        <a:pt x="1974" y="854"/>
                                      </a:lnTo>
                                      <a:lnTo>
                                        <a:pt x="1978" y="865"/>
                                      </a:lnTo>
                                      <a:lnTo>
                                        <a:pt x="1981" y="875"/>
                                      </a:lnTo>
                                      <a:lnTo>
                                        <a:pt x="1985" y="886"/>
                                      </a:lnTo>
                                      <a:lnTo>
                                        <a:pt x="1989" y="896"/>
                                      </a:lnTo>
                                      <a:lnTo>
                                        <a:pt x="1993" y="907"/>
                                      </a:lnTo>
                                      <a:lnTo>
                                        <a:pt x="1997" y="917"/>
                                      </a:lnTo>
                                      <a:lnTo>
                                        <a:pt x="2001" y="928"/>
                                      </a:lnTo>
                                      <a:lnTo>
                                        <a:pt x="2004" y="938"/>
                                      </a:lnTo>
                                      <a:lnTo>
                                        <a:pt x="2008" y="948"/>
                                      </a:lnTo>
                                      <a:lnTo>
                                        <a:pt x="2012" y="959"/>
                                      </a:lnTo>
                                      <a:lnTo>
                                        <a:pt x="2016" y="969"/>
                                      </a:lnTo>
                                      <a:lnTo>
                                        <a:pt x="2020" y="979"/>
                                      </a:lnTo>
                                      <a:lnTo>
                                        <a:pt x="2024" y="989"/>
                                      </a:lnTo>
                                      <a:lnTo>
                                        <a:pt x="2028" y="999"/>
                                      </a:lnTo>
                                      <a:lnTo>
                                        <a:pt x="2031" y="1009"/>
                                      </a:lnTo>
                                      <a:lnTo>
                                        <a:pt x="2035" y="1019"/>
                                      </a:lnTo>
                                      <a:lnTo>
                                        <a:pt x="2039" y="1029"/>
                                      </a:lnTo>
                                      <a:lnTo>
                                        <a:pt x="2043" y="1039"/>
                                      </a:lnTo>
                                      <a:lnTo>
                                        <a:pt x="2047" y="1049"/>
                                      </a:lnTo>
                                      <a:lnTo>
                                        <a:pt x="2051" y="1059"/>
                                      </a:lnTo>
                                      <a:lnTo>
                                        <a:pt x="2054" y="1069"/>
                                      </a:lnTo>
                                      <a:lnTo>
                                        <a:pt x="2058" y="1078"/>
                                      </a:lnTo>
                                      <a:lnTo>
                                        <a:pt x="2062" y="1088"/>
                                      </a:lnTo>
                                      <a:lnTo>
                                        <a:pt x="2066" y="1097"/>
                                      </a:lnTo>
                                      <a:lnTo>
                                        <a:pt x="2070" y="1107"/>
                                      </a:lnTo>
                                      <a:lnTo>
                                        <a:pt x="2074" y="1116"/>
                                      </a:lnTo>
                                      <a:lnTo>
                                        <a:pt x="2077" y="1126"/>
                                      </a:lnTo>
                                      <a:lnTo>
                                        <a:pt x="2081" y="1135"/>
                                      </a:lnTo>
                                      <a:lnTo>
                                        <a:pt x="2085" y="1144"/>
                                      </a:lnTo>
                                      <a:lnTo>
                                        <a:pt x="2089" y="1153"/>
                                      </a:lnTo>
                                      <a:lnTo>
                                        <a:pt x="2093" y="1162"/>
                                      </a:lnTo>
                                      <a:lnTo>
                                        <a:pt x="2097" y="1172"/>
                                      </a:lnTo>
                                      <a:lnTo>
                                        <a:pt x="2100" y="1180"/>
                                      </a:lnTo>
                                      <a:lnTo>
                                        <a:pt x="2104" y="1189"/>
                                      </a:lnTo>
                                      <a:lnTo>
                                        <a:pt x="2108" y="1198"/>
                                      </a:lnTo>
                                      <a:lnTo>
                                        <a:pt x="2112" y="1207"/>
                                      </a:lnTo>
                                      <a:lnTo>
                                        <a:pt x="2116" y="1216"/>
                                      </a:lnTo>
                                      <a:lnTo>
                                        <a:pt x="2120" y="1224"/>
                                      </a:lnTo>
                                      <a:lnTo>
                                        <a:pt x="2124" y="1233"/>
                                      </a:lnTo>
                                      <a:lnTo>
                                        <a:pt x="2127" y="1241"/>
                                      </a:lnTo>
                                      <a:lnTo>
                                        <a:pt x="2131" y="1249"/>
                                      </a:lnTo>
                                      <a:lnTo>
                                        <a:pt x="2135" y="1258"/>
                                      </a:lnTo>
                                      <a:lnTo>
                                        <a:pt x="2139" y="1266"/>
                                      </a:lnTo>
                                      <a:lnTo>
                                        <a:pt x="2143" y="1274"/>
                                      </a:lnTo>
                                      <a:lnTo>
                                        <a:pt x="2147" y="1282"/>
                                      </a:lnTo>
                                      <a:lnTo>
                                        <a:pt x="2150" y="1290"/>
                                      </a:lnTo>
                                      <a:lnTo>
                                        <a:pt x="2154" y="1298"/>
                                      </a:lnTo>
                                      <a:lnTo>
                                        <a:pt x="2158" y="1306"/>
                                      </a:lnTo>
                                      <a:lnTo>
                                        <a:pt x="2162" y="1314"/>
                                      </a:lnTo>
                                      <a:lnTo>
                                        <a:pt x="2166" y="1321"/>
                                      </a:lnTo>
                                      <a:lnTo>
                                        <a:pt x="2170" y="1329"/>
                                      </a:lnTo>
                                      <a:lnTo>
                                        <a:pt x="2173" y="1336"/>
                                      </a:lnTo>
                                      <a:lnTo>
                                        <a:pt x="2177" y="1344"/>
                                      </a:lnTo>
                                      <a:lnTo>
                                        <a:pt x="2181" y="1351"/>
                                      </a:lnTo>
                                      <a:lnTo>
                                        <a:pt x="2185" y="1359"/>
                                      </a:lnTo>
                                      <a:lnTo>
                                        <a:pt x="2189" y="1366"/>
                                      </a:lnTo>
                                      <a:lnTo>
                                        <a:pt x="2193" y="1373"/>
                                      </a:lnTo>
                                      <a:lnTo>
                                        <a:pt x="2196" y="1380"/>
                                      </a:lnTo>
                                      <a:lnTo>
                                        <a:pt x="2200" y="1387"/>
                                      </a:lnTo>
                                      <a:lnTo>
                                        <a:pt x="2204" y="1394"/>
                                      </a:lnTo>
                                      <a:lnTo>
                                        <a:pt x="2208" y="1401"/>
                                      </a:lnTo>
                                      <a:lnTo>
                                        <a:pt x="2212" y="1407"/>
                                      </a:lnTo>
                                      <a:lnTo>
                                        <a:pt x="2216" y="1414"/>
                                      </a:lnTo>
                                      <a:lnTo>
                                        <a:pt x="2220" y="1420"/>
                                      </a:lnTo>
                                      <a:lnTo>
                                        <a:pt x="2223" y="1427"/>
                                      </a:lnTo>
                                      <a:lnTo>
                                        <a:pt x="2227" y="1433"/>
                                      </a:lnTo>
                                      <a:lnTo>
                                        <a:pt x="2231" y="1440"/>
                                      </a:lnTo>
                                      <a:lnTo>
                                        <a:pt x="2235" y="1446"/>
                                      </a:lnTo>
                                      <a:lnTo>
                                        <a:pt x="2239" y="1452"/>
                                      </a:lnTo>
                                      <a:lnTo>
                                        <a:pt x="2243" y="1458"/>
                                      </a:lnTo>
                                      <a:lnTo>
                                        <a:pt x="2246" y="1464"/>
                                      </a:lnTo>
                                      <a:lnTo>
                                        <a:pt x="2250" y="1470"/>
                                      </a:lnTo>
                                      <a:lnTo>
                                        <a:pt x="2254" y="1476"/>
                                      </a:lnTo>
                                      <a:lnTo>
                                        <a:pt x="2258" y="1482"/>
                                      </a:lnTo>
                                      <a:lnTo>
                                        <a:pt x="2262" y="1487"/>
                                      </a:lnTo>
                                      <a:lnTo>
                                        <a:pt x="2266" y="1493"/>
                                      </a:lnTo>
                                      <a:lnTo>
                                        <a:pt x="2269" y="1499"/>
                                      </a:lnTo>
                                      <a:lnTo>
                                        <a:pt x="2273" y="1504"/>
                                      </a:lnTo>
                                      <a:lnTo>
                                        <a:pt x="2277" y="1510"/>
                                      </a:lnTo>
                                      <a:lnTo>
                                        <a:pt x="2281" y="1515"/>
                                      </a:lnTo>
                                      <a:lnTo>
                                        <a:pt x="2285" y="1520"/>
                                      </a:lnTo>
                                      <a:lnTo>
                                        <a:pt x="2289" y="1525"/>
                                      </a:lnTo>
                                      <a:lnTo>
                                        <a:pt x="2292" y="1530"/>
                                      </a:lnTo>
                                      <a:lnTo>
                                        <a:pt x="2296" y="1535"/>
                                      </a:lnTo>
                                      <a:lnTo>
                                        <a:pt x="2300" y="1540"/>
                                      </a:lnTo>
                                      <a:lnTo>
                                        <a:pt x="2304" y="1545"/>
                                      </a:lnTo>
                                      <a:lnTo>
                                        <a:pt x="2308" y="1550"/>
                                      </a:lnTo>
                                      <a:lnTo>
                                        <a:pt x="2312" y="1555"/>
                                      </a:lnTo>
                                      <a:lnTo>
                                        <a:pt x="2316" y="1559"/>
                                      </a:lnTo>
                                      <a:lnTo>
                                        <a:pt x="2319" y="1564"/>
                                      </a:lnTo>
                                      <a:lnTo>
                                        <a:pt x="2323" y="1568"/>
                                      </a:lnTo>
                                      <a:lnTo>
                                        <a:pt x="2327" y="1573"/>
                                      </a:lnTo>
                                      <a:lnTo>
                                        <a:pt x="2331" y="1577"/>
                                      </a:lnTo>
                                      <a:lnTo>
                                        <a:pt x="2335" y="1582"/>
                                      </a:lnTo>
                                      <a:lnTo>
                                        <a:pt x="2339" y="1586"/>
                                      </a:lnTo>
                                      <a:lnTo>
                                        <a:pt x="2342" y="1590"/>
                                      </a:lnTo>
                                      <a:lnTo>
                                        <a:pt x="2346" y="1594"/>
                                      </a:lnTo>
                                      <a:lnTo>
                                        <a:pt x="2350" y="1598"/>
                                      </a:lnTo>
                                      <a:lnTo>
                                        <a:pt x="2354" y="1602"/>
                                      </a:lnTo>
                                      <a:lnTo>
                                        <a:pt x="2358" y="1606"/>
                                      </a:lnTo>
                                      <a:lnTo>
                                        <a:pt x="2362" y="1610"/>
                                      </a:lnTo>
                                      <a:lnTo>
                                        <a:pt x="2365" y="1614"/>
                                      </a:lnTo>
                                      <a:lnTo>
                                        <a:pt x="2369" y="1617"/>
                                      </a:lnTo>
                                      <a:lnTo>
                                        <a:pt x="2373" y="1621"/>
                                      </a:lnTo>
                                      <a:lnTo>
                                        <a:pt x="2377" y="1625"/>
                                      </a:lnTo>
                                      <a:lnTo>
                                        <a:pt x="2381" y="1628"/>
                                      </a:lnTo>
                                      <a:lnTo>
                                        <a:pt x="2385" y="1632"/>
                                      </a:lnTo>
                                      <a:lnTo>
                                        <a:pt x="2388" y="1635"/>
                                      </a:lnTo>
                                      <a:lnTo>
                                        <a:pt x="2392" y="1638"/>
                                      </a:lnTo>
                                      <a:lnTo>
                                        <a:pt x="2396" y="1642"/>
                                      </a:lnTo>
                                      <a:lnTo>
                                        <a:pt x="2400" y="1645"/>
                                      </a:lnTo>
                                      <a:lnTo>
                                        <a:pt x="2404" y="1648"/>
                                      </a:lnTo>
                                      <a:lnTo>
                                        <a:pt x="2408" y="1651"/>
                                      </a:lnTo>
                                      <a:lnTo>
                                        <a:pt x="2412" y="1654"/>
                                      </a:lnTo>
                                      <a:lnTo>
                                        <a:pt x="2415" y="1657"/>
                                      </a:lnTo>
                                      <a:lnTo>
                                        <a:pt x="2419" y="1660"/>
                                      </a:lnTo>
                                      <a:lnTo>
                                        <a:pt x="2423" y="1663"/>
                                      </a:lnTo>
                                      <a:lnTo>
                                        <a:pt x="2427" y="1666"/>
                                      </a:lnTo>
                                      <a:lnTo>
                                        <a:pt x="2431" y="1669"/>
                                      </a:lnTo>
                                      <a:lnTo>
                                        <a:pt x="2435" y="1671"/>
                                      </a:lnTo>
                                      <a:lnTo>
                                        <a:pt x="2438" y="1674"/>
                                      </a:lnTo>
                                      <a:lnTo>
                                        <a:pt x="2442" y="1677"/>
                                      </a:lnTo>
                                      <a:lnTo>
                                        <a:pt x="2446" y="1679"/>
                                      </a:lnTo>
                                      <a:lnTo>
                                        <a:pt x="2450" y="1682"/>
                                      </a:lnTo>
                                      <a:lnTo>
                                        <a:pt x="2454" y="1684"/>
                                      </a:lnTo>
                                      <a:lnTo>
                                        <a:pt x="2458" y="1687"/>
                                      </a:lnTo>
                                      <a:lnTo>
                                        <a:pt x="2461" y="1689"/>
                                      </a:lnTo>
                                      <a:lnTo>
                                        <a:pt x="2465" y="1691"/>
                                      </a:lnTo>
                                      <a:lnTo>
                                        <a:pt x="2469" y="1694"/>
                                      </a:lnTo>
                                      <a:lnTo>
                                        <a:pt x="2473" y="1696"/>
                                      </a:lnTo>
                                      <a:lnTo>
                                        <a:pt x="2477" y="1698"/>
                                      </a:lnTo>
                                      <a:lnTo>
                                        <a:pt x="2481" y="1700"/>
                                      </a:lnTo>
                                      <a:lnTo>
                                        <a:pt x="2484" y="1702"/>
                                      </a:lnTo>
                                      <a:lnTo>
                                        <a:pt x="2488" y="1704"/>
                                      </a:lnTo>
                                      <a:lnTo>
                                        <a:pt x="2492" y="1707"/>
                                      </a:lnTo>
                                      <a:lnTo>
                                        <a:pt x="2496" y="1708"/>
                                      </a:lnTo>
                                      <a:lnTo>
                                        <a:pt x="2500" y="1710"/>
                                      </a:lnTo>
                                      <a:lnTo>
                                        <a:pt x="2504" y="1712"/>
                                      </a:lnTo>
                                      <a:lnTo>
                                        <a:pt x="2508" y="1714"/>
                                      </a:lnTo>
                                      <a:lnTo>
                                        <a:pt x="2511" y="1716"/>
                                      </a:lnTo>
                                      <a:lnTo>
                                        <a:pt x="2515" y="1718"/>
                                      </a:lnTo>
                                      <a:lnTo>
                                        <a:pt x="2519" y="1720"/>
                                      </a:lnTo>
                                      <a:lnTo>
                                        <a:pt x="2523" y="1721"/>
                                      </a:lnTo>
                                      <a:lnTo>
                                        <a:pt x="2527" y="1723"/>
                                      </a:lnTo>
                                      <a:lnTo>
                                        <a:pt x="2531" y="1725"/>
                                      </a:lnTo>
                                      <a:lnTo>
                                        <a:pt x="2534" y="1726"/>
                                      </a:lnTo>
                                      <a:lnTo>
                                        <a:pt x="2538" y="1728"/>
                                      </a:lnTo>
                                      <a:lnTo>
                                        <a:pt x="2542" y="1729"/>
                                      </a:lnTo>
                                      <a:lnTo>
                                        <a:pt x="2546" y="1731"/>
                                      </a:lnTo>
                                      <a:lnTo>
                                        <a:pt x="2550" y="1732"/>
                                      </a:lnTo>
                                      <a:lnTo>
                                        <a:pt x="2554" y="1734"/>
                                      </a:lnTo>
                                      <a:lnTo>
                                        <a:pt x="2557" y="1735"/>
                                      </a:lnTo>
                                      <a:lnTo>
                                        <a:pt x="2561" y="1736"/>
                                      </a:lnTo>
                                      <a:lnTo>
                                        <a:pt x="2565" y="1738"/>
                                      </a:lnTo>
                                      <a:lnTo>
                                        <a:pt x="2569" y="1739"/>
                                      </a:lnTo>
                                      <a:lnTo>
                                        <a:pt x="2573" y="1740"/>
                                      </a:lnTo>
                                      <a:lnTo>
                                        <a:pt x="2577" y="1742"/>
                                      </a:lnTo>
                                      <a:lnTo>
                                        <a:pt x="2580" y="1743"/>
                                      </a:lnTo>
                                      <a:lnTo>
                                        <a:pt x="2584" y="1744"/>
                                      </a:lnTo>
                                      <a:lnTo>
                                        <a:pt x="2588" y="1745"/>
                                      </a:lnTo>
                                      <a:lnTo>
                                        <a:pt x="2592" y="1746"/>
                                      </a:lnTo>
                                      <a:lnTo>
                                        <a:pt x="2596" y="1747"/>
                                      </a:lnTo>
                                      <a:lnTo>
                                        <a:pt x="2600" y="1748"/>
                                      </a:lnTo>
                                      <a:lnTo>
                                        <a:pt x="2604" y="1750"/>
                                      </a:lnTo>
                                      <a:lnTo>
                                        <a:pt x="2607" y="1751"/>
                                      </a:lnTo>
                                      <a:lnTo>
                                        <a:pt x="2611" y="1752"/>
                                      </a:lnTo>
                                      <a:lnTo>
                                        <a:pt x="2615" y="1753"/>
                                      </a:lnTo>
                                      <a:lnTo>
                                        <a:pt x="2619" y="1753"/>
                                      </a:lnTo>
                                      <a:lnTo>
                                        <a:pt x="2623" y="1754"/>
                                      </a:lnTo>
                                      <a:lnTo>
                                        <a:pt x="2627" y="1755"/>
                                      </a:lnTo>
                                      <a:lnTo>
                                        <a:pt x="2630" y="1756"/>
                                      </a:lnTo>
                                      <a:lnTo>
                                        <a:pt x="2634" y="1757"/>
                                      </a:lnTo>
                                      <a:lnTo>
                                        <a:pt x="2638" y="1758"/>
                                      </a:lnTo>
                                      <a:lnTo>
                                        <a:pt x="2642" y="1759"/>
                                      </a:lnTo>
                                      <a:lnTo>
                                        <a:pt x="2646" y="1760"/>
                                      </a:lnTo>
                                      <a:lnTo>
                                        <a:pt x="2650" y="1760"/>
                                      </a:lnTo>
                                      <a:lnTo>
                                        <a:pt x="2653" y="1761"/>
                                      </a:lnTo>
                                      <a:lnTo>
                                        <a:pt x="2657" y="1762"/>
                                      </a:lnTo>
                                      <a:lnTo>
                                        <a:pt x="2661" y="1763"/>
                                      </a:lnTo>
                                      <a:lnTo>
                                        <a:pt x="2665" y="1763"/>
                                      </a:lnTo>
                                      <a:lnTo>
                                        <a:pt x="2669" y="1764"/>
                                      </a:lnTo>
                                      <a:lnTo>
                                        <a:pt x="2673" y="1765"/>
                                      </a:lnTo>
                                      <a:lnTo>
                                        <a:pt x="2676" y="1765"/>
                                      </a:lnTo>
                                      <a:lnTo>
                                        <a:pt x="2680" y="1766"/>
                                      </a:lnTo>
                                      <a:lnTo>
                                        <a:pt x="2684" y="1767"/>
                                      </a:lnTo>
                                      <a:lnTo>
                                        <a:pt x="2688" y="1767"/>
                                      </a:lnTo>
                                      <a:lnTo>
                                        <a:pt x="2692" y="1768"/>
                                      </a:lnTo>
                                      <a:lnTo>
                                        <a:pt x="2696" y="1768"/>
                                      </a:lnTo>
                                      <a:lnTo>
                                        <a:pt x="2700" y="1769"/>
                                      </a:lnTo>
                                      <a:lnTo>
                                        <a:pt x="2703" y="1769"/>
                                      </a:lnTo>
                                      <a:lnTo>
                                        <a:pt x="2707" y="1770"/>
                                      </a:lnTo>
                                      <a:lnTo>
                                        <a:pt x="2711" y="1770"/>
                                      </a:lnTo>
                                      <a:lnTo>
                                        <a:pt x="2715" y="1771"/>
                                      </a:lnTo>
                                      <a:lnTo>
                                        <a:pt x="2719" y="1771"/>
                                      </a:lnTo>
                                      <a:lnTo>
                                        <a:pt x="2723" y="1772"/>
                                      </a:lnTo>
                                      <a:lnTo>
                                        <a:pt x="2726" y="1772"/>
                                      </a:lnTo>
                                      <a:lnTo>
                                        <a:pt x="2730" y="1773"/>
                                      </a:lnTo>
                                      <a:lnTo>
                                        <a:pt x="2734" y="1773"/>
                                      </a:lnTo>
                                      <a:lnTo>
                                        <a:pt x="2738" y="1774"/>
                                      </a:lnTo>
                                      <a:lnTo>
                                        <a:pt x="2742" y="1774"/>
                                      </a:lnTo>
                                      <a:lnTo>
                                        <a:pt x="2746" y="1774"/>
                                      </a:lnTo>
                                      <a:lnTo>
                                        <a:pt x="2749" y="1775"/>
                                      </a:lnTo>
                                      <a:lnTo>
                                        <a:pt x="2753" y="1775"/>
                                      </a:lnTo>
                                      <a:lnTo>
                                        <a:pt x="2757" y="1776"/>
                                      </a:lnTo>
                                      <a:lnTo>
                                        <a:pt x="2761" y="1776"/>
                                      </a:lnTo>
                                      <a:lnTo>
                                        <a:pt x="2765" y="1776"/>
                                      </a:lnTo>
                                      <a:lnTo>
                                        <a:pt x="2769" y="1777"/>
                                      </a:lnTo>
                                      <a:lnTo>
                                        <a:pt x="2772" y="1777"/>
                                      </a:lnTo>
                                      <a:lnTo>
                                        <a:pt x="2776" y="1777"/>
                                      </a:lnTo>
                                      <a:lnTo>
                                        <a:pt x="2780" y="1778"/>
                                      </a:lnTo>
                                      <a:lnTo>
                                        <a:pt x="2784" y="1778"/>
                                      </a:lnTo>
                                      <a:lnTo>
                                        <a:pt x="2788" y="1778"/>
                                      </a:lnTo>
                                      <a:lnTo>
                                        <a:pt x="2792" y="1778"/>
                                      </a:lnTo>
                                      <a:lnTo>
                                        <a:pt x="2796" y="1779"/>
                                      </a:lnTo>
                                      <a:lnTo>
                                        <a:pt x="2799" y="1779"/>
                                      </a:lnTo>
                                      <a:lnTo>
                                        <a:pt x="2803" y="1779"/>
                                      </a:lnTo>
                                      <a:lnTo>
                                        <a:pt x="2807" y="1780"/>
                                      </a:lnTo>
                                      <a:lnTo>
                                        <a:pt x="2811" y="1780"/>
                                      </a:lnTo>
                                      <a:lnTo>
                                        <a:pt x="2815" y="1780"/>
                                      </a:lnTo>
                                      <a:lnTo>
                                        <a:pt x="2819" y="1780"/>
                                      </a:lnTo>
                                      <a:lnTo>
                                        <a:pt x="2822" y="1780"/>
                                      </a:lnTo>
                                      <a:lnTo>
                                        <a:pt x="2826" y="1781"/>
                                      </a:lnTo>
                                      <a:lnTo>
                                        <a:pt x="2830" y="1781"/>
                                      </a:lnTo>
                                      <a:lnTo>
                                        <a:pt x="2834" y="1781"/>
                                      </a:lnTo>
                                      <a:lnTo>
                                        <a:pt x="2838" y="1781"/>
                                      </a:lnTo>
                                      <a:lnTo>
                                        <a:pt x="2842" y="1781"/>
                                      </a:lnTo>
                                      <a:lnTo>
                                        <a:pt x="2845" y="1782"/>
                                      </a:lnTo>
                                      <a:lnTo>
                                        <a:pt x="2849" y="1782"/>
                                      </a:lnTo>
                                      <a:lnTo>
                                        <a:pt x="2853" y="1782"/>
                                      </a:lnTo>
                                      <a:lnTo>
                                        <a:pt x="2857" y="1782"/>
                                      </a:lnTo>
                                      <a:lnTo>
                                        <a:pt x="2861" y="1782"/>
                                      </a:lnTo>
                                      <a:lnTo>
                                        <a:pt x="2865" y="1783"/>
                                      </a:lnTo>
                                      <a:lnTo>
                                        <a:pt x="2868" y="1783"/>
                                      </a:lnTo>
                                      <a:lnTo>
                                        <a:pt x="2872" y="1783"/>
                                      </a:lnTo>
                                      <a:lnTo>
                                        <a:pt x="2876" y="1783"/>
                                      </a:lnTo>
                                      <a:lnTo>
                                        <a:pt x="2880" y="1783"/>
                                      </a:lnTo>
                                      <a:lnTo>
                                        <a:pt x="2884" y="1783"/>
                                      </a:lnTo>
                                      <a:lnTo>
                                        <a:pt x="2888" y="1783"/>
                                      </a:lnTo>
                                      <a:lnTo>
                                        <a:pt x="2892" y="1783"/>
                                      </a:lnTo>
                                      <a:lnTo>
                                        <a:pt x="2895" y="1784"/>
                                      </a:lnTo>
                                      <a:lnTo>
                                        <a:pt x="2899" y="1784"/>
                                      </a:lnTo>
                                      <a:lnTo>
                                        <a:pt x="2903" y="1784"/>
                                      </a:lnTo>
                                      <a:lnTo>
                                        <a:pt x="2907" y="1784"/>
                                      </a:lnTo>
                                      <a:lnTo>
                                        <a:pt x="2911" y="1784"/>
                                      </a:lnTo>
                                      <a:lnTo>
                                        <a:pt x="2915" y="1784"/>
                                      </a:lnTo>
                                      <a:lnTo>
                                        <a:pt x="2918" y="1784"/>
                                      </a:lnTo>
                                      <a:lnTo>
                                        <a:pt x="2922" y="1784"/>
                                      </a:lnTo>
                                      <a:lnTo>
                                        <a:pt x="2926" y="1784"/>
                                      </a:lnTo>
                                      <a:lnTo>
                                        <a:pt x="2930" y="1785"/>
                                      </a:lnTo>
                                      <a:lnTo>
                                        <a:pt x="2934" y="1785"/>
                                      </a:lnTo>
                                      <a:lnTo>
                                        <a:pt x="2938" y="1785"/>
                                      </a:lnTo>
                                      <a:lnTo>
                                        <a:pt x="2941" y="1785"/>
                                      </a:lnTo>
                                      <a:lnTo>
                                        <a:pt x="2945" y="1785"/>
                                      </a:lnTo>
                                      <a:lnTo>
                                        <a:pt x="2949" y="1785"/>
                                      </a:lnTo>
                                      <a:lnTo>
                                        <a:pt x="2953" y="1785"/>
                                      </a:lnTo>
                                      <a:lnTo>
                                        <a:pt x="2957" y="1785"/>
                                      </a:lnTo>
                                      <a:lnTo>
                                        <a:pt x="2961" y="1785"/>
                                      </a:lnTo>
                                      <a:lnTo>
                                        <a:pt x="2964" y="1785"/>
                                      </a:lnTo>
                                      <a:lnTo>
                                        <a:pt x="2968" y="1785"/>
                                      </a:lnTo>
                                      <a:lnTo>
                                        <a:pt x="2972" y="1785"/>
                                      </a:lnTo>
                                      <a:lnTo>
                                        <a:pt x="2976" y="1785"/>
                                      </a:lnTo>
                                      <a:lnTo>
                                        <a:pt x="2980" y="1785"/>
                                      </a:lnTo>
                                      <a:lnTo>
                                        <a:pt x="2984" y="1786"/>
                                      </a:lnTo>
                                      <a:lnTo>
                                        <a:pt x="2988" y="1786"/>
                                      </a:lnTo>
                                      <a:lnTo>
                                        <a:pt x="2991" y="1786"/>
                                      </a:lnTo>
                                      <a:lnTo>
                                        <a:pt x="2995" y="1786"/>
                                      </a:lnTo>
                                      <a:lnTo>
                                        <a:pt x="2999" y="1786"/>
                                      </a:lnTo>
                                      <a:lnTo>
                                        <a:pt x="3003" y="1786"/>
                                      </a:lnTo>
                                      <a:lnTo>
                                        <a:pt x="3007" y="1786"/>
                                      </a:lnTo>
                                      <a:lnTo>
                                        <a:pt x="3011" y="1786"/>
                                      </a:lnTo>
                                      <a:lnTo>
                                        <a:pt x="3014" y="1786"/>
                                      </a:lnTo>
                                      <a:lnTo>
                                        <a:pt x="3018" y="1786"/>
                                      </a:lnTo>
                                      <a:lnTo>
                                        <a:pt x="3022" y="1786"/>
                                      </a:lnTo>
                                      <a:lnTo>
                                        <a:pt x="3026" y="1786"/>
                                      </a:lnTo>
                                      <a:lnTo>
                                        <a:pt x="3030" y="1786"/>
                                      </a:lnTo>
                                      <a:lnTo>
                                        <a:pt x="3034" y="1786"/>
                                      </a:lnTo>
                                      <a:lnTo>
                                        <a:pt x="3037" y="1786"/>
                                      </a:lnTo>
                                      <a:lnTo>
                                        <a:pt x="3041" y="1786"/>
                                      </a:lnTo>
                                      <a:lnTo>
                                        <a:pt x="3045" y="1786"/>
                                      </a:lnTo>
                                      <a:lnTo>
                                        <a:pt x="3049" y="1786"/>
                                      </a:lnTo>
                                      <a:lnTo>
                                        <a:pt x="3053" y="1786"/>
                                      </a:lnTo>
                                      <a:lnTo>
                                        <a:pt x="3057" y="1786"/>
                                      </a:lnTo>
                                      <a:lnTo>
                                        <a:pt x="3060" y="1786"/>
                                      </a:lnTo>
                                      <a:lnTo>
                                        <a:pt x="3064" y="1786"/>
                                      </a:lnTo>
                                      <a:lnTo>
                                        <a:pt x="3068" y="1786"/>
                                      </a:lnTo>
                                      <a:lnTo>
                                        <a:pt x="3072" y="1786"/>
                                      </a:lnTo>
                                    </a:path>
                                  </a:pathLst>
                                </a:custGeom>
                                <a:solidFill>
                                  <a:srgbClr val="92D050">
                                    <a:alpha val="32000"/>
                                  </a:srgbClr>
                                </a:solidFill>
                                <a:ln w="38100" cap="flat">
                                  <a:solidFill>
                                    <a:srgbClr val="008080"/>
                                  </a:solidFill>
                                  <a:prstDash val="dash"/>
                                  <a:round/>
                                  <a:headEnd/>
                                  <a:tailEnd/>
                                </a:ln>
                                <a:extLst/>
                              </p:spPr>
                              <p:txBody>
                                <a:bodyPr/>
                                <a:lstStyle/>
                                <a:p>
                                  <a:endParaRPr lang="en-US"/>
                                </a:p>
                              </p:txBody>
                            </p:sp>
                          </p:grpSp>
                          <p:sp>
                            <p:nvSpPr>
                              <p:cNvPr id="29724" name="Line 18"/>
                              <p:cNvSpPr>
                                <a:spLocks noChangeShapeType="1"/>
                              </p:cNvSpPr>
                              <p:nvPr/>
                            </p:nvSpPr>
                            <p:spPr bwMode="auto">
                              <a:xfrm>
                                <a:off x="480" y="3216"/>
                                <a:ext cx="499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22" name="Line 19"/>
                            <p:cNvSpPr>
                              <a:spLocks noChangeShapeType="1"/>
                            </p:cNvSpPr>
                            <p:nvPr/>
                          </p:nvSpPr>
                          <p:spPr bwMode="auto">
                            <a:xfrm>
                              <a:off x="384"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9718" name="Line 20"/>
                        <p:cNvSpPr>
                          <a:spLocks noChangeShapeType="1"/>
                        </p:cNvSpPr>
                        <p:nvPr/>
                      </p:nvSpPr>
                      <p:spPr bwMode="auto">
                        <a:xfrm flipV="1">
                          <a:off x="2208" y="1296"/>
                          <a:ext cx="0" cy="2016"/>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9713" name="Text Box 21"/>
                    <p:cNvSpPr txBox="1">
                      <a:spLocks noChangeArrowheads="1"/>
                    </p:cNvSpPr>
                    <p:nvPr/>
                  </p:nvSpPr>
                  <p:spPr bwMode="auto">
                    <a:xfrm>
                      <a:off x="1007" y="2054"/>
                      <a:ext cx="2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009999"/>
                          </a:solidFill>
                        </a:rPr>
                        <a:t>N</a:t>
                      </a:r>
                      <a:endParaRPr lang="en-US"/>
                    </a:p>
                  </p:txBody>
                </p:sp>
                <p:sp>
                  <p:nvSpPr>
                    <p:cNvPr id="29714" name="Line 22"/>
                    <p:cNvSpPr>
                      <a:spLocks noChangeShapeType="1"/>
                    </p:cNvSpPr>
                    <p:nvPr/>
                  </p:nvSpPr>
                  <p:spPr bwMode="auto">
                    <a:xfrm>
                      <a:off x="1248" y="2256"/>
                      <a:ext cx="336" cy="336"/>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9710" name="Text Box 23"/>
                  <p:cNvSpPr txBox="1">
                    <a:spLocks noChangeArrowheads="1"/>
                  </p:cNvSpPr>
                  <p:nvPr/>
                </p:nvSpPr>
                <p:spPr bwMode="auto">
                  <a:xfrm>
                    <a:off x="4847" y="2054"/>
                    <a:ext cx="2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FF33CC"/>
                        </a:solidFill>
                      </a:rPr>
                      <a:t>D</a:t>
                    </a:r>
                    <a:endParaRPr lang="en-US"/>
                  </a:p>
                </p:txBody>
              </p:sp>
              <p:sp>
                <p:nvSpPr>
                  <p:cNvPr id="29711" name="Line 24"/>
                  <p:cNvSpPr>
                    <a:spLocks noChangeShapeType="1"/>
                  </p:cNvSpPr>
                  <p:nvPr/>
                </p:nvSpPr>
                <p:spPr bwMode="auto">
                  <a:xfrm flipH="1">
                    <a:off x="4416" y="2256"/>
                    <a:ext cx="432" cy="288"/>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9703" name="Text Box 26"/>
                <p:cNvSpPr txBox="1">
                  <a:spLocks noChangeArrowheads="1"/>
                </p:cNvSpPr>
                <p:nvPr/>
              </p:nvSpPr>
              <p:spPr bwMode="auto">
                <a:xfrm>
                  <a:off x="2142" y="3449"/>
                  <a:ext cx="157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Blood Glucose</a:t>
                  </a:r>
                </a:p>
              </p:txBody>
            </p:sp>
            <p:grpSp>
              <p:nvGrpSpPr>
                <p:cNvPr id="29704" name="Group 27"/>
                <p:cNvGrpSpPr>
                  <a:grpSpLocks/>
                </p:cNvGrpSpPr>
                <p:nvPr/>
              </p:nvGrpSpPr>
              <p:grpSpPr bwMode="auto">
                <a:xfrm>
                  <a:off x="1616" y="3785"/>
                  <a:ext cx="2841" cy="327"/>
                  <a:chOff x="1616" y="3785"/>
                  <a:chExt cx="2841" cy="327"/>
                </a:xfrm>
              </p:grpSpPr>
              <p:sp>
                <p:nvSpPr>
                  <p:cNvPr id="29705" name="Text Box 28"/>
                  <p:cNvSpPr txBox="1">
                    <a:spLocks noChangeArrowheads="1"/>
                  </p:cNvSpPr>
                  <p:nvPr/>
                </p:nvSpPr>
                <p:spPr bwMode="auto">
                  <a:xfrm>
                    <a:off x="1616" y="3785"/>
                    <a:ext cx="28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009999"/>
                        </a:solidFill>
                      </a:rPr>
                      <a:t>Normal </a:t>
                    </a:r>
                    <a:r>
                      <a:rPr lang="en-US" sz="2800"/>
                      <a:t>		  </a:t>
                    </a:r>
                    <a:r>
                      <a:rPr lang="en-US" sz="2800" b="1">
                        <a:solidFill>
                          <a:srgbClr val="FF33CC"/>
                        </a:solidFill>
                      </a:rPr>
                      <a:t>Diabetic</a:t>
                    </a:r>
                    <a:endParaRPr lang="en-US" sz="2800"/>
                  </a:p>
                </p:txBody>
              </p:sp>
              <p:sp>
                <p:nvSpPr>
                  <p:cNvPr id="29706" name="Line 29"/>
                  <p:cNvSpPr>
                    <a:spLocks noChangeShapeType="1"/>
                  </p:cNvSpPr>
                  <p:nvPr/>
                </p:nvSpPr>
                <p:spPr bwMode="auto">
                  <a:xfrm>
                    <a:off x="2496" y="3936"/>
                    <a:ext cx="912" cy="0"/>
                  </a:xfrm>
                  <a:prstGeom prst="line">
                    <a:avLst/>
                  </a:prstGeom>
                  <a:noFill/>
                  <a:ln w="15875">
                    <a:solidFill>
                      <a:schemeClr val="tx1"/>
                    </a:solidFill>
                    <a:round/>
                    <a:headEnd type="arrow" w="lg" len="med"/>
                    <a:tailEnd type="arrow" w="lg"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5" name="Group 14"/>
              <p:cNvGrpSpPr/>
              <p:nvPr/>
            </p:nvGrpSpPr>
            <p:grpSpPr>
              <a:xfrm>
                <a:off x="3507047" y="4298477"/>
                <a:ext cx="863443" cy="584775"/>
                <a:chOff x="1897125" y="5334307"/>
                <a:chExt cx="863443" cy="584775"/>
              </a:xfrm>
            </p:grpSpPr>
            <p:sp>
              <p:nvSpPr>
                <p:cNvPr id="464898" name="Text Box 2"/>
                <p:cNvSpPr txBox="1">
                  <a:spLocks noChangeArrowheads="1"/>
                </p:cNvSpPr>
                <p:nvPr/>
              </p:nvSpPr>
              <p:spPr bwMode="auto">
                <a:xfrm>
                  <a:off x="2051720" y="5334307"/>
                  <a:ext cx="7088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dirty="0" smtClean="0">
                      <a:solidFill>
                        <a:srgbClr val="FF0000"/>
                      </a:solidFill>
                    </a:rPr>
                    <a:t>FP</a:t>
                  </a:r>
                  <a:endParaRPr lang="en-US" sz="3200" b="1" dirty="0">
                    <a:solidFill>
                      <a:srgbClr val="FF0000"/>
                    </a:solidFill>
                  </a:endParaRPr>
                </a:p>
              </p:txBody>
            </p:sp>
            <p:sp>
              <p:nvSpPr>
                <p:cNvPr id="11" name="Up Arrow 10"/>
                <p:cNvSpPr/>
                <p:nvPr/>
              </p:nvSpPr>
              <p:spPr bwMode="auto">
                <a:xfrm>
                  <a:off x="1897125" y="5445224"/>
                  <a:ext cx="249014" cy="335339"/>
                </a:xfrm>
                <a:prstGeom prst="up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grpSp>
        </p:grpSp>
      </p:grpSp>
      <p:sp>
        <p:nvSpPr>
          <p:cNvPr id="12" name="Up Arrow 11"/>
          <p:cNvSpPr/>
          <p:nvPr/>
        </p:nvSpPr>
        <p:spPr bwMode="auto">
          <a:xfrm>
            <a:off x="467544" y="6031547"/>
            <a:ext cx="148406" cy="236697"/>
          </a:xfrm>
          <a:prstGeom prst="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000" b="0" i="0" u="none" strike="noStrike" cap="none" normalizeH="0" baseline="0" smtClean="0">
              <a:ln>
                <a:noFill/>
              </a:ln>
              <a:solidFill>
                <a:schemeClr val="tx1"/>
              </a:solidFill>
              <a:effectLst/>
              <a:latin typeface="Arial" charset="0"/>
            </a:endParaRPr>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358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2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3"/>
          <p:cNvGrpSpPr>
            <a:grpSpLocks/>
          </p:cNvGrpSpPr>
          <p:nvPr/>
        </p:nvGrpSpPr>
        <p:grpSpPr bwMode="auto">
          <a:xfrm>
            <a:off x="2743200" y="5484813"/>
            <a:ext cx="4313238" cy="1052512"/>
            <a:chOff x="1728" y="3455"/>
            <a:chExt cx="2717" cy="663"/>
          </a:xfrm>
        </p:grpSpPr>
        <p:sp>
          <p:nvSpPr>
            <p:cNvPr id="30747" name="Text Box 4"/>
            <p:cNvSpPr txBox="1">
              <a:spLocks noChangeArrowheads="1"/>
            </p:cNvSpPr>
            <p:nvPr/>
          </p:nvSpPr>
          <p:spPr bwMode="auto">
            <a:xfrm>
              <a:off x="2254" y="3455"/>
              <a:ext cx="157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Blood Glucose</a:t>
              </a:r>
            </a:p>
          </p:txBody>
        </p:sp>
        <p:grpSp>
          <p:nvGrpSpPr>
            <p:cNvPr id="30748" name="Group 5"/>
            <p:cNvGrpSpPr>
              <a:grpSpLocks/>
            </p:cNvGrpSpPr>
            <p:nvPr/>
          </p:nvGrpSpPr>
          <p:grpSpPr bwMode="auto">
            <a:xfrm>
              <a:off x="1728" y="3791"/>
              <a:ext cx="2717" cy="327"/>
              <a:chOff x="1728" y="3791"/>
              <a:chExt cx="2717" cy="327"/>
            </a:xfrm>
          </p:grpSpPr>
          <p:sp>
            <p:nvSpPr>
              <p:cNvPr id="30749" name="Text Box 6"/>
              <p:cNvSpPr txBox="1">
                <a:spLocks noChangeArrowheads="1"/>
              </p:cNvSpPr>
              <p:nvPr/>
            </p:nvSpPr>
            <p:spPr bwMode="auto">
              <a:xfrm>
                <a:off x="1728" y="3791"/>
                <a:ext cx="271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009999"/>
                    </a:solidFill>
                  </a:rPr>
                  <a:t>Normal</a:t>
                </a:r>
                <a:r>
                  <a:rPr lang="en-US" sz="2800"/>
                  <a:t>		</a:t>
                </a:r>
                <a:r>
                  <a:rPr lang="en-US" sz="2800" b="1">
                    <a:solidFill>
                      <a:srgbClr val="FF33CC"/>
                    </a:solidFill>
                  </a:rPr>
                  <a:t>Diabetic</a:t>
                </a:r>
              </a:p>
            </p:txBody>
          </p:sp>
          <p:sp>
            <p:nvSpPr>
              <p:cNvPr id="30750" name="Line 7"/>
              <p:cNvSpPr>
                <a:spLocks noChangeShapeType="1"/>
              </p:cNvSpPr>
              <p:nvPr/>
            </p:nvSpPr>
            <p:spPr bwMode="auto">
              <a:xfrm>
                <a:off x="2544" y="3942"/>
                <a:ext cx="912" cy="0"/>
              </a:xfrm>
              <a:prstGeom prst="line">
                <a:avLst/>
              </a:prstGeom>
              <a:noFill/>
              <a:ln w="15875">
                <a:solidFill>
                  <a:schemeClr val="tx1"/>
                </a:solidFill>
                <a:round/>
                <a:headEnd type="arrow" w="lg" len="med"/>
                <a:tailEnd type="arrow" w="lg"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0724" name="Group 8"/>
          <p:cNvGrpSpPr>
            <a:grpSpLocks/>
          </p:cNvGrpSpPr>
          <p:nvPr/>
        </p:nvGrpSpPr>
        <p:grpSpPr bwMode="auto">
          <a:xfrm>
            <a:off x="323850" y="1770063"/>
            <a:ext cx="7981950" cy="3630612"/>
            <a:chOff x="61" y="1101"/>
            <a:chExt cx="5028" cy="2287"/>
          </a:xfrm>
        </p:grpSpPr>
        <p:sp>
          <p:nvSpPr>
            <p:cNvPr id="30741" name="Text Box 9"/>
            <p:cNvSpPr txBox="1">
              <a:spLocks noChangeArrowheads="1"/>
            </p:cNvSpPr>
            <p:nvPr/>
          </p:nvSpPr>
          <p:spPr bwMode="auto">
            <a:xfrm rot="-5414951">
              <a:off x="-919" y="2081"/>
              <a:ext cx="2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Number of Individuals</a:t>
              </a:r>
            </a:p>
          </p:txBody>
        </p:sp>
        <p:grpSp>
          <p:nvGrpSpPr>
            <p:cNvPr id="30742" name="Group 10"/>
            <p:cNvGrpSpPr>
              <a:grpSpLocks/>
            </p:cNvGrpSpPr>
            <p:nvPr/>
          </p:nvGrpSpPr>
          <p:grpSpPr bwMode="auto">
            <a:xfrm>
              <a:off x="960" y="2091"/>
              <a:ext cx="4129" cy="538"/>
              <a:chOff x="960" y="2091"/>
              <a:chExt cx="4129" cy="538"/>
            </a:xfrm>
          </p:grpSpPr>
          <p:sp>
            <p:nvSpPr>
              <p:cNvPr id="30743" name="Text Box 11"/>
              <p:cNvSpPr txBox="1">
                <a:spLocks noChangeArrowheads="1"/>
              </p:cNvSpPr>
              <p:nvPr/>
            </p:nvSpPr>
            <p:spPr bwMode="auto">
              <a:xfrm>
                <a:off x="960" y="2091"/>
                <a:ext cx="2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009999"/>
                    </a:solidFill>
                  </a:rPr>
                  <a:t>N</a:t>
                </a:r>
                <a:endParaRPr lang="en-US"/>
              </a:p>
            </p:txBody>
          </p:sp>
          <p:sp>
            <p:nvSpPr>
              <p:cNvPr id="30744" name="Line 12"/>
              <p:cNvSpPr>
                <a:spLocks noChangeShapeType="1"/>
              </p:cNvSpPr>
              <p:nvPr/>
            </p:nvSpPr>
            <p:spPr bwMode="auto">
              <a:xfrm>
                <a:off x="1201" y="2293"/>
                <a:ext cx="336" cy="336"/>
              </a:xfrm>
              <a:prstGeom prst="line">
                <a:avLst/>
              </a:prstGeom>
              <a:noFill/>
              <a:ln w="158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0745" name="Text Box 13"/>
              <p:cNvSpPr txBox="1">
                <a:spLocks noChangeArrowheads="1"/>
              </p:cNvSpPr>
              <p:nvPr/>
            </p:nvSpPr>
            <p:spPr bwMode="auto">
              <a:xfrm>
                <a:off x="4800" y="2091"/>
                <a:ext cx="2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FF33CC"/>
                    </a:solidFill>
                  </a:rPr>
                  <a:t>D</a:t>
                </a:r>
              </a:p>
            </p:txBody>
          </p:sp>
          <p:sp>
            <p:nvSpPr>
              <p:cNvPr id="30746" name="Line 14"/>
              <p:cNvSpPr>
                <a:spLocks noChangeShapeType="1"/>
              </p:cNvSpPr>
              <p:nvPr/>
            </p:nvSpPr>
            <p:spPr bwMode="auto">
              <a:xfrm flipH="1">
                <a:off x="4369" y="2293"/>
                <a:ext cx="432" cy="288"/>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0725" name="Group 15"/>
          <p:cNvGrpSpPr>
            <a:grpSpLocks/>
          </p:cNvGrpSpPr>
          <p:nvPr/>
        </p:nvGrpSpPr>
        <p:grpSpPr bwMode="auto">
          <a:xfrm>
            <a:off x="838200" y="2138363"/>
            <a:ext cx="8305800" cy="3200400"/>
            <a:chOff x="385" y="1333"/>
            <a:chExt cx="5232" cy="2016"/>
          </a:xfrm>
        </p:grpSpPr>
        <p:grpSp>
          <p:nvGrpSpPr>
            <p:cNvPr id="30731" name="Group 16"/>
            <p:cNvGrpSpPr>
              <a:grpSpLocks/>
            </p:cNvGrpSpPr>
            <p:nvPr/>
          </p:nvGrpSpPr>
          <p:grpSpPr bwMode="auto">
            <a:xfrm>
              <a:off x="385" y="1333"/>
              <a:ext cx="5232" cy="2016"/>
              <a:chOff x="384" y="1200"/>
              <a:chExt cx="5232" cy="2016"/>
            </a:xfrm>
          </p:grpSpPr>
          <p:sp>
            <p:nvSpPr>
              <p:cNvPr id="30733" name="Line 17"/>
              <p:cNvSpPr>
                <a:spLocks noChangeShapeType="1"/>
              </p:cNvSpPr>
              <p:nvPr/>
            </p:nvSpPr>
            <p:spPr bwMode="auto">
              <a:xfrm flipV="1">
                <a:off x="384" y="1200"/>
                <a:ext cx="0" cy="201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0734" name="Group 18"/>
              <p:cNvGrpSpPr>
                <a:grpSpLocks/>
              </p:cNvGrpSpPr>
              <p:nvPr/>
            </p:nvGrpSpPr>
            <p:grpSpPr bwMode="auto">
              <a:xfrm>
                <a:off x="384" y="1620"/>
                <a:ext cx="5232" cy="1596"/>
                <a:chOff x="384" y="1620"/>
                <a:chExt cx="5232" cy="1596"/>
              </a:xfrm>
            </p:grpSpPr>
            <p:grpSp>
              <p:nvGrpSpPr>
                <p:cNvPr id="30735" name="Group 19"/>
                <p:cNvGrpSpPr>
                  <a:grpSpLocks/>
                </p:cNvGrpSpPr>
                <p:nvPr/>
              </p:nvGrpSpPr>
              <p:grpSpPr bwMode="auto">
                <a:xfrm>
                  <a:off x="384" y="1620"/>
                  <a:ext cx="5232" cy="1596"/>
                  <a:chOff x="384" y="1620"/>
                  <a:chExt cx="5232" cy="1596"/>
                </a:xfrm>
              </p:grpSpPr>
              <p:grpSp>
                <p:nvGrpSpPr>
                  <p:cNvPr id="30737" name="Group 20"/>
                  <p:cNvGrpSpPr>
                    <a:grpSpLocks/>
                  </p:cNvGrpSpPr>
                  <p:nvPr/>
                </p:nvGrpSpPr>
                <p:grpSpPr bwMode="auto">
                  <a:xfrm>
                    <a:off x="384" y="1620"/>
                    <a:ext cx="5232" cy="1596"/>
                    <a:chOff x="48" y="1392"/>
                    <a:chExt cx="5232" cy="1596"/>
                  </a:xfrm>
                </p:grpSpPr>
                <p:sp>
                  <p:nvSpPr>
                    <p:cNvPr id="30739" name="Freeform 21"/>
                    <p:cNvSpPr>
                      <a:spLocks/>
                    </p:cNvSpPr>
                    <p:nvPr/>
                  </p:nvSpPr>
                  <p:spPr bwMode="auto">
                    <a:xfrm>
                      <a:off x="1584" y="1392"/>
                      <a:ext cx="3696" cy="1596"/>
                    </a:xfrm>
                    <a:custGeom>
                      <a:avLst/>
                      <a:gdLst>
                        <a:gd name="T0" fmla="*/ 79 w 3072"/>
                        <a:gd name="T1" fmla="*/ 1274 h 1786"/>
                        <a:gd name="T2" fmla="*/ 168 w 3072"/>
                        <a:gd name="T3" fmla="*/ 1273 h 1786"/>
                        <a:gd name="T4" fmla="*/ 255 w 3072"/>
                        <a:gd name="T5" fmla="*/ 1273 h 1786"/>
                        <a:gd name="T6" fmla="*/ 342 w 3072"/>
                        <a:gd name="T7" fmla="*/ 1273 h 1786"/>
                        <a:gd name="T8" fmla="*/ 428 w 3072"/>
                        <a:gd name="T9" fmla="*/ 1272 h 1786"/>
                        <a:gd name="T10" fmla="*/ 515 w 3072"/>
                        <a:gd name="T11" fmla="*/ 1268 h 1786"/>
                        <a:gd name="T12" fmla="*/ 602 w 3072"/>
                        <a:gd name="T13" fmla="*/ 1264 h 1786"/>
                        <a:gd name="T14" fmla="*/ 689 w 3072"/>
                        <a:gd name="T15" fmla="*/ 1259 h 1786"/>
                        <a:gd name="T16" fmla="*/ 775 w 3072"/>
                        <a:gd name="T17" fmla="*/ 1252 h 1786"/>
                        <a:gd name="T18" fmla="*/ 863 w 3072"/>
                        <a:gd name="T19" fmla="*/ 1243 h 1786"/>
                        <a:gd name="T20" fmla="*/ 949 w 3072"/>
                        <a:gd name="T21" fmla="*/ 1230 h 1786"/>
                        <a:gd name="T22" fmla="*/ 1036 w 3072"/>
                        <a:gd name="T23" fmla="*/ 1212 h 1786"/>
                        <a:gd name="T24" fmla="*/ 1124 w 3072"/>
                        <a:gd name="T25" fmla="*/ 1189 h 1786"/>
                        <a:gd name="T26" fmla="*/ 1210 w 3072"/>
                        <a:gd name="T27" fmla="*/ 1160 h 1786"/>
                        <a:gd name="T28" fmla="*/ 1297 w 3072"/>
                        <a:gd name="T29" fmla="*/ 1122 h 1786"/>
                        <a:gd name="T30" fmla="*/ 1384 w 3072"/>
                        <a:gd name="T31" fmla="*/ 1077 h 1786"/>
                        <a:gd name="T32" fmla="*/ 1473 w 3072"/>
                        <a:gd name="T33" fmla="*/ 1023 h 1786"/>
                        <a:gd name="T34" fmla="*/ 1559 w 3072"/>
                        <a:gd name="T35" fmla="*/ 959 h 1786"/>
                        <a:gd name="T36" fmla="*/ 1646 w 3072"/>
                        <a:gd name="T37" fmla="*/ 886 h 1786"/>
                        <a:gd name="T38" fmla="*/ 1733 w 3072"/>
                        <a:gd name="T39" fmla="*/ 803 h 1786"/>
                        <a:gd name="T40" fmla="*/ 1818 w 3072"/>
                        <a:gd name="T41" fmla="*/ 713 h 1786"/>
                        <a:gd name="T42" fmla="*/ 1905 w 3072"/>
                        <a:gd name="T43" fmla="*/ 617 h 1786"/>
                        <a:gd name="T44" fmla="*/ 1992 w 3072"/>
                        <a:gd name="T45" fmla="*/ 517 h 1786"/>
                        <a:gd name="T46" fmla="*/ 2080 w 3072"/>
                        <a:gd name="T47" fmla="*/ 416 h 1786"/>
                        <a:gd name="T48" fmla="*/ 2167 w 3072"/>
                        <a:gd name="T49" fmla="*/ 319 h 1786"/>
                        <a:gd name="T50" fmla="*/ 2253 w 3072"/>
                        <a:gd name="T51" fmla="*/ 230 h 1786"/>
                        <a:gd name="T52" fmla="*/ 2340 w 3072"/>
                        <a:gd name="T53" fmla="*/ 150 h 1786"/>
                        <a:gd name="T54" fmla="*/ 2428 w 3072"/>
                        <a:gd name="T55" fmla="*/ 84 h 1786"/>
                        <a:gd name="T56" fmla="*/ 2515 w 3072"/>
                        <a:gd name="T57" fmla="*/ 37 h 1786"/>
                        <a:gd name="T58" fmla="*/ 2601 w 3072"/>
                        <a:gd name="T59" fmla="*/ 8 h 1786"/>
                        <a:gd name="T60" fmla="*/ 2689 w 3072"/>
                        <a:gd name="T61" fmla="*/ 0 h 1786"/>
                        <a:gd name="T62" fmla="*/ 2777 w 3072"/>
                        <a:gd name="T63" fmla="*/ 14 h 1786"/>
                        <a:gd name="T64" fmla="*/ 2863 w 3072"/>
                        <a:gd name="T65" fmla="*/ 49 h 1786"/>
                        <a:gd name="T66" fmla="*/ 2949 w 3072"/>
                        <a:gd name="T67" fmla="*/ 103 h 1786"/>
                        <a:gd name="T68" fmla="*/ 3035 w 3072"/>
                        <a:gd name="T69" fmla="*/ 173 h 1786"/>
                        <a:gd name="T70" fmla="*/ 3122 w 3072"/>
                        <a:gd name="T71" fmla="*/ 256 h 1786"/>
                        <a:gd name="T72" fmla="*/ 3209 w 3072"/>
                        <a:gd name="T73" fmla="*/ 349 h 1786"/>
                        <a:gd name="T74" fmla="*/ 3298 w 3072"/>
                        <a:gd name="T75" fmla="*/ 447 h 1786"/>
                        <a:gd name="T76" fmla="*/ 3384 w 3072"/>
                        <a:gd name="T77" fmla="*/ 548 h 1786"/>
                        <a:gd name="T78" fmla="*/ 3471 w 3072"/>
                        <a:gd name="T79" fmla="*/ 648 h 1786"/>
                        <a:gd name="T80" fmla="*/ 3558 w 3072"/>
                        <a:gd name="T81" fmla="*/ 741 h 1786"/>
                        <a:gd name="T82" fmla="*/ 3644 w 3072"/>
                        <a:gd name="T83" fmla="*/ 829 h 1786"/>
                        <a:gd name="T84" fmla="*/ 3732 w 3072"/>
                        <a:gd name="T85" fmla="*/ 909 h 1786"/>
                        <a:gd name="T86" fmla="*/ 3819 w 3072"/>
                        <a:gd name="T87" fmla="*/ 979 h 1786"/>
                        <a:gd name="T88" fmla="*/ 3907 w 3072"/>
                        <a:gd name="T89" fmla="*/ 1040 h 1786"/>
                        <a:gd name="T90" fmla="*/ 3992 w 3072"/>
                        <a:gd name="T91" fmla="*/ 1092 h 1786"/>
                        <a:gd name="T92" fmla="*/ 4079 w 3072"/>
                        <a:gd name="T93" fmla="*/ 1135 h 1786"/>
                        <a:gd name="T94" fmla="*/ 4166 w 3072"/>
                        <a:gd name="T95" fmla="*/ 1169 h 1786"/>
                        <a:gd name="T96" fmla="*/ 4253 w 3072"/>
                        <a:gd name="T97" fmla="*/ 1197 h 1786"/>
                        <a:gd name="T98" fmla="*/ 4340 w 3072"/>
                        <a:gd name="T99" fmla="*/ 1218 h 1786"/>
                        <a:gd name="T100" fmla="*/ 4426 w 3072"/>
                        <a:gd name="T101" fmla="*/ 1234 h 1786"/>
                        <a:gd name="T102" fmla="*/ 4515 w 3072"/>
                        <a:gd name="T103" fmla="*/ 1246 h 1786"/>
                        <a:gd name="T104" fmla="*/ 4602 w 3072"/>
                        <a:gd name="T105" fmla="*/ 1256 h 1786"/>
                        <a:gd name="T106" fmla="*/ 4689 w 3072"/>
                        <a:gd name="T107" fmla="*/ 1262 h 1786"/>
                        <a:gd name="T108" fmla="*/ 4775 w 3072"/>
                        <a:gd name="T109" fmla="*/ 1265 h 1786"/>
                        <a:gd name="T110" fmla="*/ 4862 w 3072"/>
                        <a:gd name="T111" fmla="*/ 1269 h 1786"/>
                        <a:gd name="T112" fmla="*/ 4948 w 3072"/>
                        <a:gd name="T113" fmla="*/ 1272 h 1786"/>
                        <a:gd name="T114" fmla="*/ 5036 w 3072"/>
                        <a:gd name="T115" fmla="*/ 1273 h 1786"/>
                        <a:gd name="T116" fmla="*/ 5122 w 3072"/>
                        <a:gd name="T117" fmla="*/ 1273 h 1786"/>
                        <a:gd name="T118" fmla="*/ 5210 w 3072"/>
                        <a:gd name="T119" fmla="*/ 1274 h 1786"/>
                        <a:gd name="T120" fmla="*/ 5296 w 3072"/>
                        <a:gd name="T121" fmla="*/ 1274 h 17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786"/>
                        <a:gd name="T185" fmla="*/ 3072 w 3072"/>
                        <a:gd name="T186" fmla="*/ 1786 h 17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786">
                          <a:moveTo>
                            <a:pt x="0" y="1786"/>
                          </a:moveTo>
                          <a:lnTo>
                            <a:pt x="4" y="1786"/>
                          </a:lnTo>
                          <a:lnTo>
                            <a:pt x="8" y="1786"/>
                          </a:lnTo>
                          <a:lnTo>
                            <a:pt x="12" y="1786"/>
                          </a:lnTo>
                          <a:lnTo>
                            <a:pt x="15" y="1786"/>
                          </a:lnTo>
                          <a:lnTo>
                            <a:pt x="19" y="1786"/>
                          </a:lnTo>
                          <a:lnTo>
                            <a:pt x="23" y="1786"/>
                          </a:lnTo>
                          <a:lnTo>
                            <a:pt x="27" y="1786"/>
                          </a:lnTo>
                          <a:lnTo>
                            <a:pt x="31" y="1786"/>
                          </a:lnTo>
                          <a:lnTo>
                            <a:pt x="35" y="1786"/>
                          </a:lnTo>
                          <a:lnTo>
                            <a:pt x="38" y="1786"/>
                          </a:lnTo>
                          <a:lnTo>
                            <a:pt x="42" y="1786"/>
                          </a:lnTo>
                          <a:lnTo>
                            <a:pt x="46" y="1786"/>
                          </a:lnTo>
                          <a:lnTo>
                            <a:pt x="50" y="1786"/>
                          </a:lnTo>
                          <a:lnTo>
                            <a:pt x="54" y="1786"/>
                          </a:lnTo>
                          <a:lnTo>
                            <a:pt x="58" y="1786"/>
                          </a:lnTo>
                          <a:lnTo>
                            <a:pt x="61" y="1786"/>
                          </a:lnTo>
                          <a:lnTo>
                            <a:pt x="65" y="1786"/>
                          </a:lnTo>
                          <a:lnTo>
                            <a:pt x="69" y="1786"/>
                          </a:lnTo>
                          <a:lnTo>
                            <a:pt x="73" y="1786"/>
                          </a:lnTo>
                          <a:lnTo>
                            <a:pt x="77" y="1786"/>
                          </a:lnTo>
                          <a:lnTo>
                            <a:pt x="81" y="1786"/>
                          </a:lnTo>
                          <a:lnTo>
                            <a:pt x="84" y="1786"/>
                          </a:lnTo>
                          <a:lnTo>
                            <a:pt x="88" y="1786"/>
                          </a:lnTo>
                          <a:lnTo>
                            <a:pt x="92" y="1785"/>
                          </a:lnTo>
                          <a:lnTo>
                            <a:pt x="96" y="1785"/>
                          </a:lnTo>
                          <a:lnTo>
                            <a:pt x="100" y="1785"/>
                          </a:lnTo>
                          <a:lnTo>
                            <a:pt x="104" y="1785"/>
                          </a:lnTo>
                          <a:lnTo>
                            <a:pt x="108" y="1785"/>
                          </a:lnTo>
                          <a:lnTo>
                            <a:pt x="111" y="1785"/>
                          </a:lnTo>
                          <a:lnTo>
                            <a:pt x="115" y="1785"/>
                          </a:lnTo>
                          <a:lnTo>
                            <a:pt x="119" y="1785"/>
                          </a:lnTo>
                          <a:lnTo>
                            <a:pt x="123" y="1785"/>
                          </a:lnTo>
                          <a:lnTo>
                            <a:pt x="127" y="1785"/>
                          </a:lnTo>
                          <a:lnTo>
                            <a:pt x="131" y="1785"/>
                          </a:lnTo>
                          <a:lnTo>
                            <a:pt x="134" y="1785"/>
                          </a:lnTo>
                          <a:lnTo>
                            <a:pt x="138" y="1785"/>
                          </a:lnTo>
                          <a:lnTo>
                            <a:pt x="142" y="1785"/>
                          </a:lnTo>
                          <a:lnTo>
                            <a:pt x="146" y="1784"/>
                          </a:lnTo>
                          <a:lnTo>
                            <a:pt x="150" y="1784"/>
                          </a:lnTo>
                          <a:lnTo>
                            <a:pt x="154" y="1784"/>
                          </a:lnTo>
                          <a:lnTo>
                            <a:pt x="157" y="1784"/>
                          </a:lnTo>
                          <a:lnTo>
                            <a:pt x="161" y="1784"/>
                          </a:lnTo>
                          <a:lnTo>
                            <a:pt x="165" y="1784"/>
                          </a:lnTo>
                          <a:lnTo>
                            <a:pt x="169" y="1784"/>
                          </a:lnTo>
                          <a:lnTo>
                            <a:pt x="173" y="1784"/>
                          </a:lnTo>
                          <a:lnTo>
                            <a:pt x="177" y="1784"/>
                          </a:lnTo>
                          <a:lnTo>
                            <a:pt x="180" y="1783"/>
                          </a:lnTo>
                          <a:lnTo>
                            <a:pt x="184" y="1783"/>
                          </a:lnTo>
                          <a:lnTo>
                            <a:pt x="188" y="1783"/>
                          </a:lnTo>
                          <a:lnTo>
                            <a:pt x="192" y="1783"/>
                          </a:lnTo>
                          <a:lnTo>
                            <a:pt x="196" y="1783"/>
                          </a:lnTo>
                          <a:lnTo>
                            <a:pt x="200" y="1783"/>
                          </a:lnTo>
                          <a:lnTo>
                            <a:pt x="204" y="1783"/>
                          </a:lnTo>
                          <a:lnTo>
                            <a:pt x="207" y="1783"/>
                          </a:lnTo>
                          <a:lnTo>
                            <a:pt x="211" y="1782"/>
                          </a:lnTo>
                          <a:lnTo>
                            <a:pt x="215" y="1782"/>
                          </a:lnTo>
                          <a:lnTo>
                            <a:pt x="219" y="1782"/>
                          </a:lnTo>
                          <a:lnTo>
                            <a:pt x="223" y="1782"/>
                          </a:lnTo>
                          <a:lnTo>
                            <a:pt x="227" y="1782"/>
                          </a:lnTo>
                          <a:lnTo>
                            <a:pt x="230" y="1781"/>
                          </a:lnTo>
                          <a:lnTo>
                            <a:pt x="234" y="1781"/>
                          </a:lnTo>
                          <a:lnTo>
                            <a:pt x="238" y="1781"/>
                          </a:lnTo>
                          <a:lnTo>
                            <a:pt x="242" y="1781"/>
                          </a:lnTo>
                          <a:lnTo>
                            <a:pt x="246" y="1781"/>
                          </a:lnTo>
                          <a:lnTo>
                            <a:pt x="250" y="1780"/>
                          </a:lnTo>
                          <a:lnTo>
                            <a:pt x="253" y="1780"/>
                          </a:lnTo>
                          <a:lnTo>
                            <a:pt x="257" y="1780"/>
                          </a:lnTo>
                          <a:lnTo>
                            <a:pt x="261" y="1780"/>
                          </a:lnTo>
                          <a:lnTo>
                            <a:pt x="265" y="1780"/>
                          </a:lnTo>
                          <a:lnTo>
                            <a:pt x="269" y="1779"/>
                          </a:lnTo>
                          <a:lnTo>
                            <a:pt x="273" y="1779"/>
                          </a:lnTo>
                          <a:lnTo>
                            <a:pt x="276" y="1779"/>
                          </a:lnTo>
                          <a:lnTo>
                            <a:pt x="280" y="1778"/>
                          </a:lnTo>
                          <a:lnTo>
                            <a:pt x="284" y="1778"/>
                          </a:lnTo>
                          <a:lnTo>
                            <a:pt x="288" y="1778"/>
                          </a:lnTo>
                          <a:lnTo>
                            <a:pt x="292" y="1778"/>
                          </a:lnTo>
                          <a:lnTo>
                            <a:pt x="296" y="1777"/>
                          </a:lnTo>
                          <a:lnTo>
                            <a:pt x="300" y="1777"/>
                          </a:lnTo>
                          <a:lnTo>
                            <a:pt x="303" y="1777"/>
                          </a:lnTo>
                          <a:lnTo>
                            <a:pt x="307" y="1776"/>
                          </a:lnTo>
                          <a:lnTo>
                            <a:pt x="311" y="1776"/>
                          </a:lnTo>
                          <a:lnTo>
                            <a:pt x="315" y="1776"/>
                          </a:lnTo>
                          <a:lnTo>
                            <a:pt x="319" y="1775"/>
                          </a:lnTo>
                          <a:lnTo>
                            <a:pt x="323" y="1775"/>
                          </a:lnTo>
                          <a:lnTo>
                            <a:pt x="326" y="1774"/>
                          </a:lnTo>
                          <a:lnTo>
                            <a:pt x="330" y="1774"/>
                          </a:lnTo>
                          <a:lnTo>
                            <a:pt x="334" y="1774"/>
                          </a:lnTo>
                          <a:lnTo>
                            <a:pt x="338" y="1773"/>
                          </a:lnTo>
                          <a:lnTo>
                            <a:pt x="342" y="1773"/>
                          </a:lnTo>
                          <a:lnTo>
                            <a:pt x="346" y="1772"/>
                          </a:lnTo>
                          <a:lnTo>
                            <a:pt x="349" y="1772"/>
                          </a:lnTo>
                          <a:lnTo>
                            <a:pt x="353" y="1771"/>
                          </a:lnTo>
                          <a:lnTo>
                            <a:pt x="357" y="1771"/>
                          </a:lnTo>
                          <a:lnTo>
                            <a:pt x="361" y="1770"/>
                          </a:lnTo>
                          <a:lnTo>
                            <a:pt x="365" y="1770"/>
                          </a:lnTo>
                          <a:lnTo>
                            <a:pt x="369" y="1769"/>
                          </a:lnTo>
                          <a:lnTo>
                            <a:pt x="372" y="1769"/>
                          </a:lnTo>
                          <a:lnTo>
                            <a:pt x="376" y="1768"/>
                          </a:lnTo>
                          <a:lnTo>
                            <a:pt x="380" y="1768"/>
                          </a:lnTo>
                          <a:lnTo>
                            <a:pt x="384" y="1767"/>
                          </a:lnTo>
                          <a:lnTo>
                            <a:pt x="388" y="1767"/>
                          </a:lnTo>
                          <a:lnTo>
                            <a:pt x="392" y="1766"/>
                          </a:lnTo>
                          <a:lnTo>
                            <a:pt x="396" y="1765"/>
                          </a:lnTo>
                          <a:lnTo>
                            <a:pt x="399" y="1765"/>
                          </a:lnTo>
                          <a:lnTo>
                            <a:pt x="403" y="1764"/>
                          </a:lnTo>
                          <a:lnTo>
                            <a:pt x="407" y="1763"/>
                          </a:lnTo>
                          <a:lnTo>
                            <a:pt x="411" y="1763"/>
                          </a:lnTo>
                          <a:lnTo>
                            <a:pt x="415" y="1762"/>
                          </a:lnTo>
                          <a:lnTo>
                            <a:pt x="419" y="1761"/>
                          </a:lnTo>
                          <a:lnTo>
                            <a:pt x="422" y="1760"/>
                          </a:lnTo>
                          <a:lnTo>
                            <a:pt x="426" y="1760"/>
                          </a:lnTo>
                          <a:lnTo>
                            <a:pt x="430" y="1759"/>
                          </a:lnTo>
                          <a:lnTo>
                            <a:pt x="434" y="1758"/>
                          </a:lnTo>
                          <a:lnTo>
                            <a:pt x="438" y="1757"/>
                          </a:lnTo>
                          <a:lnTo>
                            <a:pt x="442" y="1756"/>
                          </a:lnTo>
                          <a:lnTo>
                            <a:pt x="445" y="1755"/>
                          </a:lnTo>
                          <a:lnTo>
                            <a:pt x="449" y="1754"/>
                          </a:lnTo>
                          <a:lnTo>
                            <a:pt x="453" y="1753"/>
                          </a:lnTo>
                          <a:lnTo>
                            <a:pt x="457" y="1753"/>
                          </a:lnTo>
                          <a:lnTo>
                            <a:pt x="461" y="1752"/>
                          </a:lnTo>
                          <a:lnTo>
                            <a:pt x="465" y="1751"/>
                          </a:lnTo>
                          <a:lnTo>
                            <a:pt x="468" y="1750"/>
                          </a:lnTo>
                          <a:lnTo>
                            <a:pt x="472" y="1748"/>
                          </a:lnTo>
                          <a:lnTo>
                            <a:pt x="476" y="1747"/>
                          </a:lnTo>
                          <a:lnTo>
                            <a:pt x="480" y="1746"/>
                          </a:lnTo>
                          <a:lnTo>
                            <a:pt x="484" y="1745"/>
                          </a:lnTo>
                          <a:lnTo>
                            <a:pt x="488" y="1744"/>
                          </a:lnTo>
                          <a:lnTo>
                            <a:pt x="492" y="1743"/>
                          </a:lnTo>
                          <a:lnTo>
                            <a:pt x="495" y="1742"/>
                          </a:lnTo>
                          <a:lnTo>
                            <a:pt x="499" y="1740"/>
                          </a:lnTo>
                          <a:lnTo>
                            <a:pt x="503" y="1739"/>
                          </a:lnTo>
                          <a:lnTo>
                            <a:pt x="507" y="1738"/>
                          </a:lnTo>
                          <a:lnTo>
                            <a:pt x="511" y="1736"/>
                          </a:lnTo>
                          <a:lnTo>
                            <a:pt x="515" y="1735"/>
                          </a:lnTo>
                          <a:lnTo>
                            <a:pt x="518" y="1734"/>
                          </a:lnTo>
                          <a:lnTo>
                            <a:pt x="522" y="1732"/>
                          </a:lnTo>
                          <a:lnTo>
                            <a:pt x="526" y="1731"/>
                          </a:lnTo>
                          <a:lnTo>
                            <a:pt x="530" y="1729"/>
                          </a:lnTo>
                          <a:lnTo>
                            <a:pt x="534" y="1728"/>
                          </a:lnTo>
                          <a:lnTo>
                            <a:pt x="538" y="1726"/>
                          </a:lnTo>
                          <a:lnTo>
                            <a:pt x="541" y="1725"/>
                          </a:lnTo>
                          <a:lnTo>
                            <a:pt x="545" y="1723"/>
                          </a:lnTo>
                          <a:lnTo>
                            <a:pt x="549" y="1721"/>
                          </a:lnTo>
                          <a:lnTo>
                            <a:pt x="553" y="1720"/>
                          </a:lnTo>
                          <a:lnTo>
                            <a:pt x="557" y="1718"/>
                          </a:lnTo>
                          <a:lnTo>
                            <a:pt x="561" y="1716"/>
                          </a:lnTo>
                          <a:lnTo>
                            <a:pt x="564" y="1714"/>
                          </a:lnTo>
                          <a:lnTo>
                            <a:pt x="568" y="1712"/>
                          </a:lnTo>
                          <a:lnTo>
                            <a:pt x="572" y="1710"/>
                          </a:lnTo>
                          <a:lnTo>
                            <a:pt x="576" y="1708"/>
                          </a:lnTo>
                          <a:lnTo>
                            <a:pt x="580" y="1707"/>
                          </a:lnTo>
                          <a:lnTo>
                            <a:pt x="584" y="1704"/>
                          </a:lnTo>
                          <a:lnTo>
                            <a:pt x="588" y="1702"/>
                          </a:lnTo>
                          <a:lnTo>
                            <a:pt x="591" y="1700"/>
                          </a:lnTo>
                          <a:lnTo>
                            <a:pt x="595" y="1698"/>
                          </a:lnTo>
                          <a:lnTo>
                            <a:pt x="599" y="1696"/>
                          </a:lnTo>
                          <a:lnTo>
                            <a:pt x="603" y="1694"/>
                          </a:lnTo>
                          <a:lnTo>
                            <a:pt x="607" y="1691"/>
                          </a:lnTo>
                          <a:lnTo>
                            <a:pt x="611" y="1689"/>
                          </a:lnTo>
                          <a:lnTo>
                            <a:pt x="614" y="1687"/>
                          </a:lnTo>
                          <a:lnTo>
                            <a:pt x="618" y="1684"/>
                          </a:lnTo>
                          <a:lnTo>
                            <a:pt x="622" y="1682"/>
                          </a:lnTo>
                          <a:lnTo>
                            <a:pt x="626" y="1679"/>
                          </a:lnTo>
                          <a:lnTo>
                            <a:pt x="630" y="1677"/>
                          </a:lnTo>
                          <a:lnTo>
                            <a:pt x="634" y="1674"/>
                          </a:lnTo>
                          <a:lnTo>
                            <a:pt x="637" y="1671"/>
                          </a:lnTo>
                          <a:lnTo>
                            <a:pt x="641" y="1669"/>
                          </a:lnTo>
                          <a:lnTo>
                            <a:pt x="645" y="1666"/>
                          </a:lnTo>
                          <a:lnTo>
                            <a:pt x="649" y="1663"/>
                          </a:lnTo>
                          <a:lnTo>
                            <a:pt x="653" y="1660"/>
                          </a:lnTo>
                          <a:lnTo>
                            <a:pt x="657" y="1657"/>
                          </a:lnTo>
                          <a:lnTo>
                            <a:pt x="660" y="1654"/>
                          </a:lnTo>
                          <a:lnTo>
                            <a:pt x="664" y="1651"/>
                          </a:lnTo>
                          <a:lnTo>
                            <a:pt x="668" y="1648"/>
                          </a:lnTo>
                          <a:lnTo>
                            <a:pt x="672" y="1645"/>
                          </a:lnTo>
                          <a:lnTo>
                            <a:pt x="676" y="1642"/>
                          </a:lnTo>
                          <a:lnTo>
                            <a:pt x="680" y="1638"/>
                          </a:lnTo>
                          <a:lnTo>
                            <a:pt x="684" y="1635"/>
                          </a:lnTo>
                          <a:lnTo>
                            <a:pt x="687" y="1632"/>
                          </a:lnTo>
                          <a:lnTo>
                            <a:pt x="691" y="1628"/>
                          </a:lnTo>
                          <a:lnTo>
                            <a:pt x="695" y="1625"/>
                          </a:lnTo>
                          <a:lnTo>
                            <a:pt x="699" y="1621"/>
                          </a:lnTo>
                          <a:lnTo>
                            <a:pt x="703" y="1617"/>
                          </a:lnTo>
                          <a:lnTo>
                            <a:pt x="707" y="1614"/>
                          </a:lnTo>
                          <a:lnTo>
                            <a:pt x="710" y="1610"/>
                          </a:lnTo>
                          <a:lnTo>
                            <a:pt x="714" y="1606"/>
                          </a:lnTo>
                          <a:lnTo>
                            <a:pt x="718" y="1602"/>
                          </a:lnTo>
                          <a:lnTo>
                            <a:pt x="722" y="1598"/>
                          </a:lnTo>
                          <a:lnTo>
                            <a:pt x="726" y="1594"/>
                          </a:lnTo>
                          <a:lnTo>
                            <a:pt x="730" y="1590"/>
                          </a:lnTo>
                          <a:lnTo>
                            <a:pt x="733" y="1586"/>
                          </a:lnTo>
                          <a:lnTo>
                            <a:pt x="737" y="1582"/>
                          </a:lnTo>
                          <a:lnTo>
                            <a:pt x="741" y="1577"/>
                          </a:lnTo>
                          <a:lnTo>
                            <a:pt x="745" y="1573"/>
                          </a:lnTo>
                          <a:lnTo>
                            <a:pt x="749" y="1568"/>
                          </a:lnTo>
                          <a:lnTo>
                            <a:pt x="753" y="1564"/>
                          </a:lnTo>
                          <a:lnTo>
                            <a:pt x="756" y="1559"/>
                          </a:lnTo>
                          <a:lnTo>
                            <a:pt x="760" y="1555"/>
                          </a:lnTo>
                          <a:lnTo>
                            <a:pt x="764" y="1550"/>
                          </a:lnTo>
                          <a:lnTo>
                            <a:pt x="768" y="1545"/>
                          </a:lnTo>
                          <a:lnTo>
                            <a:pt x="772" y="1540"/>
                          </a:lnTo>
                          <a:lnTo>
                            <a:pt x="776" y="1535"/>
                          </a:lnTo>
                          <a:lnTo>
                            <a:pt x="780" y="1530"/>
                          </a:lnTo>
                          <a:lnTo>
                            <a:pt x="783" y="1525"/>
                          </a:lnTo>
                          <a:lnTo>
                            <a:pt x="787" y="1520"/>
                          </a:lnTo>
                          <a:lnTo>
                            <a:pt x="791" y="1515"/>
                          </a:lnTo>
                          <a:lnTo>
                            <a:pt x="795" y="1510"/>
                          </a:lnTo>
                          <a:lnTo>
                            <a:pt x="799" y="1504"/>
                          </a:lnTo>
                          <a:lnTo>
                            <a:pt x="803" y="1499"/>
                          </a:lnTo>
                          <a:lnTo>
                            <a:pt x="806" y="1493"/>
                          </a:lnTo>
                          <a:lnTo>
                            <a:pt x="810" y="1487"/>
                          </a:lnTo>
                          <a:lnTo>
                            <a:pt x="814" y="1482"/>
                          </a:lnTo>
                          <a:lnTo>
                            <a:pt x="818" y="1476"/>
                          </a:lnTo>
                          <a:lnTo>
                            <a:pt x="822" y="1470"/>
                          </a:lnTo>
                          <a:lnTo>
                            <a:pt x="826" y="1464"/>
                          </a:lnTo>
                          <a:lnTo>
                            <a:pt x="829" y="1458"/>
                          </a:lnTo>
                          <a:lnTo>
                            <a:pt x="833" y="1452"/>
                          </a:lnTo>
                          <a:lnTo>
                            <a:pt x="837" y="1446"/>
                          </a:lnTo>
                          <a:lnTo>
                            <a:pt x="841" y="1440"/>
                          </a:lnTo>
                          <a:lnTo>
                            <a:pt x="845" y="1433"/>
                          </a:lnTo>
                          <a:lnTo>
                            <a:pt x="849" y="1427"/>
                          </a:lnTo>
                          <a:lnTo>
                            <a:pt x="852" y="1420"/>
                          </a:lnTo>
                          <a:lnTo>
                            <a:pt x="856" y="1414"/>
                          </a:lnTo>
                          <a:lnTo>
                            <a:pt x="860" y="1407"/>
                          </a:lnTo>
                          <a:lnTo>
                            <a:pt x="864" y="1401"/>
                          </a:lnTo>
                          <a:lnTo>
                            <a:pt x="868" y="1394"/>
                          </a:lnTo>
                          <a:lnTo>
                            <a:pt x="872" y="1387"/>
                          </a:lnTo>
                          <a:lnTo>
                            <a:pt x="876" y="1380"/>
                          </a:lnTo>
                          <a:lnTo>
                            <a:pt x="879" y="1373"/>
                          </a:lnTo>
                          <a:lnTo>
                            <a:pt x="883" y="1366"/>
                          </a:lnTo>
                          <a:lnTo>
                            <a:pt x="887" y="1359"/>
                          </a:lnTo>
                          <a:lnTo>
                            <a:pt x="891" y="1351"/>
                          </a:lnTo>
                          <a:lnTo>
                            <a:pt x="895" y="1344"/>
                          </a:lnTo>
                          <a:lnTo>
                            <a:pt x="899" y="1336"/>
                          </a:lnTo>
                          <a:lnTo>
                            <a:pt x="902" y="1329"/>
                          </a:lnTo>
                          <a:lnTo>
                            <a:pt x="906" y="1321"/>
                          </a:lnTo>
                          <a:lnTo>
                            <a:pt x="910" y="1314"/>
                          </a:lnTo>
                          <a:lnTo>
                            <a:pt x="914" y="1306"/>
                          </a:lnTo>
                          <a:lnTo>
                            <a:pt x="918" y="1298"/>
                          </a:lnTo>
                          <a:lnTo>
                            <a:pt x="922" y="1290"/>
                          </a:lnTo>
                          <a:lnTo>
                            <a:pt x="925" y="1282"/>
                          </a:lnTo>
                          <a:lnTo>
                            <a:pt x="929" y="1274"/>
                          </a:lnTo>
                          <a:lnTo>
                            <a:pt x="933" y="1266"/>
                          </a:lnTo>
                          <a:lnTo>
                            <a:pt x="937" y="1258"/>
                          </a:lnTo>
                          <a:lnTo>
                            <a:pt x="941" y="1249"/>
                          </a:lnTo>
                          <a:lnTo>
                            <a:pt x="945" y="1241"/>
                          </a:lnTo>
                          <a:lnTo>
                            <a:pt x="948" y="1233"/>
                          </a:lnTo>
                          <a:lnTo>
                            <a:pt x="952" y="1224"/>
                          </a:lnTo>
                          <a:lnTo>
                            <a:pt x="956" y="1216"/>
                          </a:lnTo>
                          <a:lnTo>
                            <a:pt x="960" y="1207"/>
                          </a:lnTo>
                          <a:lnTo>
                            <a:pt x="964" y="1198"/>
                          </a:lnTo>
                          <a:lnTo>
                            <a:pt x="968" y="1189"/>
                          </a:lnTo>
                          <a:lnTo>
                            <a:pt x="972" y="1180"/>
                          </a:lnTo>
                          <a:lnTo>
                            <a:pt x="975" y="1172"/>
                          </a:lnTo>
                          <a:lnTo>
                            <a:pt x="979" y="1162"/>
                          </a:lnTo>
                          <a:lnTo>
                            <a:pt x="983" y="1153"/>
                          </a:lnTo>
                          <a:lnTo>
                            <a:pt x="987" y="1144"/>
                          </a:lnTo>
                          <a:lnTo>
                            <a:pt x="991" y="1135"/>
                          </a:lnTo>
                          <a:lnTo>
                            <a:pt x="995" y="1126"/>
                          </a:lnTo>
                          <a:lnTo>
                            <a:pt x="998" y="1116"/>
                          </a:lnTo>
                          <a:lnTo>
                            <a:pt x="1002" y="1107"/>
                          </a:lnTo>
                          <a:lnTo>
                            <a:pt x="1006" y="1097"/>
                          </a:lnTo>
                          <a:lnTo>
                            <a:pt x="1010" y="1088"/>
                          </a:lnTo>
                          <a:lnTo>
                            <a:pt x="1014" y="1078"/>
                          </a:lnTo>
                          <a:lnTo>
                            <a:pt x="1018" y="1069"/>
                          </a:lnTo>
                          <a:lnTo>
                            <a:pt x="1021" y="1059"/>
                          </a:lnTo>
                          <a:lnTo>
                            <a:pt x="1025" y="1049"/>
                          </a:lnTo>
                          <a:lnTo>
                            <a:pt x="1029" y="1039"/>
                          </a:lnTo>
                          <a:lnTo>
                            <a:pt x="1033" y="1029"/>
                          </a:lnTo>
                          <a:lnTo>
                            <a:pt x="1037" y="1019"/>
                          </a:lnTo>
                          <a:lnTo>
                            <a:pt x="1041" y="1009"/>
                          </a:lnTo>
                          <a:lnTo>
                            <a:pt x="1044" y="999"/>
                          </a:lnTo>
                          <a:lnTo>
                            <a:pt x="1048" y="989"/>
                          </a:lnTo>
                          <a:lnTo>
                            <a:pt x="1052" y="979"/>
                          </a:lnTo>
                          <a:lnTo>
                            <a:pt x="1056" y="969"/>
                          </a:lnTo>
                          <a:lnTo>
                            <a:pt x="1060" y="959"/>
                          </a:lnTo>
                          <a:lnTo>
                            <a:pt x="1064" y="948"/>
                          </a:lnTo>
                          <a:lnTo>
                            <a:pt x="1068" y="938"/>
                          </a:lnTo>
                          <a:lnTo>
                            <a:pt x="1071" y="928"/>
                          </a:lnTo>
                          <a:lnTo>
                            <a:pt x="1075" y="917"/>
                          </a:lnTo>
                          <a:lnTo>
                            <a:pt x="1079" y="907"/>
                          </a:lnTo>
                          <a:lnTo>
                            <a:pt x="1083" y="896"/>
                          </a:lnTo>
                          <a:lnTo>
                            <a:pt x="1087" y="886"/>
                          </a:lnTo>
                          <a:lnTo>
                            <a:pt x="1091" y="875"/>
                          </a:lnTo>
                          <a:lnTo>
                            <a:pt x="1094" y="865"/>
                          </a:lnTo>
                          <a:lnTo>
                            <a:pt x="1098" y="854"/>
                          </a:lnTo>
                          <a:lnTo>
                            <a:pt x="1102" y="843"/>
                          </a:lnTo>
                          <a:lnTo>
                            <a:pt x="1106" y="833"/>
                          </a:lnTo>
                          <a:lnTo>
                            <a:pt x="1110" y="822"/>
                          </a:lnTo>
                          <a:lnTo>
                            <a:pt x="1114" y="811"/>
                          </a:lnTo>
                          <a:lnTo>
                            <a:pt x="1117" y="800"/>
                          </a:lnTo>
                          <a:lnTo>
                            <a:pt x="1121" y="790"/>
                          </a:lnTo>
                          <a:lnTo>
                            <a:pt x="1125" y="779"/>
                          </a:lnTo>
                          <a:lnTo>
                            <a:pt x="1129" y="768"/>
                          </a:lnTo>
                          <a:lnTo>
                            <a:pt x="1133" y="757"/>
                          </a:lnTo>
                          <a:lnTo>
                            <a:pt x="1137" y="747"/>
                          </a:lnTo>
                          <a:lnTo>
                            <a:pt x="1140" y="736"/>
                          </a:lnTo>
                          <a:lnTo>
                            <a:pt x="1144" y="725"/>
                          </a:lnTo>
                          <a:lnTo>
                            <a:pt x="1148" y="714"/>
                          </a:lnTo>
                          <a:lnTo>
                            <a:pt x="1152" y="703"/>
                          </a:lnTo>
                          <a:lnTo>
                            <a:pt x="1156" y="692"/>
                          </a:lnTo>
                          <a:lnTo>
                            <a:pt x="1160" y="682"/>
                          </a:lnTo>
                          <a:lnTo>
                            <a:pt x="1164" y="671"/>
                          </a:lnTo>
                          <a:lnTo>
                            <a:pt x="1167" y="660"/>
                          </a:lnTo>
                          <a:lnTo>
                            <a:pt x="1171" y="649"/>
                          </a:lnTo>
                          <a:lnTo>
                            <a:pt x="1175" y="638"/>
                          </a:lnTo>
                          <a:lnTo>
                            <a:pt x="1179" y="627"/>
                          </a:lnTo>
                          <a:lnTo>
                            <a:pt x="1183" y="617"/>
                          </a:lnTo>
                          <a:lnTo>
                            <a:pt x="1187" y="606"/>
                          </a:lnTo>
                          <a:lnTo>
                            <a:pt x="1190" y="595"/>
                          </a:lnTo>
                          <a:lnTo>
                            <a:pt x="1194" y="584"/>
                          </a:lnTo>
                          <a:lnTo>
                            <a:pt x="1198" y="574"/>
                          </a:lnTo>
                          <a:lnTo>
                            <a:pt x="1202" y="563"/>
                          </a:lnTo>
                          <a:lnTo>
                            <a:pt x="1206" y="552"/>
                          </a:lnTo>
                          <a:lnTo>
                            <a:pt x="1210" y="542"/>
                          </a:lnTo>
                          <a:lnTo>
                            <a:pt x="1213" y="531"/>
                          </a:lnTo>
                          <a:lnTo>
                            <a:pt x="1217" y="521"/>
                          </a:lnTo>
                          <a:lnTo>
                            <a:pt x="1221" y="510"/>
                          </a:lnTo>
                          <a:lnTo>
                            <a:pt x="1225" y="500"/>
                          </a:lnTo>
                          <a:lnTo>
                            <a:pt x="1229" y="489"/>
                          </a:lnTo>
                          <a:lnTo>
                            <a:pt x="1233" y="479"/>
                          </a:lnTo>
                          <a:lnTo>
                            <a:pt x="1236" y="469"/>
                          </a:lnTo>
                          <a:lnTo>
                            <a:pt x="1240" y="459"/>
                          </a:lnTo>
                          <a:lnTo>
                            <a:pt x="1244" y="448"/>
                          </a:lnTo>
                          <a:lnTo>
                            <a:pt x="1248" y="438"/>
                          </a:lnTo>
                          <a:lnTo>
                            <a:pt x="1252" y="428"/>
                          </a:lnTo>
                          <a:lnTo>
                            <a:pt x="1256" y="418"/>
                          </a:lnTo>
                          <a:lnTo>
                            <a:pt x="1260" y="408"/>
                          </a:lnTo>
                          <a:lnTo>
                            <a:pt x="1263" y="398"/>
                          </a:lnTo>
                          <a:lnTo>
                            <a:pt x="1267" y="388"/>
                          </a:lnTo>
                          <a:lnTo>
                            <a:pt x="1271" y="379"/>
                          </a:lnTo>
                          <a:lnTo>
                            <a:pt x="1275" y="369"/>
                          </a:lnTo>
                          <a:lnTo>
                            <a:pt x="1279" y="359"/>
                          </a:lnTo>
                          <a:lnTo>
                            <a:pt x="1283" y="350"/>
                          </a:lnTo>
                          <a:lnTo>
                            <a:pt x="1286" y="340"/>
                          </a:lnTo>
                          <a:lnTo>
                            <a:pt x="1290" y="331"/>
                          </a:lnTo>
                          <a:lnTo>
                            <a:pt x="1294" y="322"/>
                          </a:lnTo>
                          <a:lnTo>
                            <a:pt x="1298" y="313"/>
                          </a:lnTo>
                          <a:lnTo>
                            <a:pt x="1302" y="303"/>
                          </a:lnTo>
                          <a:lnTo>
                            <a:pt x="1306" y="294"/>
                          </a:lnTo>
                          <a:lnTo>
                            <a:pt x="1309" y="286"/>
                          </a:lnTo>
                          <a:lnTo>
                            <a:pt x="1313" y="277"/>
                          </a:lnTo>
                          <a:lnTo>
                            <a:pt x="1317" y="268"/>
                          </a:lnTo>
                          <a:lnTo>
                            <a:pt x="1321" y="259"/>
                          </a:lnTo>
                          <a:lnTo>
                            <a:pt x="1325" y="251"/>
                          </a:lnTo>
                          <a:lnTo>
                            <a:pt x="1329" y="243"/>
                          </a:lnTo>
                          <a:lnTo>
                            <a:pt x="1332" y="234"/>
                          </a:lnTo>
                          <a:lnTo>
                            <a:pt x="1336" y="226"/>
                          </a:lnTo>
                          <a:lnTo>
                            <a:pt x="1340" y="218"/>
                          </a:lnTo>
                          <a:lnTo>
                            <a:pt x="1344" y="210"/>
                          </a:lnTo>
                          <a:lnTo>
                            <a:pt x="1348" y="202"/>
                          </a:lnTo>
                          <a:lnTo>
                            <a:pt x="1352" y="195"/>
                          </a:lnTo>
                          <a:lnTo>
                            <a:pt x="1356" y="187"/>
                          </a:lnTo>
                          <a:lnTo>
                            <a:pt x="1359" y="180"/>
                          </a:lnTo>
                          <a:lnTo>
                            <a:pt x="1363" y="172"/>
                          </a:lnTo>
                          <a:lnTo>
                            <a:pt x="1367" y="165"/>
                          </a:lnTo>
                          <a:lnTo>
                            <a:pt x="1371" y="158"/>
                          </a:lnTo>
                          <a:lnTo>
                            <a:pt x="1375" y="151"/>
                          </a:lnTo>
                          <a:lnTo>
                            <a:pt x="1379" y="144"/>
                          </a:lnTo>
                          <a:lnTo>
                            <a:pt x="1382" y="137"/>
                          </a:lnTo>
                          <a:lnTo>
                            <a:pt x="1386" y="131"/>
                          </a:lnTo>
                          <a:lnTo>
                            <a:pt x="1390" y="125"/>
                          </a:lnTo>
                          <a:lnTo>
                            <a:pt x="1394" y="118"/>
                          </a:lnTo>
                          <a:lnTo>
                            <a:pt x="1398" y="112"/>
                          </a:lnTo>
                          <a:lnTo>
                            <a:pt x="1402" y="106"/>
                          </a:lnTo>
                          <a:lnTo>
                            <a:pt x="1405" y="100"/>
                          </a:lnTo>
                          <a:lnTo>
                            <a:pt x="1409" y="95"/>
                          </a:lnTo>
                          <a:lnTo>
                            <a:pt x="1413" y="89"/>
                          </a:lnTo>
                          <a:lnTo>
                            <a:pt x="1417" y="84"/>
                          </a:lnTo>
                          <a:lnTo>
                            <a:pt x="1421" y="79"/>
                          </a:lnTo>
                          <a:lnTo>
                            <a:pt x="1425" y="74"/>
                          </a:lnTo>
                          <a:lnTo>
                            <a:pt x="1428" y="69"/>
                          </a:lnTo>
                          <a:lnTo>
                            <a:pt x="1432" y="64"/>
                          </a:lnTo>
                          <a:lnTo>
                            <a:pt x="1436" y="60"/>
                          </a:lnTo>
                          <a:lnTo>
                            <a:pt x="1440" y="55"/>
                          </a:lnTo>
                          <a:lnTo>
                            <a:pt x="1444" y="51"/>
                          </a:lnTo>
                          <a:lnTo>
                            <a:pt x="1448" y="47"/>
                          </a:lnTo>
                          <a:lnTo>
                            <a:pt x="1452" y="43"/>
                          </a:lnTo>
                          <a:lnTo>
                            <a:pt x="1455" y="39"/>
                          </a:lnTo>
                          <a:lnTo>
                            <a:pt x="1459" y="35"/>
                          </a:lnTo>
                          <a:lnTo>
                            <a:pt x="1463" y="32"/>
                          </a:lnTo>
                          <a:lnTo>
                            <a:pt x="1467" y="29"/>
                          </a:lnTo>
                          <a:lnTo>
                            <a:pt x="1471" y="26"/>
                          </a:lnTo>
                          <a:lnTo>
                            <a:pt x="1475" y="23"/>
                          </a:lnTo>
                          <a:lnTo>
                            <a:pt x="1478" y="20"/>
                          </a:lnTo>
                          <a:lnTo>
                            <a:pt x="1482" y="18"/>
                          </a:lnTo>
                          <a:lnTo>
                            <a:pt x="1486" y="15"/>
                          </a:lnTo>
                          <a:lnTo>
                            <a:pt x="1490" y="13"/>
                          </a:lnTo>
                          <a:lnTo>
                            <a:pt x="1494" y="11"/>
                          </a:lnTo>
                          <a:lnTo>
                            <a:pt x="1498" y="9"/>
                          </a:lnTo>
                          <a:lnTo>
                            <a:pt x="1501" y="7"/>
                          </a:lnTo>
                          <a:lnTo>
                            <a:pt x="1505" y="6"/>
                          </a:lnTo>
                          <a:lnTo>
                            <a:pt x="1509" y="4"/>
                          </a:lnTo>
                          <a:lnTo>
                            <a:pt x="1513" y="3"/>
                          </a:lnTo>
                          <a:lnTo>
                            <a:pt x="1517" y="2"/>
                          </a:lnTo>
                          <a:lnTo>
                            <a:pt x="1521" y="2"/>
                          </a:lnTo>
                          <a:lnTo>
                            <a:pt x="1524" y="1"/>
                          </a:lnTo>
                          <a:lnTo>
                            <a:pt x="1528" y="0"/>
                          </a:lnTo>
                          <a:lnTo>
                            <a:pt x="1532" y="0"/>
                          </a:lnTo>
                          <a:lnTo>
                            <a:pt x="1536" y="0"/>
                          </a:lnTo>
                          <a:lnTo>
                            <a:pt x="1540" y="0"/>
                          </a:lnTo>
                          <a:lnTo>
                            <a:pt x="1544" y="0"/>
                          </a:lnTo>
                          <a:lnTo>
                            <a:pt x="1548" y="1"/>
                          </a:lnTo>
                          <a:lnTo>
                            <a:pt x="1551" y="2"/>
                          </a:lnTo>
                          <a:lnTo>
                            <a:pt x="1555" y="2"/>
                          </a:lnTo>
                          <a:lnTo>
                            <a:pt x="1559" y="3"/>
                          </a:lnTo>
                          <a:lnTo>
                            <a:pt x="1563" y="4"/>
                          </a:lnTo>
                          <a:lnTo>
                            <a:pt x="1567" y="6"/>
                          </a:lnTo>
                          <a:lnTo>
                            <a:pt x="1571" y="7"/>
                          </a:lnTo>
                          <a:lnTo>
                            <a:pt x="1574" y="9"/>
                          </a:lnTo>
                          <a:lnTo>
                            <a:pt x="1578" y="11"/>
                          </a:lnTo>
                          <a:lnTo>
                            <a:pt x="1582" y="13"/>
                          </a:lnTo>
                          <a:lnTo>
                            <a:pt x="1586" y="15"/>
                          </a:lnTo>
                          <a:lnTo>
                            <a:pt x="1590" y="18"/>
                          </a:lnTo>
                          <a:lnTo>
                            <a:pt x="1594" y="20"/>
                          </a:lnTo>
                          <a:lnTo>
                            <a:pt x="1597" y="23"/>
                          </a:lnTo>
                          <a:lnTo>
                            <a:pt x="1601" y="26"/>
                          </a:lnTo>
                          <a:lnTo>
                            <a:pt x="1605" y="29"/>
                          </a:lnTo>
                          <a:lnTo>
                            <a:pt x="1609" y="32"/>
                          </a:lnTo>
                          <a:lnTo>
                            <a:pt x="1613" y="35"/>
                          </a:lnTo>
                          <a:lnTo>
                            <a:pt x="1617" y="39"/>
                          </a:lnTo>
                          <a:lnTo>
                            <a:pt x="1620" y="43"/>
                          </a:lnTo>
                          <a:lnTo>
                            <a:pt x="1624" y="47"/>
                          </a:lnTo>
                          <a:lnTo>
                            <a:pt x="1628" y="51"/>
                          </a:lnTo>
                          <a:lnTo>
                            <a:pt x="1632" y="55"/>
                          </a:lnTo>
                          <a:lnTo>
                            <a:pt x="1636" y="60"/>
                          </a:lnTo>
                          <a:lnTo>
                            <a:pt x="1640" y="64"/>
                          </a:lnTo>
                          <a:lnTo>
                            <a:pt x="1644" y="69"/>
                          </a:lnTo>
                          <a:lnTo>
                            <a:pt x="1647" y="74"/>
                          </a:lnTo>
                          <a:lnTo>
                            <a:pt x="1651" y="79"/>
                          </a:lnTo>
                          <a:lnTo>
                            <a:pt x="1655" y="84"/>
                          </a:lnTo>
                          <a:lnTo>
                            <a:pt x="1659" y="89"/>
                          </a:lnTo>
                          <a:lnTo>
                            <a:pt x="1663" y="95"/>
                          </a:lnTo>
                          <a:lnTo>
                            <a:pt x="1667" y="100"/>
                          </a:lnTo>
                          <a:lnTo>
                            <a:pt x="1670" y="106"/>
                          </a:lnTo>
                          <a:lnTo>
                            <a:pt x="1674" y="112"/>
                          </a:lnTo>
                          <a:lnTo>
                            <a:pt x="1678" y="118"/>
                          </a:lnTo>
                          <a:lnTo>
                            <a:pt x="1682" y="125"/>
                          </a:lnTo>
                          <a:lnTo>
                            <a:pt x="1686" y="131"/>
                          </a:lnTo>
                          <a:lnTo>
                            <a:pt x="1690" y="137"/>
                          </a:lnTo>
                          <a:lnTo>
                            <a:pt x="1693" y="144"/>
                          </a:lnTo>
                          <a:lnTo>
                            <a:pt x="1697" y="151"/>
                          </a:lnTo>
                          <a:lnTo>
                            <a:pt x="1701" y="158"/>
                          </a:lnTo>
                          <a:lnTo>
                            <a:pt x="1705" y="165"/>
                          </a:lnTo>
                          <a:lnTo>
                            <a:pt x="1709" y="172"/>
                          </a:lnTo>
                          <a:lnTo>
                            <a:pt x="1713" y="180"/>
                          </a:lnTo>
                          <a:lnTo>
                            <a:pt x="1716" y="187"/>
                          </a:lnTo>
                          <a:lnTo>
                            <a:pt x="1720" y="195"/>
                          </a:lnTo>
                          <a:lnTo>
                            <a:pt x="1724" y="202"/>
                          </a:lnTo>
                          <a:lnTo>
                            <a:pt x="1728" y="210"/>
                          </a:lnTo>
                          <a:lnTo>
                            <a:pt x="1732" y="218"/>
                          </a:lnTo>
                          <a:lnTo>
                            <a:pt x="1736" y="226"/>
                          </a:lnTo>
                          <a:lnTo>
                            <a:pt x="1740" y="234"/>
                          </a:lnTo>
                          <a:lnTo>
                            <a:pt x="1743" y="243"/>
                          </a:lnTo>
                          <a:lnTo>
                            <a:pt x="1747" y="251"/>
                          </a:lnTo>
                          <a:lnTo>
                            <a:pt x="1751" y="259"/>
                          </a:lnTo>
                          <a:lnTo>
                            <a:pt x="1755" y="268"/>
                          </a:lnTo>
                          <a:lnTo>
                            <a:pt x="1759" y="277"/>
                          </a:lnTo>
                          <a:lnTo>
                            <a:pt x="1763" y="286"/>
                          </a:lnTo>
                          <a:lnTo>
                            <a:pt x="1766" y="294"/>
                          </a:lnTo>
                          <a:lnTo>
                            <a:pt x="1770" y="303"/>
                          </a:lnTo>
                          <a:lnTo>
                            <a:pt x="1774" y="313"/>
                          </a:lnTo>
                          <a:lnTo>
                            <a:pt x="1778" y="322"/>
                          </a:lnTo>
                          <a:lnTo>
                            <a:pt x="1782" y="331"/>
                          </a:lnTo>
                          <a:lnTo>
                            <a:pt x="1786" y="340"/>
                          </a:lnTo>
                          <a:lnTo>
                            <a:pt x="1789" y="350"/>
                          </a:lnTo>
                          <a:lnTo>
                            <a:pt x="1793" y="359"/>
                          </a:lnTo>
                          <a:lnTo>
                            <a:pt x="1797" y="369"/>
                          </a:lnTo>
                          <a:lnTo>
                            <a:pt x="1801" y="379"/>
                          </a:lnTo>
                          <a:lnTo>
                            <a:pt x="1805" y="388"/>
                          </a:lnTo>
                          <a:lnTo>
                            <a:pt x="1809" y="398"/>
                          </a:lnTo>
                          <a:lnTo>
                            <a:pt x="1812" y="408"/>
                          </a:lnTo>
                          <a:lnTo>
                            <a:pt x="1816" y="418"/>
                          </a:lnTo>
                          <a:lnTo>
                            <a:pt x="1820" y="428"/>
                          </a:lnTo>
                          <a:lnTo>
                            <a:pt x="1824" y="438"/>
                          </a:lnTo>
                          <a:lnTo>
                            <a:pt x="1828" y="448"/>
                          </a:lnTo>
                          <a:lnTo>
                            <a:pt x="1832" y="459"/>
                          </a:lnTo>
                          <a:lnTo>
                            <a:pt x="1836" y="469"/>
                          </a:lnTo>
                          <a:lnTo>
                            <a:pt x="1839" y="479"/>
                          </a:lnTo>
                          <a:lnTo>
                            <a:pt x="1843" y="489"/>
                          </a:lnTo>
                          <a:lnTo>
                            <a:pt x="1847" y="500"/>
                          </a:lnTo>
                          <a:lnTo>
                            <a:pt x="1851" y="510"/>
                          </a:lnTo>
                          <a:lnTo>
                            <a:pt x="1855" y="521"/>
                          </a:lnTo>
                          <a:lnTo>
                            <a:pt x="1859" y="531"/>
                          </a:lnTo>
                          <a:lnTo>
                            <a:pt x="1862" y="542"/>
                          </a:lnTo>
                          <a:lnTo>
                            <a:pt x="1866" y="552"/>
                          </a:lnTo>
                          <a:lnTo>
                            <a:pt x="1870" y="563"/>
                          </a:lnTo>
                          <a:lnTo>
                            <a:pt x="1874" y="574"/>
                          </a:lnTo>
                          <a:lnTo>
                            <a:pt x="1878" y="584"/>
                          </a:lnTo>
                          <a:lnTo>
                            <a:pt x="1882" y="595"/>
                          </a:lnTo>
                          <a:lnTo>
                            <a:pt x="1885" y="606"/>
                          </a:lnTo>
                          <a:lnTo>
                            <a:pt x="1889" y="617"/>
                          </a:lnTo>
                          <a:lnTo>
                            <a:pt x="1893" y="627"/>
                          </a:lnTo>
                          <a:lnTo>
                            <a:pt x="1897" y="638"/>
                          </a:lnTo>
                          <a:lnTo>
                            <a:pt x="1901" y="649"/>
                          </a:lnTo>
                          <a:lnTo>
                            <a:pt x="1905" y="660"/>
                          </a:lnTo>
                          <a:lnTo>
                            <a:pt x="1908" y="671"/>
                          </a:lnTo>
                          <a:lnTo>
                            <a:pt x="1912" y="682"/>
                          </a:lnTo>
                          <a:lnTo>
                            <a:pt x="1916" y="692"/>
                          </a:lnTo>
                          <a:lnTo>
                            <a:pt x="1920" y="703"/>
                          </a:lnTo>
                          <a:lnTo>
                            <a:pt x="1924" y="714"/>
                          </a:lnTo>
                          <a:lnTo>
                            <a:pt x="1928" y="725"/>
                          </a:lnTo>
                          <a:lnTo>
                            <a:pt x="1932" y="736"/>
                          </a:lnTo>
                          <a:lnTo>
                            <a:pt x="1935" y="747"/>
                          </a:lnTo>
                          <a:lnTo>
                            <a:pt x="1939" y="757"/>
                          </a:lnTo>
                          <a:lnTo>
                            <a:pt x="1943" y="768"/>
                          </a:lnTo>
                          <a:lnTo>
                            <a:pt x="1947" y="779"/>
                          </a:lnTo>
                          <a:lnTo>
                            <a:pt x="1951" y="790"/>
                          </a:lnTo>
                          <a:lnTo>
                            <a:pt x="1955" y="800"/>
                          </a:lnTo>
                          <a:lnTo>
                            <a:pt x="1958" y="811"/>
                          </a:lnTo>
                          <a:lnTo>
                            <a:pt x="1962" y="822"/>
                          </a:lnTo>
                          <a:lnTo>
                            <a:pt x="1966" y="833"/>
                          </a:lnTo>
                          <a:lnTo>
                            <a:pt x="1970" y="843"/>
                          </a:lnTo>
                          <a:lnTo>
                            <a:pt x="1974" y="854"/>
                          </a:lnTo>
                          <a:lnTo>
                            <a:pt x="1978" y="865"/>
                          </a:lnTo>
                          <a:lnTo>
                            <a:pt x="1981" y="875"/>
                          </a:lnTo>
                          <a:lnTo>
                            <a:pt x="1985" y="886"/>
                          </a:lnTo>
                          <a:lnTo>
                            <a:pt x="1989" y="896"/>
                          </a:lnTo>
                          <a:lnTo>
                            <a:pt x="1993" y="907"/>
                          </a:lnTo>
                          <a:lnTo>
                            <a:pt x="1997" y="917"/>
                          </a:lnTo>
                          <a:lnTo>
                            <a:pt x="2001" y="928"/>
                          </a:lnTo>
                          <a:lnTo>
                            <a:pt x="2004" y="938"/>
                          </a:lnTo>
                          <a:lnTo>
                            <a:pt x="2008" y="948"/>
                          </a:lnTo>
                          <a:lnTo>
                            <a:pt x="2012" y="959"/>
                          </a:lnTo>
                          <a:lnTo>
                            <a:pt x="2016" y="969"/>
                          </a:lnTo>
                          <a:lnTo>
                            <a:pt x="2020" y="979"/>
                          </a:lnTo>
                          <a:lnTo>
                            <a:pt x="2024" y="989"/>
                          </a:lnTo>
                          <a:lnTo>
                            <a:pt x="2028" y="999"/>
                          </a:lnTo>
                          <a:lnTo>
                            <a:pt x="2031" y="1009"/>
                          </a:lnTo>
                          <a:lnTo>
                            <a:pt x="2035" y="1019"/>
                          </a:lnTo>
                          <a:lnTo>
                            <a:pt x="2039" y="1029"/>
                          </a:lnTo>
                          <a:lnTo>
                            <a:pt x="2043" y="1039"/>
                          </a:lnTo>
                          <a:lnTo>
                            <a:pt x="2047" y="1049"/>
                          </a:lnTo>
                          <a:lnTo>
                            <a:pt x="2051" y="1059"/>
                          </a:lnTo>
                          <a:lnTo>
                            <a:pt x="2054" y="1069"/>
                          </a:lnTo>
                          <a:lnTo>
                            <a:pt x="2058" y="1078"/>
                          </a:lnTo>
                          <a:lnTo>
                            <a:pt x="2062" y="1088"/>
                          </a:lnTo>
                          <a:lnTo>
                            <a:pt x="2066" y="1097"/>
                          </a:lnTo>
                          <a:lnTo>
                            <a:pt x="2070" y="1107"/>
                          </a:lnTo>
                          <a:lnTo>
                            <a:pt x="2074" y="1116"/>
                          </a:lnTo>
                          <a:lnTo>
                            <a:pt x="2077" y="1126"/>
                          </a:lnTo>
                          <a:lnTo>
                            <a:pt x="2081" y="1135"/>
                          </a:lnTo>
                          <a:lnTo>
                            <a:pt x="2085" y="1144"/>
                          </a:lnTo>
                          <a:lnTo>
                            <a:pt x="2089" y="1153"/>
                          </a:lnTo>
                          <a:lnTo>
                            <a:pt x="2093" y="1162"/>
                          </a:lnTo>
                          <a:lnTo>
                            <a:pt x="2097" y="1172"/>
                          </a:lnTo>
                          <a:lnTo>
                            <a:pt x="2100" y="1180"/>
                          </a:lnTo>
                          <a:lnTo>
                            <a:pt x="2104" y="1189"/>
                          </a:lnTo>
                          <a:lnTo>
                            <a:pt x="2108" y="1198"/>
                          </a:lnTo>
                          <a:lnTo>
                            <a:pt x="2112" y="1207"/>
                          </a:lnTo>
                          <a:lnTo>
                            <a:pt x="2116" y="1216"/>
                          </a:lnTo>
                          <a:lnTo>
                            <a:pt x="2120" y="1224"/>
                          </a:lnTo>
                          <a:lnTo>
                            <a:pt x="2124" y="1233"/>
                          </a:lnTo>
                          <a:lnTo>
                            <a:pt x="2127" y="1241"/>
                          </a:lnTo>
                          <a:lnTo>
                            <a:pt x="2131" y="1249"/>
                          </a:lnTo>
                          <a:lnTo>
                            <a:pt x="2135" y="1258"/>
                          </a:lnTo>
                          <a:lnTo>
                            <a:pt x="2139" y="1266"/>
                          </a:lnTo>
                          <a:lnTo>
                            <a:pt x="2143" y="1274"/>
                          </a:lnTo>
                          <a:lnTo>
                            <a:pt x="2147" y="1282"/>
                          </a:lnTo>
                          <a:lnTo>
                            <a:pt x="2150" y="1290"/>
                          </a:lnTo>
                          <a:lnTo>
                            <a:pt x="2154" y="1298"/>
                          </a:lnTo>
                          <a:lnTo>
                            <a:pt x="2158" y="1306"/>
                          </a:lnTo>
                          <a:lnTo>
                            <a:pt x="2162" y="1314"/>
                          </a:lnTo>
                          <a:lnTo>
                            <a:pt x="2166" y="1321"/>
                          </a:lnTo>
                          <a:lnTo>
                            <a:pt x="2170" y="1329"/>
                          </a:lnTo>
                          <a:lnTo>
                            <a:pt x="2173" y="1336"/>
                          </a:lnTo>
                          <a:lnTo>
                            <a:pt x="2177" y="1344"/>
                          </a:lnTo>
                          <a:lnTo>
                            <a:pt x="2181" y="1351"/>
                          </a:lnTo>
                          <a:lnTo>
                            <a:pt x="2185" y="1359"/>
                          </a:lnTo>
                          <a:lnTo>
                            <a:pt x="2189" y="1366"/>
                          </a:lnTo>
                          <a:lnTo>
                            <a:pt x="2193" y="1373"/>
                          </a:lnTo>
                          <a:lnTo>
                            <a:pt x="2196" y="1380"/>
                          </a:lnTo>
                          <a:lnTo>
                            <a:pt x="2200" y="1387"/>
                          </a:lnTo>
                          <a:lnTo>
                            <a:pt x="2204" y="1394"/>
                          </a:lnTo>
                          <a:lnTo>
                            <a:pt x="2208" y="1401"/>
                          </a:lnTo>
                          <a:lnTo>
                            <a:pt x="2212" y="1407"/>
                          </a:lnTo>
                          <a:lnTo>
                            <a:pt x="2216" y="1414"/>
                          </a:lnTo>
                          <a:lnTo>
                            <a:pt x="2220" y="1420"/>
                          </a:lnTo>
                          <a:lnTo>
                            <a:pt x="2223" y="1427"/>
                          </a:lnTo>
                          <a:lnTo>
                            <a:pt x="2227" y="1433"/>
                          </a:lnTo>
                          <a:lnTo>
                            <a:pt x="2231" y="1440"/>
                          </a:lnTo>
                          <a:lnTo>
                            <a:pt x="2235" y="1446"/>
                          </a:lnTo>
                          <a:lnTo>
                            <a:pt x="2239" y="1452"/>
                          </a:lnTo>
                          <a:lnTo>
                            <a:pt x="2243" y="1458"/>
                          </a:lnTo>
                          <a:lnTo>
                            <a:pt x="2246" y="1464"/>
                          </a:lnTo>
                          <a:lnTo>
                            <a:pt x="2250" y="1470"/>
                          </a:lnTo>
                          <a:lnTo>
                            <a:pt x="2254" y="1476"/>
                          </a:lnTo>
                          <a:lnTo>
                            <a:pt x="2258" y="1482"/>
                          </a:lnTo>
                          <a:lnTo>
                            <a:pt x="2262" y="1487"/>
                          </a:lnTo>
                          <a:lnTo>
                            <a:pt x="2266" y="1493"/>
                          </a:lnTo>
                          <a:lnTo>
                            <a:pt x="2269" y="1499"/>
                          </a:lnTo>
                          <a:lnTo>
                            <a:pt x="2273" y="1504"/>
                          </a:lnTo>
                          <a:lnTo>
                            <a:pt x="2277" y="1510"/>
                          </a:lnTo>
                          <a:lnTo>
                            <a:pt x="2281" y="1515"/>
                          </a:lnTo>
                          <a:lnTo>
                            <a:pt x="2285" y="1520"/>
                          </a:lnTo>
                          <a:lnTo>
                            <a:pt x="2289" y="1525"/>
                          </a:lnTo>
                          <a:lnTo>
                            <a:pt x="2292" y="1530"/>
                          </a:lnTo>
                          <a:lnTo>
                            <a:pt x="2296" y="1535"/>
                          </a:lnTo>
                          <a:lnTo>
                            <a:pt x="2300" y="1540"/>
                          </a:lnTo>
                          <a:lnTo>
                            <a:pt x="2304" y="1545"/>
                          </a:lnTo>
                          <a:lnTo>
                            <a:pt x="2308" y="1550"/>
                          </a:lnTo>
                          <a:lnTo>
                            <a:pt x="2312" y="1555"/>
                          </a:lnTo>
                          <a:lnTo>
                            <a:pt x="2316" y="1559"/>
                          </a:lnTo>
                          <a:lnTo>
                            <a:pt x="2319" y="1564"/>
                          </a:lnTo>
                          <a:lnTo>
                            <a:pt x="2323" y="1568"/>
                          </a:lnTo>
                          <a:lnTo>
                            <a:pt x="2327" y="1573"/>
                          </a:lnTo>
                          <a:lnTo>
                            <a:pt x="2331" y="1577"/>
                          </a:lnTo>
                          <a:lnTo>
                            <a:pt x="2335" y="1582"/>
                          </a:lnTo>
                          <a:lnTo>
                            <a:pt x="2339" y="1586"/>
                          </a:lnTo>
                          <a:lnTo>
                            <a:pt x="2342" y="1590"/>
                          </a:lnTo>
                          <a:lnTo>
                            <a:pt x="2346" y="1594"/>
                          </a:lnTo>
                          <a:lnTo>
                            <a:pt x="2350" y="1598"/>
                          </a:lnTo>
                          <a:lnTo>
                            <a:pt x="2354" y="1602"/>
                          </a:lnTo>
                          <a:lnTo>
                            <a:pt x="2358" y="1606"/>
                          </a:lnTo>
                          <a:lnTo>
                            <a:pt x="2362" y="1610"/>
                          </a:lnTo>
                          <a:lnTo>
                            <a:pt x="2365" y="1614"/>
                          </a:lnTo>
                          <a:lnTo>
                            <a:pt x="2369" y="1617"/>
                          </a:lnTo>
                          <a:lnTo>
                            <a:pt x="2373" y="1621"/>
                          </a:lnTo>
                          <a:lnTo>
                            <a:pt x="2377" y="1625"/>
                          </a:lnTo>
                          <a:lnTo>
                            <a:pt x="2381" y="1628"/>
                          </a:lnTo>
                          <a:lnTo>
                            <a:pt x="2385" y="1632"/>
                          </a:lnTo>
                          <a:lnTo>
                            <a:pt x="2388" y="1635"/>
                          </a:lnTo>
                          <a:lnTo>
                            <a:pt x="2392" y="1638"/>
                          </a:lnTo>
                          <a:lnTo>
                            <a:pt x="2396" y="1642"/>
                          </a:lnTo>
                          <a:lnTo>
                            <a:pt x="2400" y="1645"/>
                          </a:lnTo>
                          <a:lnTo>
                            <a:pt x="2404" y="1648"/>
                          </a:lnTo>
                          <a:lnTo>
                            <a:pt x="2408" y="1651"/>
                          </a:lnTo>
                          <a:lnTo>
                            <a:pt x="2412" y="1654"/>
                          </a:lnTo>
                          <a:lnTo>
                            <a:pt x="2415" y="1657"/>
                          </a:lnTo>
                          <a:lnTo>
                            <a:pt x="2419" y="1660"/>
                          </a:lnTo>
                          <a:lnTo>
                            <a:pt x="2423" y="1663"/>
                          </a:lnTo>
                          <a:lnTo>
                            <a:pt x="2427" y="1666"/>
                          </a:lnTo>
                          <a:lnTo>
                            <a:pt x="2431" y="1669"/>
                          </a:lnTo>
                          <a:lnTo>
                            <a:pt x="2435" y="1671"/>
                          </a:lnTo>
                          <a:lnTo>
                            <a:pt x="2438" y="1674"/>
                          </a:lnTo>
                          <a:lnTo>
                            <a:pt x="2442" y="1677"/>
                          </a:lnTo>
                          <a:lnTo>
                            <a:pt x="2446" y="1679"/>
                          </a:lnTo>
                          <a:lnTo>
                            <a:pt x="2450" y="1682"/>
                          </a:lnTo>
                          <a:lnTo>
                            <a:pt x="2454" y="1684"/>
                          </a:lnTo>
                          <a:lnTo>
                            <a:pt x="2458" y="1687"/>
                          </a:lnTo>
                          <a:lnTo>
                            <a:pt x="2461" y="1689"/>
                          </a:lnTo>
                          <a:lnTo>
                            <a:pt x="2465" y="1691"/>
                          </a:lnTo>
                          <a:lnTo>
                            <a:pt x="2469" y="1694"/>
                          </a:lnTo>
                          <a:lnTo>
                            <a:pt x="2473" y="1696"/>
                          </a:lnTo>
                          <a:lnTo>
                            <a:pt x="2477" y="1698"/>
                          </a:lnTo>
                          <a:lnTo>
                            <a:pt x="2481" y="1700"/>
                          </a:lnTo>
                          <a:lnTo>
                            <a:pt x="2484" y="1702"/>
                          </a:lnTo>
                          <a:lnTo>
                            <a:pt x="2488" y="1704"/>
                          </a:lnTo>
                          <a:lnTo>
                            <a:pt x="2492" y="1707"/>
                          </a:lnTo>
                          <a:lnTo>
                            <a:pt x="2496" y="1708"/>
                          </a:lnTo>
                          <a:lnTo>
                            <a:pt x="2500" y="1710"/>
                          </a:lnTo>
                          <a:lnTo>
                            <a:pt x="2504" y="1712"/>
                          </a:lnTo>
                          <a:lnTo>
                            <a:pt x="2508" y="1714"/>
                          </a:lnTo>
                          <a:lnTo>
                            <a:pt x="2511" y="1716"/>
                          </a:lnTo>
                          <a:lnTo>
                            <a:pt x="2515" y="1718"/>
                          </a:lnTo>
                          <a:lnTo>
                            <a:pt x="2519" y="1720"/>
                          </a:lnTo>
                          <a:lnTo>
                            <a:pt x="2523" y="1721"/>
                          </a:lnTo>
                          <a:lnTo>
                            <a:pt x="2527" y="1723"/>
                          </a:lnTo>
                          <a:lnTo>
                            <a:pt x="2531" y="1725"/>
                          </a:lnTo>
                          <a:lnTo>
                            <a:pt x="2534" y="1726"/>
                          </a:lnTo>
                          <a:lnTo>
                            <a:pt x="2538" y="1728"/>
                          </a:lnTo>
                          <a:lnTo>
                            <a:pt x="2542" y="1729"/>
                          </a:lnTo>
                          <a:lnTo>
                            <a:pt x="2546" y="1731"/>
                          </a:lnTo>
                          <a:lnTo>
                            <a:pt x="2550" y="1732"/>
                          </a:lnTo>
                          <a:lnTo>
                            <a:pt x="2554" y="1734"/>
                          </a:lnTo>
                          <a:lnTo>
                            <a:pt x="2557" y="1735"/>
                          </a:lnTo>
                          <a:lnTo>
                            <a:pt x="2561" y="1736"/>
                          </a:lnTo>
                          <a:lnTo>
                            <a:pt x="2565" y="1738"/>
                          </a:lnTo>
                          <a:lnTo>
                            <a:pt x="2569" y="1739"/>
                          </a:lnTo>
                          <a:lnTo>
                            <a:pt x="2573" y="1740"/>
                          </a:lnTo>
                          <a:lnTo>
                            <a:pt x="2577" y="1742"/>
                          </a:lnTo>
                          <a:lnTo>
                            <a:pt x="2580" y="1743"/>
                          </a:lnTo>
                          <a:lnTo>
                            <a:pt x="2584" y="1744"/>
                          </a:lnTo>
                          <a:lnTo>
                            <a:pt x="2588" y="1745"/>
                          </a:lnTo>
                          <a:lnTo>
                            <a:pt x="2592" y="1746"/>
                          </a:lnTo>
                          <a:lnTo>
                            <a:pt x="2596" y="1747"/>
                          </a:lnTo>
                          <a:lnTo>
                            <a:pt x="2600" y="1748"/>
                          </a:lnTo>
                          <a:lnTo>
                            <a:pt x="2604" y="1750"/>
                          </a:lnTo>
                          <a:lnTo>
                            <a:pt x="2607" y="1751"/>
                          </a:lnTo>
                          <a:lnTo>
                            <a:pt x="2611" y="1752"/>
                          </a:lnTo>
                          <a:lnTo>
                            <a:pt x="2615" y="1753"/>
                          </a:lnTo>
                          <a:lnTo>
                            <a:pt x="2619" y="1753"/>
                          </a:lnTo>
                          <a:lnTo>
                            <a:pt x="2623" y="1754"/>
                          </a:lnTo>
                          <a:lnTo>
                            <a:pt x="2627" y="1755"/>
                          </a:lnTo>
                          <a:lnTo>
                            <a:pt x="2630" y="1756"/>
                          </a:lnTo>
                          <a:lnTo>
                            <a:pt x="2634" y="1757"/>
                          </a:lnTo>
                          <a:lnTo>
                            <a:pt x="2638" y="1758"/>
                          </a:lnTo>
                          <a:lnTo>
                            <a:pt x="2642" y="1759"/>
                          </a:lnTo>
                          <a:lnTo>
                            <a:pt x="2646" y="1760"/>
                          </a:lnTo>
                          <a:lnTo>
                            <a:pt x="2650" y="1760"/>
                          </a:lnTo>
                          <a:lnTo>
                            <a:pt x="2653" y="1761"/>
                          </a:lnTo>
                          <a:lnTo>
                            <a:pt x="2657" y="1762"/>
                          </a:lnTo>
                          <a:lnTo>
                            <a:pt x="2661" y="1763"/>
                          </a:lnTo>
                          <a:lnTo>
                            <a:pt x="2665" y="1763"/>
                          </a:lnTo>
                          <a:lnTo>
                            <a:pt x="2669" y="1764"/>
                          </a:lnTo>
                          <a:lnTo>
                            <a:pt x="2673" y="1765"/>
                          </a:lnTo>
                          <a:lnTo>
                            <a:pt x="2676" y="1765"/>
                          </a:lnTo>
                          <a:lnTo>
                            <a:pt x="2680" y="1766"/>
                          </a:lnTo>
                          <a:lnTo>
                            <a:pt x="2684" y="1767"/>
                          </a:lnTo>
                          <a:lnTo>
                            <a:pt x="2688" y="1767"/>
                          </a:lnTo>
                          <a:lnTo>
                            <a:pt x="2692" y="1768"/>
                          </a:lnTo>
                          <a:lnTo>
                            <a:pt x="2696" y="1768"/>
                          </a:lnTo>
                          <a:lnTo>
                            <a:pt x="2700" y="1769"/>
                          </a:lnTo>
                          <a:lnTo>
                            <a:pt x="2703" y="1769"/>
                          </a:lnTo>
                          <a:lnTo>
                            <a:pt x="2707" y="1770"/>
                          </a:lnTo>
                          <a:lnTo>
                            <a:pt x="2711" y="1770"/>
                          </a:lnTo>
                          <a:lnTo>
                            <a:pt x="2715" y="1771"/>
                          </a:lnTo>
                          <a:lnTo>
                            <a:pt x="2719" y="1771"/>
                          </a:lnTo>
                          <a:lnTo>
                            <a:pt x="2723" y="1772"/>
                          </a:lnTo>
                          <a:lnTo>
                            <a:pt x="2726" y="1772"/>
                          </a:lnTo>
                          <a:lnTo>
                            <a:pt x="2730" y="1773"/>
                          </a:lnTo>
                          <a:lnTo>
                            <a:pt x="2734" y="1773"/>
                          </a:lnTo>
                          <a:lnTo>
                            <a:pt x="2738" y="1774"/>
                          </a:lnTo>
                          <a:lnTo>
                            <a:pt x="2742" y="1774"/>
                          </a:lnTo>
                          <a:lnTo>
                            <a:pt x="2746" y="1774"/>
                          </a:lnTo>
                          <a:lnTo>
                            <a:pt x="2749" y="1775"/>
                          </a:lnTo>
                          <a:lnTo>
                            <a:pt x="2753" y="1775"/>
                          </a:lnTo>
                          <a:lnTo>
                            <a:pt x="2757" y="1776"/>
                          </a:lnTo>
                          <a:lnTo>
                            <a:pt x="2761" y="1776"/>
                          </a:lnTo>
                          <a:lnTo>
                            <a:pt x="2765" y="1776"/>
                          </a:lnTo>
                          <a:lnTo>
                            <a:pt x="2769" y="1777"/>
                          </a:lnTo>
                          <a:lnTo>
                            <a:pt x="2772" y="1777"/>
                          </a:lnTo>
                          <a:lnTo>
                            <a:pt x="2776" y="1777"/>
                          </a:lnTo>
                          <a:lnTo>
                            <a:pt x="2780" y="1778"/>
                          </a:lnTo>
                          <a:lnTo>
                            <a:pt x="2784" y="1778"/>
                          </a:lnTo>
                          <a:lnTo>
                            <a:pt x="2788" y="1778"/>
                          </a:lnTo>
                          <a:lnTo>
                            <a:pt x="2792" y="1778"/>
                          </a:lnTo>
                          <a:lnTo>
                            <a:pt x="2796" y="1779"/>
                          </a:lnTo>
                          <a:lnTo>
                            <a:pt x="2799" y="1779"/>
                          </a:lnTo>
                          <a:lnTo>
                            <a:pt x="2803" y="1779"/>
                          </a:lnTo>
                          <a:lnTo>
                            <a:pt x="2807" y="1780"/>
                          </a:lnTo>
                          <a:lnTo>
                            <a:pt x="2811" y="1780"/>
                          </a:lnTo>
                          <a:lnTo>
                            <a:pt x="2815" y="1780"/>
                          </a:lnTo>
                          <a:lnTo>
                            <a:pt x="2819" y="1780"/>
                          </a:lnTo>
                          <a:lnTo>
                            <a:pt x="2822" y="1780"/>
                          </a:lnTo>
                          <a:lnTo>
                            <a:pt x="2826" y="1781"/>
                          </a:lnTo>
                          <a:lnTo>
                            <a:pt x="2830" y="1781"/>
                          </a:lnTo>
                          <a:lnTo>
                            <a:pt x="2834" y="1781"/>
                          </a:lnTo>
                          <a:lnTo>
                            <a:pt x="2838" y="1781"/>
                          </a:lnTo>
                          <a:lnTo>
                            <a:pt x="2842" y="1781"/>
                          </a:lnTo>
                          <a:lnTo>
                            <a:pt x="2845" y="1782"/>
                          </a:lnTo>
                          <a:lnTo>
                            <a:pt x="2849" y="1782"/>
                          </a:lnTo>
                          <a:lnTo>
                            <a:pt x="2853" y="1782"/>
                          </a:lnTo>
                          <a:lnTo>
                            <a:pt x="2857" y="1782"/>
                          </a:lnTo>
                          <a:lnTo>
                            <a:pt x="2861" y="1782"/>
                          </a:lnTo>
                          <a:lnTo>
                            <a:pt x="2865" y="1783"/>
                          </a:lnTo>
                          <a:lnTo>
                            <a:pt x="2868" y="1783"/>
                          </a:lnTo>
                          <a:lnTo>
                            <a:pt x="2872" y="1783"/>
                          </a:lnTo>
                          <a:lnTo>
                            <a:pt x="2876" y="1783"/>
                          </a:lnTo>
                          <a:lnTo>
                            <a:pt x="2880" y="1783"/>
                          </a:lnTo>
                          <a:lnTo>
                            <a:pt x="2884" y="1783"/>
                          </a:lnTo>
                          <a:lnTo>
                            <a:pt x="2888" y="1783"/>
                          </a:lnTo>
                          <a:lnTo>
                            <a:pt x="2892" y="1783"/>
                          </a:lnTo>
                          <a:lnTo>
                            <a:pt x="2895" y="1784"/>
                          </a:lnTo>
                          <a:lnTo>
                            <a:pt x="2899" y="1784"/>
                          </a:lnTo>
                          <a:lnTo>
                            <a:pt x="2903" y="1784"/>
                          </a:lnTo>
                          <a:lnTo>
                            <a:pt x="2907" y="1784"/>
                          </a:lnTo>
                          <a:lnTo>
                            <a:pt x="2911" y="1784"/>
                          </a:lnTo>
                          <a:lnTo>
                            <a:pt x="2915" y="1784"/>
                          </a:lnTo>
                          <a:lnTo>
                            <a:pt x="2918" y="1784"/>
                          </a:lnTo>
                          <a:lnTo>
                            <a:pt x="2922" y="1784"/>
                          </a:lnTo>
                          <a:lnTo>
                            <a:pt x="2926" y="1784"/>
                          </a:lnTo>
                          <a:lnTo>
                            <a:pt x="2930" y="1785"/>
                          </a:lnTo>
                          <a:lnTo>
                            <a:pt x="2934" y="1785"/>
                          </a:lnTo>
                          <a:lnTo>
                            <a:pt x="2938" y="1785"/>
                          </a:lnTo>
                          <a:lnTo>
                            <a:pt x="2941" y="1785"/>
                          </a:lnTo>
                          <a:lnTo>
                            <a:pt x="2945" y="1785"/>
                          </a:lnTo>
                          <a:lnTo>
                            <a:pt x="2949" y="1785"/>
                          </a:lnTo>
                          <a:lnTo>
                            <a:pt x="2953" y="1785"/>
                          </a:lnTo>
                          <a:lnTo>
                            <a:pt x="2957" y="1785"/>
                          </a:lnTo>
                          <a:lnTo>
                            <a:pt x="2961" y="1785"/>
                          </a:lnTo>
                          <a:lnTo>
                            <a:pt x="2964" y="1785"/>
                          </a:lnTo>
                          <a:lnTo>
                            <a:pt x="2968" y="1785"/>
                          </a:lnTo>
                          <a:lnTo>
                            <a:pt x="2972" y="1785"/>
                          </a:lnTo>
                          <a:lnTo>
                            <a:pt x="2976" y="1785"/>
                          </a:lnTo>
                          <a:lnTo>
                            <a:pt x="2980" y="1785"/>
                          </a:lnTo>
                          <a:lnTo>
                            <a:pt x="2984" y="1786"/>
                          </a:lnTo>
                          <a:lnTo>
                            <a:pt x="2988" y="1786"/>
                          </a:lnTo>
                          <a:lnTo>
                            <a:pt x="2991" y="1786"/>
                          </a:lnTo>
                          <a:lnTo>
                            <a:pt x="2995" y="1786"/>
                          </a:lnTo>
                          <a:lnTo>
                            <a:pt x="2999" y="1786"/>
                          </a:lnTo>
                          <a:lnTo>
                            <a:pt x="3003" y="1786"/>
                          </a:lnTo>
                          <a:lnTo>
                            <a:pt x="3007" y="1786"/>
                          </a:lnTo>
                          <a:lnTo>
                            <a:pt x="3011" y="1786"/>
                          </a:lnTo>
                          <a:lnTo>
                            <a:pt x="3014" y="1786"/>
                          </a:lnTo>
                          <a:lnTo>
                            <a:pt x="3018" y="1786"/>
                          </a:lnTo>
                          <a:lnTo>
                            <a:pt x="3022" y="1786"/>
                          </a:lnTo>
                          <a:lnTo>
                            <a:pt x="3026" y="1786"/>
                          </a:lnTo>
                          <a:lnTo>
                            <a:pt x="3030" y="1786"/>
                          </a:lnTo>
                          <a:lnTo>
                            <a:pt x="3034" y="1786"/>
                          </a:lnTo>
                          <a:lnTo>
                            <a:pt x="3037" y="1786"/>
                          </a:lnTo>
                          <a:lnTo>
                            <a:pt x="3041" y="1786"/>
                          </a:lnTo>
                          <a:lnTo>
                            <a:pt x="3045" y="1786"/>
                          </a:lnTo>
                          <a:lnTo>
                            <a:pt x="3049" y="1786"/>
                          </a:lnTo>
                          <a:lnTo>
                            <a:pt x="3053" y="1786"/>
                          </a:lnTo>
                          <a:lnTo>
                            <a:pt x="3057" y="1786"/>
                          </a:lnTo>
                          <a:lnTo>
                            <a:pt x="3060" y="1786"/>
                          </a:lnTo>
                          <a:lnTo>
                            <a:pt x="3064" y="1786"/>
                          </a:lnTo>
                          <a:lnTo>
                            <a:pt x="3068" y="1786"/>
                          </a:lnTo>
                          <a:lnTo>
                            <a:pt x="3072" y="1786"/>
                          </a:lnTo>
                        </a:path>
                      </a:pathLst>
                    </a:custGeom>
                    <a:solidFill>
                      <a:srgbClr val="FFFF66"/>
                    </a:solidFill>
                    <a:ln w="38100">
                      <a:solidFill>
                        <a:srgbClr val="FF33CC"/>
                      </a:solidFill>
                      <a:prstDash val="solid"/>
                      <a:round/>
                      <a:headEnd/>
                      <a:tailEnd/>
                    </a:ln>
                    <a:extLst/>
                  </p:spPr>
                  <p:txBody>
                    <a:bodyPr/>
                    <a:lstStyle/>
                    <a:p>
                      <a:endParaRPr lang="en-US"/>
                    </a:p>
                  </p:txBody>
                </p:sp>
                <p:sp>
                  <p:nvSpPr>
                    <p:cNvPr id="30740" name="Freeform 22"/>
                    <p:cNvSpPr>
                      <a:spLocks/>
                    </p:cNvSpPr>
                    <p:nvPr/>
                  </p:nvSpPr>
                  <p:spPr bwMode="auto">
                    <a:xfrm>
                      <a:off x="48" y="1392"/>
                      <a:ext cx="3456" cy="1596"/>
                    </a:xfrm>
                    <a:custGeom>
                      <a:avLst/>
                      <a:gdLst>
                        <a:gd name="T0" fmla="*/ 65 w 3072"/>
                        <a:gd name="T1" fmla="*/ 1274 h 1786"/>
                        <a:gd name="T2" fmla="*/ 136 w 3072"/>
                        <a:gd name="T3" fmla="*/ 1273 h 1786"/>
                        <a:gd name="T4" fmla="*/ 208 w 3072"/>
                        <a:gd name="T5" fmla="*/ 1273 h 1786"/>
                        <a:gd name="T6" fmla="*/ 278 w 3072"/>
                        <a:gd name="T7" fmla="*/ 1273 h 1786"/>
                        <a:gd name="T8" fmla="*/ 351 w 3072"/>
                        <a:gd name="T9" fmla="*/ 1272 h 1786"/>
                        <a:gd name="T10" fmla="*/ 422 w 3072"/>
                        <a:gd name="T11" fmla="*/ 1268 h 1786"/>
                        <a:gd name="T12" fmla="*/ 493 w 3072"/>
                        <a:gd name="T13" fmla="*/ 1264 h 1786"/>
                        <a:gd name="T14" fmla="*/ 564 w 3072"/>
                        <a:gd name="T15" fmla="*/ 1259 h 1786"/>
                        <a:gd name="T16" fmla="*/ 635 w 3072"/>
                        <a:gd name="T17" fmla="*/ 1252 h 1786"/>
                        <a:gd name="T18" fmla="*/ 705 w 3072"/>
                        <a:gd name="T19" fmla="*/ 1243 h 1786"/>
                        <a:gd name="T20" fmla="*/ 776 w 3072"/>
                        <a:gd name="T21" fmla="*/ 1230 h 1786"/>
                        <a:gd name="T22" fmla="*/ 847 w 3072"/>
                        <a:gd name="T23" fmla="*/ 1212 h 1786"/>
                        <a:gd name="T24" fmla="*/ 919 w 3072"/>
                        <a:gd name="T25" fmla="*/ 1189 h 1786"/>
                        <a:gd name="T26" fmla="*/ 990 w 3072"/>
                        <a:gd name="T27" fmla="*/ 1160 h 1786"/>
                        <a:gd name="T28" fmla="*/ 1061 w 3072"/>
                        <a:gd name="T29" fmla="*/ 1122 h 1786"/>
                        <a:gd name="T30" fmla="*/ 1132 w 3072"/>
                        <a:gd name="T31" fmla="*/ 1077 h 1786"/>
                        <a:gd name="T32" fmla="*/ 1204 w 3072"/>
                        <a:gd name="T33" fmla="*/ 1023 h 1786"/>
                        <a:gd name="T34" fmla="*/ 1275 w 3072"/>
                        <a:gd name="T35" fmla="*/ 959 h 1786"/>
                        <a:gd name="T36" fmla="*/ 1346 w 3072"/>
                        <a:gd name="T37" fmla="*/ 886 h 1786"/>
                        <a:gd name="T38" fmla="*/ 1416 w 3072"/>
                        <a:gd name="T39" fmla="*/ 803 h 1786"/>
                        <a:gd name="T40" fmla="*/ 1487 w 3072"/>
                        <a:gd name="T41" fmla="*/ 713 h 1786"/>
                        <a:gd name="T42" fmla="*/ 1558 w 3072"/>
                        <a:gd name="T43" fmla="*/ 617 h 1786"/>
                        <a:gd name="T44" fmla="*/ 1629 w 3072"/>
                        <a:gd name="T45" fmla="*/ 517 h 1786"/>
                        <a:gd name="T46" fmla="*/ 1700 w 3072"/>
                        <a:gd name="T47" fmla="*/ 416 h 1786"/>
                        <a:gd name="T48" fmla="*/ 1772 w 3072"/>
                        <a:gd name="T49" fmla="*/ 319 h 1786"/>
                        <a:gd name="T50" fmla="*/ 1843 w 3072"/>
                        <a:gd name="T51" fmla="*/ 230 h 1786"/>
                        <a:gd name="T52" fmla="*/ 1914 w 3072"/>
                        <a:gd name="T53" fmla="*/ 150 h 1786"/>
                        <a:gd name="T54" fmla="*/ 1985 w 3072"/>
                        <a:gd name="T55" fmla="*/ 84 h 1786"/>
                        <a:gd name="T56" fmla="*/ 2057 w 3072"/>
                        <a:gd name="T57" fmla="*/ 37 h 1786"/>
                        <a:gd name="T58" fmla="*/ 2127 w 3072"/>
                        <a:gd name="T59" fmla="*/ 8 h 1786"/>
                        <a:gd name="T60" fmla="*/ 2198 w 3072"/>
                        <a:gd name="T61" fmla="*/ 0 h 1786"/>
                        <a:gd name="T62" fmla="*/ 2269 w 3072"/>
                        <a:gd name="T63" fmla="*/ 14 h 1786"/>
                        <a:gd name="T64" fmla="*/ 2340 w 3072"/>
                        <a:gd name="T65" fmla="*/ 49 h 1786"/>
                        <a:gd name="T66" fmla="*/ 2411 w 3072"/>
                        <a:gd name="T67" fmla="*/ 103 h 1786"/>
                        <a:gd name="T68" fmla="*/ 2482 w 3072"/>
                        <a:gd name="T69" fmla="*/ 173 h 1786"/>
                        <a:gd name="T70" fmla="*/ 2553 w 3072"/>
                        <a:gd name="T71" fmla="*/ 256 h 1786"/>
                        <a:gd name="T72" fmla="*/ 2624 w 3072"/>
                        <a:gd name="T73" fmla="*/ 349 h 1786"/>
                        <a:gd name="T74" fmla="*/ 2696 w 3072"/>
                        <a:gd name="T75" fmla="*/ 447 h 1786"/>
                        <a:gd name="T76" fmla="*/ 2766 w 3072"/>
                        <a:gd name="T77" fmla="*/ 548 h 1786"/>
                        <a:gd name="T78" fmla="*/ 2837 w 3072"/>
                        <a:gd name="T79" fmla="*/ 648 h 1786"/>
                        <a:gd name="T80" fmla="*/ 2908 w 3072"/>
                        <a:gd name="T81" fmla="*/ 741 h 1786"/>
                        <a:gd name="T82" fmla="*/ 2980 w 3072"/>
                        <a:gd name="T83" fmla="*/ 829 h 1786"/>
                        <a:gd name="T84" fmla="*/ 3051 w 3072"/>
                        <a:gd name="T85" fmla="*/ 909 h 1786"/>
                        <a:gd name="T86" fmla="*/ 3122 w 3072"/>
                        <a:gd name="T87" fmla="*/ 979 h 1786"/>
                        <a:gd name="T88" fmla="*/ 3193 w 3072"/>
                        <a:gd name="T89" fmla="*/ 1040 h 1786"/>
                        <a:gd name="T90" fmla="*/ 3264 w 3072"/>
                        <a:gd name="T91" fmla="*/ 1092 h 1786"/>
                        <a:gd name="T92" fmla="*/ 3335 w 3072"/>
                        <a:gd name="T93" fmla="*/ 1135 h 1786"/>
                        <a:gd name="T94" fmla="*/ 3405 w 3072"/>
                        <a:gd name="T95" fmla="*/ 1169 h 1786"/>
                        <a:gd name="T96" fmla="*/ 3476 w 3072"/>
                        <a:gd name="T97" fmla="*/ 1197 h 1786"/>
                        <a:gd name="T98" fmla="*/ 3549 w 3072"/>
                        <a:gd name="T99" fmla="*/ 1218 h 1786"/>
                        <a:gd name="T100" fmla="*/ 3620 w 3072"/>
                        <a:gd name="T101" fmla="*/ 1234 h 1786"/>
                        <a:gd name="T102" fmla="*/ 3691 w 3072"/>
                        <a:gd name="T103" fmla="*/ 1246 h 1786"/>
                        <a:gd name="T104" fmla="*/ 3762 w 3072"/>
                        <a:gd name="T105" fmla="*/ 1256 h 1786"/>
                        <a:gd name="T106" fmla="*/ 3834 w 3072"/>
                        <a:gd name="T107" fmla="*/ 1262 h 1786"/>
                        <a:gd name="T108" fmla="*/ 3905 w 3072"/>
                        <a:gd name="T109" fmla="*/ 1265 h 1786"/>
                        <a:gd name="T110" fmla="*/ 3976 w 3072"/>
                        <a:gd name="T111" fmla="*/ 1269 h 1786"/>
                        <a:gd name="T112" fmla="*/ 4047 w 3072"/>
                        <a:gd name="T113" fmla="*/ 1272 h 1786"/>
                        <a:gd name="T114" fmla="*/ 4119 w 3072"/>
                        <a:gd name="T115" fmla="*/ 1273 h 1786"/>
                        <a:gd name="T116" fmla="*/ 4188 w 3072"/>
                        <a:gd name="T117" fmla="*/ 1273 h 1786"/>
                        <a:gd name="T118" fmla="*/ 4259 w 3072"/>
                        <a:gd name="T119" fmla="*/ 1274 h 1786"/>
                        <a:gd name="T120" fmla="*/ 4330 w 3072"/>
                        <a:gd name="T121" fmla="*/ 1274 h 17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786"/>
                        <a:gd name="T185" fmla="*/ 3072 w 3072"/>
                        <a:gd name="T186" fmla="*/ 1786 h 17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786">
                          <a:moveTo>
                            <a:pt x="0" y="1786"/>
                          </a:moveTo>
                          <a:lnTo>
                            <a:pt x="4" y="1786"/>
                          </a:lnTo>
                          <a:lnTo>
                            <a:pt x="8" y="1786"/>
                          </a:lnTo>
                          <a:lnTo>
                            <a:pt x="12" y="1786"/>
                          </a:lnTo>
                          <a:lnTo>
                            <a:pt x="15" y="1786"/>
                          </a:lnTo>
                          <a:lnTo>
                            <a:pt x="19" y="1786"/>
                          </a:lnTo>
                          <a:lnTo>
                            <a:pt x="23" y="1786"/>
                          </a:lnTo>
                          <a:lnTo>
                            <a:pt x="27" y="1786"/>
                          </a:lnTo>
                          <a:lnTo>
                            <a:pt x="31" y="1786"/>
                          </a:lnTo>
                          <a:lnTo>
                            <a:pt x="35" y="1786"/>
                          </a:lnTo>
                          <a:lnTo>
                            <a:pt x="38" y="1786"/>
                          </a:lnTo>
                          <a:lnTo>
                            <a:pt x="42" y="1786"/>
                          </a:lnTo>
                          <a:lnTo>
                            <a:pt x="46" y="1786"/>
                          </a:lnTo>
                          <a:lnTo>
                            <a:pt x="50" y="1786"/>
                          </a:lnTo>
                          <a:lnTo>
                            <a:pt x="54" y="1786"/>
                          </a:lnTo>
                          <a:lnTo>
                            <a:pt x="58" y="1786"/>
                          </a:lnTo>
                          <a:lnTo>
                            <a:pt x="61" y="1786"/>
                          </a:lnTo>
                          <a:lnTo>
                            <a:pt x="65" y="1786"/>
                          </a:lnTo>
                          <a:lnTo>
                            <a:pt x="69" y="1786"/>
                          </a:lnTo>
                          <a:lnTo>
                            <a:pt x="73" y="1786"/>
                          </a:lnTo>
                          <a:lnTo>
                            <a:pt x="77" y="1786"/>
                          </a:lnTo>
                          <a:lnTo>
                            <a:pt x="81" y="1786"/>
                          </a:lnTo>
                          <a:lnTo>
                            <a:pt x="84" y="1786"/>
                          </a:lnTo>
                          <a:lnTo>
                            <a:pt x="88" y="1786"/>
                          </a:lnTo>
                          <a:lnTo>
                            <a:pt x="92" y="1785"/>
                          </a:lnTo>
                          <a:lnTo>
                            <a:pt x="96" y="1785"/>
                          </a:lnTo>
                          <a:lnTo>
                            <a:pt x="100" y="1785"/>
                          </a:lnTo>
                          <a:lnTo>
                            <a:pt x="104" y="1785"/>
                          </a:lnTo>
                          <a:lnTo>
                            <a:pt x="108" y="1785"/>
                          </a:lnTo>
                          <a:lnTo>
                            <a:pt x="111" y="1785"/>
                          </a:lnTo>
                          <a:lnTo>
                            <a:pt x="115" y="1785"/>
                          </a:lnTo>
                          <a:lnTo>
                            <a:pt x="119" y="1785"/>
                          </a:lnTo>
                          <a:lnTo>
                            <a:pt x="123" y="1785"/>
                          </a:lnTo>
                          <a:lnTo>
                            <a:pt x="127" y="1785"/>
                          </a:lnTo>
                          <a:lnTo>
                            <a:pt x="131" y="1785"/>
                          </a:lnTo>
                          <a:lnTo>
                            <a:pt x="134" y="1785"/>
                          </a:lnTo>
                          <a:lnTo>
                            <a:pt x="138" y="1785"/>
                          </a:lnTo>
                          <a:lnTo>
                            <a:pt x="142" y="1785"/>
                          </a:lnTo>
                          <a:lnTo>
                            <a:pt x="146" y="1784"/>
                          </a:lnTo>
                          <a:lnTo>
                            <a:pt x="150" y="1784"/>
                          </a:lnTo>
                          <a:lnTo>
                            <a:pt x="154" y="1784"/>
                          </a:lnTo>
                          <a:lnTo>
                            <a:pt x="157" y="1784"/>
                          </a:lnTo>
                          <a:lnTo>
                            <a:pt x="161" y="1784"/>
                          </a:lnTo>
                          <a:lnTo>
                            <a:pt x="165" y="1784"/>
                          </a:lnTo>
                          <a:lnTo>
                            <a:pt x="169" y="1784"/>
                          </a:lnTo>
                          <a:lnTo>
                            <a:pt x="173" y="1784"/>
                          </a:lnTo>
                          <a:lnTo>
                            <a:pt x="177" y="1784"/>
                          </a:lnTo>
                          <a:lnTo>
                            <a:pt x="180" y="1783"/>
                          </a:lnTo>
                          <a:lnTo>
                            <a:pt x="184" y="1783"/>
                          </a:lnTo>
                          <a:lnTo>
                            <a:pt x="188" y="1783"/>
                          </a:lnTo>
                          <a:lnTo>
                            <a:pt x="192" y="1783"/>
                          </a:lnTo>
                          <a:lnTo>
                            <a:pt x="196" y="1783"/>
                          </a:lnTo>
                          <a:lnTo>
                            <a:pt x="200" y="1783"/>
                          </a:lnTo>
                          <a:lnTo>
                            <a:pt x="204" y="1783"/>
                          </a:lnTo>
                          <a:lnTo>
                            <a:pt x="207" y="1783"/>
                          </a:lnTo>
                          <a:lnTo>
                            <a:pt x="211" y="1782"/>
                          </a:lnTo>
                          <a:lnTo>
                            <a:pt x="215" y="1782"/>
                          </a:lnTo>
                          <a:lnTo>
                            <a:pt x="219" y="1782"/>
                          </a:lnTo>
                          <a:lnTo>
                            <a:pt x="223" y="1782"/>
                          </a:lnTo>
                          <a:lnTo>
                            <a:pt x="227" y="1782"/>
                          </a:lnTo>
                          <a:lnTo>
                            <a:pt x="230" y="1781"/>
                          </a:lnTo>
                          <a:lnTo>
                            <a:pt x="234" y="1781"/>
                          </a:lnTo>
                          <a:lnTo>
                            <a:pt x="238" y="1781"/>
                          </a:lnTo>
                          <a:lnTo>
                            <a:pt x="242" y="1781"/>
                          </a:lnTo>
                          <a:lnTo>
                            <a:pt x="246" y="1781"/>
                          </a:lnTo>
                          <a:lnTo>
                            <a:pt x="250" y="1780"/>
                          </a:lnTo>
                          <a:lnTo>
                            <a:pt x="253" y="1780"/>
                          </a:lnTo>
                          <a:lnTo>
                            <a:pt x="257" y="1780"/>
                          </a:lnTo>
                          <a:lnTo>
                            <a:pt x="261" y="1780"/>
                          </a:lnTo>
                          <a:lnTo>
                            <a:pt x="265" y="1780"/>
                          </a:lnTo>
                          <a:lnTo>
                            <a:pt x="269" y="1779"/>
                          </a:lnTo>
                          <a:lnTo>
                            <a:pt x="273" y="1779"/>
                          </a:lnTo>
                          <a:lnTo>
                            <a:pt x="276" y="1779"/>
                          </a:lnTo>
                          <a:lnTo>
                            <a:pt x="280" y="1778"/>
                          </a:lnTo>
                          <a:lnTo>
                            <a:pt x="284" y="1778"/>
                          </a:lnTo>
                          <a:lnTo>
                            <a:pt x="288" y="1778"/>
                          </a:lnTo>
                          <a:lnTo>
                            <a:pt x="292" y="1778"/>
                          </a:lnTo>
                          <a:lnTo>
                            <a:pt x="296" y="1777"/>
                          </a:lnTo>
                          <a:lnTo>
                            <a:pt x="300" y="1777"/>
                          </a:lnTo>
                          <a:lnTo>
                            <a:pt x="303" y="1777"/>
                          </a:lnTo>
                          <a:lnTo>
                            <a:pt x="307" y="1776"/>
                          </a:lnTo>
                          <a:lnTo>
                            <a:pt x="311" y="1776"/>
                          </a:lnTo>
                          <a:lnTo>
                            <a:pt x="315" y="1776"/>
                          </a:lnTo>
                          <a:lnTo>
                            <a:pt x="319" y="1775"/>
                          </a:lnTo>
                          <a:lnTo>
                            <a:pt x="323" y="1775"/>
                          </a:lnTo>
                          <a:lnTo>
                            <a:pt x="326" y="1774"/>
                          </a:lnTo>
                          <a:lnTo>
                            <a:pt x="330" y="1774"/>
                          </a:lnTo>
                          <a:lnTo>
                            <a:pt x="334" y="1774"/>
                          </a:lnTo>
                          <a:lnTo>
                            <a:pt x="338" y="1773"/>
                          </a:lnTo>
                          <a:lnTo>
                            <a:pt x="342" y="1773"/>
                          </a:lnTo>
                          <a:lnTo>
                            <a:pt x="346" y="1772"/>
                          </a:lnTo>
                          <a:lnTo>
                            <a:pt x="349" y="1772"/>
                          </a:lnTo>
                          <a:lnTo>
                            <a:pt x="353" y="1771"/>
                          </a:lnTo>
                          <a:lnTo>
                            <a:pt x="357" y="1771"/>
                          </a:lnTo>
                          <a:lnTo>
                            <a:pt x="361" y="1770"/>
                          </a:lnTo>
                          <a:lnTo>
                            <a:pt x="365" y="1770"/>
                          </a:lnTo>
                          <a:lnTo>
                            <a:pt x="369" y="1769"/>
                          </a:lnTo>
                          <a:lnTo>
                            <a:pt x="372" y="1769"/>
                          </a:lnTo>
                          <a:lnTo>
                            <a:pt x="376" y="1768"/>
                          </a:lnTo>
                          <a:lnTo>
                            <a:pt x="380" y="1768"/>
                          </a:lnTo>
                          <a:lnTo>
                            <a:pt x="384" y="1767"/>
                          </a:lnTo>
                          <a:lnTo>
                            <a:pt x="388" y="1767"/>
                          </a:lnTo>
                          <a:lnTo>
                            <a:pt x="392" y="1766"/>
                          </a:lnTo>
                          <a:lnTo>
                            <a:pt x="396" y="1765"/>
                          </a:lnTo>
                          <a:lnTo>
                            <a:pt x="399" y="1765"/>
                          </a:lnTo>
                          <a:lnTo>
                            <a:pt x="403" y="1764"/>
                          </a:lnTo>
                          <a:lnTo>
                            <a:pt x="407" y="1763"/>
                          </a:lnTo>
                          <a:lnTo>
                            <a:pt x="411" y="1763"/>
                          </a:lnTo>
                          <a:lnTo>
                            <a:pt x="415" y="1762"/>
                          </a:lnTo>
                          <a:lnTo>
                            <a:pt x="419" y="1761"/>
                          </a:lnTo>
                          <a:lnTo>
                            <a:pt x="422" y="1760"/>
                          </a:lnTo>
                          <a:lnTo>
                            <a:pt x="426" y="1760"/>
                          </a:lnTo>
                          <a:lnTo>
                            <a:pt x="430" y="1759"/>
                          </a:lnTo>
                          <a:lnTo>
                            <a:pt x="434" y="1758"/>
                          </a:lnTo>
                          <a:lnTo>
                            <a:pt x="438" y="1757"/>
                          </a:lnTo>
                          <a:lnTo>
                            <a:pt x="442" y="1756"/>
                          </a:lnTo>
                          <a:lnTo>
                            <a:pt x="445" y="1755"/>
                          </a:lnTo>
                          <a:lnTo>
                            <a:pt x="449" y="1754"/>
                          </a:lnTo>
                          <a:lnTo>
                            <a:pt x="453" y="1753"/>
                          </a:lnTo>
                          <a:lnTo>
                            <a:pt x="457" y="1753"/>
                          </a:lnTo>
                          <a:lnTo>
                            <a:pt x="461" y="1752"/>
                          </a:lnTo>
                          <a:lnTo>
                            <a:pt x="465" y="1751"/>
                          </a:lnTo>
                          <a:lnTo>
                            <a:pt x="468" y="1750"/>
                          </a:lnTo>
                          <a:lnTo>
                            <a:pt x="472" y="1748"/>
                          </a:lnTo>
                          <a:lnTo>
                            <a:pt x="476" y="1747"/>
                          </a:lnTo>
                          <a:lnTo>
                            <a:pt x="480" y="1746"/>
                          </a:lnTo>
                          <a:lnTo>
                            <a:pt x="484" y="1745"/>
                          </a:lnTo>
                          <a:lnTo>
                            <a:pt x="488" y="1744"/>
                          </a:lnTo>
                          <a:lnTo>
                            <a:pt x="492" y="1743"/>
                          </a:lnTo>
                          <a:lnTo>
                            <a:pt x="495" y="1742"/>
                          </a:lnTo>
                          <a:lnTo>
                            <a:pt x="499" y="1740"/>
                          </a:lnTo>
                          <a:lnTo>
                            <a:pt x="503" y="1739"/>
                          </a:lnTo>
                          <a:lnTo>
                            <a:pt x="507" y="1738"/>
                          </a:lnTo>
                          <a:lnTo>
                            <a:pt x="511" y="1736"/>
                          </a:lnTo>
                          <a:lnTo>
                            <a:pt x="515" y="1735"/>
                          </a:lnTo>
                          <a:lnTo>
                            <a:pt x="518" y="1734"/>
                          </a:lnTo>
                          <a:lnTo>
                            <a:pt x="522" y="1732"/>
                          </a:lnTo>
                          <a:lnTo>
                            <a:pt x="526" y="1731"/>
                          </a:lnTo>
                          <a:lnTo>
                            <a:pt x="530" y="1729"/>
                          </a:lnTo>
                          <a:lnTo>
                            <a:pt x="534" y="1728"/>
                          </a:lnTo>
                          <a:lnTo>
                            <a:pt x="538" y="1726"/>
                          </a:lnTo>
                          <a:lnTo>
                            <a:pt x="541" y="1725"/>
                          </a:lnTo>
                          <a:lnTo>
                            <a:pt x="545" y="1723"/>
                          </a:lnTo>
                          <a:lnTo>
                            <a:pt x="549" y="1721"/>
                          </a:lnTo>
                          <a:lnTo>
                            <a:pt x="553" y="1720"/>
                          </a:lnTo>
                          <a:lnTo>
                            <a:pt x="557" y="1718"/>
                          </a:lnTo>
                          <a:lnTo>
                            <a:pt x="561" y="1716"/>
                          </a:lnTo>
                          <a:lnTo>
                            <a:pt x="564" y="1714"/>
                          </a:lnTo>
                          <a:lnTo>
                            <a:pt x="568" y="1712"/>
                          </a:lnTo>
                          <a:lnTo>
                            <a:pt x="572" y="1710"/>
                          </a:lnTo>
                          <a:lnTo>
                            <a:pt x="576" y="1708"/>
                          </a:lnTo>
                          <a:lnTo>
                            <a:pt x="580" y="1707"/>
                          </a:lnTo>
                          <a:lnTo>
                            <a:pt x="584" y="1704"/>
                          </a:lnTo>
                          <a:lnTo>
                            <a:pt x="588" y="1702"/>
                          </a:lnTo>
                          <a:lnTo>
                            <a:pt x="591" y="1700"/>
                          </a:lnTo>
                          <a:lnTo>
                            <a:pt x="595" y="1698"/>
                          </a:lnTo>
                          <a:lnTo>
                            <a:pt x="599" y="1696"/>
                          </a:lnTo>
                          <a:lnTo>
                            <a:pt x="603" y="1694"/>
                          </a:lnTo>
                          <a:lnTo>
                            <a:pt x="607" y="1691"/>
                          </a:lnTo>
                          <a:lnTo>
                            <a:pt x="611" y="1689"/>
                          </a:lnTo>
                          <a:lnTo>
                            <a:pt x="614" y="1687"/>
                          </a:lnTo>
                          <a:lnTo>
                            <a:pt x="618" y="1684"/>
                          </a:lnTo>
                          <a:lnTo>
                            <a:pt x="622" y="1682"/>
                          </a:lnTo>
                          <a:lnTo>
                            <a:pt x="626" y="1679"/>
                          </a:lnTo>
                          <a:lnTo>
                            <a:pt x="630" y="1677"/>
                          </a:lnTo>
                          <a:lnTo>
                            <a:pt x="634" y="1674"/>
                          </a:lnTo>
                          <a:lnTo>
                            <a:pt x="637" y="1671"/>
                          </a:lnTo>
                          <a:lnTo>
                            <a:pt x="641" y="1669"/>
                          </a:lnTo>
                          <a:lnTo>
                            <a:pt x="645" y="1666"/>
                          </a:lnTo>
                          <a:lnTo>
                            <a:pt x="649" y="1663"/>
                          </a:lnTo>
                          <a:lnTo>
                            <a:pt x="653" y="1660"/>
                          </a:lnTo>
                          <a:lnTo>
                            <a:pt x="657" y="1657"/>
                          </a:lnTo>
                          <a:lnTo>
                            <a:pt x="660" y="1654"/>
                          </a:lnTo>
                          <a:lnTo>
                            <a:pt x="664" y="1651"/>
                          </a:lnTo>
                          <a:lnTo>
                            <a:pt x="668" y="1648"/>
                          </a:lnTo>
                          <a:lnTo>
                            <a:pt x="672" y="1645"/>
                          </a:lnTo>
                          <a:lnTo>
                            <a:pt x="676" y="1642"/>
                          </a:lnTo>
                          <a:lnTo>
                            <a:pt x="680" y="1638"/>
                          </a:lnTo>
                          <a:lnTo>
                            <a:pt x="684" y="1635"/>
                          </a:lnTo>
                          <a:lnTo>
                            <a:pt x="687" y="1632"/>
                          </a:lnTo>
                          <a:lnTo>
                            <a:pt x="691" y="1628"/>
                          </a:lnTo>
                          <a:lnTo>
                            <a:pt x="695" y="1625"/>
                          </a:lnTo>
                          <a:lnTo>
                            <a:pt x="699" y="1621"/>
                          </a:lnTo>
                          <a:lnTo>
                            <a:pt x="703" y="1617"/>
                          </a:lnTo>
                          <a:lnTo>
                            <a:pt x="707" y="1614"/>
                          </a:lnTo>
                          <a:lnTo>
                            <a:pt x="710" y="1610"/>
                          </a:lnTo>
                          <a:lnTo>
                            <a:pt x="714" y="1606"/>
                          </a:lnTo>
                          <a:lnTo>
                            <a:pt x="718" y="1602"/>
                          </a:lnTo>
                          <a:lnTo>
                            <a:pt x="722" y="1598"/>
                          </a:lnTo>
                          <a:lnTo>
                            <a:pt x="726" y="1594"/>
                          </a:lnTo>
                          <a:lnTo>
                            <a:pt x="730" y="1590"/>
                          </a:lnTo>
                          <a:lnTo>
                            <a:pt x="733" y="1586"/>
                          </a:lnTo>
                          <a:lnTo>
                            <a:pt x="737" y="1582"/>
                          </a:lnTo>
                          <a:lnTo>
                            <a:pt x="741" y="1577"/>
                          </a:lnTo>
                          <a:lnTo>
                            <a:pt x="745" y="1573"/>
                          </a:lnTo>
                          <a:lnTo>
                            <a:pt x="749" y="1568"/>
                          </a:lnTo>
                          <a:lnTo>
                            <a:pt x="753" y="1564"/>
                          </a:lnTo>
                          <a:lnTo>
                            <a:pt x="756" y="1559"/>
                          </a:lnTo>
                          <a:lnTo>
                            <a:pt x="760" y="1555"/>
                          </a:lnTo>
                          <a:lnTo>
                            <a:pt x="764" y="1550"/>
                          </a:lnTo>
                          <a:lnTo>
                            <a:pt x="768" y="1545"/>
                          </a:lnTo>
                          <a:lnTo>
                            <a:pt x="772" y="1540"/>
                          </a:lnTo>
                          <a:lnTo>
                            <a:pt x="776" y="1535"/>
                          </a:lnTo>
                          <a:lnTo>
                            <a:pt x="780" y="1530"/>
                          </a:lnTo>
                          <a:lnTo>
                            <a:pt x="783" y="1525"/>
                          </a:lnTo>
                          <a:lnTo>
                            <a:pt x="787" y="1520"/>
                          </a:lnTo>
                          <a:lnTo>
                            <a:pt x="791" y="1515"/>
                          </a:lnTo>
                          <a:lnTo>
                            <a:pt x="795" y="1510"/>
                          </a:lnTo>
                          <a:lnTo>
                            <a:pt x="799" y="1504"/>
                          </a:lnTo>
                          <a:lnTo>
                            <a:pt x="803" y="1499"/>
                          </a:lnTo>
                          <a:lnTo>
                            <a:pt x="806" y="1493"/>
                          </a:lnTo>
                          <a:lnTo>
                            <a:pt x="810" y="1487"/>
                          </a:lnTo>
                          <a:lnTo>
                            <a:pt x="814" y="1482"/>
                          </a:lnTo>
                          <a:lnTo>
                            <a:pt x="818" y="1476"/>
                          </a:lnTo>
                          <a:lnTo>
                            <a:pt x="822" y="1470"/>
                          </a:lnTo>
                          <a:lnTo>
                            <a:pt x="826" y="1464"/>
                          </a:lnTo>
                          <a:lnTo>
                            <a:pt x="829" y="1458"/>
                          </a:lnTo>
                          <a:lnTo>
                            <a:pt x="833" y="1452"/>
                          </a:lnTo>
                          <a:lnTo>
                            <a:pt x="837" y="1446"/>
                          </a:lnTo>
                          <a:lnTo>
                            <a:pt x="841" y="1440"/>
                          </a:lnTo>
                          <a:lnTo>
                            <a:pt x="845" y="1433"/>
                          </a:lnTo>
                          <a:lnTo>
                            <a:pt x="849" y="1427"/>
                          </a:lnTo>
                          <a:lnTo>
                            <a:pt x="852" y="1420"/>
                          </a:lnTo>
                          <a:lnTo>
                            <a:pt x="856" y="1414"/>
                          </a:lnTo>
                          <a:lnTo>
                            <a:pt x="860" y="1407"/>
                          </a:lnTo>
                          <a:lnTo>
                            <a:pt x="864" y="1401"/>
                          </a:lnTo>
                          <a:lnTo>
                            <a:pt x="868" y="1394"/>
                          </a:lnTo>
                          <a:lnTo>
                            <a:pt x="872" y="1387"/>
                          </a:lnTo>
                          <a:lnTo>
                            <a:pt x="876" y="1380"/>
                          </a:lnTo>
                          <a:lnTo>
                            <a:pt x="879" y="1373"/>
                          </a:lnTo>
                          <a:lnTo>
                            <a:pt x="883" y="1366"/>
                          </a:lnTo>
                          <a:lnTo>
                            <a:pt x="887" y="1359"/>
                          </a:lnTo>
                          <a:lnTo>
                            <a:pt x="891" y="1351"/>
                          </a:lnTo>
                          <a:lnTo>
                            <a:pt x="895" y="1344"/>
                          </a:lnTo>
                          <a:lnTo>
                            <a:pt x="899" y="1336"/>
                          </a:lnTo>
                          <a:lnTo>
                            <a:pt x="902" y="1329"/>
                          </a:lnTo>
                          <a:lnTo>
                            <a:pt x="906" y="1321"/>
                          </a:lnTo>
                          <a:lnTo>
                            <a:pt x="910" y="1314"/>
                          </a:lnTo>
                          <a:lnTo>
                            <a:pt x="914" y="1306"/>
                          </a:lnTo>
                          <a:lnTo>
                            <a:pt x="918" y="1298"/>
                          </a:lnTo>
                          <a:lnTo>
                            <a:pt x="922" y="1290"/>
                          </a:lnTo>
                          <a:lnTo>
                            <a:pt x="925" y="1282"/>
                          </a:lnTo>
                          <a:lnTo>
                            <a:pt x="929" y="1274"/>
                          </a:lnTo>
                          <a:lnTo>
                            <a:pt x="933" y="1266"/>
                          </a:lnTo>
                          <a:lnTo>
                            <a:pt x="937" y="1258"/>
                          </a:lnTo>
                          <a:lnTo>
                            <a:pt x="941" y="1249"/>
                          </a:lnTo>
                          <a:lnTo>
                            <a:pt x="945" y="1241"/>
                          </a:lnTo>
                          <a:lnTo>
                            <a:pt x="948" y="1233"/>
                          </a:lnTo>
                          <a:lnTo>
                            <a:pt x="952" y="1224"/>
                          </a:lnTo>
                          <a:lnTo>
                            <a:pt x="956" y="1216"/>
                          </a:lnTo>
                          <a:lnTo>
                            <a:pt x="960" y="1207"/>
                          </a:lnTo>
                          <a:lnTo>
                            <a:pt x="964" y="1198"/>
                          </a:lnTo>
                          <a:lnTo>
                            <a:pt x="968" y="1189"/>
                          </a:lnTo>
                          <a:lnTo>
                            <a:pt x="972" y="1180"/>
                          </a:lnTo>
                          <a:lnTo>
                            <a:pt x="975" y="1172"/>
                          </a:lnTo>
                          <a:lnTo>
                            <a:pt x="979" y="1162"/>
                          </a:lnTo>
                          <a:lnTo>
                            <a:pt x="983" y="1153"/>
                          </a:lnTo>
                          <a:lnTo>
                            <a:pt x="987" y="1144"/>
                          </a:lnTo>
                          <a:lnTo>
                            <a:pt x="991" y="1135"/>
                          </a:lnTo>
                          <a:lnTo>
                            <a:pt x="995" y="1126"/>
                          </a:lnTo>
                          <a:lnTo>
                            <a:pt x="998" y="1116"/>
                          </a:lnTo>
                          <a:lnTo>
                            <a:pt x="1002" y="1107"/>
                          </a:lnTo>
                          <a:lnTo>
                            <a:pt x="1006" y="1097"/>
                          </a:lnTo>
                          <a:lnTo>
                            <a:pt x="1010" y="1088"/>
                          </a:lnTo>
                          <a:lnTo>
                            <a:pt x="1014" y="1078"/>
                          </a:lnTo>
                          <a:lnTo>
                            <a:pt x="1018" y="1069"/>
                          </a:lnTo>
                          <a:lnTo>
                            <a:pt x="1021" y="1059"/>
                          </a:lnTo>
                          <a:lnTo>
                            <a:pt x="1025" y="1049"/>
                          </a:lnTo>
                          <a:lnTo>
                            <a:pt x="1029" y="1039"/>
                          </a:lnTo>
                          <a:lnTo>
                            <a:pt x="1033" y="1029"/>
                          </a:lnTo>
                          <a:lnTo>
                            <a:pt x="1037" y="1019"/>
                          </a:lnTo>
                          <a:lnTo>
                            <a:pt x="1041" y="1009"/>
                          </a:lnTo>
                          <a:lnTo>
                            <a:pt x="1044" y="999"/>
                          </a:lnTo>
                          <a:lnTo>
                            <a:pt x="1048" y="989"/>
                          </a:lnTo>
                          <a:lnTo>
                            <a:pt x="1052" y="979"/>
                          </a:lnTo>
                          <a:lnTo>
                            <a:pt x="1056" y="969"/>
                          </a:lnTo>
                          <a:lnTo>
                            <a:pt x="1060" y="959"/>
                          </a:lnTo>
                          <a:lnTo>
                            <a:pt x="1064" y="948"/>
                          </a:lnTo>
                          <a:lnTo>
                            <a:pt x="1068" y="938"/>
                          </a:lnTo>
                          <a:lnTo>
                            <a:pt x="1071" y="928"/>
                          </a:lnTo>
                          <a:lnTo>
                            <a:pt x="1075" y="917"/>
                          </a:lnTo>
                          <a:lnTo>
                            <a:pt x="1079" y="907"/>
                          </a:lnTo>
                          <a:lnTo>
                            <a:pt x="1083" y="896"/>
                          </a:lnTo>
                          <a:lnTo>
                            <a:pt x="1087" y="886"/>
                          </a:lnTo>
                          <a:lnTo>
                            <a:pt x="1091" y="875"/>
                          </a:lnTo>
                          <a:lnTo>
                            <a:pt x="1094" y="865"/>
                          </a:lnTo>
                          <a:lnTo>
                            <a:pt x="1098" y="854"/>
                          </a:lnTo>
                          <a:lnTo>
                            <a:pt x="1102" y="843"/>
                          </a:lnTo>
                          <a:lnTo>
                            <a:pt x="1106" y="833"/>
                          </a:lnTo>
                          <a:lnTo>
                            <a:pt x="1110" y="822"/>
                          </a:lnTo>
                          <a:lnTo>
                            <a:pt x="1114" y="811"/>
                          </a:lnTo>
                          <a:lnTo>
                            <a:pt x="1117" y="800"/>
                          </a:lnTo>
                          <a:lnTo>
                            <a:pt x="1121" y="790"/>
                          </a:lnTo>
                          <a:lnTo>
                            <a:pt x="1125" y="779"/>
                          </a:lnTo>
                          <a:lnTo>
                            <a:pt x="1129" y="768"/>
                          </a:lnTo>
                          <a:lnTo>
                            <a:pt x="1133" y="757"/>
                          </a:lnTo>
                          <a:lnTo>
                            <a:pt x="1137" y="747"/>
                          </a:lnTo>
                          <a:lnTo>
                            <a:pt x="1140" y="736"/>
                          </a:lnTo>
                          <a:lnTo>
                            <a:pt x="1144" y="725"/>
                          </a:lnTo>
                          <a:lnTo>
                            <a:pt x="1148" y="714"/>
                          </a:lnTo>
                          <a:lnTo>
                            <a:pt x="1152" y="703"/>
                          </a:lnTo>
                          <a:lnTo>
                            <a:pt x="1156" y="692"/>
                          </a:lnTo>
                          <a:lnTo>
                            <a:pt x="1160" y="682"/>
                          </a:lnTo>
                          <a:lnTo>
                            <a:pt x="1164" y="671"/>
                          </a:lnTo>
                          <a:lnTo>
                            <a:pt x="1167" y="660"/>
                          </a:lnTo>
                          <a:lnTo>
                            <a:pt x="1171" y="649"/>
                          </a:lnTo>
                          <a:lnTo>
                            <a:pt x="1175" y="638"/>
                          </a:lnTo>
                          <a:lnTo>
                            <a:pt x="1179" y="627"/>
                          </a:lnTo>
                          <a:lnTo>
                            <a:pt x="1183" y="617"/>
                          </a:lnTo>
                          <a:lnTo>
                            <a:pt x="1187" y="606"/>
                          </a:lnTo>
                          <a:lnTo>
                            <a:pt x="1190" y="595"/>
                          </a:lnTo>
                          <a:lnTo>
                            <a:pt x="1194" y="584"/>
                          </a:lnTo>
                          <a:lnTo>
                            <a:pt x="1198" y="574"/>
                          </a:lnTo>
                          <a:lnTo>
                            <a:pt x="1202" y="563"/>
                          </a:lnTo>
                          <a:lnTo>
                            <a:pt x="1206" y="552"/>
                          </a:lnTo>
                          <a:lnTo>
                            <a:pt x="1210" y="542"/>
                          </a:lnTo>
                          <a:lnTo>
                            <a:pt x="1213" y="531"/>
                          </a:lnTo>
                          <a:lnTo>
                            <a:pt x="1217" y="521"/>
                          </a:lnTo>
                          <a:lnTo>
                            <a:pt x="1221" y="510"/>
                          </a:lnTo>
                          <a:lnTo>
                            <a:pt x="1225" y="500"/>
                          </a:lnTo>
                          <a:lnTo>
                            <a:pt x="1229" y="489"/>
                          </a:lnTo>
                          <a:lnTo>
                            <a:pt x="1233" y="479"/>
                          </a:lnTo>
                          <a:lnTo>
                            <a:pt x="1236" y="469"/>
                          </a:lnTo>
                          <a:lnTo>
                            <a:pt x="1240" y="459"/>
                          </a:lnTo>
                          <a:lnTo>
                            <a:pt x="1244" y="448"/>
                          </a:lnTo>
                          <a:lnTo>
                            <a:pt x="1248" y="438"/>
                          </a:lnTo>
                          <a:lnTo>
                            <a:pt x="1252" y="428"/>
                          </a:lnTo>
                          <a:lnTo>
                            <a:pt x="1256" y="418"/>
                          </a:lnTo>
                          <a:lnTo>
                            <a:pt x="1260" y="408"/>
                          </a:lnTo>
                          <a:lnTo>
                            <a:pt x="1263" y="398"/>
                          </a:lnTo>
                          <a:lnTo>
                            <a:pt x="1267" y="388"/>
                          </a:lnTo>
                          <a:lnTo>
                            <a:pt x="1271" y="379"/>
                          </a:lnTo>
                          <a:lnTo>
                            <a:pt x="1275" y="369"/>
                          </a:lnTo>
                          <a:lnTo>
                            <a:pt x="1279" y="359"/>
                          </a:lnTo>
                          <a:lnTo>
                            <a:pt x="1283" y="350"/>
                          </a:lnTo>
                          <a:lnTo>
                            <a:pt x="1286" y="340"/>
                          </a:lnTo>
                          <a:lnTo>
                            <a:pt x="1290" y="331"/>
                          </a:lnTo>
                          <a:lnTo>
                            <a:pt x="1294" y="322"/>
                          </a:lnTo>
                          <a:lnTo>
                            <a:pt x="1298" y="313"/>
                          </a:lnTo>
                          <a:lnTo>
                            <a:pt x="1302" y="303"/>
                          </a:lnTo>
                          <a:lnTo>
                            <a:pt x="1306" y="294"/>
                          </a:lnTo>
                          <a:lnTo>
                            <a:pt x="1309" y="286"/>
                          </a:lnTo>
                          <a:lnTo>
                            <a:pt x="1313" y="277"/>
                          </a:lnTo>
                          <a:lnTo>
                            <a:pt x="1317" y="268"/>
                          </a:lnTo>
                          <a:lnTo>
                            <a:pt x="1321" y="259"/>
                          </a:lnTo>
                          <a:lnTo>
                            <a:pt x="1325" y="251"/>
                          </a:lnTo>
                          <a:lnTo>
                            <a:pt x="1329" y="243"/>
                          </a:lnTo>
                          <a:lnTo>
                            <a:pt x="1332" y="234"/>
                          </a:lnTo>
                          <a:lnTo>
                            <a:pt x="1336" y="226"/>
                          </a:lnTo>
                          <a:lnTo>
                            <a:pt x="1340" y="218"/>
                          </a:lnTo>
                          <a:lnTo>
                            <a:pt x="1344" y="210"/>
                          </a:lnTo>
                          <a:lnTo>
                            <a:pt x="1348" y="202"/>
                          </a:lnTo>
                          <a:lnTo>
                            <a:pt x="1352" y="195"/>
                          </a:lnTo>
                          <a:lnTo>
                            <a:pt x="1356" y="187"/>
                          </a:lnTo>
                          <a:lnTo>
                            <a:pt x="1359" y="180"/>
                          </a:lnTo>
                          <a:lnTo>
                            <a:pt x="1363" y="172"/>
                          </a:lnTo>
                          <a:lnTo>
                            <a:pt x="1367" y="165"/>
                          </a:lnTo>
                          <a:lnTo>
                            <a:pt x="1371" y="158"/>
                          </a:lnTo>
                          <a:lnTo>
                            <a:pt x="1375" y="151"/>
                          </a:lnTo>
                          <a:lnTo>
                            <a:pt x="1379" y="144"/>
                          </a:lnTo>
                          <a:lnTo>
                            <a:pt x="1382" y="137"/>
                          </a:lnTo>
                          <a:lnTo>
                            <a:pt x="1386" y="131"/>
                          </a:lnTo>
                          <a:lnTo>
                            <a:pt x="1390" y="125"/>
                          </a:lnTo>
                          <a:lnTo>
                            <a:pt x="1394" y="118"/>
                          </a:lnTo>
                          <a:lnTo>
                            <a:pt x="1398" y="112"/>
                          </a:lnTo>
                          <a:lnTo>
                            <a:pt x="1402" y="106"/>
                          </a:lnTo>
                          <a:lnTo>
                            <a:pt x="1405" y="100"/>
                          </a:lnTo>
                          <a:lnTo>
                            <a:pt x="1409" y="95"/>
                          </a:lnTo>
                          <a:lnTo>
                            <a:pt x="1413" y="89"/>
                          </a:lnTo>
                          <a:lnTo>
                            <a:pt x="1417" y="84"/>
                          </a:lnTo>
                          <a:lnTo>
                            <a:pt x="1421" y="79"/>
                          </a:lnTo>
                          <a:lnTo>
                            <a:pt x="1425" y="74"/>
                          </a:lnTo>
                          <a:lnTo>
                            <a:pt x="1428" y="69"/>
                          </a:lnTo>
                          <a:lnTo>
                            <a:pt x="1432" y="64"/>
                          </a:lnTo>
                          <a:lnTo>
                            <a:pt x="1436" y="60"/>
                          </a:lnTo>
                          <a:lnTo>
                            <a:pt x="1440" y="55"/>
                          </a:lnTo>
                          <a:lnTo>
                            <a:pt x="1444" y="51"/>
                          </a:lnTo>
                          <a:lnTo>
                            <a:pt x="1448" y="47"/>
                          </a:lnTo>
                          <a:lnTo>
                            <a:pt x="1452" y="43"/>
                          </a:lnTo>
                          <a:lnTo>
                            <a:pt x="1455" y="39"/>
                          </a:lnTo>
                          <a:lnTo>
                            <a:pt x="1459" y="35"/>
                          </a:lnTo>
                          <a:lnTo>
                            <a:pt x="1463" y="32"/>
                          </a:lnTo>
                          <a:lnTo>
                            <a:pt x="1467" y="29"/>
                          </a:lnTo>
                          <a:lnTo>
                            <a:pt x="1471" y="26"/>
                          </a:lnTo>
                          <a:lnTo>
                            <a:pt x="1475" y="23"/>
                          </a:lnTo>
                          <a:lnTo>
                            <a:pt x="1478" y="20"/>
                          </a:lnTo>
                          <a:lnTo>
                            <a:pt x="1482" y="18"/>
                          </a:lnTo>
                          <a:lnTo>
                            <a:pt x="1486" y="15"/>
                          </a:lnTo>
                          <a:lnTo>
                            <a:pt x="1490" y="13"/>
                          </a:lnTo>
                          <a:lnTo>
                            <a:pt x="1494" y="11"/>
                          </a:lnTo>
                          <a:lnTo>
                            <a:pt x="1498" y="9"/>
                          </a:lnTo>
                          <a:lnTo>
                            <a:pt x="1501" y="7"/>
                          </a:lnTo>
                          <a:lnTo>
                            <a:pt x="1505" y="6"/>
                          </a:lnTo>
                          <a:lnTo>
                            <a:pt x="1509" y="4"/>
                          </a:lnTo>
                          <a:lnTo>
                            <a:pt x="1513" y="3"/>
                          </a:lnTo>
                          <a:lnTo>
                            <a:pt x="1517" y="2"/>
                          </a:lnTo>
                          <a:lnTo>
                            <a:pt x="1521" y="2"/>
                          </a:lnTo>
                          <a:lnTo>
                            <a:pt x="1524" y="1"/>
                          </a:lnTo>
                          <a:lnTo>
                            <a:pt x="1528" y="0"/>
                          </a:lnTo>
                          <a:lnTo>
                            <a:pt x="1532" y="0"/>
                          </a:lnTo>
                          <a:lnTo>
                            <a:pt x="1536" y="0"/>
                          </a:lnTo>
                          <a:lnTo>
                            <a:pt x="1540" y="0"/>
                          </a:lnTo>
                          <a:lnTo>
                            <a:pt x="1544" y="0"/>
                          </a:lnTo>
                          <a:lnTo>
                            <a:pt x="1548" y="1"/>
                          </a:lnTo>
                          <a:lnTo>
                            <a:pt x="1551" y="2"/>
                          </a:lnTo>
                          <a:lnTo>
                            <a:pt x="1555" y="2"/>
                          </a:lnTo>
                          <a:lnTo>
                            <a:pt x="1559" y="3"/>
                          </a:lnTo>
                          <a:lnTo>
                            <a:pt x="1563" y="4"/>
                          </a:lnTo>
                          <a:lnTo>
                            <a:pt x="1567" y="6"/>
                          </a:lnTo>
                          <a:lnTo>
                            <a:pt x="1571" y="7"/>
                          </a:lnTo>
                          <a:lnTo>
                            <a:pt x="1574" y="9"/>
                          </a:lnTo>
                          <a:lnTo>
                            <a:pt x="1578" y="11"/>
                          </a:lnTo>
                          <a:lnTo>
                            <a:pt x="1582" y="13"/>
                          </a:lnTo>
                          <a:lnTo>
                            <a:pt x="1586" y="15"/>
                          </a:lnTo>
                          <a:lnTo>
                            <a:pt x="1590" y="18"/>
                          </a:lnTo>
                          <a:lnTo>
                            <a:pt x="1594" y="20"/>
                          </a:lnTo>
                          <a:lnTo>
                            <a:pt x="1597" y="23"/>
                          </a:lnTo>
                          <a:lnTo>
                            <a:pt x="1601" y="26"/>
                          </a:lnTo>
                          <a:lnTo>
                            <a:pt x="1605" y="29"/>
                          </a:lnTo>
                          <a:lnTo>
                            <a:pt x="1609" y="32"/>
                          </a:lnTo>
                          <a:lnTo>
                            <a:pt x="1613" y="35"/>
                          </a:lnTo>
                          <a:lnTo>
                            <a:pt x="1617" y="39"/>
                          </a:lnTo>
                          <a:lnTo>
                            <a:pt x="1620" y="43"/>
                          </a:lnTo>
                          <a:lnTo>
                            <a:pt x="1624" y="47"/>
                          </a:lnTo>
                          <a:lnTo>
                            <a:pt x="1628" y="51"/>
                          </a:lnTo>
                          <a:lnTo>
                            <a:pt x="1632" y="55"/>
                          </a:lnTo>
                          <a:lnTo>
                            <a:pt x="1636" y="60"/>
                          </a:lnTo>
                          <a:lnTo>
                            <a:pt x="1640" y="64"/>
                          </a:lnTo>
                          <a:lnTo>
                            <a:pt x="1644" y="69"/>
                          </a:lnTo>
                          <a:lnTo>
                            <a:pt x="1647" y="74"/>
                          </a:lnTo>
                          <a:lnTo>
                            <a:pt x="1651" y="79"/>
                          </a:lnTo>
                          <a:lnTo>
                            <a:pt x="1655" y="84"/>
                          </a:lnTo>
                          <a:lnTo>
                            <a:pt x="1659" y="89"/>
                          </a:lnTo>
                          <a:lnTo>
                            <a:pt x="1663" y="95"/>
                          </a:lnTo>
                          <a:lnTo>
                            <a:pt x="1667" y="100"/>
                          </a:lnTo>
                          <a:lnTo>
                            <a:pt x="1670" y="106"/>
                          </a:lnTo>
                          <a:lnTo>
                            <a:pt x="1674" y="112"/>
                          </a:lnTo>
                          <a:lnTo>
                            <a:pt x="1678" y="118"/>
                          </a:lnTo>
                          <a:lnTo>
                            <a:pt x="1682" y="125"/>
                          </a:lnTo>
                          <a:lnTo>
                            <a:pt x="1686" y="131"/>
                          </a:lnTo>
                          <a:lnTo>
                            <a:pt x="1690" y="137"/>
                          </a:lnTo>
                          <a:lnTo>
                            <a:pt x="1693" y="144"/>
                          </a:lnTo>
                          <a:lnTo>
                            <a:pt x="1697" y="151"/>
                          </a:lnTo>
                          <a:lnTo>
                            <a:pt x="1701" y="158"/>
                          </a:lnTo>
                          <a:lnTo>
                            <a:pt x="1705" y="165"/>
                          </a:lnTo>
                          <a:lnTo>
                            <a:pt x="1709" y="172"/>
                          </a:lnTo>
                          <a:lnTo>
                            <a:pt x="1713" y="180"/>
                          </a:lnTo>
                          <a:lnTo>
                            <a:pt x="1716" y="187"/>
                          </a:lnTo>
                          <a:lnTo>
                            <a:pt x="1720" y="195"/>
                          </a:lnTo>
                          <a:lnTo>
                            <a:pt x="1724" y="202"/>
                          </a:lnTo>
                          <a:lnTo>
                            <a:pt x="1728" y="210"/>
                          </a:lnTo>
                          <a:lnTo>
                            <a:pt x="1732" y="218"/>
                          </a:lnTo>
                          <a:lnTo>
                            <a:pt x="1736" y="226"/>
                          </a:lnTo>
                          <a:lnTo>
                            <a:pt x="1740" y="234"/>
                          </a:lnTo>
                          <a:lnTo>
                            <a:pt x="1743" y="243"/>
                          </a:lnTo>
                          <a:lnTo>
                            <a:pt x="1747" y="251"/>
                          </a:lnTo>
                          <a:lnTo>
                            <a:pt x="1751" y="259"/>
                          </a:lnTo>
                          <a:lnTo>
                            <a:pt x="1755" y="268"/>
                          </a:lnTo>
                          <a:lnTo>
                            <a:pt x="1759" y="277"/>
                          </a:lnTo>
                          <a:lnTo>
                            <a:pt x="1763" y="286"/>
                          </a:lnTo>
                          <a:lnTo>
                            <a:pt x="1766" y="294"/>
                          </a:lnTo>
                          <a:lnTo>
                            <a:pt x="1770" y="303"/>
                          </a:lnTo>
                          <a:lnTo>
                            <a:pt x="1774" y="313"/>
                          </a:lnTo>
                          <a:lnTo>
                            <a:pt x="1778" y="322"/>
                          </a:lnTo>
                          <a:lnTo>
                            <a:pt x="1782" y="331"/>
                          </a:lnTo>
                          <a:lnTo>
                            <a:pt x="1786" y="340"/>
                          </a:lnTo>
                          <a:lnTo>
                            <a:pt x="1789" y="350"/>
                          </a:lnTo>
                          <a:lnTo>
                            <a:pt x="1793" y="359"/>
                          </a:lnTo>
                          <a:lnTo>
                            <a:pt x="1797" y="369"/>
                          </a:lnTo>
                          <a:lnTo>
                            <a:pt x="1801" y="379"/>
                          </a:lnTo>
                          <a:lnTo>
                            <a:pt x="1805" y="388"/>
                          </a:lnTo>
                          <a:lnTo>
                            <a:pt x="1809" y="398"/>
                          </a:lnTo>
                          <a:lnTo>
                            <a:pt x="1812" y="408"/>
                          </a:lnTo>
                          <a:lnTo>
                            <a:pt x="1816" y="418"/>
                          </a:lnTo>
                          <a:lnTo>
                            <a:pt x="1820" y="428"/>
                          </a:lnTo>
                          <a:lnTo>
                            <a:pt x="1824" y="438"/>
                          </a:lnTo>
                          <a:lnTo>
                            <a:pt x="1828" y="448"/>
                          </a:lnTo>
                          <a:lnTo>
                            <a:pt x="1832" y="459"/>
                          </a:lnTo>
                          <a:lnTo>
                            <a:pt x="1836" y="469"/>
                          </a:lnTo>
                          <a:lnTo>
                            <a:pt x="1839" y="479"/>
                          </a:lnTo>
                          <a:lnTo>
                            <a:pt x="1843" y="489"/>
                          </a:lnTo>
                          <a:lnTo>
                            <a:pt x="1847" y="500"/>
                          </a:lnTo>
                          <a:lnTo>
                            <a:pt x="1851" y="510"/>
                          </a:lnTo>
                          <a:lnTo>
                            <a:pt x="1855" y="521"/>
                          </a:lnTo>
                          <a:lnTo>
                            <a:pt x="1859" y="531"/>
                          </a:lnTo>
                          <a:lnTo>
                            <a:pt x="1862" y="542"/>
                          </a:lnTo>
                          <a:lnTo>
                            <a:pt x="1866" y="552"/>
                          </a:lnTo>
                          <a:lnTo>
                            <a:pt x="1870" y="563"/>
                          </a:lnTo>
                          <a:lnTo>
                            <a:pt x="1874" y="574"/>
                          </a:lnTo>
                          <a:lnTo>
                            <a:pt x="1878" y="584"/>
                          </a:lnTo>
                          <a:lnTo>
                            <a:pt x="1882" y="595"/>
                          </a:lnTo>
                          <a:lnTo>
                            <a:pt x="1885" y="606"/>
                          </a:lnTo>
                          <a:lnTo>
                            <a:pt x="1889" y="617"/>
                          </a:lnTo>
                          <a:lnTo>
                            <a:pt x="1893" y="627"/>
                          </a:lnTo>
                          <a:lnTo>
                            <a:pt x="1897" y="638"/>
                          </a:lnTo>
                          <a:lnTo>
                            <a:pt x="1901" y="649"/>
                          </a:lnTo>
                          <a:lnTo>
                            <a:pt x="1905" y="660"/>
                          </a:lnTo>
                          <a:lnTo>
                            <a:pt x="1908" y="671"/>
                          </a:lnTo>
                          <a:lnTo>
                            <a:pt x="1912" y="682"/>
                          </a:lnTo>
                          <a:lnTo>
                            <a:pt x="1916" y="692"/>
                          </a:lnTo>
                          <a:lnTo>
                            <a:pt x="1920" y="703"/>
                          </a:lnTo>
                          <a:lnTo>
                            <a:pt x="1924" y="714"/>
                          </a:lnTo>
                          <a:lnTo>
                            <a:pt x="1928" y="725"/>
                          </a:lnTo>
                          <a:lnTo>
                            <a:pt x="1932" y="736"/>
                          </a:lnTo>
                          <a:lnTo>
                            <a:pt x="1935" y="747"/>
                          </a:lnTo>
                          <a:lnTo>
                            <a:pt x="1939" y="757"/>
                          </a:lnTo>
                          <a:lnTo>
                            <a:pt x="1943" y="768"/>
                          </a:lnTo>
                          <a:lnTo>
                            <a:pt x="1947" y="779"/>
                          </a:lnTo>
                          <a:lnTo>
                            <a:pt x="1951" y="790"/>
                          </a:lnTo>
                          <a:lnTo>
                            <a:pt x="1955" y="800"/>
                          </a:lnTo>
                          <a:lnTo>
                            <a:pt x="1958" y="811"/>
                          </a:lnTo>
                          <a:lnTo>
                            <a:pt x="1962" y="822"/>
                          </a:lnTo>
                          <a:lnTo>
                            <a:pt x="1966" y="833"/>
                          </a:lnTo>
                          <a:lnTo>
                            <a:pt x="1970" y="843"/>
                          </a:lnTo>
                          <a:lnTo>
                            <a:pt x="1974" y="854"/>
                          </a:lnTo>
                          <a:lnTo>
                            <a:pt x="1978" y="865"/>
                          </a:lnTo>
                          <a:lnTo>
                            <a:pt x="1981" y="875"/>
                          </a:lnTo>
                          <a:lnTo>
                            <a:pt x="1985" y="886"/>
                          </a:lnTo>
                          <a:lnTo>
                            <a:pt x="1989" y="896"/>
                          </a:lnTo>
                          <a:lnTo>
                            <a:pt x="1993" y="907"/>
                          </a:lnTo>
                          <a:lnTo>
                            <a:pt x="1997" y="917"/>
                          </a:lnTo>
                          <a:lnTo>
                            <a:pt x="2001" y="928"/>
                          </a:lnTo>
                          <a:lnTo>
                            <a:pt x="2004" y="938"/>
                          </a:lnTo>
                          <a:lnTo>
                            <a:pt x="2008" y="948"/>
                          </a:lnTo>
                          <a:lnTo>
                            <a:pt x="2012" y="959"/>
                          </a:lnTo>
                          <a:lnTo>
                            <a:pt x="2016" y="969"/>
                          </a:lnTo>
                          <a:lnTo>
                            <a:pt x="2020" y="979"/>
                          </a:lnTo>
                          <a:lnTo>
                            <a:pt x="2024" y="989"/>
                          </a:lnTo>
                          <a:lnTo>
                            <a:pt x="2028" y="999"/>
                          </a:lnTo>
                          <a:lnTo>
                            <a:pt x="2031" y="1009"/>
                          </a:lnTo>
                          <a:lnTo>
                            <a:pt x="2035" y="1019"/>
                          </a:lnTo>
                          <a:lnTo>
                            <a:pt x="2039" y="1029"/>
                          </a:lnTo>
                          <a:lnTo>
                            <a:pt x="2043" y="1039"/>
                          </a:lnTo>
                          <a:lnTo>
                            <a:pt x="2047" y="1049"/>
                          </a:lnTo>
                          <a:lnTo>
                            <a:pt x="2051" y="1059"/>
                          </a:lnTo>
                          <a:lnTo>
                            <a:pt x="2054" y="1069"/>
                          </a:lnTo>
                          <a:lnTo>
                            <a:pt x="2058" y="1078"/>
                          </a:lnTo>
                          <a:lnTo>
                            <a:pt x="2062" y="1088"/>
                          </a:lnTo>
                          <a:lnTo>
                            <a:pt x="2066" y="1097"/>
                          </a:lnTo>
                          <a:lnTo>
                            <a:pt x="2070" y="1107"/>
                          </a:lnTo>
                          <a:lnTo>
                            <a:pt x="2074" y="1116"/>
                          </a:lnTo>
                          <a:lnTo>
                            <a:pt x="2077" y="1126"/>
                          </a:lnTo>
                          <a:lnTo>
                            <a:pt x="2081" y="1135"/>
                          </a:lnTo>
                          <a:lnTo>
                            <a:pt x="2085" y="1144"/>
                          </a:lnTo>
                          <a:lnTo>
                            <a:pt x="2089" y="1153"/>
                          </a:lnTo>
                          <a:lnTo>
                            <a:pt x="2093" y="1162"/>
                          </a:lnTo>
                          <a:lnTo>
                            <a:pt x="2097" y="1172"/>
                          </a:lnTo>
                          <a:lnTo>
                            <a:pt x="2100" y="1180"/>
                          </a:lnTo>
                          <a:lnTo>
                            <a:pt x="2104" y="1189"/>
                          </a:lnTo>
                          <a:lnTo>
                            <a:pt x="2108" y="1198"/>
                          </a:lnTo>
                          <a:lnTo>
                            <a:pt x="2112" y="1207"/>
                          </a:lnTo>
                          <a:lnTo>
                            <a:pt x="2116" y="1216"/>
                          </a:lnTo>
                          <a:lnTo>
                            <a:pt x="2120" y="1224"/>
                          </a:lnTo>
                          <a:lnTo>
                            <a:pt x="2124" y="1233"/>
                          </a:lnTo>
                          <a:lnTo>
                            <a:pt x="2127" y="1241"/>
                          </a:lnTo>
                          <a:lnTo>
                            <a:pt x="2131" y="1249"/>
                          </a:lnTo>
                          <a:lnTo>
                            <a:pt x="2135" y="1258"/>
                          </a:lnTo>
                          <a:lnTo>
                            <a:pt x="2139" y="1266"/>
                          </a:lnTo>
                          <a:lnTo>
                            <a:pt x="2143" y="1274"/>
                          </a:lnTo>
                          <a:lnTo>
                            <a:pt x="2147" y="1282"/>
                          </a:lnTo>
                          <a:lnTo>
                            <a:pt x="2150" y="1290"/>
                          </a:lnTo>
                          <a:lnTo>
                            <a:pt x="2154" y="1298"/>
                          </a:lnTo>
                          <a:lnTo>
                            <a:pt x="2158" y="1306"/>
                          </a:lnTo>
                          <a:lnTo>
                            <a:pt x="2162" y="1314"/>
                          </a:lnTo>
                          <a:lnTo>
                            <a:pt x="2166" y="1321"/>
                          </a:lnTo>
                          <a:lnTo>
                            <a:pt x="2170" y="1329"/>
                          </a:lnTo>
                          <a:lnTo>
                            <a:pt x="2173" y="1336"/>
                          </a:lnTo>
                          <a:lnTo>
                            <a:pt x="2177" y="1344"/>
                          </a:lnTo>
                          <a:lnTo>
                            <a:pt x="2181" y="1351"/>
                          </a:lnTo>
                          <a:lnTo>
                            <a:pt x="2185" y="1359"/>
                          </a:lnTo>
                          <a:lnTo>
                            <a:pt x="2189" y="1366"/>
                          </a:lnTo>
                          <a:lnTo>
                            <a:pt x="2193" y="1373"/>
                          </a:lnTo>
                          <a:lnTo>
                            <a:pt x="2196" y="1380"/>
                          </a:lnTo>
                          <a:lnTo>
                            <a:pt x="2200" y="1387"/>
                          </a:lnTo>
                          <a:lnTo>
                            <a:pt x="2204" y="1394"/>
                          </a:lnTo>
                          <a:lnTo>
                            <a:pt x="2208" y="1401"/>
                          </a:lnTo>
                          <a:lnTo>
                            <a:pt x="2212" y="1407"/>
                          </a:lnTo>
                          <a:lnTo>
                            <a:pt x="2216" y="1414"/>
                          </a:lnTo>
                          <a:lnTo>
                            <a:pt x="2220" y="1420"/>
                          </a:lnTo>
                          <a:lnTo>
                            <a:pt x="2223" y="1427"/>
                          </a:lnTo>
                          <a:lnTo>
                            <a:pt x="2227" y="1433"/>
                          </a:lnTo>
                          <a:lnTo>
                            <a:pt x="2231" y="1440"/>
                          </a:lnTo>
                          <a:lnTo>
                            <a:pt x="2235" y="1446"/>
                          </a:lnTo>
                          <a:lnTo>
                            <a:pt x="2239" y="1452"/>
                          </a:lnTo>
                          <a:lnTo>
                            <a:pt x="2243" y="1458"/>
                          </a:lnTo>
                          <a:lnTo>
                            <a:pt x="2246" y="1464"/>
                          </a:lnTo>
                          <a:lnTo>
                            <a:pt x="2250" y="1470"/>
                          </a:lnTo>
                          <a:lnTo>
                            <a:pt x="2254" y="1476"/>
                          </a:lnTo>
                          <a:lnTo>
                            <a:pt x="2258" y="1482"/>
                          </a:lnTo>
                          <a:lnTo>
                            <a:pt x="2262" y="1487"/>
                          </a:lnTo>
                          <a:lnTo>
                            <a:pt x="2266" y="1493"/>
                          </a:lnTo>
                          <a:lnTo>
                            <a:pt x="2269" y="1499"/>
                          </a:lnTo>
                          <a:lnTo>
                            <a:pt x="2273" y="1504"/>
                          </a:lnTo>
                          <a:lnTo>
                            <a:pt x="2277" y="1510"/>
                          </a:lnTo>
                          <a:lnTo>
                            <a:pt x="2281" y="1515"/>
                          </a:lnTo>
                          <a:lnTo>
                            <a:pt x="2285" y="1520"/>
                          </a:lnTo>
                          <a:lnTo>
                            <a:pt x="2289" y="1525"/>
                          </a:lnTo>
                          <a:lnTo>
                            <a:pt x="2292" y="1530"/>
                          </a:lnTo>
                          <a:lnTo>
                            <a:pt x="2296" y="1535"/>
                          </a:lnTo>
                          <a:lnTo>
                            <a:pt x="2300" y="1540"/>
                          </a:lnTo>
                          <a:lnTo>
                            <a:pt x="2304" y="1545"/>
                          </a:lnTo>
                          <a:lnTo>
                            <a:pt x="2308" y="1550"/>
                          </a:lnTo>
                          <a:lnTo>
                            <a:pt x="2312" y="1555"/>
                          </a:lnTo>
                          <a:lnTo>
                            <a:pt x="2316" y="1559"/>
                          </a:lnTo>
                          <a:lnTo>
                            <a:pt x="2319" y="1564"/>
                          </a:lnTo>
                          <a:lnTo>
                            <a:pt x="2323" y="1568"/>
                          </a:lnTo>
                          <a:lnTo>
                            <a:pt x="2327" y="1573"/>
                          </a:lnTo>
                          <a:lnTo>
                            <a:pt x="2331" y="1577"/>
                          </a:lnTo>
                          <a:lnTo>
                            <a:pt x="2335" y="1582"/>
                          </a:lnTo>
                          <a:lnTo>
                            <a:pt x="2339" y="1586"/>
                          </a:lnTo>
                          <a:lnTo>
                            <a:pt x="2342" y="1590"/>
                          </a:lnTo>
                          <a:lnTo>
                            <a:pt x="2346" y="1594"/>
                          </a:lnTo>
                          <a:lnTo>
                            <a:pt x="2350" y="1598"/>
                          </a:lnTo>
                          <a:lnTo>
                            <a:pt x="2354" y="1602"/>
                          </a:lnTo>
                          <a:lnTo>
                            <a:pt x="2358" y="1606"/>
                          </a:lnTo>
                          <a:lnTo>
                            <a:pt x="2362" y="1610"/>
                          </a:lnTo>
                          <a:lnTo>
                            <a:pt x="2365" y="1614"/>
                          </a:lnTo>
                          <a:lnTo>
                            <a:pt x="2369" y="1617"/>
                          </a:lnTo>
                          <a:lnTo>
                            <a:pt x="2373" y="1621"/>
                          </a:lnTo>
                          <a:lnTo>
                            <a:pt x="2377" y="1625"/>
                          </a:lnTo>
                          <a:lnTo>
                            <a:pt x="2381" y="1628"/>
                          </a:lnTo>
                          <a:lnTo>
                            <a:pt x="2385" y="1632"/>
                          </a:lnTo>
                          <a:lnTo>
                            <a:pt x="2388" y="1635"/>
                          </a:lnTo>
                          <a:lnTo>
                            <a:pt x="2392" y="1638"/>
                          </a:lnTo>
                          <a:lnTo>
                            <a:pt x="2396" y="1642"/>
                          </a:lnTo>
                          <a:lnTo>
                            <a:pt x="2400" y="1645"/>
                          </a:lnTo>
                          <a:lnTo>
                            <a:pt x="2404" y="1648"/>
                          </a:lnTo>
                          <a:lnTo>
                            <a:pt x="2408" y="1651"/>
                          </a:lnTo>
                          <a:lnTo>
                            <a:pt x="2412" y="1654"/>
                          </a:lnTo>
                          <a:lnTo>
                            <a:pt x="2415" y="1657"/>
                          </a:lnTo>
                          <a:lnTo>
                            <a:pt x="2419" y="1660"/>
                          </a:lnTo>
                          <a:lnTo>
                            <a:pt x="2423" y="1663"/>
                          </a:lnTo>
                          <a:lnTo>
                            <a:pt x="2427" y="1666"/>
                          </a:lnTo>
                          <a:lnTo>
                            <a:pt x="2431" y="1669"/>
                          </a:lnTo>
                          <a:lnTo>
                            <a:pt x="2435" y="1671"/>
                          </a:lnTo>
                          <a:lnTo>
                            <a:pt x="2438" y="1674"/>
                          </a:lnTo>
                          <a:lnTo>
                            <a:pt x="2442" y="1677"/>
                          </a:lnTo>
                          <a:lnTo>
                            <a:pt x="2446" y="1679"/>
                          </a:lnTo>
                          <a:lnTo>
                            <a:pt x="2450" y="1682"/>
                          </a:lnTo>
                          <a:lnTo>
                            <a:pt x="2454" y="1684"/>
                          </a:lnTo>
                          <a:lnTo>
                            <a:pt x="2458" y="1687"/>
                          </a:lnTo>
                          <a:lnTo>
                            <a:pt x="2461" y="1689"/>
                          </a:lnTo>
                          <a:lnTo>
                            <a:pt x="2465" y="1691"/>
                          </a:lnTo>
                          <a:lnTo>
                            <a:pt x="2469" y="1694"/>
                          </a:lnTo>
                          <a:lnTo>
                            <a:pt x="2473" y="1696"/>
                          </a:lnTo>
                          <a:lnTo>
                            <a:pt x="2477" y="1698"/>
                          </a:lnTo>
                          <a:lnTo>
                            <a:pt x="2481" y="1700"/>
                          </a:lnTo>
                          <a:lnTo>
                            <a:pt x="2484" y="1702"/>
                          </a:lnTo>
                          <a:lnTo>
                            <a:pt x="2488" y="1704"/>
                          </a:lnTo>
                          <a:lnTo>
                            <a:pt x="2492" y="1707"/>
                          </a:lnTo>
                          <a:lnTo>
                            <a:pt x="2496" y="1708"/>
                          </a:lnTo>
                          <a:lnTo>
                            <a:pt x="2500" y="1710"/>
                          </a:lnTo>
                          <a:lnTo>
                            <a:pt x="2504" y="1712"/>
                          </a:lnTo>
                          <a:lnTo>
                            <a:pt x="2508" y="1714"/>
                          </a:lnTo>
                          <a:lnTo>
                            <a:pt x="2511" y="1716"/>
                          </a:lnTo>
                          <a:lnTo>
                            <a:pt x="2515" y="1718"/>
                          </a:lnTo>
                          <a:lnTo>
                            <a:pt x="2519" y="1720"/>
                          </a:lnTo>
                          <a:lnTo>
                            <a:pt x="2523" y="1721"/>
                          </a:lnTo>
                          <a:lnTo>
                            <a:pt x="2527" y="1723"/>
                          </a:lnTo>
                          <a:lnTo>
                            <a:pt x="2531" y="1725"/>
                          </a:lnTo>
                          <a:lnTo>
                            <a:pt x="2534" y="1726"/>
                          </a:lnTo>
                          <a:lnTo>
                            <a:pt x="2538" y="1728"/>
                          </a:lnTo>
                          <a:lnTo>
                            <a:pt x="2542" y="1729"/>
                          </a:lnTo>
                          <a:lnTo>
                            <a:pt x="2546" y="1731"/>
                          </a:lnTo>
                          <a:lnTo>
                            <a:pt x="2550" y="1732"/>
                          </a:lnTo>
                          <a:lnTo>
                            <a:pt x="2554" y="1734"/>
                          </a:lnTo>
                          <a:lnTo>
                            <a:pt x="2557" y="1735"/>
                          </a:lnTo>
                          <a:lnTo>
                            <a:pt x="2561" y="1736"/>
                          </a:lnTo>
                          <a:lnTo>
                            <a:pt x="2565" y="1738"/>
                          </a:lnTo>
                          <a:lnTo>
                            <a:pt x="2569" y="1739"/>
                          </a:lnTo>
                          <a:lnTo>
                            <a:pt x="2573" y="1740"/>
                          </a:lnTo>
                          <a:lnTo>
                            <a:pt x="2577" y="1742"/>
                          </a:lnTo>
                          <a:lnTo>
                            <a:pt x="2580" y="1743"/>
                          </a:lnTo>
                          <a:lnTo>
                            <a:pt x="2584" y="1744"/>
                          </a:lnTo>
                          <a:lnTo>
                            <a:pt x="2588" y="1745"/>
                          </a:lnTo>
                          <a:lnTo>
                            <a:pt x="2592" y="1746"/>
                          </a:lnTo>
                          <a:lnTo>
                            <a:pt x="2596" y="1747"/>
                          </a:lnTo>
                          <a:lnTo>
                            <a:pt x="2600" y="1748"/>
                          </a:lnTo>
                          <a:lnTo>
                            <a:pt x="2604" y="1750"/>
                          </a:lnTo>
                          <a:lnTo>
                            <a:pt x="2607" y="1751"/>
                          </a:lnTo>
                          <a:lnTo>
                            <a:pt x="2611" y="1752"/>
                          </a:lnTo>
                          <a:lnTo>
                            <a:pt x="2615" y="1753"/>
                          </a:lnTo>
                          <a:lnTo>
                            <a:pt x="2619" y="1753"/>
                          </a:lnTo>
                          <a:lnTo>
                            <a:pt x="2623" y="1754"/>
                          </a:lnTo>
                          <a:lnTo>
                            <a:pt x="2627" y="1755"/>
                          </a:lnTo>
                          <a:lnTo>
                            <a:pt x="2630" y="1756"/>
                          </a:lnTo>
                          <a:lnTo>
                            <a:pt x="2634" y="1757"/>
                          </a:lnTo>
                          <a:lnTo>
                            <a:pt x="2638" y="1758"/>
                          </a:lnTo>
                          <a:lnTo>
                            <a:pt x="2642" y="1759"/>
                          </a:lnTo>
                          <a:lnTo>
                            <a:pt x="2646" y="1760"/>
                          </a:lnTo>
                          <a:lnTo>
                            <a:pt x="2650" y="1760"/>
                          </a:lnTo>
                          <a:lnTo>
                            <a:pt x="2653" y="1761"/>
                          </a:lnTo>
                          <a:lnTo>
                            <a:pt x="2657" y="1762"/>
                          </a:lnTo>
                          <a:lnTo>
                            <a:pt x="2661" y="1763"/>
                          </a:lnTo>
                          <a:lnTo>
                            <a:pt x="2665" y="1763"/>
                          </a:lnTo>
                          <a:lnTo>
                            <a:pt x="2669" y="1764"/>
                          </a:lnTo>
                          <a:lnTo>
                            <a:pt x="2673" y="1765"/>
                          </a:lnTo>
                          <a:lnTo>
                            <a:pt x="2676" y="1765"/>
                          </a:lnTo>
                          <a:lnTo>
                            <a:pt x="2680" y="1766"/>
                          </a:lnTo>
                          <a:lnTo>
                            <a:pt x="2684" y="1767"/>
                          </a:lnTo>
                          <a:lnTo>
                            <a:pt x="2688" y="1767"/>
                          </a:lnTo>
                          <a:lnTo>
                            <a:pt x="2692" y="1768"/>
                          </a:lnTo>
                          <a:lnTo>
                            <a:pt x="2696" y="1768"/>
                          </a:lnTo>
                          <a:lnTo>
                            <a:pt x="2700" y="1769"/>
                          </a:lnTo>
                          <a:lnTo>
                            <a:pt x="2703" y="1769"/>
                          </a:lnTo>
                          <a:lnTo>
                            <a:pt x="2707" y="1770"/>
                          </a:lnTo>
                          <a:lnTo>
                            <a:pt x="2711" y="1770"/>
                          </a:lnTo>
                          <a:lnTo>
                            <a:pt x="2715" y="1771"/>
                          </a:lnTo>
                          <a:lnTo>
                            <a:pt x="2719" y="1771"/>
                          </a:lnTo>
                          <a:lnTo>
                            <a:pt x="2723" y="1772"/>
                          </a:lnTo>
                          <a:lnTo>
                            <a:pt x="2726" y="1772"/>
                          </a:lnTo>
                          <a:lnTo>
                            <a:pt x="2730" y="1773"/>
                          </a:lnTo>
                          <a:lnTo>
                            <a:pt x="2734" y="1773"/>
                          </a:lnTo>
                          <a:lnTo>
                            <a:pt x="2738" y="1774"/>
                          </a:lnTo>
                          <a:lnTo>
                            <a:pt x="2742" y="1774"/>
                          </a:lnTo>
                          <a:lnTo>
                            <a:pt x="2746" y="1774"/>
                          </a:lnTo>
                          <a:lnTo>
                            <a:pt x="2749" y="1775"/>
                          </a:lnTo>
                          <a:lnTo>
                            <a:pt x="2753" y="1775"/>
                          </a:lnTo>
                          <a:lnTo>
                            <a:pt x="2757" y="1776"/>
                          </a:lnTo>
                          <a:lnTo>
                            <a:pt x="2761" y="1776"/>
                          </a:lnTo>
                          <a:lnTo>
                            <a:pt x="2765" y="1776"/>
                          </a:lnTo>
                          <a:lnTo>
                            <a:pt x="2769" y="1777"/>
                          </a:lnTo>
                          <a:lnTo>
                            <a:pt x="2772" y="1777"/>
                          </a:lnTo>
                          <a:lnTo>
                            <a:pt x="2776" y="1777"/>
                          </a:lnTo>
                          <a:lnTo>
                            <a:pt x="2780" y="1778"/>
                          </a:lnTo>
                          <a:lnTo>
                            <a:pt x="2784" y="1778"/>
                          </a:lnTo>
                          <a:lnTo>
                            <a:pt x="2788" y="1778"/>
                          </a:lnTo>
                          <a:lnTo>
                            <a:pt x="2792" y="1778"/>
                          </a:lnTo>
                          <a:lnTo>
                            <a:pt x="2796" y="1779"/>
                          </a:lnTo>
                          <a:lnTo>
                            <a:pt x="2799" y="1779"/>
                          </a:lnTo>
                          <a:lnTo>
                            <a:pt x="2803" y="1779"/>
                          </a:lnTo>
                          <a:lnTo>
                            <a:pt x="2807" y="1780"/>
                          </a:lnTo>
                          <a:lnTo>
                            <a:pt x="2811" y="1780"/>
                          </a:lnTo>
                          <a:lnTo>
                            <a:pt x="2815" y="1780"/>
                          </a:lnTo>
                          <a:lnTo>
                            <a:pt x="2819" y="1780"/>
                          </a:lnTo>
                          <a:lnTo>
                            <a:pt x="2822" y="1780"/>
                          </a:lnTo>
                          <a:lnTo>
                            <a:pt x="2826" y="1781"/>
                          </a:lnTo>
                          <a:lnTo>
                            <a:pt x="2830" y="1781"/>
                          </a:lnTo>
                          <a:lnTo>
                            <a:pt x="2834" y="1781"/>
                          </a:lnTo>
                          <a:lnTo>
                            <a:pt x="2838" y="1781"/>
                          </a:lnTo>
                          <a:lnTo>
                            <a:pt x="2842" y="1781"/>
                          </a:lnTo>
                          <a:lnTo>
                            <a:pt x="2845" y="1782"/>
                          </a:lnTo>
                          <a:lnTo>
                            <a:pt x="2849" y="1782"/>
                          </a:lnTo>
                          <a:lnTo>
                            <a:pt x="2853" y="1782"/>
                          </a:lnTo>
                          <a:lnTo>
                            <a:pt x="2857" y="1782"/>
                          </a:lnTo>
                          <a:lnTo>
                            <a:pt x="2861" y="1782"/>
                          </a:lnTo>
                          <a:lnTo>
                            <a:pt x="2865" y="1783"/>
                          </a:lnTo>
                          <a:lnTo>
                            <a:pt x="2868" y="1783"/>
                          </a:lnTo>
                          <a:lnTo>
                            <a:pt x="2872" y="1783"/>
                          </a:lnTo>
                          <a:lnTo>
                            <a:pt x="2876" y="1783"/>
                          </a:lnTo>
                          <a:lnTo>
                            <a:pt x="2880" y="1783"/>
                          </a:lnTo>
                          <a:lnTo>
                            <a:pt x="2884" y="1783"/>
                          </a:lnTo>
                          <a:lnTo>
                            <a:pt x="2888" y="1783"/>
                          </a:lnTo>
                          <a:lnTo>
                            <a:pt x="2892" y="1783"/>
                          </a:lnTo>
                          <a:lnTo>
                            <a:pt x="2895" y="1784"/>
                          </a:lnTo>
                          <a:lnTo>
                            <a:pt x="2899" y="1784"/>
                          </a:lnTo>
                          <a:lnTo>
                            <a:pt x="2903" y="1784"/>
                          </a:lnTo>
                          <a:lnTo>
                            <a:pt x="2907" y="1784"/>
                          </a:lnTo>
                          <a:lnTo>
                            <a:pt x="2911" y="1784"/>
                          </a:lnTo>
                          <a:lnTo>
                            <a:pt x="2915" y="1784"/>
                          </a:lnTo>
                          <a:lnTo>
                            <a:pt x="2918" y="1784"/>
                          </a:lnTo>
                          <a:lnTo>
                            <a:pt x="2922" y="1784"/>
                          </a:lnTo>
                          <a:lnTo>
                            <a:pt x="2926" y="1784"/>
                          </a:lnTo>
                          <a:lnTo>
                            <a:pt x="2930" y="1785"/>
                          </a:lnTo>
                          <a:lnTo>
                            <a:pt x="2934" y="1785"/>
                          </a:lnTo>
                          <a:lnTo>
                            <a:pt x="2938" y="1785"/>
                          </a:lnTo>
                          <a:lnTo>
                            <a:pt x="2941" y="1785"/>
                          </a:lnTo>
                          <a:lnTo>
                            <a:pt x="2945" y="1785"/>
                          </a:lnTo>
                          <a:lnTo>
                            <a:pt x="2949" y="1785"/>
                          </a:lnTo>
                          <a:lnTo>
                            <a:pt x="2953" y="1785"/>
                          </a:lnTo>
                          <a:lnTo>
                            <a:pt x="2957" y="1785"/>
                          </a:lnTo>
                          <a:lnTo>
                            <a:pt x="2961" y="1785"/>
                          </a:lnTo>
                          <a:lnTo>
                            <a:pt x="2964" y="1785"/>
                          </a:lnTo>
                          <a:lnTo>
                            <a:pt x="2968" y="1785"/>
                          </a:lnTo>
                          <a:lnTo>
                            <a:pt x="2972" y="1785"/>
                          </a:lnTo>
                          <a:lnTo>
                            <a:pt x="2976" y="1785"/>
                          </a:lnTo>
                          <a:lnTo>
                            <a:pt x="2980" y="1785"/>
                          </a:lnTo>
                          <a:lnTo>
                            <a:pt x="2984" y="1786"/>
                          </a:lnTo>
                          <a:lnTo>
                            <a:pt x="2988" y="1786"/>
                          </a:lnTo>
                          <a:lnTo>
                            <a:pt x="2991" y="1786"/>
                          </a:lnTo>
                          <a:lnTo>
                            <a:pt x="2995" y="1786"/>
                          </a:lnTo>
                          <a:lnTo>
                            <a:pt x="2999" y="1786"/>
                          </a:lnTo>
                          <a:lnTo>
                            <a:pt x="3003" y="1786"/>
                          </a:lnTo>
                          <a:lnTo>
                            <a:pt x="3007" y="1786"/>
                          </a:lnTo>
                          <a:lnTo>
                            <a:pt x="3011" y="1786"/>
                          </a:lnTo>
                          <a:lnTo>
                            <a:pt x="3014" y="1786"/>
                          </a:lnTo>
                          <a:lnTo>
                            <a:pt x="3018" y="1786"/>
                          </a:lnTo>
                          <a:lnTo>
                            <a:pt x="3022" y="1786"/>
                          </a:lnTo>
                          <a:lnTo>
                            <a:pt x="3026" y="1786"/>
                          </a:lnTo>
                          <a:lnTo>
                            <a:pt x="3030" y="1786"/>
                          </a:lnTo>
                          <a:lnTo>
                            <a:pt x="3034" y="1786"/>
                          </a:lnTo>
                          <a:lnTo>
                            <a:pt x="3037" y="1786"/>
                          </a:lnTo>
                          <a:lnTo>
                            <a:pt x="3041" y="1786"/>
                          </a:lnTo>
                          <a:lnTo>
                            <a:pt x="3045" y="1786"/>
                          </a:lnTo>
                          <a:lnTo>
                            <a:pt x="3049" y="1786"/>
                          </a:lnTo>
                          <a:lnTo>
                            <a:pt x="3053" y="1786"/>
                          </a:lnTo>
                          <a:lnTo>
                            <a:pt x="3057" y="1786"/>
                          </a:lnTo>
                          <a:lnTo>
                            <a:pt x="3060" y="1786"/>
                          </a:lnTo>
                          <a:lnTo>
                            <a:pt x="3064" y="1786"/>
                          </a:lnTo>
                          <a:lnTo>
                            <a:pt x="3068" y="1786"/>
                          </a:lnTo>
                          <a:lnTo>
                            <a:pt x="3072" y="1786"/>
                          </a:lnTo>
                        </a:path>
                      </a:pathLst>
                    </a:custGeom>
                    <a:solidFill>
                      <a:srgbClr val="92D050">
                        <a:alpha val="30000"/>
                      </a:srgbClr>
                    </a:solidFill>
                    <a:ln w="38100" cap="flat">
                      <a:solidFill>
                        <a:srgbClr val="008080"/>
                      </a:solidFill>
                      <a:prstDash val="dash"/>
                      <a:round/>
                      <a:headEnd/>
                      <a:tailEnd/>
                    </a:ln>
                    <a:extLst/>
                  </p:spPr>
                  <p:txBody>
                    <a:bodyPr/>
                    <a:lstStyle/>
                    <a:p>
                      <a:endParaRPr lang="en-US"/>
                    </a:p>
                  </p:txBody>
                </p:sp>
              </p:grpSp>
              <p:sp>
                <p:nvSpPr>
                  <p:cNvPr id="30738" name="Line 23"/>
                  <p:cNvSpPr>
                    <a:spLocks noChangeShapeType="1"/>
                  </p:cNvSpPr>
                  <p:nvPr/>
                </p:nvSpPr>
                <p:spPr bwMode="auto">
                  <a:xfrm>
                    <a:off x="480" y="3216"/>
                    <a:ext cx="499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0736" name="Line 24"/>
                <p:cNvSpPr>
                  <a:spLocks noChangeShapeType="1"/>
                </p:cNvSpPr>
                <p:nvPr/>
              </p:nvSpPr>
              <p:spPr bwMode="auto">
                <a:xfrm>
                  <a:off x="384"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0732" name="Text Box 25"/>
            <p:cNvSpPr txBox="1">
              <a:spLocks noChangeArrowheads="1"/>
            </p:cNvSpPr>
            <p:nvPr/>
          </p:nvSpPr>
          <p:spPr bwMode="auto">
            <a:xfrm>
              <a:off x="4503" y="2537"/>
              <a:ext cx="11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2900">
                <a:latin typeface="Times New Roman" pitchFamily="18" charset="0"/>
              </a:endParaRPr>
            </a:p>
          </p:txBody>
        </p:sp>
      </p:grpSp>
      <p:sp>
        <p:nvSpPr>
          <p:cNvPr id="465946" name="Rectangle 26"/>
          <p:cNvSpPr>
            <a:spLocks noChangeArrowheads="1"/>
          </p:cNvSpPr>
          <p:nvPr/>
        </p:nvSpPr>
        <p:spPr bwMode="auto">
          <a:xfrm>
            <a:off x="5335060" y="4262859"/>
            <a:ext cx="1252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400" dirty="0"/>
              <a:t>False</a:t>
            </a:r>
          </a:p>
          <a:p>
            <a:pPr>
              <a:buFontTx/>
              <a:buNone/>
            </a:pPr>
            <a:r>
              <a:rPr lang="en-US" sz="2400" dirty="0"/>
              <a:t>Positive</a:t>
            </a:r>
          </a:p>
        </p:txBody>
      </p:sp>
      <p:sp>
        <p:nvSpPr>
          <p:cNvPr id="465947" name="Rectangle 27"/>
          <p:cNvSpPr>
            <a:spLocks noChangeArrowheads="1"/>
          </p:cNvSpPr>
          <p:nvPr/>
        </p:nvSpPr>
        <p:spPr bwMode="auto">
          <a:xfrm>
            <a:off x="3351213" y="4118843"/>
            <a:ext cx="1389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400" dirty="0"/>
              <a:t>False</a:t>
            </a:r>
          </a:p>
          <a:p>
            <a:pPr>
              <a:buFontTx/>
              <a:buNone/>
            </a:pPr>
            <a:r>
              <a:rPr lang="en-US" sz="2400" dirty="0"/>
              <a:t>Negative</a:t>
            </a:r>
          </a:p>
        </p:txBody>
      </p:sp>
      <p:sp>
        <p:nvSpPr>
          <p:cNvPr id="30728" name="Line 28"/>
          <p:cNvSpPr>
            <a:spLocks noChangeShapeType="1"/>
          </p:cNvSpPr>
          <p:nvPr/>
        </p:nvSpPr>
        <p:spPr bwMode="auto">
          <a:xfrm>
            <a:off x="4349530" y="4895372"/>
            <a:ext cx="381000" cy="304800"/>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0729" name="Line 29"/>
          <p:cNvSpPr>
            <a:spLocks noChangeShapeType="1"/>
          </p:cNvSpPr>
          <p:nvPr/>
        </p:nvSpPr>
        <p:spPr bwMode="auto">
          <a:xfrm flipH="1">
            <a:off x="5033076" y="4768686"/>
            <a:ext cx="304800" cy="457200"/>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465950" name="Rectangle 30"/>
          <p:cNvSpPr>
            <a:spLocks noGrp="1" noChangeArrowheads="1"/>
          </p:cNvSpPr>
          <p:nvPr>
            <p:ph type="title"/>
          </p:nvPr>
        </p:nvSpPr>
        <p:spPr>
          <a:xfrm>
            <a:off x="457200" y="304800"/>
            <a:ext cx="8229600" cy="1371600"/>
          </a:xfrm>
        </p:spPr>
        <p:txBody>
          <a:bodyPr/>
          <a:lstStyle/>
          <a:p>
            <a:pPr eaLnBrk="1" hangingPunct="1">
              <a:defRPr/>
            </a:pPr>
            <a:r>
              <a:rPr lang="en-US" sz="4000" dirty="0" smtClean="0">
                <a:solidFill>
                  <a:srgbClr val="990033"/>
                </a:solidFill>
                <a:effectLst>
                  <a:outerShdw blurRad="38100" dist="38100" dir="2700000" algn="tl">
                    <a:srgbClr val="C0C0C0"/>
                  </a:outerShdw>
                </a:effectLst>
              </a:rPr>
              <a:t>An </a:t>
            </a:r>
            <a:r>
              <a:rPr lang="en-US" sz="4000" u="sng" dirty="0" smtClean="0">
                <a:solidFill>
                  <a:srgbClr val="990033"/>
                </a:solidFill>
                <a:effectLst>
                  <a:outerShdw blurRad="38100" dist="38100" dir="2700000" algn="tl">
                    <a:srgbClr val="C0C0C0"/>
                  </a:outerShdw>
                </a:effectLst>
              </a:rPr>
              <a:t>intermediate cut-off</a:t>
            </a:r>
            <a:r>
              <a:rPr lang="en-US" sz="4000" dirty="0" smtClean="0">
                <a:solidFill>
                  <a:srgbClr val="990033"/>
                </a:solidFill>
                <a:effectLst>
                  <a:outerShdw blurRad="38100" dist="38100" dir="2700000" algn="tl">
                    <a:srgbClr val="C0C0C0"/>
                  </a:outerShdw>
                </a:effectLst>
              </a:rPr>
              <a:t> results in minimum total error</a:t>
            </a:r>
            <a:endParaRPr lang="en-US" sz="4000" dirty="0" smtClean="0"/>
          </a:p>
        </p:txBody>
      </p:sp>
      <p:sp>
        <p:nvSpPr>
          <p:cNvPr id="30722" name="Line 2"/>
          <p:cNvSpPr>
            <a:spLocks noChangeShapeType="1"/>
          </p:cNvSpPr>
          <p:nvPr/>
        </p:nvSpPr>
        <p:spPr bwMode="auto">
          <a:xfrm flipV="1">
            <a:off x="4876800" y="2116138"/>
            <a:ext cx="0" cy="320040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TextBox 30"/>
          <p:cNvSpPr txBox="1"/>
          <p:nvPr/>
        </p:nvSpPr>
        <p:spPr>
          <a:xfrm>
            <a:off x="5732641" y="1898711"/>
            <a:ext cx="3159839" cy="461665"/>
          </a:xfrm>
          <a:prstGeom prst="rect">
            <a:avLst/>
          </a:prstGeom>
          <a:noFill/>
        </p:spPr>
        <p:txBody>
          <a:bodyPr wrap="none" rtlCol="0">
            <a:spAutoFit/>
          </a:bodyPr>
          <a:lstStyle/>
          <a:p>
            <a:pPr>
              <a:buNone/>
            </a:pPr>
            <a:r>
              <a:rPr lang="en-US" sz="2400" b="1" dirty="0" smtClean="0"/>
              <a:t>Intermediate Cut-Off</a:t>
            </a:r>
            <a:endParaRPr lang="en-US" sz="2400" b="1" dirty="0"/>
          </a:p>
        </p:txBody>
      </p:sp>
      <p:sp>
        <p:nvSpPr>
          <p:cNvPr id="32" name="Line 22"/>
          <p:cNvSpPr>
            <a:spLocks noChangeShapeType="1"/>
          </p:cNvSpPr>
          <p:nvPr/>
        </p:nvSpPr>
        <p:spPr bwMode="auto">
          <a:xfrm flipH="1">
            <a:off x="4988479" y="2161884"/>
            <a:ext cx="721135" cy="172479"/>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009" fill="hold"/>
                                        <p:tgtEl>
                                          <p:spTgt spid="3"/>
                                        </p:tgtEl>
                                      </p:cBhvr>
                                    </p:cmd>
                                  </p:childTnLst>
                                </p:cTn>
                              </p:par>
                              <p:par>
                                <p:cTn id="7" presetID="9" presetClass="entr" presetSubtype="0" fill="hold" grpId="0" nodeType="withEffect">
                                  <p:stCondLst>
                                    <p:cond delay="4000"/>
                                  </p:stCondLst>
                                  <p:childTnLst>
                                    <p:set>
                                      <p:cBhvr>
                                        <p:cTn id="8" dur="1" fill="hold">
                                          <p:stCondLst>
                                            <p:cond delay="0"/>
                                          </p:stCondLst>
                                        </p:cTn>
                                        <p:tgtEl>
                                          <p:spTgt spid="465947"/>
                                        </p:tgtEl>
                                        <p:attrNameLst>
                                          <p:attrName>style.visibility</p:attrName>
                                        </p:attrNameLst>
                                      </p:cBhvr>
                                      <p:to>
                                        <p:strVal val="visible"/>
                                      </p:to>
                                    </p:set>
                                    <p:animEffect transition="in" filter="dissolve">
                                      <p:cBhvr>
                                        <p:cTn id="9" dur="2000"/>
                                        <p:tgtEl>
                                          <p:spTgt spid="465947"/>
                                        </p:tgtEl>
                                      </p:cBhvr>
                                    </p:animEffect>
                                  </p:childTnLst>
                                </p:cTn>
                              </p:par>
                              <p:par>
                                <p:cTn id="10" presetID="9" presetClass="entr" presetSubtype="0" fill="hold" grpId="0" nodeType="withEffect">
                                  <p:stCondLst>
                                    <p:cond delay="4000"/>
                                  </p:stCondLst>
                                  <p:childTnLst>
                                    <p:set>
                                      <p:cBhvr>
                                        <p:cTn id="11" dur="1" fill="hold">
                                          <p:stCondLst>
                                            <p:cond delay="0"/>
                                          </p:stCondLst>
                                        </p:cTn>
                                        <p:tgtEl>
                                          <p:spTgt spid="465946"/>
                                        </p:tgtEl>
                                        <p:attrNameLst>
                                          <p:attrName>style.visibility</p:attrName>
                                        </p:attrNameLst>
                                      </p:cBhvr>
                                      <p:to>
                                        <p:strVal val="visible"/>
                                      </p:to>
                                    </p:set>
                                    <p:animEffect transition="in" filter="dissolve">
                                      <p:cBhvr>
                                        <p:cTn id="12" dur="2000"/>
                                        <p:tgtEl>
                                          <p:spTgt spid="4659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465946" grpId="0" autoUpdateAnimBg="0"/>
      <p:bldP spid="46594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74" name="Rectangle 30"/>
          <p:cNvSpPr>
            <a:spLocks noGrp="1" noChangeArrowheads="1"/>
          </p:cNvSpPr>
          <p:nvPr>
            <p:ph type="title"/>
          </p:nvPr>
        </p:nvSpPr>
        <p:spPr>
          <a:xfrm>
            <a:off x="457200" y="304800"/>
            <a:ext cx="8229600" cy="1371600"/>
          </a:xfrm>
        </p:spPr>
        <p:txBody>
          <a:bodyPr/>
          <a:lstStyle/>
          <a:p>
            <a:pPr eaLnBrk="1" hangingPunct="1">
              <a:defRPr/>
            </a:pPr>
            <a:r>
              <a:rPr lang="en-US" sz="4000" smtClean="0">
                <a:solidFill>
                  <a:srgbClr val="990033"/>
                </a:solidFill>
                <a:effectLst>
                  <a:outerShdw blurRad="38100" dist="38100" dir="2700000" algn="tl">
                    <a:srgbClr val="C0C0C0"/>
                  </a:outerShdw>
                </a:effectLst>
              </a:rPr>
              <a:t>A </a:t>
            </a:r>
            <a:r>
              <a:rPr lang="en-US" sz="4000" u="sng" smtClean="0">
                <a:solidFill>
                  <a:srgbClr val="990033"/>
                </a:solidFill>
                <a:effectLst>
                  <a:outerShdw blurRad="38100" dist="38100" dir="2700000" algn="tl">
                    <a:srgbClr val="C0C0C0"/>
                  </a:outerShdw>
                </a:effectLst>
              </a:rPr>
              <a:t>high cut-off</a:t>
            </a:r>
            <a:r>
              <a:rPr lang="en-US" sz="4000" smtClean="0">
                <a:solidFill>
                  <a:srgbClr val="990033"/>
                </a:solidFill>
                <a:effectLst>
                  <a:outerShdw blurRad="38100" dist="38100" dir="2700000" algn="tl">
                    <a:srgbClr val="C0C0C0"/>
                  </a:outerShdw>
                </a:effectLst>
              </a:rPr>
              <a:t> results in a more specific test</a:t>
            </a:r>
            <a:endParaRPr lang="en-US" sz="4000" smtClean="0">
              <a:effectLst>
                <a:outerShdw blurRad="38100" dist="38100" dir="2700000" algn="tl">
                  <a:srgbClr val="C0C0C0"/>
                </a:outerShdw>
              </a:effectLst>
            </a:endParaRPr>
          </a:p>
        </p:txBody>
      </p:sp>
      <p:grpSp>
        <p:nvGrpSpPr>
          <p:cNvPr id="3" name="Group 2"/>
          <p:cNvGrpSpPr/>
          <p:nvPr/>
        </p:nvGrpSpPr>
        <p:grpSpPr>
          <a:xfrm>
            <a:off x="80963" y="1761257"/>
            <a:ext cx="8836025" cy="4764087"/>
            <a:chOff x="80963" y="1763713"/>
            <a:chExt cx="8836025" cy="4764087"/>
          </a:xfrm>
        </p:grpSpPr>
        <p:grpSp>
          <p:nvGrpSpPr>
            <p:cNvPr id="31748" name="Group 4"/>
            <p:cNvGrpSpPr>
              <a:grpSpLocks/>
            </p:cNvGrpSpPr>
            <p:nvPr/>
          </p:nvGrpSpPr>
          <p:grpSpPr bwMode="auto">
            <a:xfrm>
              <a:off x="80963" y="1763713"/>
              <a:ext cx="8836025" cy="4764087"/>
              <a:chOff x="51" y="1111"/>
              <a:chExt cx="5566" cy="3001"/>
            </a:xfrm>
          </p:grpSpPr>
          <p:grpSp>
            <p:nvGrpSpPr>
              <p:cNvPr id="31750" name="Group 5"/>
              <p:cNvGrpSpPr>
                <a:grpSpLocks/>
              </p:cNvGrpSpPr>
              <p:nvPr/>
            </p:nvGrpSpPr>
            <p:grpSpPr bwMode="auto">
              <a:xfrm>
                <a:off x="51" y="1111"/>
                <a:ext cx="5566" cy="2287"/>
                <a:chOff x="51" y="1111"/>
                <a:chExt cx="5566" cy="2287"/>
              </a:xfrm>
            </p:grpSpPr>
            <p:grpSp>
              <p:nvGrpSpPr>
                <p:cNvPr id="31755" name="Group 6"/>
                <p:cNvGrpSpPr>
                  <a:grpSpLocks/>
                </p:cNvGrpSpPr>
                <p:nvPr/>
              </p:nvGrpSpPr>
              <p:grpSpPr bwMode="auto">
                <a:xfrm>
                  <a:off x="51" y="1111"/>
                  <a:ext cx="5566" cy="2287"/>
                  <a:chOff x="51" y="1111"/>
                  <a:chExt cx="5566" cy="2287"/>
                </a:xfrm>
              </p:grpSpPr>
              <p:grpSp>
                <p:nvGrpSpPr>
                  <p:cNvPr id="31757" name="Group 7"/>
                  <p:cNvGrpSpPr>
                    <a:grpSpLocks/>
                  </p:cNvGrpSpPr>
                  <p:nvPr/>
                </p:nvGrpSpPr>
                <p:grpSpPr bwMode="auto">
                  <a:xfrm>
                    <a:off x="51" y="1111"/>
                    <a:ext cx="5566" cy="2287"/>
                    <a:chOff x="51" y="1111"/>
                    <a:chExt cx="5566" cy="2287"/>
                  </a:xfrm>
                </p:grpSpPr>
                <p:grpSp>
                  <p:nvGrpSpPr>
                    <p:cNvPr id="31760" name="Group 8"/>
                    <p:cNvGrpSpPr>
                      <a:grpSpLocks/>
                    </p:cNvGrpSpPr>
                    <p:nvPr/>
                  </p:nvGrpSpPr>
                  <p:grpSpPr bwMode="auto">
                    <a:xfrm>
                      <a:off x="51" y="1111"/>
                      <a:ext cx="5566" cy="2287"/>
                      <a:chOff x="51" y="1111"/>
                      <a:chExt cx="5566" cy="2287"/>
                    </a:xfrm>
                  </p:grpSpPr>
                  <p:sp>
                    <p:nvSpPr>
                      <p:cNvPr id="31763" name="Text Box 9"/>
                      <p:cNvSpPr txBox="1">
                        <a:spLocks noChangeArrowheads="1"/>
                      </p:cNvSpPr>
                      <p:nvPr/>
                    </p:nvSpPr>
                    <p:spPr bwMode="auto">
                      <a:xfrm rot="-5414951">
                        <a:off x="-929" y="2091"/>
                        <a:ext cx="2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Number of Individuals</a:t>
                        </a:r>
                      </a:p>
                    </p:txBody>
                  </p:sp>
                  <p:grpSp>
                    <p:nvGrpSpPr>
                      <p:cNvPr id="31764" name="Group 10"/>
                      <p:cNvGrpSpPr>
                        <a:grpSpLocks/>
                      </p:cNvGrpSpPr>
                      <p:nvPr/>
                    </p:nvGrpSpPr>
                    <p:grpSpPr bwMode="auto">
                      <a:xfrm>
                        <a:off x="385" y="1333"/>
                        <a:ext cx="5232" cy="2016"/>
                        <a:chOff x="385" y="1333"/>
                        <a:chExt cx="5232" cy="2016"/>
                      </a:xfrm>
                    </p:grpSpPr>
                    <p:grpSp>
                      <p:nvGrpSpPr>
                        <p:cNvPr id="31765" name="Group 11"/>
                        <p:cNvGrpSpPr>
                          <a:grpSpLocks/>
                        </p:cNvGrpSpPr>
                        <p:nvPr/>
                      </p:nvGrpSpPr>
                      <p:grpSpPr bwMode="auto">
                        <a:xfrm>
                          <a:off x="385" y="1333"/>
                          <a:ext cx="5232" cy="2016"/>
                          <a:chOff x="384" y="1200"/>
                          <a:chExt cx="5232" cy="2016"/>
                        </a:xfrm>
                      </p:grpSpPr>
                      <p:sp>
                        <p:nvSpPr>
                          <p:cNvPr id="31767" name="Line 12"/>
                          <p:cNvSpPr>
                            <a:spLocks noChangeShapeType="1"/>
                          </p:cNvSpPr>
                          <p:nvPr/>
                        </p:nvSpPr>
                        <p:spPr bwMode="auto">
                          <a:xfrm flipV="1">
                            <a:off x="384" y="1200"/>
                            <a:ext cx="0" cy="201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1768" name="Group 13"/>
                          <p:cNvGrpSpPr>
                            <a:grpSpLocks/>
                          </p:cNvGrpSpPr>
                          <p:nvPr/>
                        </p:nvGrpSpPr>
                        <p:grpSpPr bwMode="auto">
                          <a:xfrm>
                            <a:off x="384" y="1620"/>
                            <a:ext cx="5232" cy="1596"/>
                            <a:chOff x="384" y="1620"/>
                            <a:chExt cx="5232" cy="1596"/>
                          </a:xfrm>
                        </p:grpSpPr>
                        <p:grpSp>
                          <p:nvGrpSpPr>
                            <p:cNvPr id="31769" name="Group 14"/>
                            <p:cNvGrpSpPr>
                              <a:grpSpLocks/>
                            </p:cNvGrpSpPr>
                            <p:nvPr/>
                          </p:nvGrpSpPr>
                          <p:grpSpPr bwMode="auto">
                            <a:xfrm>
                              <a:off x="384" y="1620"/>
                              <a:ext cx="5232" cy="1596"/>
                              <a:chOff x="384" y="1620"/>
                              <a:chExt cx="5232" cy="1596"/>
                            </a:xfrm>
                          </p:grpSpPr>
                          <p:grpSp>
                            <p:nvGrpSpPr>
                              <p:cNvPr id="31771" name="Group 15"/>
                              <p:cNvGrpSpPr>
                                <a:grpSpLocks/>
                              </p:cNvGrpSpPr>
                              <p:nvPr/>
                            </p:nvGrpSpPr>
                            <p:grpSpPr bwMode="auto">
                              <a:xfrm>
                                <a:off x="384" y="1620"/>
                                <a:ext cx="5232" cy="1596"/>
                                <a:chOff x="48" y="1392"/>
                                <a:chExt cx="5232" cy="1596"/>
                              </a:xfrm>
                            </p:grpSpPr>
                            <p:sp>
                              <p:nvSpPr>
                                <p:cNvPr id="31773" name="Freeform 16"/>
                                <p:cNvSpPr>
                                  <a:spLocks/>
                                </p:cNvSpPr>
                                <p:nvPr/>
                              </p:nvSpPr>
                              <p:spPr bwMode="auto">
                                <a:xfrm>
                                  <a:off x="1584" y="1392"/>
                                  <a:ext cx="3696" cy="1596"/>
                                </a:xfrm>
                                <a:custGeom>
                                  <a:avLst/>
                                  <a:gdLst>
                                    <a:gd name="T0" fmla="*/ 79 w 3072"/>
                                    <a:gd name="T1" fmla="*/ 1274 h 1786"/>
                                    <a:gd name="T2" fmla="*/ 168 w 3072"/>
                                    <a:gd name="T3" fmla="*/ 1273 h 1786"/>
                                    <a:gd name="T4" fmla="*/ 255 w 3072"/>
                                    <a:gd name="T5" fmla="*/ 1273 h 1786"/>
                                    <a:gd name="T6" fmla="*/ 342 w 3072"/>
                                    <a:gd name="T7" fmla="*/ 1273 h 1786"/>
                                    <a:gd name="T8" fmla="*/ 428 w 3072"/>
                                    <a:gd name="T9" fmla="*/ 1272 h 1786"/>
                                    <a:gd name="T10" fmla="*/ 515 w 3072"/>
                                    <a:gd name="T11" fmla="*/ 1268 h 1786"/>
                                    <a:gd name="T12" fmla="*/ 602 w 3072"/>
                                    <a:gd name="T13" fmla="*/ 1264 h 1786"/>
                                    <a:gd name="T14" fmla="*/ 689 w 3072"/>
                                    <a:gd name="T15" fmla="*/ 1259 h 1786"/>
                                    <a:gd name="T16" fmla="*/ 775 w 3072"/>
                                    <a:gd name="T17" fmla="*/ 1252 h 1786"/>
                                    <a:gd name="T18" fmla="*/ 863 w 3072"/>
                                    <a:gd name="T19" fmla="*/ 1243 h 1786"/>
                                    <a:gd name="T20" fmla="*/ 949 w 3072"/>
                                    <a:gd name="T21" fmla="*/ 1230 h 1786"/>
                                    <a:gd name="T22" fmla="*/ 1036 w 3072"/>
                                    <a:gd name="T23" fmla="*/ 1212 h 1786"/>
                                    <a:gd name="T24" fmla="*/ 1124 w 3072"/>
                                    <a:gd name="T25" fmla="*/ 1189 h 1786"/>
                                    <a:gd name="T26" fmla="*/ 1210 w 3072"/>
                                    <a:gd name="T27" fmla="*/ 1160 h 1786"/>
                                    <a:gd name="T28" fmla="*/ 1297 w 3072"/>
                                    <a:gd name="T29" fmla="*/ 1122 h 1786"/>
                                    <a:gd name="T30" fmla="*/ 1384 w 3072"/>
                                    <a:gd name="T31" fmla="*/ 1077 h 1786"/>
                                    <a:gd name="T32" fmla="*/ 1473 w 3072"/>
                                    <a:gd name="T33" fmla="*/ 1023 h 1786"/>
                                    <a:gd name="T34" fmla="*/ 1559 w 3072"/>
                                    <a:gd name="T35" fmla="*/ 959 h 1786"/>
                                    <a:gd name="T36" fmla="*/ 1646 w 3072"/>
                                    <a:gd name="T37" fmla="*/ 886 h 1786"/>
                                    <a:gd name="T38" fmla="*/ 1733 w 3072"/>
                                    <a:gd name="T39" fmla="*/ 803 h 1786"/>
                                    <a:gd name="T40" fmla="*/ 1818 w 3072"/>
                                    <a:gd name="T41" fmla="*/ 713 h 1786"/>
                                    <a:gd name="T42" fmla="*/ 1905 w 3072"/>
                                    <a:gd name="T43" fmla="*/ 617 h 1786"/>
                                    <a:gd name="T44" fmla="*/ 1992 w 3072"/>
                                    <a:gd name="T45" fmla="*/ 517 h 1786"/>
                                    <a:gd name="T46" fmla="*/ 2080 w 3072"/>
                                    <a:gd name="T47" fmla="*/ 416 h 1786"/>
                                    <a:gd name="T48" fmla="*/ 2167 w 3072"/>
                                    <a:gd name="T49" fmla="*/ 319 h 1786"/>
                                    <a:gd name="T50" fmla="*/ 2253 w 3072"/>
                                    <a:gd name="T51" fmla="*/ 230 h 1786"/>
                                    <a:gd name="T52" fmla="*/ 2340 w 3072"/>
                                    <a:gd name="T53" fmla="*/ 150 h 1786"/>
                                    <a:gd name="T54" fmla="*/ 2428 w 3072"/>
                                    <a:gd name="T55" fmla="*/ 84 h 1786"/>
                                    <a:gd name="T56" fmla="*/ 2515 w 3072"/>
                                    <a:gd name="T57" fmla="*/ 37 h 1786"/>
                                    <a:gd name="T58" fmla="*/ 2601 w 3072"/>
                                    <a:gd name="T59" fmla="*/ 8 h 1786"/>
                                    <a:gd name="T60" fmla="*/ 2689 w 3072"/>
                                    <a:gd name="T61" fmla="*/ 0 h 1786"/>
                                    <a:gd name="T62" fmla="*/ 2777 w 3072"/>
                                    <a:gd name="T63" fmla="*/ 14 h 1786"/>
                                    <a:gd name="T64" fmla="*/ 2863 w 3072"/>
                                    <a:gd name="T65" fmla="*/ 49 h 1786"/>
                                    <a:gd name="T66" fmla="*/ 2949 w 3072"/>
                                    <a:gd name="T67" fmla="*/ 103 h 1786"/>
                                    <a:gd name="T68" fmla="*/ 3035 w 3072"/>
                                    <a:gd name="T69" fmla="*/ 173 h 1786"/>
                                    <a:gd name="T70" fmla="*/ 3122 w 3072"/>
                                    <a:gd name="T71" fmla="*/ 256 h 1786"/>
                                    <a:gd name="T72" fmla="*/ 3209 w 3072"/>
                                    <a:gd name="T73" fmla="*/ 349 h 1786"/>
                                    <a:gd name="T74" fmla="*/ 3298 w 3072"/>
                                    <a:gd name="T75" fmla="*/ 447 h 1786"/>
                                    <a:gd name="T76" fmla="*/ 3384 w 3072"/>
                                    <a:gd name="T77" fmla="*/ 548 h 1786"/>
                                    <a:gd name="T78" fmla="*/ 3471 w 3072"/>
                                    <a:gd name="T79" fmla="*/ 648 h 1786"/>
                                    <a:gd name="T80" fmla="*/ 3558 w 3072"/>
                                    <a:gd name="T81" fmla="*/ 741 h 1786"/>
                                    <a:gd name="T82" fmla="*/ 3644 w 3072"/>
                                    <a:gd name="T83" fmla="*/ 829 h 1786"/>
                                    <a:gd name="T84" fmla="*/ 3732 w 3072"/>
                                    <a:gd name="T85" fmla="*/ 909 h 1786"/>
                                    <a:gd name="T86" fmla="*/ 3819 w 3072"/>
                                    <a:gd name="T87" fmla="*/ 979 h 1786"/>
                                    <a:gd name="T88" fmla="*/ 3907 w 3072"/>
                                    <a:gd name="T89" fmla="*/ 1040 h 1786"/>
                                    <a:gd name="T90" fmla="*/ 3992 w 3072"/>
                                    <a:gd name="T91" fmla="*/ 1092 h 1786"/>
                                    <a:gd name="T92" fmla="*/ 4079 w 3072"/>
                                    <a:gd name="T93" fmla="*/ 1135 h 1786"/>
                                    <a:gd name="T94" fmla="*/ 4166 w 3072"/>
                                    <a:gd name="T95" fmla="*/ 1169 h 1786"/>
                                    <a:gd name="T96" fmla="*/ 4253 w 3072"/>
                                    <a:gd name="T97" fmla="*/ 1197 h 1786"/>
                                    <a:gd name="T98" fmla="*/ 4340 w 3072"/>
                                    <a:gd name="T99" fmla="*/ 1218 h 1786"/>
                                    <a:gd name="T100" fmla="*/ 4426 w 3072"/>
                                    <a:gd name="T101" fmla="*/ 1234 h 1786"/>
                                    <a:gd name="T102" fmla="*/ 4515 w 3072"/>
                                    <a:gd name="T103" fmla="*/ 1246 h 1786"/>
                                    <a:gd name="T104" fmla="*/ 4602 w 3072"/>
                                    <a:gd name="T105" fmla="*/ 1256 h 1786"/>
                                    <a:gd name="T106" fmla="*/ 4689 w 3072"/>
                                    <a:gd name="T107" fmla="*/ 1262 h 1786"/>
                                    <a:gd name="T108" fmla="*/ 4775 w 3072"/>
                                    <a:gd name="T109" fmla="*/ 1265 h 1786"/>
                                    <a:gd name="T110" fmla="*/ 4862 w 3072"/>
                                    <a:gd name="T111" fmla="*/ 1269 h 1786"/>
                                    <a:gd name="T112" fmla="*/ 4948 w 3072"/>
                                    <a:gd name="T113" fmla="*/ 1272 h 1786"/>
                                    <a:gd name="T114" fmla="*/ 5036 w 3072"/>
                                    <a:gd name="T115" fmla="*/ 1273 h 1786"/>
                                    <a:gd name="T116" fmla="*/ 5122 w 3072"/>
                                    <a:gd name="T117" fmla="*/ 1273 h 1786"/>
                                    <a:gd name="T118" fmla="*/ 5210 w 3072"/>
                                    <a:gd name="T119" fmla="*/ 1274 h 1786"/>
                                    <a:gd name="T120" fmla="*/ 5296 w 3072"/>
                                    <a:gd name="T121" fmla="*/ 1274 h 17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786"/>
                                    <a:gd name="T185" fmla="*/ 3072 w 3072"/>
                                    <a:gd name="T186" fmla="*/ 1786 h 17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786">
                                      <a:moveTo>
                                        <a:pt x="0" y="1786"/>
                                      </a:moveTo>
                                      <a:lnTo>
                                        <a:pt x="4" y="1786"/>
                                      </a:lnTo>
                                      <a:lnTo>
                                        <a:pt x="8" y="1786"/>
                                      </a:lnTo>
                                      <a:lnTo>
                                        <a:pt x="12" y="1786"/>
                                      </a:lnTo>
                                      <a:lnTo>
                                        <a:pt x="15" y="1786"/>
                                      </a:lnTo>
                                      <a:lnTo>
                                        <a:pt x="19" y="1786"/>
                                      </a:lnTo>
                                      <a:lnTo>
                                        <a:pt x="23" y="1786"/>
                                      </a:lnTo>
                                      <a:lnTo>
                                        <a:pt x="27" y="1786"/>
                                      </a:lnTo>
                                      <a:lnTo>
                                        <a:pt x="31" y="1786"/>
                                      </a:lnTo>
                                      <a:lnTo>
                                        <a:pt x="35" y="1786"/>
                                      </a:lnTo>
                                      <a:lnTo>
                                        <a:pt x="38" y="1786"/>
                                      </a:lnTo>
                                      <a:lnTo>
                                        <a:pt x="42" y="1786"/>
                                      </a:lnTo>
                                      <a:lnTo>
                                        <a:pt x="46" y="1786"/>
                                      </a:lnTo>
                                      <a:lnTo>
                                        <a:pt x="50" y="1786"/>
                                      </a:lnTo>
                                      <a:lnTo>
                                        <a:pt x="54" y="1786"/>
                                      </a:lnTo>
                                      <a:lnTo>
                                        <a:pt x="58" y="1786"/>
                                      </a:lnTo>
                                      <a:lnTo>
                                        <a:pt x="61" y="1786"/>
                                      </a:lnTo>
                                      <a:lnTo>
                                        <a:pt x="65" y="1786"/>
                                      </a:lnTo>
                                      <a:lnTo>
                                        <a:pt x="69" y="1786"/>
                                      </a:lnTo>
                                      <a:lnTo>
                                        <a:pt x="73" y="1786"/>
                                      </a:lnTo>
                                      <a:lnTo>
                                        <a:pt x="77" y="1786"/>
                                      </a:lnTo>
                                      <a:lnTo>
                                        <a:pt x="81" y="1786"/>
                                      </a:lnTo>
                                      <a:lnTo>
                                        <a:pt x="84" y="1786"/>
                                      </a:lnTo>
                                      <a:lnTo>
                                        <a:pt x="88" y="1786"/>
                                      </a:lnTo>
                                      <a:lnTo>
                                        <a:pt x="92" y="1785"/>
                                      </a:lnTo>
                                      <a:lnTo>
                                        <a:pt x="96" y="1785"/>
                                      </a:lnTo>
                                      <a:lnTo>
                                        <a:pt x="100" y="1785"/>
                                      </a:lnTo>
                                      <a:lnTo>
                                        <a:pt x="104" y="1785"/>
                                      </a:lnTo>
                                      <a:lnTo>
                                        <a:pt x="108" y="1785"/>
                                      </a:lnTo>
                                      <a:lnTo>
                                        <a:pt x="111" y="1785"/>
                                      </a:lnTo>
                                      <a:lnTo>
                                        <a:pt x="115" y="1785"/>
                                      </a:lnTo>
                                      <a:lnTo>
                                        <a:pt x="119" y="1785"/>
                                      </a:lnTo>
                                      <a:lnTo>
                                        <a:pt x="123" y="1785"/>
                                      </a:lnTo>
                                      <a:lnTo>
                                        <a:pt x="127" y="1785"/>
                                      </a:lnTo>
                                      <a:lnTo>
                                        <a:pt x="131" y="1785"/>
                                      </a:lnTo>
                                      <a:lnTo>
                                        <a:pt x="134" y="1785"/>
                                      </a:lnTo>
                                      <a:lnTo>
                                        <a:pt x="138" y="1785"/>
                                      </a:lnTo>
                                      <a:lnTo>
                                        <a:pt x="142" y="1785"/>
                                      </a:lnTo>
                                      <a:lnTo>
                                        <a:pt x="146" y="1784"/>
                                      </a:lnTo>
                                      <a:lnTo>
                                        <a:pt x="150" y="1784"/>
                                      </a:lnTo>
                                      <a:lnTo>
                                        <a:pt x="154" y="1784"/>
                                      </a:lnTo>
                                      <a:lnTo>
                                        <a:pt x="157" y="1784"/>
                                      </a:lnTo>
                                      <a:lnTo>
                                        <a:pt x="161" y="1784"/>
                                      </a:lnTo>
                                      <a:lnTo>
                                        <a:pt x="165" y="1784"/>
                                      </a:lnTo>
                                      <a:lnTo>
                                        <a:pt x="169" y="1784"/>
                                      </a:lnTo>
                                      <a:lnTo>
                                        <a:pt x="173" y="1784"/>
                                      </a:lnTo>
                                      <a:lnTo>
                                        <a:pt x="177" y="1784"/>
                                      </a:lnTo>
                                      <a:lnTo>
                                        <a:pt x="180" y="1783"/>
                                      </a:lnTo>
                                      <a:lnTo>
                                        <a:pt x="184" y="1783"/>
                                      </a:lnTo>
                                      <a:lnTo>
                                        <a:pt x="188" y="1783"/>
                                      </a:lnTo>
                                      <a:lnTo>
                                        <a:pt x="192" y="1783"/>
                                      </a:lnTo>
                                      <a:lnTo>
                                        <a:pt x="196" y="1783"/>
                                      </a:lnTo>
                                      <a:lnTo>
                                        <a:pt x="200" y="1783"/>
                                      </a:lnTo>
                                      <a:lnTo>
                                        <a:pt x="204" y="1783"/>
                                      </a:lnTo>
                                      <a:lnTo>
                                        <a:pt x="207" y="1783"/>
                                      </a:lnTo>
                                      <a:lnTo>
                                        <a:pt x="211" y="1782"/>
                                      </a:lnTo>
                                      <a:lnTo>
                                        <a:pt x="215" y="1782"/>
                                      </a:lnTo>
                                      <a:lnTo>
                                        <a:pt x="219" y="1782"/>
                                      </a:lnTo>
                                      <a:lnTo>
                                        <a:pt x="223" y="1782"/>
                                      </a:lnTo>
                                      <a:lnTo>
                                        <a:pt x="227" y="1782"/>
                                      </a:lnTo>
                                      <a:lnTo>
                                        <a:pt x="230" y="1781"/>
                                      </a:lnTo>
                                      <a:lnTo>
                                        <a:pt x="234" y="1781"/>
                                      </a:lnTo>
                                      <a:lnTo>
                                        <a:pt x="238" y="1781"/>
                                      </a:lnTo>
                                      <a:lnTo>
                                        <a:pt x="242" y="1781"/>
                                      </a:lnTo>
                                      <a:lnTo>
                                        <a:pt x="246" y="1781"/>
                                      </a:lnTo>
                                      <a:lnTo>
                                        <a:pt x="250" y="1780"/>
                                      </a:lnTo>
                                      <a:lnTo>
                                        <a:pt x="253" y="1780"/>
                                      </a:lnTo>
                                      <a:lnTo>
                                        <a:pt x="257" y="1780"/>
                                      </a:lnTo>
                                      <a:lnTo>
                                        <a:pt x="261" y="1780"/>
                                      </a:lnTo>
                                      <a:lnTo>
                                        <a:pt x="265" y="1780"/>
                                      </a:lnTo>
                                      <a:lnTo>
                                        <a:pt x="269" y="1779"/>
                                      </a:lnTo>
                                      <a:lnTo>
                                        <a:pt x="273" y="1779"/>
                                      </a:lnTo>
                                      <a:lnTo>
                                        <a:pt x="276" y="1779"/>
                                      </a:lnTo>
                                      <a:lnTo>
                                        <a:pt x="280" y="1778"/>
                                      </a:lnTo>
                                      <a:lnTo>
                                        <a:pt x="284" y="1778"/>
                                      </a:lnTo>
                                      <a:lnTo>
                                        <a:pt x="288" y="1778"/>
                                      </a:lnTo>
                                      <a:lnTo>
                                        <a:pt x="292" y="1778"/>
                                      </a:lnTo>
                                      <a:lnTo>
                                        <a:pt x="296" y="1777"/>
                                      </a:lnTo>
                                      <a:lnTo>
                                        <a:pt x="300" y="1777"/>
                                      </a:lnTo>
                                      <a:lnTo>
                                        <a:pt x="303" y="1777"/>
                                      </a:lnTo>
                                      <a:lnTo>
                                        <a:pt x="307" y="1776"/>
                                      </a:lnTo>
                                      <a:lnTo>
                                        <a:pt x="311" y="1776"/>
                                      </a:lnTo>
                                      <a:lnTo>
                                        <a:pt x="315" y="1776"/>
                                      </a:lnTo>
                                      <a:lnTo>
                                        <a:pt x="319" y="1775"/>
                                      </a:lnTo>
                                      <a:lnTo>
                                        <a:pt x="323" y="1775"/>
                                      </a:lnTo>
                                      <a:lnTo>
                                        <a:pt x="326" y="1774"/>
                                      </a:lnTo>
                                      <a:lnTo>
                                        <a:pt x="330" y="1774"/>
                                      </a:lnTo>
                                      <a:lnTo>
                                        <a:pt x="334" y="1774"/>
                                      </a:lnTo>
                                      <a:lnTo>
                                        <a:pt x="338" y="1773"/>
                                      </a:lnTo>
                                      <a:lnTo>
                                        <a:pt x="342" y="1773"/>
                                      </a:lnTo>
                                      <a:lnTo>
                                        <a:pt x="346" y="1772"/>
                                      </a:lnTo>
                                      <a:lnTo>
                                        <a:pt x="349" y="1772"/>
                                      </a:lnTo>
                                      <a:lnTo>
                                        <a:pt x="353" y="1771"/>
                                      </a:lnTo>
                                      <a:lnTo>
                                        <a:pt x="357" y="1771"/>
                                      </a:lnTo>
                                      <a:lnTo>
                                        <a:pt x="361" y="1770"/>
                                      </a:lnTo>
                                      <a:lnTo>
                                        <a:pt x="365" y="1770"/>
                                      </a:lnTo>
                                      <a:lnTo>
                                        <a:pt x="369" y="1769"/>
                                      </a:lnTo>
                                      <a:lnTo>
                                        <a:pt x="372" y="1769"/>
                                      </a:lnTo>
                                      <a:lnTo>
                                        <a:pt x="376" y="1768"/>
                                      </a:lnTo>
                                      <a:lnTo>
                                        <a:pt x="380" y="1768"/>
                                      </a:lnTo>
                                      <a:lnTo>
                                        <a:pt x="384" y="1767"/>
                                      </a:lnTo>
                                      <a:lnTo>
                                        <a:pt x="388" y="1767"/>
                                      </a:lnTo>
                                      <a:lnTo>
                                        <a:pt x="392" y="1766"/>
                                      </a:lnTo>
                                      <a:lnTo>
                                        <a:pt x="396" y="1765"/>
                                      </a:lnTo>
                                      <a:lnTo>
                                        <a:pt x="399" y="1765"/>
                                      </a:lnTo>
                                      <a:lnTo>
                                        <a:pt x="403" y="1764"/>
                                      </a:lnTo>
                                      <a:lnTo>
                                        <a:pt x="407" y="1763"/>
                                      </a:lnTo>
                                      <a:lnTo>
                                        <a:pt x="411" y="1763"/>
                                      </a:lnTo>
                                      <a:lnTo>
                                        <a:pt x="415" y="1762"/>
                                      </a:lnTo>
                                      <a:lnTo>
                                        <a:pt x="419" y="1761"/>
                                      </a:lnTo>
                                      <a:lnTo>
                                        <a:pt x="422" y="1760"/>
                                      </a:lnTo>
                                      <a:lnTo>
                                        <a:pt x="426" y="1760"/>
                                      </a:lnTo>
                                      <a:lnTo>
                                        <a:pt x="430" y="1759"/>
                                      </a:lnTo>
                                      <a:lnTo>
                                        <a:pt x="434" y="1758"/>
                                      </a:lnTo>
                                      <a:lnTo>
                                        <a:pt x="438" y="1757"/>
                                      </a:lnTo>
                                      <a:lnTo>
                                        <a:pt x="442" y="1756"/>
                                      </a:lnTo>
                                      <a:lnTo>
                                        <a:pt x="445" y="1755"/>
                                      </a:lnTo>
                                      <a:lnTo>
                                        <a:pt x="449" y="1754"/>
                                      </a:lnTo>
                                      <a:lnTo>
                                        <a:pt x="453" y="1753"/>
                                      </a:lnTo>
                                      <a:lnTo>
                                        <a:pt x="457" y="1753"/>
                                      </a:lnTo>
                                      <a:lnTo>
                                        <a:pt x="461" y="1752"/>
                                      </a:lnTo>
                                      <a:lnTo>
                                        <a:pt x="465" y="1751"/>
                                      </a:lnTo>
                                      <a:lnTo>
                                        <a:pt x="468" y="1750"/>
                                      </a:lnTo>
                                      <a:lnTo>
                                        <a:pt x="472" y="1748"/>
                                      </a:lnTo>
                                      <a:lnTo>
                                        <a:pt x="476" y="1747"/>
                                      </a:lnTo>
                                      <a:lnTo>
                                        <a:pt x="480" y="1746"/>
                                      </a:lnTo>
                                      <a:lnTo>
                                        <a:pt x="484" y="1745"/>
                                      </a:lnTo>
                                      <a:lnTo>
                                        <a:pt x="488" y="1744"/>
                                      </a:lnTo>
                                      <a:lnTo>
                                        <a:pt x="492" y="1743"/>
                                      </a:lnTo>
                                      <a:lnTo>
                                        <a:pt x="495" y="1742"/>
                                      </a:lnTo>
                                      <a:lnTo>
                                        <a:pt x="499" y="1740"/>
                                      </a:lnTo>
                                      <a:lnTo>
                                        <a:pt x="503" y="1739"/>
                                      </a:lnTo>
                                      <a:lnTo>
                                        <a:pt x="507" y="1738"/>
                                      </a:lnTo>
                                      <a:lnTo>
                                        <a:pt x="511" y="1736"/>
                                      </a:lnTo>
                                      <a:lnTo>
                                        <a:pt x="515" y="1735"/>
                                      </a:lnTo>
                                      <a:lnTo>
                                        <a:pt x="518" y="1734"/>
                                      </a:lnTo>
                                      <a:lnTo>
                                        <a:pt x="522" y="1732"/>
                                      </a:lnTo>
                                      <a:lnTo>
                                        <a:pt x="526" y="1731"/>
                                      </a:lnTo>
                                      <a:lnTo>
                                        <a:pt x="530" y="1729"/>
                                      </a:lnTo>
                                      <a:lnTo>
                                        <a:pt x="534" y="1728"/>
                                      </a:lnTo>
                                      <a:lnTo>
                                        <a:pt x="538" y="1726"/>
                                      </a:lnTo>
                                      <a:lnTo>
                                        <a:pt x="541" y="1725"/>
                                      </a:lnTo>
                                      <a:lnTo>
                                        <a:pt x="545" y="1723"/>
                                      </a:lnTo>
                                      <a:lnTo>
                                        <a:pt x="549" y="1721"/>
                                      </a:lnTo>
                                      <a:lnTo>
                                        <a:pt x="553" y="1720"/>
                                      </a:lnTo>
                                      <a:lnTo>
                                        <a:pt x="557" y="1718"/>
                                      </a:lnTo>
                                      <a:lnTo>
                                        <a:pt x="561" y="1716"/>
                                      </a:lnTo>
                                      <a:lnTo>
                                        <a:pt x="564" y="1714"/>
                                      </a:lnTo>
                                      <a:lnTo>
                                        <a:pt x="568" y="1712"/>
                                      </a:lnTo>
                                      <a:lnTo>
                                        <a:pt x="572" y="1710"/>
                                      </a:lnTo>
                                      <a:lnTo>
                                        <a:pt x="576" y="1708"/>
                                      </a:lnTo>
                                      <a:lnTo>
                                        <a:pt x="580" y="1707"/>
                                      </a:lnTo>
                                      <a:lnTo>
                                        <a:pt x="584" y="1704"/>
                                      </a:lnTo>
                                      <a:lnTo>
                                        <a:pt x="588" y="1702"/>
                                      </a:lnTo>
                                      <a:lnTo>
                                        <a:pt x="591" y="1700"/>
                                      </a:lnTo>
                                      <a:lnTo>
                                        <a:pt x="595" y="1698"/>
                                      </a:lnTo>
                                      <a:lnTo>
                                        <a:pt x="599" y="1696"/>
                                      </a:lnTo>
                                      <a:lnTo>
                                        <a:pt x="603" y="1694"/>
                                      </a:lnTo>
                                      <a:lnTo>
                                        <a:pt x="607" y="1691"/>
                                      </a:lnTo>
                                      <a:lnTo>
                                        <a:pt x="611" y="1689"/>
                                      </a:lnTo>
                                      <a:lnTo>
                                        <a:pt x="614" y="1687"/>
                                      </a:lnTo>
                                      <a:lnTo>
                                        <a:pt x="618" y="1684"/>
                                      </a:lnTo>
                                      <a:lnTo>
                                        <a:pt x="622" y="1682"/>
                                      </a:lnTo>
                                      <a:lnTo>
                                        <a:pt x="626" y="1679"/>
                                      </a:lnTo>
                                      <a:lnTo>
                                        <a:pt x="630" y="1677"/>
                                      </a:lnTo>
                                      <a:lnTo>
                                        <a:pt x="634" y="1674"/>
                                      </a:lnTo>
                                      <a:lnTo>
                                        <a:pt x="637" y="1671"/>
                                      </a:lnTo>
                                      <a:lnTo>
                                        <a:pt x="641" y="1669"/>
                                      </a:lnTo>
                                      <a:lnTo>
                                        <a:pt x="645" y="1666"/>
                                      </a:lnTo>
                                      <a:lnTo>
                                        <a:pt x="649" y="1663"/>
                                      </a:lnTo>
                                      <a:lnTo>
                                        <a:pt x="653" y="1660"/>
                                      </a:lnTo>
                                      <a:lnTo>
                                        <a:pt x="657" y="1657"/>
                                      </a:lnTo>
                                      <a:lnTo>
                                        <a:pt x="660" y="1654"/>
                                      </a:lnTo>
                                      <a:lnTo>
                                        <a:pt x="664" y="1651"/>
                                      </a:lnTo>
                                      <a:lnTo>
                                        <a:pt x="668" y="1648"/>
                                      </a:lnTo>
                                      <a:lnTo>
                                        <a:pt x="672" y="1645"/>
                                      </a:lnTo>
                                      <a:lnTo>
                                        <a:pt x="676" y="1642"/>
                                      </a:lnTo>
                                      <a:lnTo>
                                        <a:pt x="680" y="1638"/>
                                      </a:lnTo>
                                      <a:lnTo>
                                        <a:pt x="684" y="1635"/>
                                      </a:lnTo>
                                      <a:lnTo>
                                        <a:pt x="687" y="1632"/>
                                      </a:lnTo>
                                      <a:lnTo>
                                        <a:pt x="691" y="1628"/>
                                      </a:lnTo>
                                      <a:lnTo>
                                        <a:pt x="695" y="1625"/>
                                      </a:lnTo>
                                      <a:lnTo>
                                        <a:pt x="699" y="1621"/>
                                      </a:lnTo>
                                      <a:lnTo>
                                        <a:pt x="703" y="1617"/>
                                      </a:lnTo>
                                      <a:lnTo>
                                        <a:pt x="707" y="1614"/>
                                      </a:lnTo>
                                      <a:lnTo>
                                        <a:pt x="710" y="1610"/>
                                      </a:lnTo>
                                      <a:lnTo>
                                        <a:pt x="714" y="1606"/>
                                      </a:lnTo>
                                      <a:lnTo>
                                        <a:pt x="718" y="1602"/>
                                      </a:lnTo>
                                      <a:lnTo>
                                        <a:pt x="722" y="1598"/>
                                      </a:lnTo>
                                      <a:lnTo>
                                        <a:pt x="726" y="1594"/>
                                      </a:lnTo>
                                      <a:lnTo>
                                        <a:pt x="730" y="1590"/>
                                      </a:lnTo>
                                      <a:lnTo>
                                        <a:pt x="733" y="1586"/>
                                      </a:lnTo>
                                      <a:lnTo>
                                        <a:pt x="737" y="1582"/>
                                      </a:lnTo>
                                      <a:lnTo>
                                        <a:pt x="741" y="1577"/>
                                      </a:lnTo>
                                      <a:lnTo>
                                        <a:pt x="745" y="1573"/>
                                      </a:lnTo>
                                      <a:lnTo>
                                        <a:pt x="749" y="1568"/>
                                      </a:lnTo>
                                      <a:lnTo>
                                        <a:pt x="753" y="1564"/>
                                      </a:lnTo>
                                      <a:lnTo>
                                        <a:pt x="756" y="1559"/>
                                      </a:lnTo>
                                      <a:lnTo>
                                        <a:pt x="760" y="1555"/>
                                      </a:lnTo>
                                      <a:lnTo>
                                        <a:pt x="764" y="1550"/>
                                      </a:lnTo>
                                      <a:lnTo>
                                        <a:pt x="768" y="1545"/>
                                      </a:lnTo>
                                      <a:lnTo>
                                        <a:pt x="772" y="1540"/>
                                      </a:lnTo>
                                      <a:lnTo>
                                        <a:pt x="776" y="1535"/>
                                      </a:lnTo>
                                      <a:lnTo>
                                        <a:pt x="780" y="1530"/>
                                      </a:lnTo>
                                      <a:lnTo>
                                        <a:pt x="783" y="1525"/>
                                      </a:lnTo>
                                      <a:lnTo>
                                        <a:pt x="787" y="1520"/>
                                      </a:lnTo>
                                      <a:lnTo>
                                        <a:pt x="791" y="1515"/>
                                      </a:lnTo>
                                      <a:lnTo>
                                        <a:pt x="795" y="1510"/>
                                      </a:lnTo>
                                      <a:lnTo>
                                        <a:pt x="799" y="1504"/>
                                      </a:lnTo>
                                      <a:lnTo>
                                        <a:pt x="803" y="1499"/>
                                      </a:lnTo>
                                      <a:lnTo>
                                        <a:pt x="806" y="1493"/>
                                      </a:lnTo>
                                      <a:lnTo>
                                        <a:pt x="810" y="1487"/>
                                      </a:lnTo>
                                      <a:lnTo>
                                        <a:pt x="814" y="1482"/>
                                      </a:lnTo>
                                      <a:lnTo>
                                        <a:pt x="818" y="1476"/>
                                      </a:lnTo>
                                      <a:lnTo>
                                        <a:pt x="822" y="1470"/>
                                      </a:lnTo>
                                      <a:lnTo>
                                        <a:pt x="826" y="1464"/>
                                      </a:lnTo>
                                      <a:lnTo>
                                        <a:pt x="829" y="1458"/>
                                      </a:lnTo>
                                      <a:lnTo>
                                        <a:pt x="833" y="1452"/>
                                      </a:lnTo>
                                      <a:lnTo>
                                        <a:pt x="837" y="1446"/>
                                      </a:lnTo>
                                      <a:lnTo>
                                        <a:pt x="841" y="1440"/>
                                      </a:lnTo>
                                      <a:lnTo>
                                        <a:pt x="845" y="1433"/>
                                      </a:lnTo>
                                      <a:lnTo>
                                        <a:pt x="849" y="1427"/>
                                      </a:lnTo>
                                      <a:lnTo>
                                        <a:pt x="852" y="1420"/>
                                      </a:lnTo>
                                      <a:lnTo>
                                        <a:pt x="856" y="1414"/>
                                      </a:lnTo>
                                      <a:lnTo>
                                        <a:pt x="860" y="1407"/>
                                      </a:lnTo>
                                      <a:lnTo>
                                        <a:pt x="864" y="1401"/>
                                      </a:lnTo>
                                      <a:lnTo>
                                        <a:pt x="868" y="1394"/>
                                      </a:lnTo>
                                      <a:lnTo>
                                        <a:pt x="872" y="1387"/>
                                      </a:lnTo>
                                      <a:lnTo>
                                        <a:pt x="876" y="1380"/>
                                      </a:lnTo>
                                      <a:lnTo>
                                        <a:pt x="879" y="1373"/>
                                      </a:lnTo>
                                      <a:lnTo>
                                        <a:pt x="883" y="1366"/>
                                      </a:lnTo>
                                      <a:lnTo>
                                        <a:pt x="887" y="1359"/>
                                      </a:lnTo>
                                      <a:lnTo>
                                        <a:pt x="891" y="1351"/>
                                      </a:lnTo>
                                      <a:lnTo>
                                        <a:pt x="895" y="1344"/>
                                      </a:lnTo>
                                      <a:lnTo>
                                        <a:pt x="899" y="1336"/>
                                      </a:lnTo>
                                      <a:lnTo>
                                        <a:pt x="902" y="1329"/>
                                      </a:lnTo>
                                      <a:lnTo>
                                        <a:pt x="906" y="1321"/>
                                      </a:lnTo>
                                      <a:lnTo>
                                        <a:pt x="910" y="1314"/>
                                      </a:lnTo>
                                      <a:lnTo>
                                        <a:pt x="914" y="1306"/>
                                      </a:lnTo>
                                      <a:lnTo>
                                        <a:pt x="918" y="1298"/>
                                      </a:lnTo>
                                      <a:lnTo>
                                        <a:pt x="922" y="1290"/>
                                      </a:lnTo>
                                      <a:lnTo>
                                        <a:pt x="925" y="1282"/>
                                      </a:lnTo>
                                      <a:lnTo>
                                        <a:pt x="929" y="1274"/>
                                      </a:lnTo>
                                      <a:lnTo>
                                        <a:pt x="933" y="1266"/>
                                      </a:lnTo>
                                      <a:lnTo>
                                        <a:pt x="937" y="1258"/>
                                      </a:lnTo>
                                      <a:lnTo>
                                        <a:pt x="941" y="1249"/>
                                      </a:lnTo>
                                      <a:lnTo>
                                        <a:pt x="945" y="1241"/>
                                      </a:lnTo>
                                      <a:lnTo>
                                        <a:pt x="948" y="1233"/>
                                      </a:lnTo>
                                      <a:lnTo>
                                        <a:pt x="952" y="1224"/>
                                      </a:lnTo>
                                      <a:lnTo>
                                        <a:pt x="956" y="1216"/>
                                      </a:lnTo>
                                      <a:lnTo>
                                        <a:pt x="960" y="1207"/>
                                      </a:lnTo>
                                      <a:lnTo>
                                        <a:pt x="964" y="1198"/>
                                      </a:lnTo>
                                      <a:lnTo>
                                        <a:pt x="968" y="1189"/>
                                      </a:lnTo>
                                      <a:lnTo>
                                        <a:pt x="972" y="1180"/>
                                      </a:lnTo>
                                      <a:lnTo>
                                        <a:pt x="975" y="1172"/>
                                      </a:lnTo>
                                      <a:lnTo>
                                        <a:pt x="979" y="1162"/>
                                      </a:lnTo>
                                      <a:lnTo>
                                        <a:pt x="983" y="1153"/>
                                      </a:lnTo>
                                      <a:lnTo>
                                        <a:pt x="987" y="1144"/>
                                      </a:lnTo>
                                      <a:lnTo>
                                        <a:pt x="991" y="1135"/>
                                      </a:lnTo>
                                      <a:lnTo>
                                        <a:pt x="995" y="1126"/>
                                      </a:lnTo>
                                      <a:lnTo>
                                        <a:pt x="998" y="1116"/>
                                      </a:lnTo>
                                      <a:lnTo>
                                        <a:pt x="1002" y="1107"/>
                                      </a:lnTo>
                                      <a:lnTo>
                                        <a:pt x="1006" y="1097"/>
                                      </a:lnTo>
                                      <a:lnTo>
                                        <a:pt x="1010" y="1088"/>
                                      </a:lnTo>
                                      <a:lnTo>
                                        <a:pt x="1014" y="1078"/>
                                      </a:lnTo>
                                      <a:lnTo>
                                        <a:pt x="1018" y="1069"/>
                                      </a:lnTo>
                                      <a:lnTo>
                                        <a:pt x="1021" y="1059"/>
                                      </a:lnTo>
                                      <a:lnTo>
                                        <a:pt x="1025" y="1049"/>
                                      </a:lnTo>
                                      <a:lnTo>
                                        <a:pt x="1029" y="1039"/>
                                      </a:lnTo>
                                      <a:lnTo>
                                        <a:pt x="1033" y="1029"/>
                                      </a:lnTo>
                                      <a:lnTo>
                                        <a:pt x="1037" y="1019"/>
                                      </a:lnTo>
                                      <a:lnTo>
                                        <a:pt x="1041" y="1009"/>
                                      </a:lnTo>
                                      <a:lnTo>
                                        <a:pt x="1044" y="999"/>
                                      </a:lnTo>
                                      <a:lnTo>
                                        <a:pt x="1048" y="989"/>
                                      </a:lnTo>
                                      <a:lnTo>
                                        <a:pt x="1052" y="979"/>
                                      </a:lnTo>
                                      <a:lnTo>
                                        <a:pt x="1056" y="969"/>
                                      </a:lnTo>
                                      <a:lnTo>
                                        <a:pt x="1060" y="959"/>
                                      </a:lnTo>
                                      <a:lnTo>
                                        <a:pt x="1064" y="948"/>
                                      </a:lnTo>
                                      <a:lnTo>
                                        <a:pt x="1068" y="938"/>
                                      </a:lnTo>
                                      <a:lnTo>
                                        <a:pt x="1071" y="928"/>
                                      </a:lnTo>
                                      <a:lnTo>
                                        <a:pt x="1075" y="917"/>
                                      </a:lnTo>
                                      <a:lnTo>
                                        <a:pt x="1079" y="907"/>
                                      </a:lnTo>
                                      <a:lnTo>
                                        <a:pt x="1083" y="896"/>
                                      </a:lnTo>
                                      <a:lnTo>
                                        <a:pt x="1087" y="886"/>
                                      </a:lnTo>
                                      <a:lnTo>
                                        <a:pt x="1091" y="875"/>
                                      </a:lnTo>
                                      <a:lnTo>
                                        <a:pt x="1094" y="865"/>
                                      </a:lnTo>
                                      <a:lnTo>
                                        <a:pt x="1098" y="854"/>
                                      </a:lnTo>
                                      <a:lnTo>
                                        <a:pt x="1102" y="843"/>
                                      </a:lnTo>
                                      <a:lnTo>
                                        <a:pt x="1106" y="833"/>
                                      </a:lnTo>
                                      <a:lnTo>
                                        <a:pt x="1110" y="822"/>
                                      </a:lnTo>
                                      <a:lnTo>
                                        <a:pt x="1114" y="811"/>
                                      </a:lnTo>
                                      <a:lnTo>
                                        <a:pt x="1117" y="800"/>
                                      </a:lnTo>
                                      <a:lnTo>
                                        <a:pt x="1121" y="790"/>
                                      </a:lnTo>
                                      <a:lnTo>
                                        <a:pt x="1125" y="779"/>
                                      </a:lnTo>
                                      <a:lnTo>
                                        <a:pt x="1129" y="768"/>
                                      </a:lnTo>
                                      <a:lnTo>
                                        <a:pt x="1133" y="757"/>
                                      </a:lnTo>
                                      <a:lnTo>
                                        <a:pt x="1137" y="747"/>
                                      </a:lnTo>
                                      <a:lnTo>
                                        <a:pt x="1140" y="736"/>
                                      </a:lnTo>
                                      <a:lnTo>
                                        <a:pt x="1144" y="725"/>
                                      </a:lnTo>
                                      <a:lnTo>
                                        <a:pt x="1148" y="714"/>
                                      </a:lnTo>
                                      <a:lnTo>
                                        <a:pt x="1152" y="703"/>
                                      </a:lnTo>
                                      <a:lnTo>
                                        <a:pt x="1156" y="692"/>
                                      </a:lnTo>
                                      <a:lnTo>
                                        <a:pt x="1160" y="682"/>
                                      </a:lnTo>
                                      <a:lnTo>
                                        <a:pt x="1164" y="671"/>
                                      </a:lnTo>
                                      <a:lnTo>
                                        <a:pt x="1167" y="660"/>
                                      </a:lnTo>
                                      <a:lnTo>
                                        <a:pt x="1171" y="649"/>
                                      </a:lnTo>
                                      <a:lnTo>
                                        <a:pt x="1175" y="638"/>
                                      </a:lnTo>
                                      <a:lnTo>
                                        <a:pt x="1179" y="627"/>
                                      </a:lnTo>
                                      <a:lnTo>
                                        <a:pt x="1183" y="617"/>
                                      </a:lnTo>
                                      <a:lnTo>
                                        <a:pt x="1187" y="606"/>
                                      </a:lnTo>
                                      <a:lnTo>
                                        <a:pt x="1190" y="595"/>
                                      </a:lnTo>
                                      <a:lnTo>
                                        <a:pt x="1194" y="584"/>
                                      </a:lnTo>
                                      <a:lnTo>
                                        <a:pt x="1198" y="574"/>
                                      </a:lnTo>
                                      <a:lnTo>
                                        <a:pt x="1202" y="563"/>
                                      </a:lnTo>
                                      <a:lnTo>
                                        <a:pt x="1206" y="552"/>
                                      </a:lnTo>
                                      <a:lnTo>
                                        <a:pt x="1210" y="542"/>
                                      </a:lnTo>
                                      <a:lnTo>
                                        <a:pt x="1213" y="531"/>
                                      </a:lnTo>
                                      <a:lnTo>
                                        <a:pt x="1217" y="521"/>
                                      </a:lnTo>
                                      <a:lnTo>
                                        <a:pt x="1221" y="510"/>
                                      </a:lnTo>
                                      <a:lnTo>
                                        <a:pt x="1225" y="500"/>
                                      </a:lnTo>
                                      <a:lnTo>
                                        <a:pt x="1229" y="489"/>
                                      </a:lnTo>
                                      <a:lnTo>
                                        <a:pt x="1233" y="479"/>
                                      </a:lnTo>
                                      <a:lnTo>
                                        <a:pt x="1236" y="469"/>
                                      </a:lnTo>
                                      <a:lnTo>
                                        <a:pt x="1240" y="459"/>
                                      </a:lnTo>
                                      <a:lnTo>
                                        <a:pt x="1244" y="448"/>
                                      </a:lnTo>
                                      <a:lnTo>
                                        <a:pt x="1248" y="438"/>
                                      </a:lnTo>
                                      <a:lnTo>
                                        <a:pt x="1252" y="428"/>
                                      </a:lnTo>
                                      <a:lnTo>
                                        <a:pt x="1256" y="418"/>
                                      </a:lnTo>
                                      <a:lnTo>
                                        <a:pt x="1260" y="408"/>
                                      </a:lnTo>
                                      <a:lnTo>
                                        <a:pt x="1263" y="398"/>
                                      </a:lnTo>
                                      <a:lnTo>
                                        <a:pt x="1267" y="388"/>
                                      </a:lnTo>
                                      <a:lnTo>
                                        <a:pt x="1271" y="379"/>
                                      </a:lnTo>
                                      <a:lnTo>
                                        <a:pt x="1275" y="369"/>
                                      </a:lnTo>
                                      <a:lnTo>
                                        <a:pt x="1279" y="359"/>
                                      </a:lnTo>
                                      <a:lnTo>
                                        <a:pt x="1283" y="350"/>
                                      </a:lnTo>
                                      <a:lnTo>
                                        <a:pt x="1286" y="340"/>
                                      </a:lnTo>
                                      <a:lnTo>
                                        <a:pt x="1290" y="331"/>
                                      </a:lnTo>
                                      <a:lnTo>
                                        <a:pt x="1294" y="322"/>
                                      </a:lnTo>
                                      <a:lnTo>
                                        <a:pt x="1298" y="313"/>
                                      </a:lnTo>
                                      <a:lnTo>
                                        <a:pt x="1302" y="303"/>
                                      </a:lnTo>
                                      <a:lnTo>
                                        <a:pt x="1306" y="294"/>
                                      </a:lnTo>
                                      <a:lnTo>
                                        <a:pt x="1309" y="286"/>
                                      </a:lnTo>
                                      <a:lnTo>
                                        <a:pt x="1313" y="277"/>
                                      </a:lnTo>
                                      <a:lnTo>
                                        <a:pt x="1317" y="268"/>
                                      </a:lnTo>
                                      <a:lnTo>
                                        <a:pt x="1321" y="259"/>
                                      </a:lnTo>
                                      <a:lnTo>
                                        <a:pt x="1325" y="251"/>
                                      </a:lnTo>
                                      <a:lnTo>
                                        <a:pt x="1329" y="243"/>
                                      </a:lnTo>
                                      <a:lnTo>
                                        <a:pt x="1332" y="234"/>
                                      </a:lnTo>
                                      <a:lnTo>
                                        <a:pt x="1336" y="226"/>
                                      </a:lnTo>
                                      <a:lnTo>
                                        <a:pt x="1340" y="218"/>
                                      </a:lnTo>
                                      <a:lnTo>
                                        <a:pt x="1344" y="210"/>
                                      </a:lnTo>
                                      <a:lnTo>
                                        <a:pt x="1348" y="202"/>
                                      </a:lnTo>
                                      <a:lnTo>
                                        <a:pt x="1352" y="195"/>
                                      </a:lnTo>
                                      <a:lnTo>
                                        <a:pt x="1356" y="187"/>
                                      </a:lnTo>
                                      <a:lnTo>
                                        <a:pt x="1359" y="180"/>
                                      </a:lnTo>
                                      <a:lnTo>
                                        <a:pt x="1363" y="172"/>
                                      </a:lnTo>
                                      <a:lnTo>
                                        <a:pt x="1367" y="165"/>
                                      </a:lnTo>
                                      <a:lnTo>
                                        <a:pt x="1371" y="158"/>
                                      </a:lnTo>
                                      <a:lnTo>
                                        <a:pt x="1375" y="151"/>
                                      </a:lnTo>
                                      <a:lnTo>
                                        <a:pt x="1379" y="144"/>
                                      </a:lnTo>
                                      <a:lnTo>
                                        <a:pt x="1382" y="137"/>
                                      </a:lnTo>
                                      <a:lnTo>
                                        <a:pt x="1386" y="131"/>
                                      </a:lnTo>
                                      <a:lnTo>
                                        <a:pt x="1390" y="125"/>
                                      </a:lnTo>
                                      <a:lnTo>
                                        <a:pt x="1394" y="118"/>
                                      </a:lnTo>
                                      <a:lnTo>
                                        <a:pt x="1398" y="112"/>
                                      </a:lnTo>
                                      <a:lnTo>
                                        <a:pt x="1402" y="106"/>
                                      </a:lnTo>
                                      <a:lnTo>
                                        <a:pt x="1405" y="100"/>
                                      </a:lnTo>
                                      <a:lnTo>
                                        <a:pt x="1409" y="95"/>
                                      </a:lnTo>
                                      <a:lnTo>
                                        <a:pt x="1413" y="89"/>
                                      </a:lnTo>
                                      <a:lnTo>
                                        <a:pt x="1417" y="84"/>
                                      </a:lnTo>
                                      <a:lnTo>
                                        <a:pt x="1421" y="79"/>
                                      </a:lnTo>
                                      <a:lnTo>
                                        <a:pt x="1425" y="74"/>
                                      </a:lnTo>
                                      <a:lnTo>
                                        <a:pt x="1428" y="69"/>
                                      </a:lnTo>
                                      <a:lnTo>
                                        <a:pt x="1432" y="64"/>
                                      </a:lnTo>
                                      <a:lnTo>
                                        <a:pt x="1436" y="60"/>
                                      </a:lnTo>
                                      <a:lnTo>
                                        <a:pt x="1440" y="55"/>
                                      </a:lnTo>
                                      <a:lnTo>
                                        <a:pt x="1444" y="51"/>
                                      </a:lnTo>
                                      <a:lnTo>
                                        <a:pt x="1448" y="47"/>
                                      </a:lnTo>
                                      <a:lnTo>
                                        <a:pt x="1452" y="43"/>
                                      </a:lnTo>
                                      <a:lnTo>
                                        <a:pt x="1455" y="39"/>
                                      </a:lnTo>
                                      <a:lnTo>
                                        <a:pt x="1459" y="35"/>
                                      </a:lnTo>
                                      <a:lnTo>
                                        <a:pt x="1463" y="32"/>
                                      </a:lnTo>
                                      <a:lnTo>
                                        <a:pt x="1467" y="29"/>
                                      </a:lnTo>
                                      <a:lnTo>
                                        <a:pt x="1471" y="26"/>
                                      </a:lnTo>
                                      <a:lnTo>
                                        <a:pt x="1475" y="23"/>
                                      </a:lnTo>
                                      <a:lnTo>
                                        <a:pt x="1478" y="20"/>
                                      </a:lnTo>
                                      <a:lnTo>
                                        <a:pt x="1482" y="18"/>
                                      </a:lnTo>
                                      <a:lnTo>
                                        <a:pt x="1486" y="15"/>
                                      </a:lnTo>
                                      <a:lnTo>
                                        <a:pt x="1490" y="13"/>
                                      </a:lnTo>
                                      <a:lnTo>
                                        <a:pt x="1494" y="11"/>
                                      </a:lnTo>
                                      <a:lnTo>
                                        <a:pt x="1498" y="9"/>
                                      </a:lnTo>
                                      <a:lnTo>
                                        <a:pt x="1501" y="7"/>
                                      </a:lnTo>
                                      <a:lnTo>
                                        <a:pt x="1505" y="6"/>
                                      </a:lnTo>
                                      <a:lnTo>
                                        <a:pt x="1509" y="4"/>
                                      </a:lnTo>
                                      <a:lnTo>
                                        <a:pt x="1513" y="3"/>
                                      </a:lnTo>
                                      <a:lnTo>
                                        <a:pt x="1517" y="2"/>
                                      </a:lnTo>
                                      <a:lnTo>
                                        <a:pt x="1521" y="2"/>
                                      </a:lnTo>
                                      <a:lnTo>
                                        <a:pt x="1524" y="1"/>
                                      </a:lnTo>
                                      <a:lnTo>
                                        <a:pt x="1528" y="0"/>
                                      </a:lnTo>
                                      <a:lnTo>
                                        <a:pt x="1532" y="0"/>
                                      </a:lnTo>
                                      <a:lnTo>
                                        <a:pt x="1536" y="0"/>
                                      </a:lnTo>
                                      <a:lnTo>
                                        <a:pt x="1540" y="0"/>
                                      </a:lnTo>
                                      <a:lnTo>
                                        <a:pt x="1544" y="0"/>
                                      </a:lnTo>
                                      <a:lnTo>
                                        <a:pt x="1548" y="1"/>
                                      </a:lnTo>
                                      <a:lnTo>
                                        <a:pt x="1551" y="2"/>
                                      </a:lnTo>
                                      <a:lnTo>
                                        <a:pt x="1555" y="2"/>
                                      </a:lnTo>
                                      <a:lnTo>
                                        <a:pt x="1559" y="3"/>
                                      </a:lnTo>
                                      <a:lnTo>
                                        <a:pt x="1563" y="4"/>
                                      </a:lnTo>
                                      <a:lnTo>
                                        <a:pt x="1567" y="6"/>
                                      </a:lnTo>
                                      <a:lnTo>
                                        <a:pt x="1571" y="7"/>
                                      </a:lnTo>
                                      <a:lnTo>
                                        <a:pt x="1574" y="9"/>
                                      </a:lnTo>
                                      <a:lnTo>
                                        <a:pt x="1578" y="11"/>
                                      </a:lnTo>
                                      <a:lnTo>
                                        <a:pt x="1582" y="13"/>
                                      </a:lnTo>
                                      <a:lnTo>
                                        <a:pt x="1586" y="15"/>
                                      </a:lnTo>
                                      <a:lnTo>
                                        <a:pt x="1590" y="18"/>
                                      </a:lnTo>
                                      <a:lnTo>
                                        <a:pt x="1594" y="20"/>
                                      </a:lnTo>
                                      <a:lnTo>
                                        <a:pt x="1597" y="23"/>
                                      </a:lnTo>
                                      <a:lnTo>
                                        <a:pt x="1601" y="26"/>
                                      </a:lnTo>
                                      <a:lnTo>
                                        <a:pt x="1605" y="29"/>
                                      </a:lnTo>
                                      <a:lnTo>
                                        <a:pt x="1609" y="32"/>
                                      </a:lnTo>
                                      <a:lnTo>
                                        <a:pt x="1613" y="35"/>
                                      </a:lnTo>
                                      <a:lnTo>
                                        <a:pt x="1617" y="39"/>
                                      </a:lnTo>
                                      <a:lnTo>
                                        <a:pt x="1620" y="43"/>
                                      </a:lnTo>
                                      <a:lnTo>
                                        <a:pt x="1624" y="47"/>
                                      </a:lnTo>
                                      <a:lnTo>
                                        <a:pt x="1628" y="51"/>
                                      </a:lnTo>
                                      <a:lnTo>
                                        <a:pt x="1632" y="55"/>
                                      </a:lnTo>
                                      <a:lnTo>
                                        <a:pt x="1636" y="60"/>
                                      </a:lnTo>
                                      <a:lnTo>
                                        <a:pt x="1640" y="64"/>
                                      </a:lnTo>
                                      <a:lnTo>
                                        <a:pt x="1644" y="69"/>
                                      </a:lnTo>
                                      <a:lnTo>
                                        <a:pt x="1647" y="74"/>
                                      </a:lnTo>
                                      <a:lnTo>
                                        <a:pt x="1651" y="79"/>
                                      </a:lnTo>
                                      <a:lnTo>
                                        <a:pt x="1655" y="84"/>
                                      </a:lnTo>
                                      <a:lnTo>
                                        <a:pt x="1659" y="89"/>
                                      </a:lnTo>
                                      <a:lnTo>
                                        <a:pt x="1663" y="95"/>
                                      </a:lnTo>
                                      <a:lnTo>
                                        <a:pt x="1667" y="100"/>
                                      </a:lnTo>
                                      <a:lnTo>
                                        <a:pt x="1670" y="106"/>
                                      </a:lnTo>
                                      <a:lnTo>
                                        <a:pt x="1674" y="112"/>
                                      </a:lnTo>
                                      <a:lnTo>
                                        <a:pt x="1678" y="118"/>
                                      </a:lnTo>
                                      <a:lnTo>
                                        <a:pt x="1682" y="125"/>
                                      </a:lnTo>
                                      <a:lnTo>
                                        <a:pt x="1686" y="131"/>
                                      </a:lnTo>
                                      <a:lnTo>
                                        <a:pt x="1690" y="137"/>
                                      </a:lnTo>
                                      <a:lnTo>
                                        <a:pt x="1693" y="144"/>
                                      </a:lnTo>
                                      <a:lnTo>
                                        <a:pt x="1697" y="151"/>
                                      </a:lnTo>
                                      <a:lnTo>
                                        <a:pt x="1701" y="158"/>
                                      </a:lnTo>
                                      <a:lnTo>
                                        <a:pt x="1705" y="165"/>
                                      </a:lnTo>
                                      <a:lnTo>
                                        <a:pt x="1709" y="172"/>
                                      </a:lnTo>
                                      <a:lnTo>
                                        <a:pt x="1713" y="180"/>
                                      </a:lnTo>
                                      <a:lnTo>
                                        <a:pt x="1716" y="187"/>
                                      </a:lnTo>
                                      <a:lnTo>
                                        <a:pt x="1720" y="195"/>
                                      </a:lnTo>
                                      <a:lnTo>
                                        <a:pt x="1724" y="202"/>
                                      </a:lnTo>
                                      <a:lnTo>
                                        <a:pt x="1728" y="210"/>
                                      </a:lnTo>
                                      <a:lnTo>
                                        <a:pt x="1732" y="218"/>
                                      </a:lnTo>
                                      <a:lnTo>
                                        <a:pt x="1736" y="226"/>
                                      </a:lnTo>
                                      <a:lnTo>
                                        <a:pt x="1740" y="234"/>
                                      </a:lnTo>
                                      <a:lnTo>
                                        <a:pt x="1743" y="243"/>
                                      </a:lnTo>
                                      <a:lnTo>
                                        <a:pt x="1747" y="251"/>
                                      </a:lnTo>
                                      <a:lnTo>
                                        <a:pt x="1751" y="259"/>
                                      </a:lnTo>
                                      <a:lnTo>
                                        <a:pt x="1755" y="268"/>
                                      </a:lnTo>
                                      <a:lnTo>
                                        <a:pt x="1759" y="277"/>
                                      </a:lnTo>
                                      <a:lnTo>
                                        <a:pt x="1763" y="286"/>
                                      </a:lnTo>
                                      <a:lnTo>
                                        <a:pt x="1766" y="294"/>
                                      </a:lnTo>
                                      <a:lnTo>
                                        <a:pt x="1770" y="303"/>
                                      </a:lnTo>
                                      <a:lnTo>
                                        <a:pt x="1774" y="313"/>
                                      </a:lnTo>
                                      <a:lnTo>
                                        <a:pt x="1778" y="322"/>
                                      </a:lnTo>
                                      <a:lnTo>
                                        <a:pt x="1782" y="331"/>
                                      </a:lnTo>
                                      <a:lnTo>
                                        <a:pt x="1786" y="340"/>
                                      </a:lnTo>
                                      <a:lnTo>
                                        <a:pt x="1789" y="350"/>
                                      </a:lnTo>
                                      <a:lnTo>
                                        <a:pt x="1793" y="359"/>
                                      </a:lnTo>
                                      <a:lnTo>
                                        <a:pt x="1797" y="369"/>
                                      </a:lnTo>
                                      <a:lnTo>
                                        <a:pt x="1801" y="379"/>
                                      </a:lnTo>
                                      <a:lnTo>
                                        <a:pt x="1805" y="388"/>
                                      </a:lnTo>
                                      <a:lnTo>
                                        <a:pt x="1809" y="398"/>
                                      </a:lnTo>
                                      <a:lnTo>
                                        <a:pt x="1812" y="408"/>
                                      </a:lnTo>
                                      <a:lnTo>
                                        <a:pt x="1816" y="418"/>
                                      </a:lnTo>
                                      <a:lnTo>
                                        <a:pt x="1820" y="428"/>
                                      </a:lnTo>
                                      <a:lnTo>
                                        <a:pt x="1824" y="438"/>
                                      </a:lnTo>
                                      <a:lnTo>
                                        <a:pt x="1828" y="448"/>
                                      </a:lnTo>
                                      <a:lnTo>
                                        <a:pt x="1832" y="459"/>
                                      </a:lnTo>
                                      <a:lnTo>
                                        <a:pt x="1836" y="469"/>
                                      </a:lnTo>
                                      <a:lnTo>
                                        <a:pt x="1839" y="479"/>
                                      </a:lnTo>
                                      <a:lnTo>
                                        <a:pt x="1843" y="489"/>
                                      </a:lnTo>
                                      <a:lnTo>
                                        <a:pt x="1847" y="500"/>
                                      </a:lnTo>
                                      <a:lnTo>
                                        <a:pt x="1851" y="510"/>
                                      </a:lnTo>
                                      <a:lnTo>
                                        <a:pt x="1855" y="521"/>
                                      </a:lnTo>
                                      <a:lnTo>
                                        <a:pt x="1859" y="531"/>
                                      </a:lnTo>
                                      <a:lnTo>
                                        <a:pt x="1862" y="542"/>
                                      </a:lnTo>
                                      <a:lnTo>
                                        <a:pt x="1866" y="552"/>
                                      </a:lnTo>
                                      <a:lnTo>
                                        <a:pt x="1870" y="563"/>
                                      </a:lnTo>
                                      <a:lnTo>
                                        <a:pt x="1874" y="574"/>
                                      </a:lnTo>
                                      <a:lnTo>
                                        <a:pt x="1878" y="584"/>
                                      </a:lnTo>
                                      <a:lnTo>
                                        <a:pt x="1882" y="595"/>
                                      </a:lnTo>
                                      <a:lnTo>
                                        <a:pt x="1885" y="606"/>
                                      </a:lnTo>
                                      <a:lnTo>
                                        <a:pt x="1889" y="617"/>
                                      </a:lnTo>
                                      <a:lnTo>
                                        <a:pt x="1893" y="627"/>
                                      </a:lnTo>
                                      <a:lnTo>
                                        <a:pt x="1897" y="638"/>
                                      </a:lnTo>
                                      <a:lnTo>
                                        <a:pt x="1901" y="649"/>
                                      </a:lnTo>
                                      <a:lnTo>
                                        <a:pt x="1905" y="660"/>
                                      </a:lnTo>
                                      <a:lnTo>
                                        <a:pt x="1908" y="671"/>
                                      </a:lnTo>
                                      <a:lnTo>
                                        <a:pt x="1912" y="682"/>
                                      </a:lnTo>
                                      <a:lnTo>
                                        <a:pt x="1916" y="692"/>
                                      </a:lnTo>
                                      <a:lnTo>
                                        <a:pt x="1920" y="703"/>
                                      </a:lnTo>
                                      <a:lnTo>
                                        <a:pt x="1924" y="714"/>
                                      </a:lnTo>
                                      <a:lnTo>
                                        <a:pt x="1928" y="725"/>
                                      </a:lnTo>
                                      <a:lnTo>
                                        <a:pt x="1932" y="736"/>
                                      </a:lnTo>
                                      <a:lnTo>
                                        <a:pt x="1935" y="747"/>
                                      </a:lnTo>
                                      <a:lnTo>
                                        <a:pt x="1939" y="757"/>
                                      </a:lnTo>
                                      <a:lnTo>
                                        <a:pt x="1943" y="768"/>
                                      </a:lnTo>
                                      <a:lnTo>
                                        <a:pt x="1947" y="779"/>
                                      </a:lnTo>
                                      <a:lnTo>
                                        <a:pt x="1951" y="790"/>
                                      </a:lnTo>
                                      <a:lnTo>
                                        <a:pt x="1955" y="800"/>
                                      </a:lnTo>
                                      <a:lnTo>
                                        <a:pt x="1958" y="811"/>
                                      </a:lnTo>
                                      <a:lnTo>
                                        <a:pt x="1962" y="822"/>
                                      </a:lnTo>
                                      <a:lnTo>
                                        <a:pt x="1966" y="833"/>
                                      </a:lnTo>
                                      <a:lnTo>
                                        <a:pt x="1970" y="843"/>
                                      </a:lnTo>
                                      <a:lnTo>
                                        <a:pt x="1974" y="854"/>
                                      </a:lnTo>
                                      <a:lnTo>
                                        <a:pt x="1978" y="865"/>
                                      </a:lnTo>
                                      <a:lnTo>
                                        <a:pt x="1981" y="875"/>
                                      </a:lnTo>
                                      <a:lnTo>
                                        <a:pt x="1985" y="886"/>
                                      </a:lnTo>
                                      <a:lnTo>
                                        <a:pt x="1989" y="896"/>
                                      </a:lnTo>
                                      <a:lnTo>
                                        <a:pt x="1993" y="907"/>
                                      </a:lnTo>
                                      <a:lnTo>
                                        <a:pt x="1997" y="917"/>
                                      </a:lnTo>
                                      <a:lnTo>
                                        <a:pt x="2001" y="928"/>
                                      </a:lnTo>
                                      <a:lnTo>
                                        <a:pt x="2004" y="938"/>
                                      </a:lnTo>
                                      <a:lnTo>
                                        <a:pt x="2008" y="948"/>
                                      </a:lnTo>
                                      <a:lnTo>
                                        <a:pt x="2012" y="959"/>
                                      </a:lnTo>
                                      <a:lnTo>
                                        <a:pt x="2016" y="969"/>
                                      </a:lnTo>
                                      <a:lnTo>
                                        <a:pt x="2020" y="979"/>
                                      </a:lnTo>
                                      <a:lnTo>
                                        <a:pt x="2024" y="989"/>
                                      </a:lnTo>
                                      <a:lnTo>
                                        <a:pt x="2028" y="999"/>
                                      </a:lnTo>
                                      <a:lnTo>
                                        <a:pt x="2031" y="1009"/>
                                      </a:lnTo>
                                      <a:lnTo>
                                        <a:pt x="2035" y="1019"/>
                                      </a:lnTo>
                                      <a:lnTo>
                                        <a:pt x="2039" y="1029"/>
                                      </a:lnTo>
                                      <a:lnTo>
                                        <a:pt x="2043" y="1039"/>
                                      </a:lnTo>
                                      <a:lnTo>
                                        <a:pt x="2047" y="1049"/>
                                      </a:lnTo>
                                      <a:lnTo>
                                        <a:pt x="2051" y="1059"/>
                                      </a:lnTo>
                                      <a:lnTo>
                                        <a:pt x="2054" y="1069"/>
                                      </a:lnTo>
                                      <a:lnTo>
                                        <a:pt x="2058" y="1078"/>
                                      </a:lnTo>
                                      <a:lnTo>
                                        <a:pt x="2062" y="1088"/>
                                      </a:lnTo>
                                      <a:lnTo>
                                        <a:pt x="2066" y="1097"/>
                                      </a:lnTo>
                                      <a:lnTo>
                                        <a:pt x="2070" y="1107"/>
                                      </a:lnTo>
                                      <a:lnTo>
                                        <a:pt x="2074" y="1116"/>
                                      </a:lnTo>
                                      <a:lnTo>
                                        <a:pt x="2077" y="1126"/>
                                      </a:lnTo>
                                      <a:lnTo>
                                        <a:pt x="2081" y="1135"/>
                                      </a:lnTo>
                                      <a:lnTo>
                                        <a:pt x="2085" y="1144"/>
                                      </a:lnTo>
                                      <a:lnTo>
                                        <a:pt x="2089" y="1153"/>
                                      </a:lnTo>
                                      <a:lnTo>
                                        <a:pt x="2093" y="1162"/>
                                      </a:lnTo>
                                      <a:lnTo>
                                        <a:pt x="2097" y="1172"/>
                                      </a:lnTo>
                                      <a:lnTo>
                                        <a:pt x="2100" y="1180"/>
                                      </a:lnTo>
                                      <a:lnTo>
                                        <a:pt x="2104" y="1189"/>
                                      </a:lnTo>
                                      <a:lnTo>
                                        <a:pt x="2108" y="1198"/>
                                      </a:lnTo>
                                      <a:lnTo>
                                        <a:pt x="2112" y="1207"/>
                                      </a:lnTo>
                                      <a:lnTo>
                                        <a:pt x="2116" y="1216"/>
                                      </a:lnTo>
                                      <a:lnTo>
                                        <a:pt x="2120" y="1224"/>
                                      </a:lnTo>
                                      <a:lnTo>
                                        <a:pt x="2124" y="1233"/>
                                      </a:lnTo>
                                      <a:lnTo>
                                        <a:pt x="2127" y="1241"/>
                                      </a:lnTo>
                                      <a:lnTo>
                                        <a:pt x="2131" y="1249"/>
                                      </a:lnTo>
                                      <a:lnTo>
                                        <a:pt x="2135" y="1258"/>
                                      </a:lnTo>
                                      <a:lnTo>
                                        <a:pt x="2139" y="1266"/>
                                      </a:lnTo>
                                      <a:lnTo>
                                        <a:pt x="2143" y="1274"/>
                                      </a:lnTo>
                                      <a:lnTo>
                                        <a:pt x="2147" y="1282"/>
                                      </a:lnTo>
                                      <a:lnTo>
                                        <a:pt x="2150" y="1290"/>
                                      </a:lnTo>
                                      <a:lnTo>
                                        <a:pt x="2154" y="1298"/>
                                      </a:lnTo>
                                      <a:lnTo>
                                        <a:pt x="2158" y="1306"/>
                                      </a:lnTo>
                                      <a:lnTo>
                                        <a:pt x="2162" y="1314"/>
                                      </a:lnTo>
                                      <a:lnTo>
                                        <a:pt x="2166" y="1321"/>
                                      </a:lnTo>
                                      <a:lnTo>
                                        <a:pt x="2170" y="1329"/>
                                      </a:lnTo>
                                      <a:lnTo>
                                        <a:pt x="2173" y="1336"/>
                                      </a:lnTo>
                                      <a:lnTo>
                                        <a:pt x="2177" y="1344"/>
                                      </a:lnTo>
                                      <a:lnTo>
                                        <a:pt x="2181" y="1351"/>
                                      </a:lnTo>
                                      <a:lnTo>
                                        <a:pt x="2185" y="1359"/>
                                      </a:lnTo>
                                      <a:lnTo>
                                        <a:pt x="2189" y="1366"/>
                                      </a:lnTo>
                                      <a:lnTo>
                                        <a:pt x="2193" y="1373"/>
                                      </a:lnTo>
                                      <a:lnTo>
                                        <a:pt x="2196" y="1380"/>
                                      </a:lnTo>
                                      <a:lnTo>
                                        <a:pt x="2200" y="1387"/>
                                      </a:lnTo>
                                      <a:lnTo>
                                        <a:pt x="2204" y="1394"/>
                                      </a:lnTo>
                                      <a:lnTo>
                                        <a:pt x="2208" y="1401"/>
                                      </a:lnTo>
                                      <a:lnTo>
                                        <a:pt x="2212" y="1407"/>
                                      </a:lnTo>
                                      <a:lnTo>
                                        <a:pt x="2216" y="1414"/>
                                      </a:lnTo>
                                      <a:lnTo>
                                        <a:pt x="2220" y="1420"/>
                                      </a:lnTo>
                                      <a:lnTo>
                                        <a:pt x="2223" y="1427"/>
                                      </a:lnTo>
                                      <a:lnTo>
                                        <a:pt x="2227" y="1433"/>
                                      </a:lnTo>
                                      <a:lnTo>
                                        <a:pt x="2231" y="1440"/>
                                      </a:lnTo>
                                      <a:lnTo>
                                        <a:pt x="2235" y="1446"/>
                                      </a:lnTo>
                                      <a:lnTo>
                                        <a:pt x="2239" y="1452"/>
                                      </a:lnTo>
                                      <a:lnTo>
                                        <a:pt x="2243" y="1458"/>
                                      </a:lnTo>
                                      <a:lnTo>
                                        <a:pt x="2246" y="1464"/>
                                      </a:lnTo>
                                      <a:lnTo>
                                        <a:pt x="2250" y="1470"/>
                                      </a:lnTo>
                                      <a:lnTo>
                                        <a:pt x="2254" y="1476"/>
                                      </a:lnTo>
                                      <a:lnTo>
                                        <a:pt x="2258" y="1482"/>
                                      </a:lnTo>
                                      <a:lnTo>
                                        <a:pt x="2262" y="1487"/>
                                      </a:lnTo>
                                      <a:lnTo>
                                        <a:pt x="2266" y="1493"/>
                                      </a:lnTo>
                                      <a:lnTo>
                                        <a:pt x="2269" y="1499"/>
                                      </a:lnTo>
                                      <a:lnTo>
                                        <a:pt x="2273" y="1504"/>
                                      </a:lnTo>
                                      <a:lnTo>
                                        <a:pt x="2277" y="1510"/>
                                      </a:lnTo>
                                      <a:lnTo>
                                        <a:pt x="2281" y="1515"/>
                                      </a:lnTo>
                                      <a:lnTo>
                                        <a:pt x="2285" y="1520"/>
                                      </a:lnTo>
                                      <a:lnTo>
                                        <a:pt x="2289" y="1525"/>
                                      </a:lnTo>
                                      <a:lnTo>
                                        <a:pt x="2292" y="1530"/>
                                      </a:lnTo>
                                      <a:lnTo>
                                        <a:pt x="2296" y="1535"/>
                                      </a:lnTo>
                                      <a:lnTo>
                                        <a:pt x="2300" y="1540"/>
                                      </a:lnTo>
                                      <a:lnTo>
                                        <a:pt x="2304" y="1545"/>
                                      </a:lnTo>
                                      <a:lnTo>
                                        <a:pt x="2308" y="1550"/>
                                      </a:lnTo>
                                      <a:lnTo>
                                        <a:pt x="2312" y="1555"/>
                                      </a:lnTo>
                                      <a:lnTo>
                                        <a:pt x="2316" y="1559"/>
                                      </a:lnTo>
                                      <a:lnTo>
                                        <a:pt x="2319" y="1564"/>
                                      </a:lnTo>
                                      <a:lnTo>
                                        <a:pt x="2323" y="1568"/>
                                      </a:lnTo>
                                      <a:lnTo>
                                        <a:pt x="2327" y="1573"/>
                                      </a:lnTo>
                                      <a:lnTo>
                                        <a:pt x="2331" y="1577"/>
                                      </a:lnTo>
                                      <a:lnTo>
                                        <a:pt x="2335" y="1582"/>
                                      </a:lnTo>
                                      <a:lnTo>
                                        <a:pt x="2339" y="1586"/>
                                      </a:lnTo>
                                      <a:lnTo>
                                        <a:pt x="2342" y="1590"/>
                                      </a:lnTo>
                                      <a:lnTo>
                                        <a:pt x="2346" y="1594"/>
                                      </a:lnTo>
                                      <a:lnTo>
                                        <a:pt x="2350" y="1598"/>
                                      </a:lnTo>
                                      <a:lnTo>
                                        <a:pt x="2354" y="1602"/>
                                      </a:lnTo>
                                      <a:lnTo>
                                        <a:pt x="2358" y="1606"/>
                                      </a:lnTo>
                                      <a:lnTo>
                                        <a:pt x="2362" y="1610"/>
                                      </a:lnTo>
                                      <a:lnTo>
                                        <a:pt x="2365" y="1614"/>
                                      </a:lnTo>
                                      <a:lnTo>
                                        <a:pt x="2369" y="1617"/>
                                      </a:lnTo>
                                      <a:lnTo>
                                        <a:pt x="2373" y="1621"/>
                                      </a:lnTo>
                                      <a:lnTo>
                                        <a:pt x="2377" y="1625"/>
                                      </a:lnTo>
                                      <a:lnTo>
                                        <a:pt x="2381" y="1628"/>
                                      </a:lnTo>
                                      <a:lnTo>
                                        <a:pt x="2385" y="1632"/>
                                      </a:lnTo>
                                      <a:lnTo>
                                        <a:pt x="2388" y="1635"/>
                                      </a:lnTo>
                                      <a:lnTo>
                                        <a:pt x="2392" y="1638"/>
                                      </a:lnTo>
                                      <a:lnTo>
                                        <a:pt x="2396" y="1642"/>
                                      </a:lnTo>
                                      <a:lnTo>
                                        <a:pt x="2400" y="1645"/>
                                      </a:lnTo>
                                      <a:lnTo>
                                        <a:pt x="2404" y="1648"/>
                                      </a:lnTo>
                                      <a:lnTo>
                                        <a:pt x="2408" y="1651"/>
                                      </a:lnTo>
                                      <a:lnTo>
                                        <a:pt x="2412" y="1654"/>
                                      </a:lnTo>
                                      <a:lnTo>
                                        <a:pt x="2415" y="1657"/>
                                      </a:lnTo>
                                      <a:lnTo>
                                        <a:pt x="2419" y="1660"/>
                                      </a:lnTo>
                                      <a:lnTo>
                                        <a:pt x="2423" y="1663"/>
                                      </a:lnTo>
                                      <a:lnTo>
                                        <a:pt x="2427" y="1666"/>
                                      </a:lnTo>
                                      <a:lnTo>
                                        <a:pt x="2431" y="1669"/>
                                      </a:lnTo>
                                      <a:lnTo>
                                        <a:pt x="2435" y="1671"/>
                                      </a:lnTo>
                                      <a:lnTo>
                                        <a:pt x="2438" y="1674"/>
                                      </a:lnTo>
                                      <a:lnTo>
                                        <a:pt x="2442" y="1677"/>
                                      </a:lnTo>
                                      <a:lnTo>
                                        <a:pt x="2446" y="1679"/>
                                      </a:lnTo>
                                      <a:lnTo>
                                        <a:pt x="2450" y="1682"/>
                                      </a:lnTo>
                                      <a:lnTo>
                                        <a:pt x="2454" y="1684"/>
                                      </a:lnTo>
                                      <a:lnTo>
                                        <a:pt x="2458" y="1687"/>
                                      </a:lnTo>
                                      <a:lnTo>
                                        <a:pt x="2461" y="1689"/>
                                      </a:lnTo>
                                      <a:lnTo>
                                        <a:pt x="2465" y="1691"/>
                                      </a:lnTo>
                                      <a:lnTo>
                                        <a:pt x="2469" y="1694"/>
                                      </a:lnTo>
                                      <a:lnTo>
                                        <a:pt x="2473" y="1696"/>
                                      </a:lnTo>
                                      <a:lnTo>
                                        <a:pt x="2477" y="1698"/>
                                      </a:lnTo>
                                      <a:lnTo>
                                        <a:pt x="2481" y="1700"/>
                                      </a:lnTo>
                                      <a:lnTo>
                                        <a:pt x="2484" y="1702"/>
                                      </a:lnTo>
                                      <a:lnTo>
                                        <a:pt x="2488" y="1704"/>
                                      </a:lnTo>
                                      <a:lnTo>
                                        <a:pt x="2492" y="1707"/>
                                      </a:lnTo>
                                      <a:lnTo>
                                        <a:pt x="2496" y="1708"/>
                                      </a:lnTo>
                                      <a:lnTo>
                                        <a:pt x="2500" y="1710"/>
                                      </a:lnTo>
                                      <a:lnTo>
                                        <a:pt x="2504" y="1712"/>
                                      </a:lnTo>
                                      <a:lnTo>
                                        <a:pt x="2508" y="1714"/>
                                      </a:lnTo>
                                      <a:lnTo>
                                        <a:pt x="2511" y="1716"/>
                                      </a:lnTo>
                                      <a:lnTo>
                                        <a:pt x="2515" y="1718"/>
                                      </a:lnTo>
                                      <a:lnTo>
                                        <a:pt x="2519" y="1720"/>
                                      </a:lnTo>
                                      <a:lnTo>
                                        <a:pt x="2523" y="1721"/>
                                      </a:lnTo>
                                      <a:lnTo>
                                        <a:pt x="2527" y="1723"/>
                                      </a:lnTo>
                                      <a:lnTo>
                                        <a:pt x="2531" y="1725"/>
                                      </a:lnTo>
                                      <a:lnTo>
                                        <a:pt x="2534" y="1726"/>
                                      </a:lnTo>
                                      <a:lnTo>
                                        <a:pt x="2538" y="1728"/>
                                      </a:lnTo>
                                      <a:lnTo>
                                        <a:pt x="2542" y="1729"/>
                                      </a:lnTo>
                                      <a:lnTo>
                                        <a:pt x="2546" y="1731"/>
                                      </a:lnTo>
                                      <a:lnTo>
                                        <a:pt x="2550" y="1732"/>
                                      </a:lnTo>
                                      <a:lnTo>
                                        <a:pt x="2554" y="1734"/>
                                      </a:lnTo>
                                      <a:lnTo>
                                        <a:pt x="2557" y="1735"/>
                                      </a:lnTo>
                                      <a:lnTo>
                                        <a:pt x="2561" y="1736"/>
                                      </a:lnTo>
                                      <a:lnTo>
                                        <a:pt x="2565" y="1738"/>
                                      </a:lnTo>
                                      <a:lnTo>
                                        <a:pt x="2569" y="1739"/>
                                      </a:lnTo>
                                      <a:lnTo>
                                        <a:pt x="2573" y="1740"/>
                                      </a:lnTo>
                                      <a:lnTo>
                                        <a:pt x="2577" y="1742"/>
                                      </a:lnTo>
                                      <a:lnTo>
                                        <a:pt x="2580" y="1743"/>
                                      </a:lnTo>
                                      <a:lnTo>
                                        <a:pt x="2584" y="1744"/>
                                      </a:lnTo>
                                      <a:lnTo>
                                        <a:pt x="2588" y="1745"/>
                                      </a:lnTo>
                                      <a:lnTo>
                                        <a:pt x="2592" y="1746"/>
                                      </a:lnTo>
                                      <a:lnTo>
                                        <a:pt x="2596" y="1747"/>
                                      </a:lnTo>
                                      <a:lnTo>
                                        <a:pt x="2600" y="1748"/>
                                      </a:lnTo>
                                      <a:lnTo>
                                        <a:pt x="2604" y="1750"/>
                                      </a:lnTo>
                                      <a:lnTo>
                                        <a:pt x="2607" y="1751"/>
                                      </a:lnTo>
                                      <a:lnTo>
                                        <a:pt x="2611" y="1752"/>
                                      </a:lnTo>
                                      <a:lnTo>
                                        <a:pt x="2615" y="1753"/>
                                      </a:lnTo>
                                      <a:lnTo>
                                        <a:pt x="2619" y="1753"/>
                                      </a:lnTo>
                                      <a:lnTo>
                                        <a:pt x="2623" y="1754"/>
                                      </a:lnTo>
                                      <a:lnTo>
                                        <a:pt x="2627" y="1755"/>
                                      </a:lnTo>
                                      <a:lnTo>
                                        <a:pt x="2630" y="1756"/>
                                      </a:lnTo>
                                      <a:lnTo>
                                        <a:pt x="2634" y="1757"/>
                                      </a:lnTo>
                                      <a:lnTo>
                                        <a:pt x="2638" y="1758"/>
                                      </a:lnTo>
                                      <a:lnTo>
                                        <a:pt x="2642" y="1759"/>
                                      </a:lnTo>
                                      <a:lnTo>
                                        <a:pt x="2646" y="1760"/>
                                      </a:lnTo>
                                      <a:lnTo>
                                        <a:pt x="2650" y="1760"/>
                                      </a:lnTo>
                                      <a:lnTo>
                                        <a:pt x="2653" y="1761"/>
                                      </a:lnTo>
                                      <a:lnTo>
                                        <a:pt x="2657" y="1762"/>
                                      </a:lnTo>
                                      <a:lnTo>
                                        <a:pt x="2661" y="1763"/>
                                      </a:lnTo>
                                      <a:lnTo>
                                        <a:pt x="2665" y="1763"/>
                                      </a:lnTo>
                                      <a:lnTo>
                                        <a:pt x="2669" y="1764"/>
                                      </a:lnTo>
                                      <a:lnTo>
                                        <a:pt x="2673" y="1765"/>
                                      </a:lnTo>
                                      <a:lnTo>
                                        <a:pt x="2676" y="1765"/>
                                      </a:lnTo>
                                      <a:lnTo>
                                        <a:pt x="2680" y="1766"/>
                                      </a:lnTo>
                                      <a:lnTo>
                                        <a:pt x="2684" y="1767"/>
                                      </a:lnTo>
                                      <a:lnTo>
                                        <a:pt x="2688" y="1767"/>
                                      </a:lnTo>
                                      <a:lnTo>
                                        <a:pt x="2692" y="1768"/>
                                      </a:lnTo>
                                      <a:lnTo>
                                        <a:pt x="2696" y="1768"/>
                                      </a:lnTo>
                                      <a:lnTo>
                                        <a:pt x="2700" y="1769"/>
                                      </a:lnTo>
                                      <a:lnTo>
                                        <a:pt x="2703" y="1769"/>
                                      </a:lnTo>
                                      <a:lnTo>
                                        <a:pt x="2707" y="1770"/>
                                      </a:lnTo>
                                      <a:lnTo>
                                        <a:pt x="2711" y="1770"/>
                                      </a:lnTo>
                                      <a:lnTo>
                                        <a:pt x="2715" y="1771"/>
                                      </a:lnTo>
                                      <a:lnTo>
                                        <a:pt x="2719" y="1771"/>
                                      </a:lnTo>
                                      <a:lnTo>
                                        <a:pt x="2723" y="1772"/>
                                      </a:lnTo>
                                      <a:lnTo>
                                        <a:pt x="2726" y="1772"/>
                                      </a:lnTo>
                                      <a:lnTo>
                                        <a:pt x="2730" y="1773"/>
                                      </a:lnTo>
                                      <a:lnTo>
                                        <a:pt x="2734" y="1773"/>
                                      </a:lnTo>
                                      <a:lnTo>
                                        <a:pt x="2738" y="1774"/>
                                      </a:lnTo>
                                      <a:lnTo>
                                        <a:pt x="2742" y="1774"/>
                                      </a:lnTo>
                                      <a:lnTo>
                                        <a:pt x="2746" y="1774"/>
                                      </a:lnTo>
                                      <a:lnTo>
                                        <a:pt x="2749" y="1775"/>
                                      </a:lnTo>
                                      <a:lnTo>
                                        <a:pt x="2753" y="1775"/>
                                      </a:lnTo>
                                      <a:lnTo>
                                        <a:pt x="2757" y="1776"/>
                                      </a:lnTo>
                                      <a:lnTo>
                                        <a:pt x="2761" y="1776"/>
                                      </a:lnTo>
                                      <a:lnTo>
                                        <a:pt x="2765" y="1776"/>
                                      </a:lnTo>
                                      <a:lnTo>
                                        <a:pt x="2769" y="1777"/>
                                      </a:lnTo>
                                      <a:lnTo>
                                        <a:pt x="2772" y="1777"/>
                                      </a:lnTo>
                                      <a:lnTo>
                                        <a:pt x="2776" y="1777"/>
                                      </a:lnTo>
                                      <a:lnTo>
                                        <a:pt x="2780" y="1778"/>
                                      </a:lnTo>
                                      <a:lnTo>
                                        <a:pt x="2784" y="1778"/>
                                      </a:lnTo>
                                      <a:lnTo>
                                        <a:pt x="2788" y="1778"/>
                                      </a:lnTo>
                                      <a:lnTo>
                                        <a:pt x="2792" y="1778"/>
                                      </a:lnTo>
                                      <a:lnTo>
                                        <a:pt x="2796" y="1779"/>
                                      </a:lnTo>
                                      <a:lnTo>
                                        <a:pt x="2799" y="1779"/>
                                      </a:lnTo>
                                      <a:lnTo>
                                        <a:pt x="2803" y="1779"/>
                                      </a:lnTo>
                                      <a:lnTo>
                                        <a:pt x="2807" y="1780"/>
                                      </a:lnTo>
                                      <a:lnTo>
                                        <a:pt x="2811" y="1780"/>
                                      </a:lnTo>
                                      <a:lnTo>
                                        <a:pt x="2815" y="1780"/>
                                      </a:lnTo>
                                      <a:lnTo>
                                        <a:pt x="2819" y="1780"/>
                                      </a:lnTo>
                                      <a:lnTo>
                                        <a:pt x="2822" y="1780"/>
                                      </a:lnTo>
                                      <a:lnTo>
                                        <a:pt x="2826" y="1781"/>
                                      </a:lnTo>
                                      <a:lnTo>
                                        <a:pt x="2830" y="1781"/>
                                      </a:lnTo>
                                      <a:lnTo>
                                        <a:pt x="2834" y="1781"/>
                                      </a:lnTo>
                                      <a:lnTo>
                                        <a:pt x="2838" y="1781"/>
                                      </a:lnTo>
                                      <a:lnTo>
                                        <a:pt x="2842" y="1781"/>
                                      </a:lnTo>
                                      <a:lnTo>
                                        <a:pt x="2845" y="1782"/>
                                      </a:lnTo>
                                      <a:lnTo>
                                        <a:pt x="2849" y="1782"/>
                                      </a:lnTo>
                                      <a:lnTo>
                                        <a:pt x="2853" y="1782"/>
                                      </a:lnTo>
                                      <a:lnTo>
                                        <a:pt x="2857" y="1782"/>
                                      </a:lnTo>
                                      <a:lnTo>
                                        <a:pt x="2861" y="1782"/>
                                      </a:lnTo>
                                      <a:lnTo>
                                        <a:pt x="2865" y="1783"/>
                                      </a:lnTo>
                                      <a:lnTo>
                                        <a:pt x="2868" y="1783"/>
                                      </a:lnTo>
                                      <a:lnTo>
                                        <a:pt x="2872" y="1783"/>
                                      </a:lnTo>
                                      <a:lnTo>
                                        <a:pt x="2876" y="1783"/>
                                      </a:lnTo>
                                      <a:lnTo>
                                        <a:pt x="2880" y="1783"/>
                                      </a:lnTo>
                                      <a:lnTo>
                                        <a:pt x="2884" y="1783"/>
                                      </a:lnTo>
                                      <a:lnTo>
                                        <a:pt x="2888" y="1783"/>
                                      </a:lnTo>
                                      <a:lnTo>
                                        <a:pt x="2892" y="1783"/>
                                      </a:lnTo>
                                      <a:lnTo>
                                        <a:pt x="2895" y="1784"/>
                                      </a:lnTo>
                                      <a:lnTo>
                                        <a:pt x="2899" y="1784"/>
                                      </a:lnTo>
                                      <a:lnTo>
                                        <a:pt x="2903" y="1784"/>
                                      </a:lnTo>
                                      <a:lnTo>
                                        <a:pt x="2907" y="1784"/>
                                      </a:lnTo>
                                      <a:lnTo>
                                        <a:pt x="2911" y="1784"/>
                                      </a:lnTo>
                                      <a:lnTo>
                                        <a:pt x="2915" y="1784"/>
                                      </a:lnTo>
                                      <a:lnTo>
                                        <a:pt x="2918" y="1784"/>
                                      </a:lnTo>
                                      <a:lnTo>
                                        <a:pt x="2922" y="1784"/>
                                      </a:lnTo>
                                      <a:lnTo>
                                        <a:pt x="2926" y="1784"/>
                                      </a:lnTo>
                                      <a:lnTo>
                                        <a:pt x="2930" y="1785"/>
                                      </a:lnTo>
                                      <a:lnTo>
                                        <a:pt x="2934" y="1785"/>
                                      </a:lnTo>
                                      <a:lnTo>
                                        <a:pt x="2938" y="1785"/>
                                      </a:lnTo>
                                      <a:lnTo>
                                        <a:pt x="2941" y="1785"/>
                                      </a:lnTo>
                                      <a:lnTo>
                                        <a:pt x="2945" y="1785"/>
                                      </a:lnTo>
                                      <a:lnTo>
                                        <a:pt x="2949" y="1785"/>
                                      </a:lnTo>
                                      <a:lnTo>
                                        <a:pt x="2953" y="1785"/>
                                      </a:lnTo>
                                      <a:lnTo>
                                        <a:pt x="2957" y="1785"/>
                                      </a:lnTo>
                                      <a:lnTo>
                                        <a:pt x="2961" y="1785"/>
                                      </a:lnTo>
                                      <a:lnTo>
                                        <a:pt x="2964" y="1785"/>
                                      </a:lnTo>
                                      <a:lnTo>
                                        <a:pt x="2968" y="1785"/>
                                      </a:lnTo>
                                      <a:lnTo>
                                        <a:pt x="2972" y="1785"/>
                                      </a:lnTo>
                                      <a:lnTo>
                                        <a:pt x="2976" y="1785"/>
                                      </a:lnTo>
                                      <a:lnTo>
                                        <a:pt x="2980" y="1785"/>
                                      </a:lnTo>
                                      <a:lnTo>
                                        <a:pt x="2984" y="1786"/>
                                      </a:lnTo>
                                      <a:lnTo>
                                        <a:pt x="2988" y="1786"/>
                                      </a:lnTo>
                                      <a:lnTo>
                                        <a:pt x="2991" y="1786"/>
                                      </a:lnTo>
                                      <a:lnTo>
                                        <a:pt x="2995" y="1786"/>
                                      </a:lnTo>
                                      <a:lnTo>
                                        <a:pt x="2999" y="1786"/>
                                      </a:lnTo>
                                      <a:lnTo>
                                        <a:pt x="3003" y="1786"/>
                                      </a:lnTo>
                                      <a:lnTo>
                                        <a:pt x="3007" y="1786"/>
                                      </a:lnTo>
                                      <a:lnTo>
                                        <a:pt x="3011" y="1786"/>
                                      </a:lnTo>
                                      <a:lnTo>
                                        <a:pt x="3014" y="1786"/>
                                      </a:lnTo>
                                      <a:lnTo>
                                        <a:pt x="3018" y="1786"/>
                                      </a:lnTo>
                                      <a:lnTo>
                                        <a:pt x="3022" y="1786"/>
                                      </a:lnTo>
                                      <a:lnTo>
                                        <a:pt x="3026" y="1786"/>
                                      </a:lnTo>
                                      <a:lnTo>
                                        <a:pt x="3030" y="1786"/>
                                      </a:lnTo>
                                      <a:lnTo>
                                        <a:pt x="3034" y="1786"/>
                                      </a:lnTo>
                                      <a:lnTo>
                                        <a:pt x="3037" y="1786"/>
                                      </a:lnTo>
                                      <a:lnTo>
                                        <a:pt x="3041" y="1786"/>
                                      </a:lnTo>
                                      <a:lnTo>
                                        <a:pt x="3045" y="1786"/>
                                      </a:lnTo>
                                      <a:lnTo>
                                        <a:pt x="3049" y="1786"/>
                                      </a:lnTo>
                                      <a:lnTo>
                                        <a:pt x="3053" y="1786"/>
                                      </a:lnTo>
                                      <a:lnTo>
                                        <a:pt x="3057" y="1786"/>
                                      </a:lnTo>
                                      <a:lnTo>
                                        <a:pt x="3060" y="1786"/>
                                      </a:lnTo>
                                      <a:lnTo>
                                        <a:pt x="3064" y="1786"/>
                                      </a:lnTo>
                                      <a:lnTo>
                                        <a:pt x="3068" y="1786"/>
                                      </a:lnTo>
                                      <a:lnTo>
                                        <a:pt x="3072" y="1786"/>
                                      </a:lnTo>
                                    </a:path>
                                  </a:pathLst>
                                </a:custGeom>
                                <a:solidFill>
                                  <a:srgbClr val="FFFF66"/>
                                </a:solidFill>
                                <a:ln w="38100">
                                  <a:solidFill>
                                    <a:srgbClr val="FF33CC"/>
                                  </a:solidFill>
                                  <a:prstDash val="solid"/>
                                  <a:round/>
                                  <a:headEnd/>
                                  <a:tailEnd/>
                                </a:ln>
                                <a:extLst/>
                              </p:spPr>
                              <p:txBody>
                                <a:bodyPr/>
                                <a:lstStyle/>
                                <a:p>
                                  <a:endParaRPr lang="en-US"/>
                                </a:p>
                              </p:txBody>
                            </p:sp>
                            <p:sp>
                              <p:nvSpPr>
                                <p:cNvPr id="31774" name="Freeform 17"/>
                                <p:cNvSpPr>
                                  <a:spLocks/>
                                </p:cNvSpPr>
                                <p:nvPr/>
                              </p:nvSpPr>
                              <p:spPr bwMode="auto">
                                <a:xfrm>
                                  <a:off x="48" y="1392"/>
                                  <a:ext cx="3456" cy="1596"/>
                                </a:xfrm>
                                <a:custGeom>
                                  <a:avLst/>
                                  <a:gdLst>
                                    <a:gd name="T0" fmla="*/ 65 w 3072"/>
                                    <a:gd name="T1" fmla="*/ 1274 h 1786"/>
                                    <a:gd name="T2" fmla="*/ 136 w 3072"/>
                                    <a:gd name="T3" fmla="*/ 1273 h 1786"/>
                                    <a:gd name="T4" fmla="*/ 208 w 3072"/>
                                    <a:gd name="T5" fmla="*/ 1273 h 1786"/>
                                    <a:gd name="T6" fmla="*/ 278 w 3072"/>
                                    <a:gd name="T7" fmla="*/ 1273 h 1786"/>
                                    <a:gd name="T8" fmla="*/ 351 w 3072"/>
                                    <a:gd name="T9" fmla="*/ 1272 h 1786"/>
                                    <a:gd name="T10" fmla="*/ 422 w 3072"/>
                                    <a:gd name="T11" fmla="*/ 1268 h 1786"/>
                                    <a:gd name="T12" fmla="*/ 493 w 3072"/>
                                    <a:gd name="T13" fmla="*/ 1264 h 1786"/>
                                    <a:gd name="T14" fmla="*/ 564 w 3072"/>
                                    <a:gd name="T15" fmla="*/ 1259 h 1786"/>
                                    <a:gd name="T16" fmla="*/ 635 w 3072"/>
                                    <a:gd name="T17" fmla="*/ 1252 h 1786"/>
                                    <a:gd name="T18" fmla="*/ 705 w 3072"/>
                                    <a:gd name="T19" fmla="*/ 1243 h 1786"/>
                                    <a:gd name="T20" fmla="*/ 776 w 3072"/>
                                    <a:gd name="T21" fmla="*/ 1230 h 1786"/>
                                    <a:gd name="T22" fmla="*/ 847 w 3072"/>
                                    <a:gd name="T23" fmla="*/ 1212 h 1786"/>
                                    <a:gd name="T24" fmla="*/ 919 w 3072"/>
                                    <a:gd name="T25" fmla="*/ 1189 h 1786"/>
                                    <a:gd name="T26" fmla="*/ 990 w 3072"/>
                                    <a:gd name="T27" fmla="*/ 1160 h 1786"/>
                                    <a:gd name="T28" fmla="*/ 1061 w 3072"/>
                                    <a:gd name="T29" fmla="*/ 1122 h 1786"/>
                                    <a:gd name="T30" fmla="*/ 1132 w 3072"/>
                                    <a:gd name="T31" fmla="*/ 1077 h 1786"/>
                                    <a:gd name="T32" fmla="*/ 1204 w 3072"/>
                                    <a:gd name="T33" fmla="*/ 1023 h 1786"/>
                                    <a:gd name="T34" fmla="*/ 1275 w 3072"/>
                                    <a:gd name="T35" fmla="*/ 959 h 1786"/>
                                    <a:gd name="T36" fmla="*/ 1346 w 3072"/>
                                    <a:gd name="T37" fmla="*/ 886 h 1786"/>
                                    <a:gd name="T38" fmla="*/ 1416 w 3072"/>
                                    <a:gd name="T39" fmla="*/ 803 h 1786"/>
                                    <a:gd name="T40" fmla="*/ 1487 w 3072"/>
                                    <a:gd name="T41" fmla="*/ 713 h 1786"/>
                                    <a:gd name="T42" fmla="*/ 1558 w 3072"/>
                                    <a:gd name="T43" fmla="*/ 617 h 1786"/>
                                    <a:gd name="T44" fmla="*/ 1629 w 3072"/>
                                    <a:gd name="T45" fmla="*/ 517 h 1786"/>
                                    <a:gd name="T46" fmla="*/ 1700 w 3072"/>
                                    <a:gd name="T47" fmla="*/ 416 h 1786"/>
                                    <a:gd name="T48" fmla="*/ 1772 w 3072"/>
                                    <a:gd name="T49" fmla="*/ 319 h 1786"/>
                                    <a:gd name="T50" fmla="*/ 1843 w 3072"/>
                                    <a:gd name="T51" fmla="*/ 230 h 1786"/>
                                    <a:gd name="T52" fmla="*/ 1914 w 3072"/>
                                    <a:gd name="T53" fmla="*/ 150 h 1786"/>
                                    <a:gd name="T54" fmla="*/ 1985 w 3072"/>
                                    <a:gd name="T55" fmla="*/ 84 h 1786"/>
                                    <a:gd name="T56" fmla="*/ 2057 w 3072"/>
                                    <a:gd name="T57" fmla="*/ 37 h 1786"/>
                                    <a:gd name="T58" fmla="*/ 2127 w 3072"/>
                                    <a:gd name="T59" fmla="*/ 8 h 1786"/>
                                    <a:gd name="T60" fmla="*/ 2198 w 3072"/>
                                    <a:gd name="T61" fmla="*/ 0 h 1786"/>
                                    <a:gd name="T62" fmla="*/ 2269 w 3072"/>
                                    <a:gd name="T63" fmla="*/ 14 h 1786"/>
                                    <a:gd name="T64" fmla="*/ 2340 w 3072"/>
                                    <a:gd name="T65" fmla="*/ 49 h 1786"/>
                                    <a:gd name="T66" fmla="*/ 2411 w 3072"/>
                                    <a:gd name="T67" fmla="*/ 103 h 1786"/>
                                    <a:gd name="T68" fmla="*/ 2482 w 3072"/>
                                    <a:gd name="T69" fmla="*/ 173 h 1786"/>
                                    <a:gd name="T70" fmla="*/ 2553 w 3072"/>
                                    <a:gd name="T71" fmla="*/ 256 h 1786"/>
                                    <a:gd name="T72" fmla="*/ 2624 w 3072"/>
                                    <a:gd name="T73" fmla="*/ 349 h 1786"/>
                                    <a:gd name="T74" fmla="*/ 2696 w 3072"/>
                                    <a:gd name="T75" fmla="*/ 447 h 1786"/>
                                    <a:gd name="T76" fmla="*/ 2766 w 3072"/>
                                    <a:gd name="T77" fmla="*/ 548 h 1786"/>
                                    <a:gd name="T78" fmla="*/ 2837 w 3072"/>
                                    <a:gd name="T79" fmla="*/ 648 h 1786"/>
                                    <a:gd name="T80" fmla="*/ 2908 w 3072"/>
                                    <a:gd name="T81" fmla="*/ 741 h 1786"/>
                                    <a:gd name="T82" fmla="*/ 2980 w 3072"/>
                                    <a:gd name="T83" fmla="*/ 829 h 1786"/>
                                    <a:gd name="T84" fmla="*/ 3051 w 3072"/>
                                    <a:gd name="T85" fmla="*/ 909 h 1786"/>
                                    <a:gd name="T86" fmla="*/ 3122 w 3072"/>
                                    <a:gd name="T87" fmla="*/ 979 h 1786"/>
                                    <a:gd name="T88" fmla="*/ 3193 w 3072"/>
                                    <a:gd name="T89" fmla="*/ 1040 h 1786"/>
                                    <a:gd name="T90" fmla="*/ 3264 w 3072"/>
                                    <a:gd name="T91" fmla="*/ 1092 h 1786"/>
                                    <a:gd name="T92" fmla="*/ 3335 w 3072"/>
                                    <a:gd name="T93" fmla="*/ 1135 h 1786"/>
                                    <a:gd name="T94" fmla="*/ 3405 w 3072"/>
                                    <a:gd name="T95" fmla="*/ 1169 h 1786"/>
                                    <a:gd name="T96" fmla="*/ 3476 w 3072"/>
                                    <a:gd name="T97" fmla="*/ 1197 h 1786"/>
                                    <a:gd name="T98" fmla="*/ 3549 w 3072"/>
                                    <a:gd name="T99" fmla="*/ 1218 h 1786"/>
                                    <a:gd name="T100" fmla="*/ 3620 w 3072"/>
                                    <a:gd name="T101" fmla="*/ 1234 h 1786"/>
                                    <a:gd name="T102" fmla="*/ 3691 w 3072"/>
                                    <a:gd name="T103" fmla="*/ 1246 h 1786"/>
                                    <a:gd name="T104" fmla="*/ 3762 w 3072"/>
                                    <a:gd name="T105" fmla="*/ 1256 h 1786"/>
                                    <a:gd name="T106" fmla="*/ 3834 w 3072"/>
                                    <a:gd name="T107" fmla="*/ 1262 h 1786"/>
                                    <a:gd name="T108" fmla="*/ 3905 w 3072"/>
                                    <a:gd name="T109" fmla="*/ 1265 h 1786"/>
                                    <a:gd name="T110" fmla="*/ 3976 w 3072"/>
                                    <a:gd name="T111" fmla="*/ 1269 h 1786"/>
                                    <a:gd name="T112" fmla="*/ 4047 w 3072"/>
                                    <a:gd name="T113" fmla="*/ 1272 h 1786"/>
                                    <a:gd name="T114" fmla="*/ 4119 w 3072"/>
                                    <a:gd name="T115" fmla="*/ 1273 h 1786"/>
                                    <a:gd name="T116" fmla="*/ 4188 w 3072"/>
                                    <a:gd name="T117" fmla="*/ 1273 h 1786"/>
                                    <a:gd name="T118" fmla="*/ 4259 w 3072"/>
                                    <a:gd name="T119" fmla="*/ 1274 h 1786"/>
                                    <a:gd name="T120" fmla="*/ 4330 w 3072"/>
                                    <a:gd name="T121" fmla="*/ 1274 h 17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786"/>
                                    <a:gd name="T185" fmla="*/ 3072 w 3072"/>
                                    <a:gd name="T186" fmla="*/ 1786 h 17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786">
                                      <a:moveTo>
                                        <a:pt x="0" y="1786"/>
                                      </a:moveTo>
                                      <a:lnTo>
                                        <a:pt x="4" y="1786"/>
                                      </a:lnTo>
                                      <a:lnTo>
                                        <a:pt x="8" y="1786"/>
                                      </a:lnTo>
                                      <a:lnTo>
                                        <a:pt x="12" y="1786"/>
                                      </a:lnTo>
                                      <a:lnTo>
                                        <a:pt x="15" y="1786"/>
                                      </a:lnTo>
                                      <a:lnTo>
                                        <a:pt x="19" y="1786"/>
                                      </a:lnTo>
                                      <a:lnTo>
                                        <a:pt x="23" y="1786"/>
                                      </a:lnTo>
                                      <a:lnTo>
                                        <a:pt x="27" y="1786"/>
                                      </a:lnTo>
                                      <a:lnTo>
                                        <a:pt x="31" y="1786"/>
                                      </a:lnTo>
                                      <a:lnTo>
                                        <a:pt x="35" y="1786"/>
                                      </a:lnTo>
                                      <a:lnTo>
                                        <a:pt x="38" y="1786"/>
                                      </a:lnTo>
                                      <a:lnTo>
                                        <a:pt x="42" y="1786"/>
                                      </a:lnTo>
                                      <a:lnTo>
                                        <a:pt x="46" y="1786"/>
                                      </a:lnTo>
                                      <a:lnTo>
                                        <a:pt x="50" y="1786"/>
                                      </a:lnTo>
                                      <a:lnTo>
                                        <a:pt x="54" y="1786"/>
                                      </a:lnTo>
                                      <a:lnTo>
                                        <a:pt x="58" y="1786"/>
                                      </a:lnTo>
                                      <a:lnTo>
                                        <a:pt x="61" y="1786"/>
                                      </a:lnTo>
                                      <a:lnTo>
                                        <a:pt x="65" y="1786"/>
                                      </a:lnTo>
                                      <a:lnTo>
                                        <a:pt x="69" y="1786"/>
                                      </a:lnTo>
                                      <a:lnTo>
                                        <a:pt x="73" y="1786"/>
                                      </a:lnTo>
                                      <a:lnTo>
                                        <a:pt x="77" y="1786"/>
                                      </a:lnTo>
                                      <a:lnTo>
                                        <a:pt x="81" y="1786"/>
                                      </a:lnTo>
                                      <a:lnTo>
                                        <a:pt x="84" y="1786"/>
                                      </a:lnTo>
                                      <a:lnTo>
                                        <a:pt x="88" y="1786"/>
                                      </a:lnTo>
                                      <a:lnTo>
                                        <a:pt x="92" y="1785"/>
                                      </a:lnTo>
                                      <a:lnTo>
                                        <a:pt x="96" y="1785"/>
                                      </a:lnTo>
                                      <a:lnTo>
                                        <a:pt x="100" y="1785"/>
                                      </a:lnTo>
                                      <a:lnTo>
                                        <a:pt x="104" y="1785"/>
                                      </a:lnTo>
                                      <a:lnTo>
                                        <a:pt x="108" y="1785"/>
                                      </a:lnTo>
                                      <a:lnTo>
                                        <a:pt x="111" y="1785"/>
                                      </a:lnTo>
                                      <a:lnTo>
                                        <a:pt x="115" y="1785"/>
                                      </a:lnTo>
                                      <a:lnTo>
                                        <a:pt x="119" y="1785"/>
                                      </a:lnTo>
                                      <a:lnTo>
                                        <a:pt x="123" y="1785"/>
                                      </a:lnTo>
                                      <a:lnTo>
                                        <a:pt x="127" y="1785"/>
                                      </a:lnTo>
                                      <a:lnTo>
                                        <a:pt x="131" y="1785"/>
                                      </a:lnTo>
                                      <a:lnTo>
                                        <a:pt x="134" y="1785"/>
                                      </a:lnTo>
                                      <a:lnTo>
                                        <a:pt x="138" y="1785"/>
                                      </a:lnTo>
                                      <a:lnTo>
                                        <a:pt x="142" y="1785"/>
                                      </a:lnTo>
                                      <a:lnTo>
                                        <a:pt x="146" y="1784"/>
                                      </a:lnTo>
                                      <a:lnTo>
                                        <a:pt x="150" y="1784"/>
                                      </a:lnTo>
                                      <a:lnTo>
                                        <a:pt x="154" y="1784"/>
                                      </a:lnTo>
                                      <a:lnTo>
                                        <a:pt x="157" y="1784"/>
                                      </a:lnTo>
                                      <a:lnTo>
                                        <a:pt x="161" y="1784"/>
                                      </a:lnTo>
                                      <a:lnTo>
                                        <a:pt x="165" y="1784"/>
                                      </a:lnTo>
                                      <a:lnTo>
                                        <a:pt x="169" y="1784"/>
                                      </a:lnTo>
                                      <a:lnTo>
                                        <a:pt x="173" y="1784"/>
                                      </a:lnTo>
                                      <a:lnTo>
                                        <a:pt x="177" y="1784"/>
                                      </a:lnTo>
                                      <a:lnTo>
                                        <a:pt x="180" y="1783"/>
                                      </a:lnTo>
                                      <a:lnTo>
                                        <a:pt x="184" y="1783"/>
                                      </a:lnTo>
                                      <a:lnTo>
                                        <a:pt x="188" y="1783"/>
                                      </a:lnTo>
                                      <a:lnTo>
                                        <a:pt x="192" y="1783"/>
                                      </a:lnTo>
                                      <a:lnTo>
                                        <a:pt x="196" y="1783"/>
                                      </a:lnTo>
                                      <a:lnTo>
                                        <a:pt x="200" y="1783"/>
                                      </a:lnTo>
                                      <a:lnTo>
                                        <a:pt x="204" y="1783"/>
                                      </a:lnTo>
                                      <a:lnTo>
                                        <a:pt x="207" y="1783"/>
                                      </a:lnTo>
                                      <a:lnTo>
                                        <a:pt x="211" y="1782"/>
                                      </a:lnTo>
                                      <a:lnTo>
                                        <a:pt x="215" y="1782"/>
                                      </a:lnTo>
                                      <a:lnTo>
                                        <a:pt x="219" y="1782"/>
                                      </a:lnTo>
                                      <a:lnTo>
                                        <a:pt x="223" y="1782"/>
                                      </a:lnTo>
                                      <a:lnTo>
                                        <a:pt x="227" y="1782"/>
                                      </a:lnTo>
                                      <a:lnTo>
                                        <a:pt x="230" y="1781"/>
                                      </a:lnTo>
                                      <a:lnTo>
                                        <a:pt x="234" y="1781"/>
                                      </a:lnTo>
                                      <a:lnTo>
                                        <a:pt x="238" y="1781"/>
                                      </a:lnTo>
                                      <a:lnTo>
                                        <a:pt x="242" y="1781"/>
                                      </a:lnTo>
                                      <a:lnTo>
                                        <a:pt x="246" y="1781"/>
                                      </a:lnTo>
                                      <a:lnTo>
                                        <a:pt x="250" y="1780"/>
                                      </a:lnTo>
                                      <a:lnTo>
                                        <a:pt x="253" y="1780"/>
                                      </a:lnTo>
                                      <a:lnTo>
                                        <a:pt x="257" y="1780"/>
                                      </a:lnTo>
                                      <a:lnTo>
                                        <a:pt x="261" y="1780"/>
                                      </a:lnTo>
                                      <a:lnTo>
                                        <a:pt x="265" y="1780"/>
                                      </a:lnTo>
                                      <a:lnTo>
                                        <a:pt x="269" y="1779"/>
                                      </a:lnTo>
                                      <a:lnTo>
                                        <a:pt x="273" y="1779"/>
                                      </a:lnTo>
                                      <a:lnTo>
                                        <a:pt x="276" y="1779"/>
                                      </a:lnTo>
                                      <a:lnTo>
                                        <a:pt x="280" y="1778"/>
                                      </a:lnTo>
                                      <a:lnTo>
                                        <a:pt x="284" y="1778"/>
                                      </a:lnTo>
                                      <a:lnTo>
                                        <a:pt x="288" y="1778"/>
                                      </a:lnTo>
                                      <a:lnTo>
                                        <a:pt x="292" y="1778"/>
                                      </a:lnTo>
                                      <a:lnTo>
                                        <a:pt x="296" y="1777"/>
                                      </a:lnTo>
                                      <a:lnTo>
                                        <a:pt x="300" y="1777"/>
                                      </a:lnTo>
                                      <a:lnTo>
                                        <a:pt x="303" y="1777"/>
                                      </a:lnTo>
                                      <a:lnTo>
                                        <a:pt x="307" y="1776"/>
                                      </a:lnTo>
                                      <a:lnTo>
                                        <a:pt x="311" y="1776"/>
                                      </a:lnTo>
                                      <a:lnTo>
                                        <a:pt x="315" y="1776"/>
                                      </a:lnTo>
                                      <a:lnTo>
                                        <a:pt x="319" y="1775"/>
                                      </a:lnTo>
                                      <a:lnTo>
                                        <a:pt x="323" y="1775"/>
                                      </a:lnTo>
                                      <a:lnTo>
                                        <a:pt x="326" y="1774"/>
                                      </a:lnTo>
                                      <a:lnTo>
                                        <a:pt x="330" y="1774"/>
                                      </a:lnTo>
                                      <a:lnTo>
                                        <a:pt x="334" y="1774"/>
                                      </a:lnTo>
                                      <a:lnTo>
                                        <a:pt x="338" y="1773"/>
                                      </a:lnTo>
                                      <a:lnTo>
                                        <a:pt x="342" y="1773"/>
                                      </a:lnTo>
                                      <a:lnTo>
                                        <a:pt x="346" y="1772"/>
                                      </a:lnTo>
                                      <a:lnTo>
                                        <a:pt x="349" y="1772"/>
                                      </a:lnTo>
                                      <a:lnTo>
                                        <a:pt x="353" y="1771"/>
                                      </a:lnTo>
                                      <a:lnTo>
                                        <a:pt x="357" y="1771"/>
                                      </a:lnTo>
                                      <a:lnTo>
                                        <a:pt x="361" y="1770"/>
                                      </a:lnTo>
                                      <a:lnTo>
                                        <a:pt x="365" y="1770"/>
                                      </a:lnTo>
                                      <a:lnTo>
                                        <a:pt x="369" y="1769"/>
                                      </a:lnTo>
                                      <a:lnTo>
                                        <a:pt x="372" y="1769"/>
                                      </a:lnTo>
                                      <a:lnTo>
                                        <a:pt x="376" y="1768"/>
                                      </a:lnTo>
                                      <a:lnTo>
                                        <a:pt x="380" y="1768"/>
                                      </a:lnTo>
                                      <a:lnTo>
                                        <a:pt x="384" y="1767"/>
                                      </a:lnTo>
                                      <a:lnTo>
                                        <a:pt x="388" y="1767"/>
                                      </a:lnTo>
                                      <a:lnTo>
                                        <a:pt x="392" y="1766"/>
                                      </a:lnTo>
                                      <a:lnTo>
                                        <a:pt x="396" y="1765"/>
                                      </a:lnTo>
                                      <a:lnTo>
                                        <a:pt x="399" y="1765"/>
                                      </a:lnTo>
                                      <a:lnTo>
                                        <a:pt x="403" y="1764"/>
                                      </a:lnTo>
                                      <a:lnTo>
                                        <a:pt x="407" y="1763"/>
                                      </a:lnTo>
                                      <a:lnTo>
                                        <a:pt x="411" y="1763"/>
                                      </a:lnTo>
                                      <a:lnTo>
                                        <a:pt x="415" y="1762"/>
                                      </a:lnTo>
                                      <a:lnTo>
                                        <a:pt x="419" y="1761"/>
                                      </a:lnTo>
                                      <a:lnTo>
                                        <a:pt x="422" y="1760"/>
                                      </a:lnTo>
                                      <a:lnTo>
                                        <a:pt x="426" y="1760"/>
                                      </a:lnTo>
                                      <a:lnTo>
                                        <a:pt x="430" y="1759"/>
                                      </a:lnTo>
                                      <a:lnTo>
                                        <a:pt x="434" y="1758"/>
                                      </a:lnTo>
                                      <a:lnTo>
                                        <a:pt x="438" y="1757"/>
                                      </a:lnTo>
                                      <a:lnTo>
                                        <a:pt x="442" y="1756"/>
                                      </a:lnTo>
                                      <a:lnTo>
                                        <a:pt x="445" y="1755"/>
                                      </a:lnTo>
                                      <a:lnTo>
                                        <a:pt x="449" y="1754"/>
                                      </a:lnTo>
                                      <a:lnTo>
                                        <a:pt x="453" y="1753"/>
                                      </a:lnTo>
                                      <a:lnTo>
                                        <a:pt x="457" y="1753"/>
                                      </a:lnTo>
                                      <a:lnTo>
                                        <a:pt x="461" y="1752"/>
                                      </a:lnTo>
                                      <a:lnTo>
                                        <a:pt x="465" y="1751"/>
                                      </a:lnTo>
                                      <a:lnTo>
                                        <a:pt x="468" y="1750"/>
                                      </a:lnTo>
                                      <a:lnTo>
                                        <a:pt x="472" y="1748"/>
                                      </a:lnTo>
                                      <a:lnTo>
                                        <a:pt x="476" y="1747"/>
                                      </a:lnTo>
                                      <a:lnTo>
                                        <a:pt x="480" y="1746"/>
                                      </a:lnTo>
                                      <a:lnTo>
                                        <a:pt x="484" y="1745"/>
                                      </a:lnTo>
                                      <a:lnTo>
                                        <a:pt x="488" y="1744"/>
                                      </a:lnTo>
                                      <a:lnTo>
                                        <a:pt x="492" y="1743"/>
                                      </a:lnTo>
                                      <a:lnTo>
                                        <a:pt x="495" y="1742"/>
                                      </a:lnTo>
                                      <a:lnTo>
                                        <a:pt x="499" y="1740"/>
                                      </a:lnTo>
                                      <a:lnTo>
                                        <a:pt x="503" y="1739"/>
                                      </a:lnTo>
                                      <a:lnTo>
                                        <a:pt x="507" y="1738"/>
                                      </a:lnTo>
                                      <a:lnTo>
                                        <a:pt x="511" y="1736"/>
                                      </a:lnTo>
                                      <a:lnTo>
                                        <a:pt x="515" y="1735"/>
                                      </a:lnTo>
                                      <a:lnTo>
                                        <a:pt x="518" y="1734"/>
                                      </a:lnTo>
                                      <a:lnTo>
                                        <a:pt x="522" y="1732"/>
                                      </a:lnTo>
                                      <a:lnTo>
                                        <a:pt x="526" y="1731"/>
                                      </a:lnTo>
                                      <a:lnTo>
                                        <a:pt x="530" y="1729"/>
                                      </a:lnTo>
                                      <a:lnTo>
                                        <a:pt x="534" y="1728"/>
                                      </a:lnTo>
                                      <a:lnTo>
                                        <a:pt x="538" y="1726"/>
                                      </a:lnTo>
                                      <a:lnTo>
                                        <a:pt x="541" y="1725"/>
                                      </a:lnTo>
                                      <a:lnTo>
                                        <a:pt x="545" y="1723"/>
                                      </a:lnTo>
                                      <a:lnTo>
                                        <a:pt x="549" y="1721"/>
                                      </a:lnTo>
                                      <a:lnTo>
                                        <a:pt x="553" y="1720"/>
                                      </a:lnTo>
                                      <a:lnTo>
                                        <a:pt x="557" y="1718"/>
                                      </a:lnTo>
                                      <a:lnTo>
                                        <a:pt x="561" y="1716"/>
                                      </a:lnTo>
                                      <a:lnTo>
                                        <a:pt x="564" y="1714"/>
                                      </a:lnTo>
                                      <a:lnTo>
                                        <a:pt x="568" y="1712"/>
                                      </a:lnTo>
                                      <a:lnTo>
                                        <a:pt x="572" y="1710"/>
                                      </a:lnTo>
                                      <a:lnTo>
                                        <a:pt x="576" y="1708"/>
                                      </a:lnTo>
                                      <a:lnTo>
                                        <a:pt x="580" y="1707"/>
                                      </a:lnTo>
                                      <a:lnTo>
                                        <a:pt x="584" y="1704"/>
                                      </a:lnTo>
                                      <a:lnTo>
                                        <a:pt x="588" y="1702"/>
                                      </a:lnTo>
                                      <a:lnTo>
                                        <a:pt x="591" y="1700"/>
                                      </a:lnTo>
                                      <a:lnTo>
                                        <a:pt x="595" y="1698"/>
                                      </a:lnTo>
                                      <a:lnTo>
                                        <a:pt x="599" y="1696"/>
                                      </a:lnTo>
                                      <a:lnTo>
                                        <a:pt x="603" y="1694"/>
                                      </a:lnTo>
                                      <a:lnTo>
                                        <a:pt x="607" y="1691"/>
                                      </a:lnTo>
                                      <a:lnTo>
                                        <a:pt x="611" y="1689"/>
                                      </a:lnTo>
                                      <a:lnTo>
                                        <a:pt x="614" y="1687"/>
                                      </a:lnTo>
                                      <a:lnTo>
                                        <a:pt x="618" y="1684"/>
                                      </a:lnTo>
                                      <a:lnTo>
                                        <a:pt x="622" y="1682"/>
                                      </a:lnTo>
                                      <a:lnTo>
                                        <a:pt x="626" y="1679"/>
                                      </a:lnTo>
                                      <a:lnTo>
                                        <a:pt x="630" y="1677"/>
                                      </a:lnTo>
                                      <a:lnTo>
                                        <a:pt x="634" y="1674"/>
                                      </a:lnTo>
                                      <a:lnTo>
                                        <a:pt x="637" y="1671"/>
                                      </a:lnTo>
                                      <a:lnTo>
                                        <a:pt x="641" y="1669"/>
                                      </a:lnTo>
                                      <a:lnTo>
                                        <a:pt x="645" y="1666"/>
                                      </a:lnTo>
                                      <a:lnTo>
                                        <a:pt x="649" y="1663"/>
                                      </a:lnTo>
                                      <a:lnTo>
                                        <a:pt x="653" y="1660"/>
                                      </a:lnTo>
                                      <a:lnTo>
                                        <a:pt x="657" y="1657"/>
                                      </a:lnTo>
                                      <a:lnTo>
                                        <a:pt x="660" y="1654"/>
                                      </a:lnTo>
                                      <a:lnTo>
                                        <a:pt x="664" y="1651"/>
                                      </a:lnTo>
                                      <a:lnTo>
                                        <a:pt x="668" y="1648"/>
                                      </a:lnTo>
                                      <a:lnTo>
                                        <a:pt x="672" y="1645"/>
                                      </a:lnTo>
                                      <a:lnTo>
                                        <a:pt x="676" y="1642"/>
                                      </a:lnTo>
                                      <a:lnTo>
                                        <a:pt x="680" y="1638"/>
                                      </a:lnTo>
                                      <a:lnTo>
                                        <a:pt x="684" y="1635"/>
                                      </a:lnTo>
                                      <a:lnTo>
                                        <a:pt x="687" y="1632"/>
                                      </a:lnTo>
                                      <a:lnTo>
                                        <a:pt x="691" y="1628"/>
                                      </a:lnTo>
                                      <a:lnTo>
                                        <a:pt x="695" y="1625"/>
                                      </a:lnTo>
                                      <a:lnTo>
                                        <a:pt x="699" y="1621"/>
                                      </a:lnTo>
                                      <a:lnTo>
                                        <a:pt x="703" y="1617"/>
                                      </a:lnTo>
                                      <a:lnTo>
                                        <a:pt x="707" y="1614"/>
                                      </a:lnTo>
                                      <a:lnTo>
                                        <a:pt x="710" y="1610"/>
                                      </a:lnTo>
                                      <a:lnTo>
                                        <a:pt x="714" y="1606"/>
                                      </a:lnTo>
                                      <a:lnTo>
                                        <a:pt x="718" y="1602"/>
                                      </a:lnTo>
                                      <a:lnTo>
                                        <a:pt x="722" y="1598"/>
                                      </a:lnTo>
                                      <a:lnTo>
                                        <a:pt x="726" y="1594"/>
                                      </a:lnTo>
                                      <a:lnTo>
                                        <a:pt x="730" y="1590"/>
                                      </a:lnTo>
                                      <a:lnTo>
                                        <a:pt x="733" y="1586"/>
                                      </a:lnTo>
                                      <a:lnTo>
                                        <a:pt x="737" y="1582"/>
                                      </a:lnTo>
                                      <a:lnTo>
                                        <a:pt x="741" y="1577"/>
                                      </a:lnTo>
                                      <a:lnTo>
                                        <a:pt x="745" y="1573"/>
                                      </a:lnTo>
                                      <a:lnTo>
                                        <a:pt x="749" y="1568"/>
                                      </a:lnTo>
                                      <a:lnTo>
                                        <a:pt x="753" y="1564"/>
                                      </a:lnTo>
                                      <a:lnTo>
                                        <a:pt x="756" y="1559"/>
                                      </a:lnTo>
                                      <a:lnTo>
                                        <a:pt x="760" y="1555"/>
                                      </a:lnTo>
                                      <a:lnTo>
                                        <a:pt x="764" y="1550"/>
                                      </a:lnTo>
                                      <a:lnTo>
                                        <a:pt x="768" y="1545"/>
                                      </a:lnTo>
                                      <a:lnTo>
                                        <a:pt x="772" y="1540"/>
                                      </a:lnTo>
                                      <a:lnTo>
                                        <a:pt x="776" y="1535"/>
                                      </a:lnTo>
                                      <a:lnTo>
                                        <a:pt x="780" y="1530"/>
                                      </a:lnTo>
                                      <a:lnTo>
                                        <a:pt x="783" y="1525"/>
                                      </a:lnTo>
                                      <a:lnTo>
                                        <a:pt x="787" y="1520"/>
                                      </a:lnTo>
                                      <a:lnTo>
                                        <a:pt x="791" y="1515"/>
                                      </a:lnTo>
                                      <a:lnTo>
                                        <a:pt x="795" y="1510"/>
                                      </a:lnTo>
                                      <a:lnTo>
                                        <a:pt x="799" y="1504"/>
                                      </a:lnTo>
                                      <a:lnTo>
                                        <a:pt x="803" y="1499"/>
                                      </a:lnTo>
                                      <a:lnTo>
                                        <a:pt x="806" y="1493"/>
                                      </a:lnTo>
                                      <a:lnTo>
                                        <a:pt x="810" y="1487"/>
                                      </a:lnTo>
                                      <a:lnTo>
                                        <a:pt x="814" y="1482"/>
                                      </a:lnTo>
                                      <a:lnTo>
                                        <a:pt x="818" y="1476"/>
                                      </a:lnTo>
                                      <a:lnTo>
                                        <a:pt x="822" y="1470"/>
                                      </a:lnTo>
                                      <a:lnTo>
                                        <a:pt x="826" y="1464"/>
                                      </a:lnTo>
                                      <a:lnTo>
                                        <a:pt x="829" y="1458"/>
                                      </a:lnTo>
                                      <a:lnTo>
                                        <a:pt x="833" y="1452"/>
                                      </a:lnTo>
                                      <a:lnTo>
                                        <a:pt x="837" y="1446"/>
                                      </a:lnTo>
                                      <a:lnTo>
                                        <a:pt x="841" y="1440"/>
                                      </a:lnTo>
                                      <a:lnTo>
                                        <a:pt x="845" y="1433"/>
                                      </a:lnTo>
                                      <a:lnTo>
                                        <a:pt x="849" y="1427"/>
                                      </a:lnTo>
                                      <a:lnTo>
                                        <a:pt x="852" y="1420"/>
                                      </a:lnTo>
                                      <a:lnTo>
                                        <a:pt x="856" y="1414"/>
                                      </a:lnTo>
                                      <a:lnTo>
                                        <a:pt x="860" y="1407"/>
                                      </a:lnTo>
                                      <a:lnTo>
                                        <a:pt x="864" y="1401"/>
                                      </a:lnTo>
                                      <a:lnTo>
                                        <a:pt x="868" y="1394"/>
                                      </a:lnTo>
                                      <a:lnTo>
                                        <a:pt x="872" y="1387"/>
                                      </a:lnTo>
                                      <a:lnTo>
                                        <a:pt x="876" y="1380"/>
                                      </a:lnTo>
                                      <a:lnTo>
                                        <a:pt x="879" y="1373"/>
                                      </a:lnTo>
                                      <a:lnTo>
                                        <a:pt x="883" y="1366"/>
                                      </a:lnTo>
                                      <a:lnTo>
                                        <a:pt x="887" y="1359"/>
                                      </a:lnTo>
                                      <a:lnTo>
                                        <a:pt x="891" y="1351"/>
                                      </a:lnTo>
                                      <a:lnTo>
                                        <a:pt x="895" y="1344"/>
                                      </a:lnTo>
                                      <a:lnTo>
                                        <a:pt x="899" y="1336"/>
                                      </a:lnTo>
                                      <a:lnTo>
                                        <a:pt x="902" y="1329"/>
                                      </a:lnTo>
                                      <a:lnTo>
                                        <a:pt x="906" y="1321"/>
                                      </a:lnTo>
                                      <a:lnTo>
                                        <a:pt x="910" y="1314"/>
                                      </a:lnTo>
                                      <a:lnTo>
                                        <a:pt x="914" y="1306"/>
                                      </a:lnTo>
                                      <a:lnTo>
                                        <a:pt x="918" y="1298"/>
                                      </a:lnTo>
                                      <a:lnTo>
                                        <a:pt x="922" y="1290"/>
                                      </a:lnTo>
                                      <a:lnTo>
                                        <a:pt x="925" y="1282"/>
                                      </a:lnTo>
                                      <a:lnTo>
                                        <a:pt x="929" y="1274"/>
                                      </a:lnTo>
                                      <a:lnTo>
                                        <a:pt x="933" y="1266"/>
                                      </a:lnTo>
                                      <a:lnTo>
                                        <a:pt x="937" y="1258"/>
                                      </a:lnTo>
                                      <a:lnTo>
                                        <a:pt x="941" y="1249"/>
                                      </a:lnTo>
                                      <a:lnTo>
                                        <a:pt x="945" y="1241"/>
                                      </a:lnTo>
                                      <a:lnTo>
                                        <a:pt x="948" y="1233"/>
                                      </a:lnTo>
                                      <a:lnTo>
                                        <a:pt x="952" y="1224"/>
                                      </a:lnTo>
                                      <a:lnTo>
                                        <a:pt x="956" y="1216"/>
                                      </a:lnTo>
                                      <a:lnTo>
                                        <a:pt x="960" y="1207"/>
                                      </a:lnTo>
                                      <a:lnTo>
                                        <a:pt x="964" y="1198"/>
                                      </a:lnTo>
                                      <a:lnTo>
                                        <a:pt x="968" y="1189"/>
                                      </a:lnTo>
                                      <a:lnTo>
                                        <a:pt x="972" y="1180"/>
                                      </a:lnTo>
                                      <a:lnTo>
                                        <a:pt x="975" y="1172"/>
                                      </a:lnTo>
                                      <a:lnTo>
                                        <a:pt x="979" y="1162"/>
                                      </a:lnTo>
                                      <a:lnTo>
                                        <a:pt x="983" y="1153"/>
                                      </a:lnTo>
                                      <a:lnTo>
                                        <a:pt x="987" y="1144"/>
                                      </a:lnTo>
                                      <a:lnTo>
                                        <a:pt x="991" y="1135"/>
                                      </a:lnTo>
                                      <a:lnTo>
                                        <a:pt x="995" y="1126"/>
                                      </a:lnTo>
                                      <a:lnTo>
                                        <a:pt x="998" y="1116"/>
                                      </a:lnTo>
                                      <a:lnTo>
                                        <a:pt x="1002" y="1107"/>
                                      </a:lnTo>
                                      <a:lnTo>
                                        <a:pt x="1006" y="1097"/>
                                      </a:lnTo>
                                      <a:lnTo>
                                        <a:pt x="1010" y="1088"/>
                                      </a:lnTo>
                                      <a:lnTo>
                                        <a:pt x="1014" y="1078"/>
                                      </a:lnTo>
                                      <a:lnTo>
                                        <a:pt x="1018" y="1069"/>
                                      </a:lnTo>
                                      <a:lnTo>
                                        <a:pt x="1021" y="1059"/>
                                      </a:lnTo>
                                      <a:lnTo>
                                        <a:pt x="1025" y="1049"/>
                                      </a:lnTo>
                                      <a:lnTo>
                                        <a:pt x="1029" y="1039"/>
                                      </a:lnTo>
                                      <a:lnTo>
                                        <a:pt x="1033" y="1029"/>
                                      </a:lnTo>
                                      <a:lnTo>
                                        <a:pt x="1037" y="1019"/>
                                      </a:lnTo>
                                      <a:lnTo>
                                        <a:pt x="1041" y="1009"/>
                                      </a:lnTo>
                                      <a:lnTo>
                                        <a:pt x="1044" y="999"/>
                                      </a:lnTo>
                                      <a:lnTo>
                                        <a:pt x="1048" y="989"/>
                                      </a:lnTo>
                                      <a:lnTo>
                                        <a:pt x="1052" y="979"/>
                                      </a:lnTo>
                                      <a:lnTo>
                                        <a:pt x="1056" y="969"/>
                                      </a:lnTo>
                                      <a:lnTo>
                                        <a:pt x="1060" y="959"/>
                                      </a:lnTo>
                                      <a:lnTo>
                                        <a:pt x="1064" y="948"/>
                                      </a:lnTo>
                                      <a:lnTo>
                                        <a:pt x="1068" y="938"/>
                                      </a:lnTo>
                                      <a:lnTo>
                                        <a:pt x="1071" y="928"/>
                                      </a:lnTo>
                                      <a:lnTo>
                                        <a:pt x="1075" y="917"/>
                                      </a:lnTo>
                                      <a:lnTo>
                                        <a:pt x="1079" y="907"/>
                                      </a:lnTo>
                                      <a:lnTo>
                                        <a:pt x="1083" y="896"/>
                                      </a:lnTo>
                                      <a:lnTo>
                                        <a:pt x="1087" y="886"/>
                                      </a:lnTo>
                                      <a:lnTo>
                                        <a:pt x="1091" y="875"/>
                                      </a:lnTo>
                                      <a:lnTo>
                                        <a:pt x="1094" y="865"/>
                                      </a:lnTo>
                                      <a:lnTo>
                                        <a:pt x="1098" y="854"/>
                                      </a:lnTo>
                                      <a:lnTo>
                                        <a:pt x="1102" y="843"/>
                                      </a:lnTo>
                                      <a:lnTo>
                                        <a:pt x="1106" y="833"/>
                                      </a:lnTo>
                                      <a:lnTo>
                                        <a:pt x="1110" y="822"/>
                                      </a:lnTo>
                                      <a:lnTo>
                                        <a:pt x="1114" y="811"/>
                                      </a:lnTo>
                                      <a:lnTo>
                                        <a:pt x="1117" y="800"/>
                                      </a:lnTo>
                                      <a:lnTo>
                                        <a:pt x="1121" y="790"/>
                                      </a:lnTo>
                                      <a:lnTo>
                                        <a:pt x="1125" y="779"/>
                                      </a:lnTo>
                                      <a:lnTo>
                                        <a:pt x="1129" y="768"/>
                                      </a:lnTo>
                                      <a:lnTo>
                                        <a:pt x="1133" y="757"/>
                                      </a:lnTo>
                                      <a:lnTo>
                                        <a:pt x="1137" y="747"/>
                                      </a:lnTo>
                                      <a:lnTo>
                                        <a:pt x="1140" y="736"/>
                                      </a:lnTo>
                                      <a:lnTo>
                                        <a:pt x="1144" y="725"/>
                                      </a:lnTo>
                                      <a:lnTo>
                                        <a:pt x="1148" y="714"/>
                                      </a:lnTo>
                                      <a:lnTo>
                                        <a:pt x="1152" y="703"/>
                                      </a:lnTo>
                                      <a:lnTo>
                                        <a:pt x="1156" y="692"/>
                                      </a:lnTo>
                                      <a:lnTo>
                                        <a:pt x="1160" y="682"/>
                                      </a:lnTo>
                                      <a:lnTo>
                                        <a:pt x="1164" y="671"/>
                                      </a:lnTo>
                                      <a:lnTo>
                                        <a:pt x="1167" y="660"/>
                                      </a:lnTo>
                                      <a:lnTo>
                                        <a:pt x="1171" y="649"/>
                                      </a:lnTo>
                                      <a:lnTo>
                                        <a:pt x="1175" y="638"/>
                                      </a:lnTo>
                                      <a:lnTo>
                                        <a:pt x="1179" y="627"/>
                                      </a:lnTo>
                                      <a:lnTo>
                                        <a:pt x="1183" y="617"/>
                                      </a:lnTo>
                                      <a:lnTo>
                                        <a:pt x="1187" y="606"/>
                                      </a:lnTo>
                                      <a:lnTo>
                                        <a:pt x="1190" y="595"/>
                                      </a:lnTo>
                                      <a:lnTo>
                                        <a:pt x="1194" y="584"/>
                                      </a:lnTo>
                                      <a:lnTo>
                                        <a:pt x="1198" y="574"/>
                                      </a:lnTo>
                                      <a:lnTo>
                                        <a:pt x="1202" y="563"/>
                                      </a:lnTo>
                                      <a:lnTo>
                                        <a:pt x="1206" y="552"/>
                                      </a:lnTo>
                                      <a:lnTo>
                                        <a:pt x="1210" y="542"/>
                                      </a:lnTo>
                                      <a:lnTo>
                                        <a:pt x="1213" y="531"/>
                                      </a:lnTo>
                                      <a:lnTo>
                                        <a:pt x="1217" y="521"/>
                                      </a:lnTo>
                                      <a:lnTo>
                                        <a:pt x="1221" y="510"/>
                                      </a:lnTo>
                                      <a:lnTo>
                                        <a:pt x="1225" y="500"/>
                                      </a:lnTo>
                                      <a:lnTo>
                                        <a:pt x="1229" y="489"/>
                                      </a:lnTo>
                                      <a:lnTo>
                                        <a:pt x="1233" y="479"/>
                                      </a:lnTo>
                                      <a:lnTo>
                                        <a:pt x="1236" y="469"/>
                                      </a:lnTo>
                                      <a:lnTo>
                                        <a:pt x="1240" y="459"/>
                                      </a:lnTo>
                                      <a:lnTo>
                                        <a:pt x="1244" y="448"/>
                                      </a:lnTo>
                                      <a:lnTo>
                                        <a:pt x="1248" y="438"/>
                                      </a:lnTo>
                                      <a:lnTo>
                                        <a:pt x="1252" y="428"/>
                                      </a:lnTo>
                                      <a:lnTo>
                                        <a:pt x="1256" y="418"/>
                                      </a:lnTo>
                                      <a:lnTo>
                                        <a:pt x="1260" y="408"/>
                                      </a:lnTo>
                                      <a:lnTo>
                                        <a:pt x="1263" y="398"/>
                                      </a:lnTo>
                                      <a:lnTo>
                                        <a:pt x="1267" y="388"/>
                                      </a:lnTo>
                                      <a:lnTo>
                                        <a:pt x="1271" y="379"/>
                                      </a:lnTo>
                                      <a:lnTo>
                                        <a:pt x="1275" y="369"/>
                                      </a:lnTo>
                                      <a:lnTo>
                                        <a:pt x="1279" y="359"/>
                                      </a:lnTo>
                                      <a:lnTo>
                                        <a:pt x="1283" y="350"/>
                                      </a:lnTo>
                                      <a:lnTo>
                                        <a:pt x="1286" y="340"/>
                                      </a:lnTo>
                                      <a:lnTo>
                                        <a:pt x="1290" y="331"/>
                                      </a:lnTo>
                                      <a:lnTo>
                                        <a:pt x="1294" y="322"/>
                                      </a:lnTo>
                                      <a:lnTo>
                                        <a:pt x="1298" y="313"/>
                                      </a:lnTo>
                                      <a:lnTo>
                                        <a:pt x="1302" y="303"/>
                                      </a:lnTo>
                                      <a:lnTo>
                                        <a:pt x="1306" y="294"/>
                                      </a:lnTo>
                                      <a:lnTo>
                                        <a:pt x="1309" y="286"/>
                                      </a:lnTo>
                                      <a:lnTo>
                                        <a:pt x="1313" y="277"/>
                                      </a:lnTo>
                                      <a:lnTo>
                                        <a:pt x="1317" y="268"/>
                                      </a:lnTo>
                                      <a:lnTo>
                                        <a:pt x="1321" y="259"/>
                                      </a:lnTo>
                                      <a:lnTo>
                                        <a:pt x="1325" y="251"/>
                                      </a:lnTo>
                                      <a:lnTo>
                                        <a:pt x="1329" y="243"/>
                                      </a:lnTo>
                                      <a:lnTo>
                                        <a:pt x="1332" y="234"/>
                                      </a:lnTo>
                                      <a:lnTo>
                                        <a:pt x="1336" y="226"/>
                                      </a:lnTo>
                                      <a:lnTo>
                                        <a:pt x="1340" y="218"/>
                                      </a:lnTo>
                                      <a:lnTo>
                                        <a:pt x="1344" y="210"/>
                                      </a:lnTo>
                                      <a:lnTo>
                                        <a:pt x="1348" y="202"/>
                                      </a:lnTo>
                                      <a:lnTo>
                                        <a:pt x="1352" y="195"/>
                                      </a:lnTo>
                                      <a:lnTo>
                                        <a:pt x="1356" y="187"/>
                                      </a:lnTo>
                                      <a:lnTo>
                                        <a:pt x="1359" y="180"/>
                                      </a:lnTo>
                                      <a:lnTo>
                                        <a:pt x="1363" y="172"/>
                                      </a:lnTo>
                                      <a:lnTo>
                                        <a:pt x="1367" y="165"/>
                                      </a:lnTo>
                                      <a:lnTo>
                                        <a:pt x="1371" y="158"/>
                                      </a:lnTo>
                                      <a:lnTo>
                                        <a:pt x="1375" y="151"/>
                                      </a:lnTo>
                                      <a:lnTo>
                                        <a:pt x="1379" y="144"/>
                                      </a:lnTo>
                                      <a:lnTo>
                                        <a:pt x="1382" y="137"/>
                                      </a:lnTo>
                                      <a:lnTo>
                                        <a:pt x="1386" y="131"/>
                                      </a:lnTo>
                                      <a:lnTo>
                                        <a:pt x="1390" y="125"/>
                                      </a:lnTo>
                                      <a:lnTo>
                                        <a:pt x="1394" y="118"/>
                                      </a:lnTo>
                                      <a:lnTo>
                                        <a:pt x="1398" y="112"/>
                                      </a:lnTo>
                                      <a:lnTo>
                                        <a:pt x="1402" y="106"/>
                                      </a:lnTo>
                                      <a:lnTo>
                                        <a:pt x="1405" y="100"/>
                                      </a:lnTo>
                                      <a:lnTo>
                                        <a:pt x="1409" y="95"/>
                                      </a:lnTo>
                                      <a:lnTo>
                                        <a:pt x="1413" y="89"/>
                                      </a:lnTo>
                                      <a:lnTo>
                                        <a:pt x="1417" y="84"/>
                                      </a:lnTo>
                                      <a:lnTo>
                                        <a:pt x="1421" y="79"/>
                                      </a:lnTo>
                                      <a:lnTo>
                                        <a:pt x="1425" y="74"/>
                                      </a:lnTo>
                                      <a:lnTo>
                                        <a:pt x="1428" y="69"/>
                                      </a:lnTo>
                                      <a:lnTo>
                                        <a:pt x="1432" y="64"/>
                                      </a:lnTo>
                                      <a:lnTo>
                                        <a:pt x="1436" y="60"/>
                                      </a:lnTo>
                                      <a:lnTo>
                                        <a:pt x="1440" y="55"/>
                                      </a:lnTo>
                                      <a:lnTo>
                                        <a:pt x="1444" y="51"/>
                                      </a:lnTo>
                                      <a:lnTo>
                                        <a:pt x="1448" y="47"/>
                                      </a:lnTo>
                                      <a:lnTo>
                                        <a:pt x="1452" y="43"/>
                                      </a:lnTo>
                                      <a:lnTo>
                                        <a:pt x="1455" y="39"/>
                                      </a:lnTo>
                                      <a:lnTo>
                                        <a:pt x="1459" y="35"/>
                                      </a:lnTo>
                                      <a:lnTo>
                                        <a:pt x="1463" y="32"/>
                                      </a:lnTo>
                                      <a:lnTo>
                                        <a:pt x="1467" y="29"/>
                                      </a:lnTo>
                                      <a:lnTo>
                                        <a:pt x="1471" y="26"/>
                                      </a:lnTo>
                                      <a:lnTo>
                                        <a:pt x="1475" y="23"/>
                                      </a:lnTo>
                                      <a:lnTo>
                                        <a:pt x="1478" y="20"/>
                                      </a:lnTo>
                                      <a:lnTo>
                                        <a:pt x="1482" y="18"/>
                                      </a:lnTo>
                                      <a:lnTo>
                                        <a:pt x="1486" y="15"/>
                                      </a:lnTo>
                                      <a:lnTo>
                                        <a:pt x="1490" y="13"/>
                                      </a:lnTo>
                                      <a:lnTo>
                                        <a:pt x="1494" y="11"/>
                                      </a:lnTo>
                                      <a:lnTo>
                                        <a:pt x="1498" y="9"/>
                                      </a:lnTo>
                                      <a:lnTo>
                                        <a:pt x="1501" y="7"/>
                                      </a:lnTo>
                                      <a:lnTo>
                                        <a:pt x="1505" y="6"/>
                                      </a:lnTo>
                                      <a:lnTo>
                                        <a:pt x="1509" y="4"/>
                                      </a:lnTo>
                                      <a:lnTo>
                                        <a:pt x="1513" y="3"/>
                                      </a:lnTo>
                                      <a:lnTo>
                                        <a:pt x="1517" y="2"/>
                                      </a:lnTo>
                                      <a:lnTo>
                                        <a:pt x="1521" y="2"/>
                                      </a:lnTo>
                                      <a:lnTo>
                                        <a:pt x="1524" y="1"/>
                                      </a:lnTo>
                                      <a:lnTo>
                                        <a:pt x="1528" y="0"/>
                                      </a:lnTo>
                                      <a:lnTo>
                                        <a:pt x="1532" y="0"/>
                                      </a:lnTo>
                                      <a:lnTo>
                                        <a:pt x="1536" y="0"/>
                                      </a:lnTo>
                                      <a:lnTo>
                                        <a:pt x="1540" y="0"/>
                                      </a:lnTo>
                                      <a:lnTo>
                                        <a:pt x="1544" y="0"/>
                                      </a:lnTo>
                                      <a:lnTo>
                                        <a:pt x="1548" y="1"/>
                                      </a:lnTo>
                                      <a:lnTo>
                                        <a:pt x="1551" y="2"/>
                                      </a:lnTo>
                                      <a:lnTo>
                                        <a:pt x="1555" y="2"/>
                                      </a:lnTo>
                                      <a:lnTo>
                                        <a:pt x="1559" y="3"/>
                                      </a:lnTo>
                                      <a:lnTo>
                                        <a:pt x="1563" y="4"/>
                                      </a:lnTo>
                                      <a:lnTo>
                                        <a:pt x="1567" y="6"/>
                                      </a:lnTo>
                                      <a:lnTo>
                                        <a:pt x="1571" y="7"/>
                                      </a:lnTo>
                                      <a:lnTo>
                                        <a:pt x="1574" y="9"/>
                                      </a:lnTo>
                                      <a:lnTo>
                                        <a:pt x="1578" y="11"/>
                                      </a:lnTo>
                                      <a:lnTo>
                                        <a:pt x="1582" y="13"/>
                                      </a:lnTo>
                                      <a:lnTo>
                                        <a:pt x="1586" y="15"/>
                                      </a:lnTo>
                                      <a:lnTo>
                                        <a:pt x="1590" y="18"/>
                                      </a:lnTo>
                                      <a:lnTo>
                                        <a:pt x="1594" y="20"/>
                                      </a:lnTo>
                                      <a:lnTo>
                                        <a:pt x="1597" y="23"/>
                                      </a:lnTo>
                                      <a:lnTo>
                                        <a:pt x="1601" y="26"/>
                                      </a:lnTo>
                                      <a:lnTo>
                                        <a:pt x="1605" y="29"/>
                                      </a:lnTo>
                                      <a:lnTo>
                                        <a:pt x="1609" y="32"/>
                                      </a:lnTo>
                                      <a:lnTo>
                                        <a:pt x="1613" y="35"/>
                                      </a:lnTo>
                                      <a:lnTo>
                                        <a:pt x="1617" y="39"/>
                                      </a:lnTo>
                                      <a:lnTo>
                                        <a:pt x="1620" y="43"/>
                                      </a:lnTo>
                                      <a:lnTo>
                                        <a:pt x="1624" y="47"/>
                                      </a:lnTo>
                                      <a:lnTo>
                                        <a:pt x="1628" y="51"/>
                                      </a:lnTo>
                                      <a:lnTo>
                                        <a:pt x="1632" y="55"/>
                                      </a:lnTo>
                                      <a:lnTo>
                                        <a:pt x="1636" y="60"/>
                                      </a:lnTo>
                                      <a:lnTo>
                                        <a:pt x="1640" y="64"/>
                                      </a:lnTo>
                                      <a:lnTo>
                                        <a:pt x="1644" y="69"/>
                                      </a:lnTo>
                                      <a:lnTo>
                                        <a:pt x="1647" y="74"/>
                                      </a:lnTo>
                                      <a:lnTo>
                                        <a:pt x="1651" y="79"/>
                                      </a:lnTo>
                                      <a:lnTo>
                                        <a:pt x="1655" y="84"/>
                                      </a:lnTo>
                                      <a:lnTo>
                                        <a:pt x="1659" y="89"/>
                                      </a:lnTo>
                                      <a:lnTo>
                                        <a:pt x="1663" y="95"/>
                                      </a:lnTo>
                                      <a:lnTo>
                                        <a:pt x="1667" y="100"/>
                                      </a:lnTo>
                                      <a:lnTo>
                                        <a:pt x="1670" y="106"/>
                                      </a:lnTo>
                                      <a:lnTo>
                                        <a:pt x="1674" y="112"/>
                                      </a:lnTo>
                                      <a:lnTo>
                                        <a:pt x="1678" y="118"/>
                                      </a:lnTo>
                                      <a:lnTo>
                                        <a:pt x="1682" y="125"/>
                                      </a:lnTo>
                                      <a:lnTo>
                                        <a:pt x="1686" y="131"/>
                                      </a:lnTo>
                                      <a:lnTo>
                                        <a:pt x="1690" y="137"/>
                                      </a:lnTo>
                                      <a:lnTo>
                                        <a:pt x="1693" y="144"/>
                                      </a:lnTo>
                                      <a:lnTo>
                                        <a:pt x="1697" y="151"/>
                                      </a:lnTo>
                                      <a:lnTo>
                                        <a:pt x="1701" y="158"/>
                                      </a:lnTo>
                                      <a:lnTo>
                                        <a:pt x="1705" y="165"/>
                                      </a:lnTo>
                                      <a:lnTo>
                                        <a:pt x="1709" y="172"/>
                                      </a:lnTo>
                                      <a:lnTo>
                                        <a:pt x="1713" y="180"/>
                                      </a:lnTo>
                                      <a:lnTo>
                                        <a:pt x="1716" y="187"/>
                                      </a:lnTo>
                                      <a:lnTo>
                                        <a:pt x="1720" y="195"/>
                                      </a:lnTo>
                                      <a:lnTo>
                                        <a:pt x="1724" y="202"/>
                                      </a:lnTo>
                                      <a:lnTo>
                                        <a:pt x="1728" y="210"/>
                                      </a:lnTo>
                                      <a:lnTo>
                                        <a:pt x="1732" y="218"/>
                                      </a:lnTo>
                                      <a:lnTo>
                                        <a:pt x="1736" y="226"/>
                                      </a:lnTo>
                                      <a:lnTo>
                                        <a:pt x="1740" y="234"/>
                                      </a:lnTo>
                                      <a:lnTo>
                                        <a:pt x="1743" y="243"/>
                                      </a:lnTo>
                                      <a:lnTo>
                                        <a:pt x="1747" y="251"/>
                                      </a:lnTo>
                                      <a:lnTo>
                                        <a:pt x="1751" y="259"/>
                                      </a:lnTo>
                                      <a:lnTo>
                                        <a:pt x="1755" y="268"/>
                                      </a:lnTo>
                                      <a:lnTo>
                                        <a:pt x="1759" y="277"/>
                                      </a:lnTo>
                                      <a:lnTo>
                                        <a:pt x="1763" y="286"/>
                                      </a:lnTo>
                                      <a:lnTo>
                                        <a:pt x="1766" y="294"/>
                                      </a:lnTo>
                                      <a:lnTo>
                                        <a:pt x="1770" y="303"/>
                                      </a:lnTo>
                                      <a:lnTo>
                                        <a:pt x="1774" y="313"/>
                                      </a:lnTo>
                                      <a:lnTo>
                                        <a:pt x="1778" y="322"/>
                                      </a:lnTo>
                                      <a:lnTo>
                                        <a:pt x="1782" y="331"/>
                                      </a:lnTo>
                                      <a:lnTo>
                                        <a:pt x="1786" y="340"/>
                                      </a:lnTo>
                                      <a:lnTo>
                                        <a:pt x="1789" y="350"/>
                                      </a:lnTo>
                                      <a:lnTo>
                                        <a:pt x="1793" y="359"/>
                                      </a:lnTo>
                                      <a:lnTo>
                                        <a:pt x="1797" y="369"/>
                                      </a:lnTo>
                                      <a:lnTo>
                                        <a:pt x="1801" y="379"/>
                                      </a:lnTo>
                                      <a:lnTo>
                                        <a:pt x="1805" y="388"/>
                                      </a:lnTo>
                                      <a:lnTo>
                                        <a:pt x="1809" y="398"/>
                                      </a:lnTo>
                                      <a:lnTo>
                                        <a:pt x="1812" y="408"/>
                                      </a:lnTo>
                                      <a:lnTo>
                                        <a:pt x="1816" y="418"/>
                                      </a:lnTo>
                                      <a:lnTo>
                                        <a:pt x="1820" y="428"/>
                                      </a:lnTo>
                                      <a:lnTo>
                                        <a:pt x="1824" y="438"/>
                                      </a:lnTo>
                                      <a:lnTo>
                                        <a:pt x="1828" y="448"/>
                                      </a:lnTo>
                                      <a:lnTo>
                                        <a:pt x="1832" y="459"/>
                                      </a:lnTo>
                                      <a:lnTo>
                                        <a:pt x="1836" y="469"/>
                                      </a:lnTo>
                                      <a:lnTo>
                                        <a:pt x="1839" y="479"/>
                                      </a:lnTo>
                                      <a:lnTo>
                                        <a:pt x="1843" y="489"/>
                                      </a:lnTo>
                                      <a:lnTo>
                                        <a:pt x="1847" y="500"/>
                                      </a:lnTo>
                                      <a:lnTo>
                                        <a:pt x="1851" y="510"/>
                                      </a:lnTo>
                                      <a:lnTo>
                                        <a:pt x="1855" y="521"/>
                                      </a:lnTo>
                                      <a:lnTo>
                                        <a:pt x="1859" y="531"/>
                                      </a:lnTo>
                                      <a:lnTo>
                                        <a:pt x="1862" y="542"/>
                                      </a:lnTo>
                                      <a:lnTo>
                                        <a:pt x="1866" y="552"/>
                                      </a:lnTo>
                                      <a:lnTo>
                                        <a:pt x="1870" y="563"/>
                                      </a:lnTo>
                                      <a:lnTo>
                                        <a:pt x="1874" y="574"/>
                                      </a:lnTo>
                                      <a:lnTo>
                                        <a:pt x="1878" y="584"/>
                                      </a:lnTo>
                                      <a:lnTo>
                                        <a:pt x="1882" y="595"/>
                                      </a:lnTo>
                                      <a:lnTo>
                                        <a:pt x="1885" y="606"/>
                                      </a:lnTo>
                                      <a:lnTo>
                                        <a:pt x="1889" y="617"/>
                                      </a:lnTo>
                                      <a:lnTo>
                                        <a:pt x="1893" y="627"/>
                                      </a:lnTo>
                                      <a:lnTo>
                                        <a:pt x="1897" y="638"/>
                                      </a:lnTo>
                                      <a:lnTo>
                                        <a:pt x="1901" y="649"/>
                                      </a:lnTo>
                                      <a:lnTo>
                                        <a:pt x="1905" y="660"/>
                                      </a:lnTo>
                                      <a:lnTo>
                                        <a:pt x="1908" y="671"/>
                                      </a:lnTo>
                                      <a:lnTo>
                                        <a:pt x="1912" y="682"/>
                                      </a:lnTo>
                                      <a:lnTo>
                                        <a:pt x="1916" y="692"/>
                                      </a:lnTo>
                                      <a:lnTo>
                                        <a:pt x="1920" y="703"/>
                                      </a:lnTo>
                                      <a:lnTo>
                                        <a:pt x="1924" y="714"/>
                                      </a:lnTo>
                                      <a:lnTo>
                                        <a:pt x="1928" y="725"/>
                                      </a:lnTo>
                                      <a:lnTo>
                                        <a:pt x="1932" y="736"/>
                                      </a:lnTo>
                                      <a:lnTo>
                                        <a:pt x="1935" y="747"/>
                                      </a:lnTo>
                                      <a:lnTo>
                                        <a:pt x="1939" y="757"/>
                                      </a:lnTo>
                                      <a:lnTo>
                                        <a:pt x="1943" y="768"/>
                                      </a:lnTo>
                                      <a:lnTo>
                                        <a:pt x="1947" y="779"/>
                                      </a:lnTo>
                                      <a:lnTo>
                                        <a:pt x="1951" y="790"/>
                                      </a:lnTo>
                                      <a:lnTo>
                                        <a:pt x="1955" y="800"/>
                                      </a:lnTo>
                                      <a:lnTo>
                                        <a:pt x="1958" y="811"/>
                                      </a:lnTo>
                                      <a:lnTo>
                                        <a:pt x="1962" y="822"/>
                                      </a:lnTo>
                                      <a:lnTo>
                                        <a:pt x="1966" y="833"/>
                                      </a:lnTo>
                                      <a:lnTo>
                                        <a:pt x="1970" y="843"/>
                                      </a:lnTo>
                                      <a:lnTo>
                                        <a:pt x="1974" y="854"/>
                                      </a:lnTo>
                                      <a:lnTo>
                                        <a:pt x="1978" y="865"/>
                                      </a:lnTo>
                                      <a:lnTo>
                                        <a:pt x="1981" y="875"/>
                                      </a:lnTo>
                                      <a:lnTo>
                                        <a:pt x="1985" y="886"/>
                                      </a:lnTo>
                                      <a:lnTo>
                                        <a:pt x="1989" y="896"/>
                                      </a:lnTo>
                                      <a:lnTo>
                                        <a:pt x="1993" y="907"/>
                                      </a:lnTo>
                                      <a:lnTo>
                                        <a:pt x="1997" y="917"/>
                                      </a:lnTo>
                                      <a:lnTo>
                                        <a:pt x="2001" y="928"/>
                                      </a:lnTo>
                                      <a:lnTo>
                                        <a:pt x="2004" y="938"/>
                                      </a:lnTo>
                                      <a:lnTo>
                                        <a:pt x="2008" y="948"/>
                                      </a:lnTo>
                                      <a:lnTo>
                                        <a:pt x="2012" y="959"/>
                                      </a:lnTo>
                                      <a:lnTo>
                                        <a:pt x="2016" y="969"/>
                                      </a:lnTo>
                                      <a:lnTo>
                                        <a:pt x="2020" y="979"/>
                                      </a:lnTo>
                                      <a:lnTo>
                                        <a:pt x="2024" y="989"/>
                                      </a:lnTo>
                                      <a:lnTo>
                                        <a:pt x="2028" y="999"/>
                                      </a:lnTo>
                                      <a:lnTo>
                                        <a:pt x="2031" y="1009"/>
                                      </a:lnTo>
                                      <a:lnTo>
                                        <a:pt x="2035" y="1019"/>
                                      </a:lnTo>
                                      <a:lnTo>
                                        <a:pt x="2039" y="1029"/>
                                      </a:lnTo>
                                      <a:lnTo>
                                        <a:pt x="2043" y="1039"/>
                                      </a:lnTo>
                                      <a:lnTo>
                                        <a:pt x="2047" y="1049"/>
                                      </a:lnTo>
                                      <a:lnTo>
                                        <a:pt x="2051" y="1059"/>
                                      </a:lnTo>
                                      <a:lnTo>
                                        <a:pt x="2054" y="1069"/>
                                      </a:lnTo>
                                      <a:lnTo>
                                        <a:pt x="2058" y="1078"/>
                                      </a:lnTo>
                                      <a:lnTo>
                                        <a:pt x="2062" y="1088"/>
                                      </a:lnTo>
                                      <a:lnTo>
                                        <a:pt x="2066" y="1097"/>
                                      </a:lnTo>
                                      <a:lnTo>
                                        <a:pt x="2070" y="1107"/>
                                      </a:lnTo>
                                      <a:lnTo>
                                        <a:pt x="2074" y="1116"/>
                                      </a:lnTo>
                                      <a:lnTo>
                                        <a:pt x="2077" y="1126"/>
                                      </a:lnTo>
                                      <a:lnTo>
                                        <a:pt x="2081" y="1135"/>
                                      </a:lnTo>
                                      <a:lnTo>
                                        <a:pt x="2085" y="1144"/>
                                      </a:lnTo>
                                      <a:lnTo>
                                        <a:pt x="2089" y="1153"/>
                                      </a:lnTo>
                                      <a:lnTo>
                                        <a:pt x="2093" y="1162"/>
                                      </a:lnTo>
                                      <a:lnTo>
                                        <a:pt x="2097" y="1172"/>
                                      </a:lnTo>
                                      <a:lnTo>
                                        <a:pt x="2100" y="1180"/>
                                      </a:lnTo>
                                      <a:lnTo>
                                        <a:pt x="2104" y="1189"/>
                                      </a:lnTo>
                                      <a:lnTo>
                                        <a:pt x="2108" y="1198"/>
                                      </a:lnTo>
                                      <a:lnTo>
                                        <a:pt x="2112" y="1207"/>
                                      </a:lnTo>
                                      <a:lnTo>
                                        <a:pt x="2116" y="1216"/>
                                      </a:lnTo>
                                      <a:lnTo>
                                        <a:pt x="2120" y="1224"/>
                                      </a:lnTo>
                                      <a:lnTo>
                                        <a:pt x="2124" y="1233"/>
                                      </a:lnTo>
                                      <a:lnTo>
                                        <a:pt x="2127" y="1241"/>
                                      </a:lnTo>
                                      <a:lnTo>
                                        <a:pt x="2131" y="1249"/>
                                      </a:lnTo>
                                      <a:lnTo>
                                        <a:pt x="2135" y="1258"/>
                                      </a:lnTo>
                                      <a:lnTo>
                                        <a:pt x="2139" y="1266"/>
                                      </a:lnTo>
                                      <a:lnTo>
                                        <a:pt x="2143" y="1274"/>
                                      </a:lnTo>
                                      <a:lnTo>
                                        <a:pt x="2147" y="1282"/>
                                      </a:lnTo>
                                      <a:lnTo>
                                        <a:pt x="2150" y="1290"/>
                                      </a:lnTo>
                                      <a:lnTo>
                                        <a:pt x="2154" y="1298"/>
                                      </a:lnTo>
                                      <a:lnTo>
                                        <a:pt x="2158" y="1306"/>
                                      </a:lnTo>
                                      <a:lnTo>
                                        <a:pt x="2162" y="1314"/>
                                      </a:lnTo>
                                      <a:lnTo>
                                        <a:pt x="2166" y="1321"/>
                                      </a:lnTo>
                                      <a:lnTo>
                                        <a:pt x="2170" y="1329"/>
                                      </a:lnTo>
                                      <a:lnTo>
                                        <a:pt x="2173" y="1336"/>
                                      </a:lnTo>
                                      <a:lnTo>
                                        <a:pt x="2177" y="1344"/>
                                      </a:lnTo>
                                      <a:lnTo>
                                        <a:pt x="2181" y="1351"/>
                                      </a:lnTo>
                                      <a:lnTo>
                                        <a:pt x="2185" y="1359"/>
                                      </a:lnTo>
                                      <a:lnTo>
                                        <a:pt x="2189" y="1366"/>
                                      </a:lnTo>
                                      <a:lnTo>
                                        <a:pt x="2193" y="1373"/>
                                      </a:lnTo>
                                      <a:lnTo>
                                        <a:pt x="2196" y="1380"/>
                                      </a:lnTo>
                                      <a:lnTo>
                                        <a:pt x="2200" y="1387"/>
                                      </a:lnTo>
                                      <a:lnTo>
                                        <a:pt x="2204" y="1394"/>
                                      </a:lnTo>
                                      <a:lnTo>
                                        <a:pt x="2208" y="1401"/>
                                      </a:lnTo>
                                      <a:lnTo>
                                        <a:pt x="2212" y="1407"/>
                                      </a:lnTo>
                                      <a:lnTo>
                                        <a:pt x="2216" y="1414"/>
                                      </a:lnTo>
                                      <a:lnTo>
                                        <a:pt x="2220" y="1420"/>
                                      </a:lnTo>
                                      <a:lnTo>
                                        <a:pt x="2223" y="1427"/>
                                      </a:lnTo>
                                      <a:lnTo>
                                        <a:pt x="2227" y="1433"/>
                                      </a:lnTo>
                                      <a:lnTo>
                                        <a:pt x="2231" y="1440"/>
                                      </a:lnTo>
                                      <a:lnTo>
                                        <a:pt x="2235" y="1446"/>
                                      </a:lnTo>
                                      <a:lnTo>
                                        <a:pt x="2239" y="1452"/>
                                      </a:lnTo>
                                      <a:lnTo>
                                        <a:pt x="2243" y="1458"/>
                                      </a:lnTo>
                                      <a:lnTo>
                                        <a:pt x="2246" y="1464"/>
                                      </a:lnTo>
                                      <a:lnTo>
                                        <a:pt x="2250" y="1470"/>
                                      </a:lnTo>
                                      <a:lnTo>
                                        <a:pt x="2254" y="1476"/>
                                      </a:lnTo>
                                      <a:lnTo>
                                        <a:pt x="2258" y="1482"/>
                                      </a:lnTo>
                                      <a:lnTo>
                                        <a:pt x="2262" y="1487"/>
                                      </a:lnTo>
                                      <a:lnTo>
                                        <a:pt x="2266" y="1493"/>
                                      </a:lnTo>
                                      <a:lnTo>
                                        <a:pt x="2269" y="1499"/>
                                      </a:lnTo>
                                      <a:lnTo>
                                        <a:pt x="2273" y="1504"/>
                                      </a:lnTo>
                                      <a:lnTo>
                                        <a:pt x="2277" y="1510"/>
                                      </a:lnTo>
                                      <a:lnTo>
                                        <a:pt x="2281" y="1515"/>
                                      </a:lnTo>
                                      <a:lnTo>
                                        <a:pt x="2285" y="1520"/>
                                      </a:lnTo>
                                      <a:lnTo>
                                        <a:pt x="2289" y="1525"/>
                                      </a:lnTo>
                                      <a:lnTo>
                                        <a:pt x="2292" y="1530"/>
                                      </a:lnTo>
                                      <a:lnTo>
                                        <a:pt x="2296" y="1535"/>
                                      </a:lnTo>
                                      <a:lnTo>
                                        <a:pt x="2300" y="1540"/>
                                      </a:lnTo>
                                      <a:lnTo>
                                        <a:pt x="2304" y="1545"/>
                                      </a:lnTo>
                                      <a:lnTo>
                                        <a:pt x="2308" y="1550"/>
                                      </a:lnTo>
                                      <a:lnTo>
                                        <a:pt x="2312" y="1555"/>
                                      </a:lnTo>
                                      <a:lnTo>
                                        <a:pt x="2316" y="1559"/>
                                      </a:lnTo>
                                      <a:lnTo>
                                        <a:pt x="2319" y="1564"/>
                                      </a:lnTo>
                                      <a:lnTo>
                                        <a:pt x="2323" y="1568"/>
                                      </a:lnTo>
                                      <a:lnTo>
                                        <a:pt x="2327" y="1573"/>
                                      </a:lnTo>
                                      <a:lnTo>
                                        <a:pt x="2331" y="1577"/>
                                      </a:lnTo>
                                      <a:lnTo>
                                        <a:pt x="2335" y="1582"/>
                                      </a:lnTo>
                                      <a:lnTo>
                                        <a:pt x="2339" y="1586"/>
                                      </a:lnTo>
                                      <a:lnTo>
                                        <a:pt x="2342" y="1590"/>
                                      </a:lnTo>
                                      <a:lnTo>
                                        <a:pt x="2346" y="1594"/>
                                      </a:lnTo>
                                      <a:lnTo>
                                        <a:pt x="2350" y="1598"/>
                                      </a:lnTo>
                                      <a:lnTo>
                                        <a:pt x="2354" y="1602"/>
                                      </a:lnTo>
                                      <a:lnTo>
                                        <a:pt x="2358" y="1606"/>
                                      </a:lnTo>
                                      <a:lnTo>
                                        <a:pt x="2362" y="1610"/>
                                      </a:lnTo>
                                      <a:lnTo>
                                        <a:pt x="2365" y="1614"/>
                                      </a:lnTo>
                                      <a:lnTo>
                                        <a:pt x="2369" y="1617"/>
                                      </a:lnTo>
                                      <a:lnTo>
                                        <a:pt x="2373" y="1621"/>
                                      </a:lnTo>
                                      <a:lnTo>
                                        <a:pt x="2377" y="1625"/>
                                      </a:lnTo>
                                      <a:lnTo>
                                        <a:pt x="2381" y="1628"/>
                                      </a:lnTo>
                                      <a:lnTo>
                                        <a:pt x="2385" y="1632"/>
                                      </a:lnTo>
                                      <a:lnTo>
                                        <a:pt x="2388" y="1635"/>
                                      </a:lnTo>
                                      <a:lnTo>
                                        <a:pt x="2392" y="1638"/>
                                      </a:lnTo>
                                      <a:lnTo>
                                        <a:pt x="2396" y="1642"/>
                                      </a:lnTo>
                                      <a:lnTo>
                                        <a:pt x="2400" y="1645"/>
                                      </a:lnTo>
                                      <a:lnTo>
                                        <a:pt x="2404" y="1648"/>
                                      </a:lnTo>
                                      <a:lnTo>
                                        <a:pt x="2408" y="1651"/>
                                      </a:lnTo>
                                      <a:lnTo>
                                        <a:pt x="2412" y="1654"/>
                                      </a:lnTo>
                                      <a:lnTo>
                                        <a:pt x="2415" y="1657"/>
                                      </a:lnTo>
                                      <a:lnTo>
                                        <a:pt x="2419" y="1660"/>
                                      </a:lnTo>
                                      <a:lnTo>
                                        <a:pt x="2423" y="1663"/>
                                      </a:lnTo>
                                      <a:lnTo>
                                        <a:pt x="2427" y="1666"/>
                                      </a:lnTo>
                                      <a:lnTo>
                                        <a:pt x="2431" y="1669"/>
                                      </a:lnTo>
                                      <a:lnTo>
                                        <a:pt x="2435" y="1671"/>
                                      </a:lnTo>
                                      <a:lnTo>
                                        <a:pt x="2438" y="1674"/>
                                      </a:lnTo>
                                      <a:lnTo>
                                        <a:pt x="2442" y="1677"/>
                                      </a:lnTo>
                                      <a:lnTo>
                                        <a:pt x="2446" y="1679"/>
                                      </a:lnTo>
                                      <a:lnTo>
                                        <a:pt x="2450" y="1682"/>
                                      </a:lnTo>
                                      <a:lnTo>
                                        <a:pt x="2454" y="1684"/>
                                      </a:lnTo>
                                      <a:lnTo>
                                        <a:pt x="2458" y="1687"/>
                                      </a:lnTo>
                                      <a:lnTo>
                                        <a:pt x="2461" y="1689"/>
                                      </a:lnTo>
                                      <a:lnTo>
                                        <a:pt x="2465" y="1691"/>
                                      </a:lnTo>
                                      <a:lnTo>
                                        <a:pt x="2469" y="1694"/>
                                      </a:lnTo>
                                      <a:lnTo>
                                        <a:pt x="2473" y="1696"/>
                                      </a:lnTo>
                                      <a:lnTo>
                                        <a:pt x="2477" y="1698"/>
                                      </a:lnTo>
                                      <a:lnTo>
                                        <a:pt x="2481" y="1700"/>
                                      </a:lnTo>
                                      <a:lnTo>
                                        <a:pt x="2484" y="1702"/>
                                      </a:lnTo>
                                      <a:lnTo>
                                        <a:pt x="2488" y="1704"/>
                                      </a:lnTo>
                                      <a:lnTo>
                                        <a:pt x="2492" y="1707"/>
                                      </a:lnTo>
                                      <a:lnTo>
                                        <a:pt x="2496" y="1708"/>
                                      </a:lnTo>
                                      <a:lnTo>
                                        <a:pt x="2500" y="1710"/>
                                      </a:lnTo>
                                      <a:lnTo>
                                        <a:pt x="2504" y="1712"/>
                                      </a:lnTo>
                                      <a:lnTo>
                                        <a:pt x="2508" y="1714"/>
                                      </a:lnTo>
                                      <a:lnTo>
                                        <a:pt x="2511" y="1716"/>
                                      </a:lnTo>
                                      <a:lnTo>
                                        <a:pt x="2515" y="1718"/>
                                      </a:lnTo>
                                      <a:lnTo>
                                        <a:pt x="2519" y="1720"/>
                                      </a:lnTo>
                                      <a:lnTo>
                                        <a:pt x="2523" y="1721"/>
                                      </a:lnTo>
                                      <a:lnTo>
                                        <a:pt x="2527" y="1723"/>
                                      </a:lnTo>
                                      <a:lnTo>
                                        <a:pt x="2531" y="1725"/>
                                      </a:lnTo>
                                      <a:lnTo>
                                        <a:pt x="2534" y="1726"/>
                                      </a:lnTo>
                                      <a:lnTo>
                                        <a:pt x="2538" y="1728"/>
                                      </a:lnTo>
                                      <a:lnTo>
                                        <a:pt x="2542" y="1729"/>
                                      </a:lnTo>
                                      <a:lnTo>
                                        <a:pt x="2546" y="1731"/>
                                      </a:lnTo>
                                      <a:lnTo>
                                        <a:pt x="2550" y="1732"/>
                                      </a:lnTo>
                                      <a:lnTo>
                                        <a:pt x="2554" y="1734"/>
                                      </a:lnTo>
                                      <a:lnTo>
                                        <a:pt x="2557" y="1735"/>
                                      </a:lnTo>
                                      <a:lnTo>
                                        <a:pt x="2561" y="1736"/>
                                      </a:lnTo>
                                      <a:lnTo>
                                        <a:pt x="2565" y="1738"/>
                                      </a:lnTo>
                                      <a:lnTo>
                                        <a:pt x="2569" y="1739"/>
                                      </a:lnTo>
                                      <a:lnTo>
                                        <a:pt x="2573" y="1740"/>
                                      </a:lnTo>
                                      <a:lnTo>
                                        <a:pt x="2577" y="1742"/>
                                      </a:lnTo>
                                      <a:lnTo>
                                        <a:pt x="2580" y="1743"/>
                                      </a:lnTo>
                                      <a:lnTo>
                                        <a:pt x="2584" y="1744"/>
                                      </a:lnTo>
                                      <a:lnTo>
                                        <a:pt x="2588" y="1745"/>
                                      </a:lnTo>
                                      <a:lnTo>
                                        <a:pt x="2592" y="1746"/>
                                      </a:lnTo>
                                      <a:lnTo>
                                        <a:pt x="2596" y="1747"/>
                                      </a:lnTo>
                                      <a:lnTo>
                                        <a:pt x="2600" y="1748"/>
                                      </a:lnTo>
                                      <a:lnTo>
                                        <a:pt x="2604" y="1750"/>
                                      </a:lnTo>
                                      <a:lnTo>
                                        <a:pt x="2607" y="1751"/>
                                      </a:lnTo>
                                      <a:lnTo>
                                        <a:pt x="2611" y="1752"/>
                                      </a:lnTo>
                                      <a:lnTo>
                                        <a:pt x="2615" y="1753"/>
                                      </a:lnTo>
                                      <a:lnTo>
                                        <a:pt x="2619" y="1753"/>
                                      </a:lnTo>
                                      <a:lnTo>
                                        <a:pt x="2623" y="1754"/>
                                      </a:lnTo>
                                      <a:lnTo>
                                        <a:pt x="2627" y="1755"/>
                                      </a:lnTo>
                                      <a:lnTo>
                                        <a:pt x="2630" y="1756"/>
                                      </a:lnTo>
                                      <a:lnTo>
                                        <a:pt x="2634" y="1757"/>
                                      </a:lnTo>
                                      <a:lnTo>
                                        <a:pt x="2638" y="1758"/>
                                      </a:lnTo>
                                      <a:lnTo>
                                        <a:pt x="2642" y="1759"/>
                                      </a:lnTo>
                                      <a:lnTo>
                                        <a:pt x="2646" y="1760"/>
                                      </a:lnTo>
                                      <a:lnTo>
                                        <a:pt x="2650" y="1760"/>
                                      </a:lnTo>
                                      <a:lnTo>
                                        <a:pt x="2653" y="1761"/>
                                      </a:lnTo>
                                      <a:lnTo>
                                        <a:pt x="2657" y="1762"/>
                                      </a:lnTo>
                                      <a:lnTo>
                                        <a:pt x="2661" y="1763"/>
                                      </a:lnTo>
                                      <a:lnTo>
                                        <a:pt x="2665" y="1763"/>
                                      </a:lnTo>
                                      <a:lnTo>
                                        <a:pt x="2669" y="1764"/>
                                      </a:lnTo>
                                      <a:lnTo>
                                        <a:pt x="2673" y="1765"/>
                                      </a:lnTo>
                                      <a:lnTo>
                                        <a:pt x="2676" y="1765"/>
                                      </a:lnTo>
                                      <a:lnTo>
                                        <a:pt x="2680" y="1766"/>
                                      </a:lnTo>
                                      <a:lnTo>
                                        <a:pt x="2684" y="1767"/>
                                      </a:lnTo>
                                      <a:lnTo>
                                        <a:pt x="2688" y="1767"/>
                                      </a:lnTo>
                                      <a:lnTo>
                                        <a:pt x="2692" y="1768"/>
                                      </a:lnTo>
                                      <a:lnTo>
                                        <a:pt x="2696" y="1768"/>
                                      </a:lnTo>
                                      <a:lnTo>
                                        <a:pt x="2700" y="1769"/>
                                      </a:lnTo>
                                      <a:lnTo>
                                        <a:pt x="2703" y="1769"/>
                                      </a:lnTo>
                                      <a:lnTo>
                                        <a:pt x="2707" y="1770"/>
                                      </a:lnTo>
                                      <a:lnTo>
                                        <a:pt x="2711" y="1770"/>
                                      </a:lnTo>
                                      <a:lnTo>
                                        <a:pt x="2715" y="1771"/>
                                      </a:lnTo>
                                      <a:lnTo>
                                        <a:pt x="2719" y="1771"/>
                                      </a:lnTo>
                                      <a:lnTo>
                                        <a:pt x="2723" y="1772"/>
                                      </a:lnTo>
                                      <a:lnTo>
                                        <a:pt x="2726" y="1772"/>
                                      </a:lnTo>
                                      <a:lnTo>
                                        <a:pt x="2730" y="1773"/>
                                      </a:lnTo>
                                      <a:lnTo>
                                        <a:pt x="2734" y="1773"/>
                                      </a:lnTo>
                                      <a:lnTo>
                                        <a:pt x="2738" y="1774"/>
                                      </a:lnTo>
                                      <a:lnTo>
                                        <a:pt x="2742" y="1774"/>
                                      </a:lnTo>
                                      <a:lnTo>
                                        <a:pt x="2746" y="1774"/>
                                      </a:lnTo>
                                      <a:lnTo>
                                        <a:pt x="2749" y="1775"/>
                                      </a:lnTo>
                                      <a:lnTo>
                                        <a:pt x="2753" y="1775"/>
                                      </a:lnTo>
                                      <a:lnTo>
                                        <a:pt x="2757" y="1776"/>
                                      </a:lnTo>
                                      <a:lnTo>
                                        <a:pt x="2761" y="1776"/>
                                      </a:lnTo>
                                      <a:lnTo>
                                        <a:pt x="2765" y="1776"/>
                                      </a:lnTo>
                                      <a:lnTo>
                                        <a:pt x="2769" y="1777"/>
                                      </a:lnTo>
                                      <a:lnTo>
                                        <a:pt x="2772" y="1777"/>
                                      </a:lnTo>
                                      <a:lnTo>
                                        <a:pt x="2776" y="1777"/>
                                      </a:lnTo>
                                      <a:lnTo>
                                        <a:pt x="2780" y="1778"/>
                                      </a:lnTo>
                                      <a:lnTo>
                                        <a:pt x="2784" y="1778"/>
                                      </a:lnTo>
                                      <a:lnTo>
                                        <a:pt x="2788" y="1778"/>
                                      </a:lnTo>
                                      <a:lnTo>
                                        <a:pt x="2792" y="1778"/>
                                      </a:lnTo>
                                      <a:lnTo>
                                        <a:pt x="2796" y="1779"/>
                                      </a:lnTo>
                                      <a:lnTo>
                                        <a:pt x="2799" y="1779"/>
                                      </a:lnTo>
                                      <a:lnTo>
                                        <a:pt x="2803" y="1779"/>
                                      </a:lnTo>
                                      <a:lnTo>
                                        <a:pt x="2807" y="1780"/>
                                      </a:lnTo>
                                      <a:lnTo>
                                        <a:pt x="2811" y="1780"/>
                                      </a:lnTo>
                                      <a:lnTo>
                                        <a:pt x="2815" y="1780"/>
                                      </a:lnTo>
                                      <a:lnTo>
                                        <a:pt x="2819" y="1780"/>
                                      </a:lnTo>
                                      <a:lnTo>
                                        <a:pt x="2822" y="1780"/>
                                      </a:lnTo>
                                      <a:lnTo>
                                        <a:pt x="2826" y="1781"/>
                                      </a:lnTo>
                                      <a:lnTo>
                                        <a:pt x="2830" y="1781"/>
                                      </a:lnTo>
                                      <a:lnTo>
                                        <a:pt x="2834" y="1781"/>
                                      </a:lnTo>
                                      <a:lnTo>
                                        <a:pt x="2838" y="1781"/>
                                      </a:lnTo>
                                      <a:lnTo>
                                        <a:pt x="2842" y="1781"/>
                                      </a:lnTo>
                                      <a:lnTo>
                                        <a:pt x="2845" y="1782"/>
                                      </a:lnTo>
                                      <a:lnTo>
                                        <a:pt x="2849" y="1782"/>
                                      </a:lnTo>
                                      <a:lnTo>
                                        <a:pt x="2853" y="1782"/>
                                      </a:lnTo>
                                      <a:lnTo>
                                        <a:pt x="2857" y="1782"/>
                                      </a:lnTo>
                                      <a:lnTo>
                                        <a:pt x="2861" y="1782"/>
                                      </a:lnTo>
                                      <a:lnTo>
                                        <a:pt x="2865" y="1783"/>
                                      </a:lnTo>
                                      <a:lnTo>
                                        <a:pt x="2868" y="1783"/>
                                      </a:lnTo>
                                      <a:lnTo>
                                        <a:pt x="2872" y="1783"/>
                                      </a:lnTo>
                                      <a:lnTo>
                                        <a:pt x="2876" y="1783"/>
                                      </a:lnTo>
                                      <a:lnTo>
                                        <a:pt x="2880" y="1783"/>
                                      </a:lnTo>
                                      <a:lnTo>
                                        <a:pt x="2884" y="1783"/>
                                      </a:lnTo>
                                      <a:lnTo>
                                        <a:pt x="2888" y="1783"/>
                                      </a:lnTo>
                                      <a:lnTo>
                                        <a:pt x="2892" y="1783"/>
                                      </a:lnTo>
                                      <a:lnTo>
                                        <a:pt x="2895" y="1784"/>
                                      </a:lnTo>
                                      <a:lnTo>
                                        <a:pt x="2899" y="1784"/>
                                      </a:lnTo>
                                      <a:lnTo>
                                        <a:pt x="2903" y="1784"/>
                                      </a:lnTo>
                                      <a:lnTo>
                                        <a:pt x="2907" y="1784"/>
                                      </a:lnTo>
                                      <a:lnTo>
                                        <a:pt x="2911" y="1784"/>
                                      </a:lnTo>
                                      <a:lnTo>
                                        <a:pt x="2915" y="1784"/>
                                      </a:lnTo>
                                      <a:lnTo>
                                        <a:pt x="2918" y="1784"/>
                                      </a:lnTo>
                                      <a:lnTo>
                                        <a:pt x="2922" y="1784"/>
                                      </a:lnTo>
                                      <a:lnTo>
                                        <a:pt x="2926" y="1784"/>
                                      </a:lnTo>
                                      <a:lnTo>
                                        <a:pt x="2930" y="1785"/>
                                      </a:lnTo>
                                      <a:lnTo>
                                        <a:pt x="2934" y="1785"/>
                                      </a:lnTo>
                                      <a:lnTo>
                                        <a:pt x="2938" y="1785"/>
                                      </a:lnTo>
                                      <a:lnTo>
                                        <a:pt x="2941" y="1785"/>
                                      </a:lnTo>
                                      <a:lnTo>
                                        <a:pt x="2945" y="1785"/>
                                      </a:lnTo>
                                      <a:lnTo>
                                        <a:pt x="2949" y="1785"/>
                                      </a:lnTo>
                                      <a:lnTo>
                                        <a:pt x="2953" y="1785"/>
                                      </a:lnTo>
                                      <a:lnTo>
                                        <a:pt x="2957" y="1785"/>
                                      </a:lnTo>
                                      <a:lnTo>
                                        <a:pt x="2961" y="1785"/>
                                      </a:lnTo>
                                      <a:lnTo>
                                        <a:pt x="2964" y="1785"/>
                                      </a:lnTo>
                                      <a:lnTo>
                                        <a:pt x="2968" y="1785"/>
                                      </a:lnTo>
                                      <a:lnTo>
                                        <a:pt x="2972" y="1785"/>
                                      </a:lnTo>
                                      <a:lnTo>
                                        <a:pt x="2976" y="1785"/>
                                      </a:lnTo>
                                      <a:lnTo>
                                        <a:pt x="2980" y="1785"/>
                                      </a:lnTo>
                                      <a:lnTo>
                                        <a:pt x="2984" y="1786"/>
                                      </a:lnTo>
                                      <a:lnTo>
                                        <a:pt x="2988" y="1786"/>
                                      </a:lnTo>
                                      <a:lnTo>
                                        <a:pt x="2991" y="1786"/>
                                      </a:lnTo>
                                      <a:lnTo>
                                        <a:pt x="2995" y="1786"/>
                                      </a:lnTo>
                                      <a:lnTo>
                                        <a:pt x="2999" y="1786"/>
                                      </a:lnTo>
                                      <a:lnTo>
                                        <a:pt x="3003" y="1786"/>
                                      </a:lnTo>
                                      <a:lnTo>
                                        <a:pt x="3007" y="1786"/>
                                      </a:lnTo>
                                      <a:lnTo>
                                        <a:pt x="3011" y="1786"/>
                                      </a:lnTo>
                                      <a:lnTo>
                                        <a:pt x="3014" y="1786"/>
                                      </a:lnTo>
                                      <a:lnTo>
                                        <a:pt x="3018" y="1786"/>
                                      </a:lnTo>
                                      <a:lnTo>
                                        <a:pt x="3022" y="1786"/>
                                      </a:lnTo>
                                      <a:lnTo>
                                        <a:pt x="3026" y="1786"/>
                                      </a:lnTo>
                                      <a:lnTo>
                                        <a:pt x="3030" y="1786"/>
                                      </a:lnTo>
                                      <a:lnTo>
                                        <a:pt x="3034" y="1786"/>
                                      </a:lnTo>
                                      <a:lnTo>
                                        <a:pt x="3037" y="1786"/>
                                      </a:lnTo>
                                      <a:lnTo>
                                        <a:pt x="3041" y="1786"/>
                                      </a:lnTo>
                                      <a:lnTo>
                                        <a:pt x="3045" y="1786"/>
                                      </a:lnTo>
                                      <a:lnTo>
                                        <a:pt x="3049" y="1786"/>
                                      </a:lnTo>
                                      <a:lnTo>
                                        <a:pt x="3053" y="1786"/>
                                      </a:lnTo>
                                      <a:lnTo>
                                        <a:pt x="3057" y="1786"/>
                                      </a:lnTo>
                                      <a:lnTo>
                                        <a:pt x="3060" y="1786"/>
                                      </a:lnTo>
                                      <a:lnTo>
                                        <a:pt x="3064" y="1786"/>
                                      </a:lnTo>
                                      <a:lnTo>
                                        <a:pt x="3068" y="1786"/>
                                      </a:lnTo>
                                      <a:lnTo>
                                        <a:pt x="3072" y="1786"/>
                                      </a:lnTo>
                                    </a:path>
                                  </a:pathLst>
                                </a:custGeom>
                                <a:solidFill>
                                  <a:srgbClr val="92D050">
                                    <a:alpha val="27000"/>
                                  </a:srgbClr>
                                </a:solidFill>
                                <a:ln w="38100" cap="flat">
                                  <a:solidFill>
                                    <a:srgbClr val="008080"/>
                                  </a:solidFill>
                                  <a:prstDash val="dash"/>
                                  <a:round/>
                                  <a:headEnd/>
                                  <a:tailEnd/>
                                </a:ln>
                                <a:extLst/>
                              </p:spPr>
                              <p:txBody>
                                <a:bodyPr/>
                                <a:lstStyle/>
                                <a:p>
                                  <a:endParaRPr lang="en-US"/>
                                </a:p>
                              </p:txBody>
                            </p:sp>
                          </p:grpSp>
                          <p:sp>
                            <p:nvSpPr>
                              <p:cNvPr id="31772" name="Line 18"/>
                              <p:cNvSpPr>
                                <a:spLocks noChangeShapeType="1"/>
                              </p:cNvSpPr>
                              <p:nvPr/>
                            </p:nvSpPr>
                            <p:spPr bwMode="auto">
                              <a:xfrm>
                                <a:off x="480" y="3216"/>
                                <a:ext cx="499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1770" name="Line 19"/>
                            <p:cNvSpPr>
                              <a:spLocks noChangeShapeType="1"/>
                            </p:cNvSpPr>
                            <p:nvPr/>
                          </p:nvSpPr>
                          <p:spPr bwMode="auto">
                            <a:xfrm>
                              <a:off x="384"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1766" name="Line 20"/>
                        <p:cNvSpPr>
                          <a:spLocks noChangeShapeType="1"/>
                        </p:cNvSpPr>
                        <p:nvPr/>
                      </p:nvSpPr>
                      <p:spPr bwMode="auto">
                        <a:xfrm flipV="1">
                          <a:off x="3600" y="1333"/>
                          <a:ext cx="0" cy="2016"/>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1761" name="Text Box 21"/>
                    <p:cNvSpPr txBox="1">
                      <a:spLocks noChangeArrowheads="1"/>
                    </p:cNvSpPr>
                    <p:nvPr/>
                  </p:nvSpPr>
                  <p:spPr bwMode="auto">
                    <a:xfrm>
                      <a:off x="960" y="2091"/>
                      <a:ext cx="2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009999"/>
                          </a:solidFill>
                        </a:rPr>
                        <a:t>N</a:t>
                      </a:r>
                      <a:endParaRPr lang="en-US"/>
                    </a:p>
                  </p:txBody>
                </p:sp>
                <p:sp>
                  <p:nvSpPr>
                    <p:cNvPr id="31762" name="Line 22"/>
                    <p:cNvSpPr>
                      <a:spLocks noChangeShapeType="1"/>
                    </p:cNvSpPr>
                    <p:nvPr/>
                  </p:nvSpPr>
                  <p:spPr bwMode="auto">
                    <a:xfrm>
                      <a:off x="1201" y="2293"/>
                      <a:ext cx="336" cy="336"/>
                    </a:xfrm>
                    <a:prstGeom prst="line">
                      <a:avLst/>
                    </a:prstGeom>
                    <a:noFill/>
                    <a:ln w="158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1758" name="Text Box 23"/>
                  <p:cNvSpPr txBox="1">
                    <a:spLocks noChangeArrowheads="1"/>
                  </p:cNvSpPr>
                  <p:nvPr/>
                </p:nvSpPr>
                <p:spPr bwMode="auto">
                  <a:xfrm>
                    <a:off x="4800" y="2091"/>
                    <a:ext cx="2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FF33CC"/>
                        </a:solidFill>
                      </a:rPr>
                      <a:t>D</a:t>
                    </a:r>
                    <a:endParaRPr lang="en-US"/>
                  </a:p>
                </p:txBody>
              </p:sp>
              <p:sp>
                <p:nvSpPr>
                  <p:cNvPr id="31759" name="Line 24"/>
                  <p:cNvSpPr>
                    <a:spLocks noChangeShapeType="1"/>
                  </p:cNvSpPr>
                  <p:nvPr/>
                </p:nvSpPr>
                <p:spPr bwMode="auto">
                  <a:xfrm flipH="1">
                    <a:off x="4369" y="2293"/>
                    <a:ext cx="432" cy="288"/>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1756" name="Text Box 25"/>
                <p:cNvSpPr txBox="1">
                  <a:spLocks noChangeArrowheads="1"/>
                </p:cNvSpPr>
                <p:nvPr/>
              </p:nvSpPr>
              <p:spPr bwMode="auto">
                <a:xfrm>
                  <a:off x="4588" y="2677"/>
                  <a:ext cx="11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2900"/>
                </a:p>
              </p:txBody>
            </p:sp>
          </p:grpSp>
          <p:sp>
            <p:nvSpPr>
              <p:cNvPr id="31751" name="Text Box 26"/>
              <p:cNvSpPr txBox="1">
                <a:spLocks noChangeArrowheads="1"/>
              </p:cNvSpPr>
              <p:nvPr/>
            </p:nvSpPr>
            <p:spPr bwMode="auto">
              <a:xfrm>
                <a:off x="2139" y="3449"/>
                <a:ext cx="157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Blood Glucose</a:t>
                </a:r>
              </a:p>
            </p:txBody>
          </p:sp>
          <p:grpSp>
            <p:nvGrpSpPr>
              <p:cNvPr id="31752" name="Group 27"/>
              <p:cNvGrpSpPr>
                <a:grpSpLocks/>
              </p:cNvGrpSpPr>
              <p:nvPr/>
            </p:nvGrpSpPr>
            <p:grpSpPr bwMode="auto">
              <a:xfrm>
                <a:off x="1613" y="3785"/>
                <a:ext cx="2841" cy="327"/>
                <a:chOff x="1613" y="3785"/>
                <a:chExt cx="2841" cy="327"/>
              </a:xfrm>
            </p:grpSpPr>
            <p:sp>
              <p:nvSpPr>
                <p:cNvPr id="31753" name="Text Box 28"/>
                <p:cNvSpPr txBox="1">
                  <a:spLocks noChangeArrowheads="1"/>
                </p:cNvSpPr>
                <p:nvPr/>
              </p:nvSpPr>
              <p:spPr bwMode="auto">
                <a:xfrm>
                  <a:off x="1613" y="3785"/>
                  <a:ext cx="28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009999"/>
                      </a:solidFill>
                    </a:rPr>
                    <a:t>Normal</a:t>
                  </a:r>
                  <a:r>
                    <a:rPr lang="en-US" sz="2800"/>
                    <a:t>		  </a:t>
                  </a:r>
                  <a:r>
                    <a:rPr lang="en-US" sz="2800" b="1">
                      <a:solidFill>
                        <a:srgbClr val="FF33CC"/>
                      </a:solidFill>
                    </a:rPr>
                    <a:t>Diabetic</a:t>
                  </a:r>
                  <a:endParaRPr lang="en-US" sz="2800"/>
                </a:p>
              </p:txBody>
            </p:sp>
            <p:sp>
              <p:nvSpPr>
                <p:cNvPr id="31754" name="Line 29"/>
                <p:cNvSpPr>
                  <a:spLocks noChangeShapeType="1"/>
                </p:cNvSpPr>
                <p:nvPr/>
              </p:nvSpPr>
              <p:spPr bwMode="auto">
                <a:xfrm>
                  <a:off x="2496" y="3936"/>
                  <a:ext cx="912" cy="0"/>
                </a:xfrm>
                <a:prstGeom prst="line">
                  <a:avLst/>
                </a:prstGeom>
                <a:noFill/>
                <a:ln w="15875">
                  <a:solidFill>
                    <a:schemeClr val="tx1"/>
                  </a:solidFill>
                  <a:round/>
                  <a:headEnd type="arrow" w="lg" len="med"/>
                  <a:tailEnd type="arrow" w="lg"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59" name="Group 58"/>
            <p:cNvGrpSpPr/>
            <p:nvPr/>
          </p:nvGrpSpPr>
          <p:grpSpPr>
            <a:xfrm>
              <a:off x="4874546" y="4398811"/>
              <a:ext cx="885885" cy="584775"/>
              <a:chOff x="1897125" y="5334307"/>
              <a:chExt cx="885885" cy="584775"/>
            </a:xfrm>
          </p:grpSpPr>
          <p:sp>
            <p:nvSpPr>
              <p:cNvPr id="60" name="Text Box 2"/>
              <p:cNvSpPr txBox="1">
                <a:spLocks noChangeArrowheads="1"/>
              </p:cNvSpPr>
              <p:nvPr/>
            </p:nvSpPr>
            <p:spPr bwMode="auto">
              <a:xfrm>
                <a:off x="2051720" y="5334307"/>
                <a:ext cx="731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dirty="0" smtClean="0">
                    <a:solidFill>
                      <a:srgbClr val="FF0000"/>
                    </a:solidFill>
                  </a:rPr>
                  <a:t>FN</a:t>
                </a:r>
                <a:endParaRPr lang="en-US" sz="3200" b="1" dirty="0">
                  <a:solidFill>
                    <a:srgbClr val="FF0000"/>
                  </a:solidFill>
                </a:endParaRPr>
              </a:p>
            </p:txBody>
          </p:sp>
          <p:sp>
            <p:nvSpPr>
              <p:cNvPr id="61" name="Up Arrow 60"/>
              <p:cNvSpPr/>
              <p:nvPr/>
            </p:nvSpPr>
            <p:spPr bwMode="auto">
              <a:xfrm>
                <a:off x="1897125" y="5445224"/>
                <a:ext cx="249014" cy="335339"/>
              </a:xfrm>
              <a:prstGeom prst="up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grpSp>
        <p:grpSp>
          <p:nvGrpSpPr>
            <p:cNvPr id="2" name="Group 1"/>
            <p:cNvGrpSpPr/>
            <p:nvPr/>
          </p:nvGrpSpPr>
          <p:grpSpPr>
            <a:xfrm>
              <a:off x="2987824" y="1959223"/>
              <a:ext cx="2635583" cy="461665"/>
              <a:chOff x="2987824" y="1959223"/>
              <a:chExt cx="2635583" cy="461665"/>
            </a:xfrm>
          </p:grpSpPr>
          <p:sp>
            <p:nvSpPr>
              <p:cNvPr id="63" name="TextBox 62"/>
              <p:cNvSpPr txBox="1"/>
              <p:nvPr/>
            </p:nvSpPr>
            <p:spPr>
              <a:xfrm>
                <a:off x="2987824" y="1959223"/>
                <a:ext cx="2012089" cy="461665"/>
              </a:xfrm>
              <a:prstGeom prst="rect">
                <a:avLst/>
              </a:prstGeom>
              <a:noFill/>
            </p:spPr>
            <p:txBody>
              <a:bodyPr wrap="none" rtlCol="0">
                <a:spAutoFit/>
              </a:bodyPr>
              <a:lstStyle/>
              <a:p>
                <a:pPr>
                  <a:buNone/>
                </a:pPr>
                <a:r>
                  <a:rPr lang="en-US" sz="2400" b="1" dirty="0" smtClean="0"/>
                  <a:t>High Cut-Off</a:t>
                </a:r>
                <a:endParaRPr lang="en-US" sz="2400" b="1" dirty="0"/>
              </a:p>
            </p:txBody>
          </p:sp>
          <p:sp>
            <p:nvSpPr>
              <p:cNvPr id="64" name="Line 22"/>
              <p:cNvSpPr>
                <a:spLocks noChangeShapeType="1"/>
              </p:cNvSpPr>
              <p:nvPr/>
            </p:nvSpPr>
            <p:spPr bwMode="auto">
              <a:xfrm>
                <a:off x="4932040" y="2219672"/>
                <a:ext cx="691367" cy="86239"/>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6796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54" name="Rectangle 26"/>
          <p:cNvSpPr>
            <a:spLocks noChangeArrowheads="1"/>
          </p:cNvSpPr>
          <p:nvPr/>
        </p:nvSpPr>
        <p:spPr bwMode="auto">
          <a:xfrm>
            <a:off x="0" y="36513"/>
            <a:ext cx="9144000" cy="1447800"/>
          </a:xfrm>
          <a:prstGeom prst="rect">
            <a:avLst/>
          </a:prstGeom>
          <a:noFill/>
          <a:ln w="9525">
            <a:noFill/>
            <a:miter lim="800000"/>
            <a:headEnd/>
            <a:tailEnd/>
          </a:ln>
        </p:spPr>
        <p:txBody>
          <a:bodyPr/>
          <a:lstStyle/>
          <a:p>
            <a:pPr algn="ctr" eaLnBrk="1" hangingPunct="1">
              <a:buFontTx/>
              <a:buNone/>
              <a:defRPr/>
            </a:pPr>
            <a:r>
              <a:rPr lang="en-US" sz="4400">
                <a:solidFill>
                  <a:srgbClr val="990033"/>
                </a:solidFill>
                <a:effectLst>
                  <a:outerShdw blurRad="38100" dist="38100" dir="2700000" algn="tl">
                    <a:srgbClr val="C0C0C0"/>
                  </a:outerShdw>
                </a:effectLst>
              </a:rPr>
              <a:t>False Positive “Rate”</a:t>
            </a:r>
            <a:r>
              <a:rPr lang="en-US" sz="3200">
                <a:solidFill>
                  <a:srgbClr val="990000"/>
                </a:solidFill>
              </a:rPr>
              <a:t> </a:t>
            </a:r>
            <a:r>
              <a:rPr lang="en-US" sz="3200" b="1">
                <a:solidFill>
                  <a:srgbClr val="990000"/>
                </a:solidFill>
              </a:rPr>
              <a:t>	</a:t>
            </a:r>
            <a:br>
              <a:rPr lang="en-US" sz="3200" b="1">
                <a:solidFill>
                  <a:srgbClr val="990000"/>
                </a:solidFill>
              </a:rPr>
            </a:br>
            <a:r>
              <a:rPr lang="en-US" sz="2800" b="1">
                <a:solidFill>
                  <a:schemeClr val="accent2"/>
                </a:solidFill>
              </a:rPr>
              <a:t>proportion false positive</a:t>
            </a:r>
            <a:r>
              <a:rPr lang="en-US" sz="2800">
                <a:solidFill>
                  <a:schemeClr val="accent2"/>
                </a:solidFill>
              </a:rPr>
              <a:t> </a:t>
            </a:r>
            <a:r>
              <a:rPr lang="en-US" sz="2800" b="1">
                <a:solidFill>
                  <a:schemeClr val="accent2"/>
                </a:solidFill>
              </a:rPr>
              <a:t>among non-diseased</a:t>
            </a:r>
          </a:p>
        </p:txBody>
      </p:sp>
      <p:grpSp>
        <p:nvGrpSpPr>
          <p:cNvPr id="32771" name="Group 48"/>
          <p:cNvGrpSpPr>
            <a:grpSpLocks/>
          </p:cNvGrpSpPr>
          <p:nvPr/>
        </p:nvGrpSpPr>
        <p:grpSpPr bwMode="auto">
          <a:xfrm>
            <a:off x="457200" y="1420813"/>
            <a:ext cx="8091488" cy="2944812"/>
            <a:chOff x="288" y="1296"/>
            <a:chExt cx="5097" cy="1855"/>
          </a:xfrm>
        </p:grpSpPr>
        <p:grpSp>
          <p:nvGrpSpPr>
            <p:cNvPr id="32796" name="Group 49"/>
            <p:cNvGrpSpPr>
              <a:grpSpLocks/>
            </p:cNvGrpSpPr>
            <p:nvPr/>
          </p:nvGrpSpPr>
          <p:grpSpPr bwMode="auto">
            <a:xfrm>
              <a:off x="288" y="1296"/>
              <a:ext cx="5088" cy="1855"/>
              <a:chOff x="240" y="1056"/>
              <a:chExt cx="5088" cy="2304"/>
            </a:xfrm>
          </p:grpSpPr>
          <p:grpSp>
            <p:nvGrpSpPr>
              <p:cNvPr id="32816" name="Group 50"/>
              <p:cNvGrpSpPr>
                <a:grpSpLocks/>
              </p:cNvGrpSpPr>
              <p:nvPr/>
            </p:nvGrpSpPr>
            <p:grpSpPr bwMode="auto">
              <a:xfrm>
                <a:off x="240" y="1056"/>
                <a:ext cx="5088" cy="2304"/>
                <a:chOff x="336" y="1008"/>
                <a:chExt cx="5088" cy="2304"/>
              </a:xfrm>
            </p:grpSpPr>
            <p:sp>
              <p:nvSpPr>
                <p:cNvPr id="32819" name="Rectangle 51"/>
                <p:cNvSpPr>
                  <a:spLocks noChangeArrowheads="1"/>
                </p:cNvSpPr>
                <p:nvPr/>
              </p:nvSpPr>
              <p:spPr bwMode="auto">
                <a:xfrm>
                  <a:off x="336" y="1824"/>
                  <a:ext cx="5088" cy="1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820" name="Line 52"/>
                <p:cNvSpPr>
                  <a:spLocks noChangeShapeType="1"/>
                </p:cNvSpPr>
                <p:nvPr/>
              </p:nvSpPr>
              <p:spPr bwMode="auto">
                <a:xfrm>
                  <a:off x="129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1" name="Line 53"/>
                <p:cNvSpPr>
                  <a:spLocks noChangeShapeType="1"/>
                </p:cNvSpPr>
                <p:nvPr/>
              </p:nvSpPr>
              <p:spPr bwMode="auto">
                <a:xfrm>
                  <a:off x="225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2" name="Line 54"/>
                <p:cNvSpPr>
                  <a:spLocks noChangeShapeType="1"/>
                </p:cNvSpPr>
                <p:nvPr/>
              </p:nvSpPr>
              <p:spPr bwMode="auto">
                <a:xfrm>
                  <a:off x="3840" y="1488"/>
                  <a:ext cx="0" cy="182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3" name="Rectangle 55"/>
                <p:cNvSpPr>
                  <a:spLocks noChangeArrowheads="1"/>
                </p:cNvSpPr>
                <p:nvPr/>
              </p:nvSpPr>
              <p:spPr bwMode="auto">
                <a:xfrm>
                  <a:off x="2256" y="1008"/>
                  <a:ext cx="3168" cy="8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824" name="Line 56"/>
                <p:cNvSpPr>
                  <a:spLocks noChangeShapeType="1"/>
                </p:cNvSpPr>
                <p:nvPr/>
              </p:nvSpPr>
              <p:spPr bwMode="auto">
                <a:xfrm>
                  <a:off x="2256" y="1488"/>
                  <a:ext cx="31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5" name="Line 57"/>
                <p:cNvSpPr>
                  <a:spLocks noChangeShapeType="1"/>
                </p:cNvSpPr>
                <p:nvPr/>
              </p:nvSpPr>
              <p:spPr bwMode="auto">
                <a:xfrm>
                  <a:off x="1296" y="2568"/>
                  <a:ext cx="4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817" name="Rectangle 58" descr="Light upward diagonal"/>
              <p:cNvSpPr>
                <a:spLocks noChangeArrowheads="1"/>
              </p:cNvSpPr>
              <p:nvPr/>
            </p:nvSpPr>
            <p:spPr bwMode="auto">
              <a:xfrm>
                <a:off x="2160" y="2617"/>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sp>
            <p:nvSpPr>
              <p:cNvPr id="32818" name="Rectangle 59" descr="Light upward diagonal"/>
              <p:cNvSpPr>
                <a:spLocks noChangeArrowheads="1"/>
              </p:cNvSpPr>
              <p:nvPr/>
            </p:nvSpPr>
            <p:spPr bwMode="auto">
              <a:xfrm>
                <a:off x="3744" y="1872"/>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grpSp>
        <p:sp>
          <p:nvSpPr>
            <p:cNvPr id="32797" name="Text Box 60"/>
            <p:cNvSpPr txBox="1">
              <a:spLocks noChangeArrowheads="1"/>
            </p:cNvSpPr>
            <p:nvPr/>
          </p:nvSpPr>
          <p:spPr bwMode="auto">
            <a:xfrm>
              <a:off x="3233" y="1334"/>
              <a:ext cx="116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chemeClr val="hlink"/>
                  </a:solidFill>
                </a:rPr>
                <a:t>DISEASE</a:t>
              </a:r>
              <a:endParaRPr lang="en-US" sz="2800">
                <a:solidFill>
                  <a:schemeClr val="hlink"/>
                </a:solidFill>
              </a:endParaRPr>
            </a:p>
          </p:txBody>
        </p:sp>
        <p:sp>
          <p:nvSpPr>
            <p:cNvPr id="32798" name="Text Box 61"/>
            <p:cNvSpPr txBox="1">
              <a:spLocks noChangeArrowheads="1"/>
            </p:cNvSpPr>
            <p:nvPr/>
          </p:nvSpPr>
          <p:spPr bwMode="auto">
            <a:xfrm>
              <a:off x="2544" y="1640"/>
              <a:ext cx="88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Present</a:t>
              </a:r>
              <a:endParaRPr lang="en-US" sz="2400"/>
            </a:p>
          </p:txBody>
        </p:sp>
        <p:sp>
          <p:nvSpPr>
            <p:cNvPr id="32799" name="Text Box 62"/>
            <p:cNvSpPr txBox="1">
              <a:spLocks noChangeArrowheads="1"/>
            </p:cNvSpPr>
            <p:nvPr/>
          </p:nvSpPr>
          <p:spPr bwMode="auto">
            <a:xfrm>
              <a:off x="4169" y="1632"/>
              <a:ext cx="8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Absent</a:t>
              </a:r>
              <a:endParaRPr lang="en-US" sz="2400"/>
            </a:p>
          </p:txBody>
        </p:sp>
        <p:sp>
          <p:nvSpPr>
            <p:cNvPr id="32800" name="Text Box 63"/>
            <p:cNvSpPr txBox="1">
              <a:spLocks noChangeArrowheads="1"/>
            </p:cNvSpPr>
            <p:nvPr/>
          </p:nvSpPr>
          <p:spPr bwMode="auto">
            <a:xfrm>
              <a:off x="2667" y="1968"/>
              <a:ext cx="90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solidFill>
                    <a:srgbClr val="FF33CC"/>
                  </a:solidFill>
                </a:rPr>
                <a:t>True</a:t>
              </a:r>
              <a:endParaRPr lang="en-US" sz="2800"/>
            </a:p>
            <a:p>
              <a:pPr>
                <a:buFontTx/>
                <a:buNone/>
              </a:pPr>
              <a:r>
                <a:rPr lang="en-US" sz="2800"/>
                <a:t>Positive</a:t>
              </a:r>
              <a:endParaRPr lang="en-US" sz="2400"/>
            </a:p>
          </p:txBody>
        </p:sp>
        <p:sp>
          <p:nvSpPr>
            <p:cNvPr id="32801" name="Text Box 64"/>
            <p:cNvSpPr txBox="1">
              <a:spLocks noChangeArrowheads="1"/>
            </p:cNvSpPr>
            <p:nvPr/>
          </p:nvSpPr>
          <p:spPr bwMode="auto">
            <a:xfrm>
              <a:off x="2677" y="2544"/>
              <a:ext cx="100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t>False</a:t>
              </a:r>
            </a:p>
            <a:p>
              <a:pPr>
                <a:buFontTx/>
                <a:buNone/>
              </a:pPr>
              <a:r>
                <a:rPr lang="en-US" sz="2800"/>
                <a:t>Negative</a:t>
              </a:r>
              <a:endParaRPr lang="en-US" sz="2400"/>
            </a:p>
          </p:txBody>
        </p:sp>
        <p:sp>
          <p:nvSpPr>
            <p:cNvPr id="32802" name="Text Box 65"/>
            <p:cNvSpPr txBox="1">
              <a:spLocks noChangeArrowheads="1"/>
            </p:cNvSpPr>
            <p:nvPr/>
          </p:nvSpPr>
          <p:spPr bwMode="auto">
            <a:xfrm>
              <a:off x="3888" y="1968"/>
              <a:ext cx="96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t>False</a:t>
              </a:r>
            </a:p>
            <a:p>
              <a:pPr>
                <a:buFontTx/>
                <a:buNone/>
              </a:pPr>
              <a:r>
                <a:rPr lang="en-US" sz="2800"/>
                <a:t> Positive</a:t>
              </a:r>
              <a:endParaRPr lang="en-US" sz="2400"/>
            </a:p>
          </p:txBody>
        </p:sp>
        <p:sp>
          <p:nvSpPr>
            <p:cNvPr id="32803" name="Text Box 66"/>
            <p:cNvSpPr txBox="1">
              <a:spLocks noChangeArrowheads="1"/>
            </p:cNvSpPr>
            <p:nvPr/>
          </p:nvSpPr>
          <p:spPr bwMode="auto">
            <a:xfrm>
              <a:off x="3936" y="2544"/>
              <a:ext cx="100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600">
                  <a:solidFill>
                    <a:srgbClr val="FF33CC"/>
                  </a:solidFill>
                </a:rPr>
                <a:t> </a:t>
              </a:r>
              <a:r>
                <a:rPr lang="en-US" sz="2800">
                  <a:solidFill>
                    <a:srgbClr val="FF33CC"/>
                  </a:solidFill>
                </a:rPr>
                <a:t>True</a:t>
              </a:r>
              <a:endParaRPr lang="en-US" sz="2800"/>
            </a:p>
            <a:p>
              <a:pPr>
                <a:buFontTx/>
                <a:buNone/>
              </a:pPr>
              <a:r>
                <a:rPr lang="en-US" sz="2800"/>
                <a:t>Negative</a:t>
              </a:r>
              <a:endParaRPr lang="en-US" sz="2400"/>
            </a:p>
          </p:txBody>
        </p:sp>
        <p:grpSp>
          <p:nvGrpSpPr>
            <p:cNvPr id="32804" name="Group 67"/>
            <p:cNvGrpSpPr>
              <a:grpSpLocks/>
            </p:cNvGrpSpPr>
            <p:nvPr/>
          </p:nvGrpSpPr>
          <p:grpSpPr bwMode="auto">
            <a:xfrm>
              <a:off x="3488" y="2262"/>
              <a:ext cx="527" cy="522"/>
              <a:chOff x="3488" y="2600"/>
              <a:chExt cx="527" cy="640"/>
            </a:xfrm>
          </p:grpSpPr>
          <p:sp>
            <p:nvSpPr>
              <p:cNvPr id="32812" name="Text Box 68"/>
              <p:cNvSpPr txBox="1">
                <a:spLocks noChangeArrowheads="1"/>
              </p:cNvSpPr>
              <p:nvPr/>
            </p:nvSpPr>
            <p:spPr bwMode="auto">
              <a:xfrm>
                <a:off x="3494" y="2600"/>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a</a:t>
                </a:r>
                <a:endParaRPr lang="en-US" sz="2400">
                  <a:solidFill>
                    <a:srgbClr val="A50021"/>
                  </a:solidFill>
                </a:endParaRPr>
              </a:p>
            </p:txBody>
          </p:sp>
          <p:sp>
            <p:nvSpPr>
              <p:cNvPr id="32813" name="Text Box 69"/>
              <p:cNvSpPr txBox="1">
                <a:spLocks noChangeArrowheads="1"/>
              </p:cNvSpPr>
              <p:nvPr/>
            </p:nvSpPr>
            <p:spPr bwMode="auto">
              <a:xfrm>
                <a:off x="3488" y="2858"/>
                <a:ext cx="220"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c</a:t>
                </a:r>
                <a:endParaRPr lang="en-US" sz="2400">
                  <a:solidFill>
                    <a:srgbClr val="A50021"/>
                  </a:solidFill>
                </a:endParaRPr>
              </a:p>
            </p:txBody>
          </p:sp>
          <p:sp>
            <p:nvSpPr>
              <p:cNvPr id="32814" name="Text Box 70"/>
              <p:cNvSpPr txBox="1">
                <a:spLocks noChangeArrowheads="1"/>
              </p:cNvSpPr>
              <p:nvPr/>
            </p:nvSpPr>
            <p:spPr bwMode="auto">
              <a:xfrm>
                <a:off x="3783" y="2862"/>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d</a:t>
                </a:r>
                <a:endParaRPr lang="en-US" sz="2400">
                  <a:solidFill>
                    <a:srgbClr val="A50021"/>
                  </a:solidFill>
                </a:endParaRPr>
              </a:p>
            </p:txBody>
          </p:sp>
          <p:sp>
            <p:nvSpPr>
              <p:cNvPr id="32815" name="Text Box 71"/>
              <p:cNvSpPr txBox="1">
                <a:spLocks noChangeArrowheads="1"/>
              </p:cNvSpPr>
              <p:nvPr/>
            </p:nvSpPr>
            <p:spPr bwMode="auto">
              <a:xfrm>
                <a:off x="3776" y="2600"/>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b</a:t>
                </a:r>
                <a:endParaRPr lang="en-US" sz="2400">
                  <a:solidFill>
                    <a:srgbClr val="A50021"/>
                  </a:solidFill>
                </a:endParaRPr>
              </a:p>
            </p:txBody>
          </p:sp>
        </p:grpSp>
        <p:sp>
          <p:nvSpPr>
            <p:cNvPr id="32805" name="Text Box 72"/>
            <p:cNvSpPr txBox="1">
              <a:spLocks noChangeArrowheads="1"/>
            </p:cNvSpPr>
            <p:nvPr/>
          </p:nvSpPr>
          <p:spPr bwMode="auto">
            <a:xfrm>
              <a:off x="1200" y="2065"/>
              <a:ext cx="9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Positive</a:t>
              </a:r>
              <a:endParaRPr lang="en-US" sz="2400"/>
            </a:p>
          </p:txBody>
        </p:sp>
        <p:sp>
          <p:nvSpPr>
            <p:cNvPr id="32806" name="Text Box 73"/>
            <p:cNvSpPr txBox="1">
              <a:spLocks noChangeArrowheads="1"/>
            </p:cNvSpPr>
            <p:nvPr/>
          </p:nvSpPr>
          <p:spPr bwMode="auto">
            <a:xfrm>
              <a:off x="1200" y="2638"/>
              <a:ext cx="10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Negative</a:t>
              </a:r>
              <a:endParaRPr lang="en-US" sz="2400"/>
            </a:p>
          </p:txBody>
        </p:sp>
        <p:sp>
          <p:nvSpPr>
            <p:cNvPr id="32807" name="Text Box 74"/>
            <p:cNvSpPr txBox="1">
              <a:spLocks noChangeArrowheads="1"/>
            </p:cNvSpPr>
            <p:nvPr/>
          </p:nvSpPr>
          <p:spPr bwMode="auto">
            <a:xfrm>
              <a:off x="374" y="2351"/>
              <a:ext cx="7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9900FF"/>
                  </a:solidFill>
                </a:rPr>
                <a:t>TEST</a:t>
              </a:r>
              <a:endParaRPr lang="en-US" sz="2400"/>
            </a:p>
          </p:txBody>
        </p:sp>
        <p:sp>
          <p:nvSpPr>
            <p:cNvPr id="32808" name="Text Box 75"/>
            <p:cNvSpPr txBox="1">
              <a:spLocks noChangeArrowheads="1"/>
            </p:cNvSpPr>
            <p:nvPr/>
          </p:nvSpPr>
          <p:spPr bwMode="auto">
            <a:xfrm>
              <a:off x="2160" y="1968"/>
              <a:ext cx="4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(TP)</a:t>
              </a:r>
            </a:p>
          </p:txBody>
        </p:sp>
        <p:sp>
          <p:nvSpPr>
            <p:cNvPr id="32809" name="Text Box 76"/>
            <p:cNvSpPr txBox="1">
              <a:spLocks noChangeArrowheads="1"/>
            </p:cNvSpPr>
            <p:nvPr/>
          </p:nvSpPr>
          <p:spPr bwMode="auto">
            <a:xfrm>
              <a:off x="4896" y="1968"/>
              <a:ext cx="4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(FP)</a:t>
              </a:r>
            </a:p>
          </p:txBody>
        </p:sp>
        <p:sp>
          <p:nvSpPr>
            <p:cNvPr id="32810" name="Text Box 77"/>
            <p:cNvSpPr txBox="1">
              <a:spLocks noChangeArrowheads="1"/>
            </p:cNvSpPr>
            <p:nvPr/>
          </p:nvSpPr>
          <p:spPr bwMode="auto">
            <a:xfrm>
              <a:off x="4848" y="2831"/>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(TN)</a:t>
              </a:r>
            </a:p>
          </p:txBody>
        </p:sp>
        <p:sp>
          <p:nvSpPr>
            <p:cNvPr id="32811" name="Text Box 78"/>
            <p:cNvSpPr txBox="1">
              <a:spLocks noChangeArrowheads="1"/>
            </p:cNvSpPr>
            <p:nvPr/>
          </p:nvSpPr>
          <p:spPr bwMode="auto">
            <a:xfrm>
              <a:off x="2150" y="2832"/>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(FN)</a:t>
              </a:r>
            </a:p>
          </p:txBody>
        </p:sp>
      </p:grpSp>
      <p:grpSp>
        <p:nvGrpSpPr>
          <p:cNvPr id="3" name="Group 2"/>
          <p:cNvGrpSpPr/>
          <p:nvPr/>
        </p:nvGrpSpPr>
        <p:grpSpPr>
          <a:xfrm>
            <a:off x="357188" y="4552950"/>
            <a:ext cx="7095132" cy="963613"/>
            <a:chOff x="357188" y="4552950"/>
            <a:chExt cx="7095132" cy="963613"/>
          </a:xfrm>
        </p:grpSpPr>
        <p:sp>
          <p:nvSpPr>
            <p:cNvPr id="32787" name="Text Box 28"/>
            <p:cNvSpPr txBox="1">
              <a:spLocks noChangeArrowheads="1"/>
            </p:cNvSpPr>
            <p:nvPr/>
          </p:nvSpPr>
          <p:spPr bwMode="auto">
            <a:xfrm>
              <a:off x="357188" y="4738688"/>
              <a:ext cx="38122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dirty="0">
                  <a:solidFill>
                    <a:srgbClr val="FF3399"/>
                  </a:solidFill>
                </a:rPr>
                <a:t>False </a:t>
              </a:r>
              <a:r>
                <a:rPr lang="en-US" sz="2800" b="1" dirty="0" smtClean="0">
                  <a:solidFill>
                    <a:srgbClr val="FF3399"/>
                  </a:solidFill>
                </a:rPr>
                <a:t>Positive “Rate”</a:t>
              </a:r>
              <a:endParaRPr lang="en-US" sz="2800" dirty="0"/>
            </a:p>
          </p:txBody>
        </p:sp>
        <p:grpSp>
          <p:nvGrpSpPr>
            <p:cNvPr id="2" name="Group 1"/>
            <p:cNvGrpSpPr/>
            <p:nvPr/>
          </p:nvGrpSpPr>
          <p:grpSpPr>
            <a:xfrm>
              <a:off x="4072533" y="4552950"/>
              <a:ext cx="3379787" cy="963613"/>
              <a:chOff x="2884488" y="4552950"/>
              <a:chExt cx="3379787" cy="963613"/>
            </a:xfrm>
          </p:grpSpPr>
          <p:sp>
            <p:nvSpPr>
              <p:cNvPr id="32788" name="Text Box 30"/>
              <p:cNvSpPr txBox="1">
                <a:spLocks noChangeArrowheads="1"/>
              </p:cNvSpPr>
              <p:nvPr/>
            </p:nvSpPr>
            <p:spPr bwMode="auto">
              <a:xfrm>
                <a:off x="4872038" y="4776788"/>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nvGrpSpPr>
              <p:cNvPr id="32789" name="Group 83"/>
              <p:cNvGrpSpPr>
                <a:grpSpLocks/>
              </p:cNvGrpSpPr>
              <p:nvPr/>
            </p:nvGrpSpPr>
            <p:grpSpPr bwMode="auto">
              <a:xfrm>
                <a:off x="3276600" y="4570413"/>
                <a:ext cx="1574800" cy="946150"/>
                <a:chOff x="2064" y="2774"/>
                <a:chExt cx="992" cy="596"/>
              </a:xfrm>
            </p:grpSpPr>
            <p:sp>
              <p:nvSpPr>
                <p:cNvPr id="32794" name="Text Box 31"/>
                <p:cNvSpPr txBox="1">
                  <a:spLocks noChangeArrowheads="1"/>
                </p:cNvSpPr>
                <p:nvPr/>
              </p:nvSpPr>
              <p:spPr bwMode="auto">
                <a:xfrm>
                  <a:off x="2064" y="2774"/>
                  <a:ext cx="99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dirty="0">
                      <a:latin typeface="Times New Roman" pitchFamily="18" charset="0"/>
                    </a:rPr>
                    <a:t>     </a:t>
                  </a:r>
                  <a:r>
                    <a:rPr lang="en-US" sz="2800" dirty="0"/>
                    <a:t>FP</a:t>
                  </a:r>
                  <a:endParaRPr lang="en-US" sz="2800" u="sng" dirty="0"/>
                </a:p>
                <a:p>
                  <a:pPr>
                    <a:buFontTx/>
                    <a:buNone/>
                  </a:pPr>
                  <a:r>
                    <a:rPr lang="en-US" sz="2800" dirty="0"/>
                    <a:t>TN + FP</a:t>
                  </a:r>
                </a:p>
              </p:txBody>
            </p:sp>
            <p:sp>
              <p:nvSpPr>
                <p:cNvPr id="32795" name="Line 33"/>
                <p:cNvSpPr>
                  <a:spLocks noChangeShapeType="1"/>
                </p:cNvSpPr>
                <p:nvPr/>
              </p:nvSpPr>
              <p:spPr bwMode="auto">
                <a:xfrm>
                  <a:off x="2074" y="3067"/>
                  <a:ext cx="95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32790" name="Group 82"/>
              <p:cNvGrpSpPr>
                <a:grpSpLocks/>
              </p:cNvGrpSpPr>
              <p:nvPr/>
            </p:nvGrpSpPr>
            <p:grpSpPr bwMode="auto">
              <a:xfrm>
                <a:off x="5278438" y="4552950"/>
                <a:ext cx="985837" cy="946150"/>
                <a:chOff x="3527" y="2763"/>
                <a:chExt cx="621" cy="596"/>
              </a:xfrm>
            </p:grpSpPr>
            <p:sp>
              <p:nvSpPr>
                <p:cNvPr id="32792" name="Text Box 32"/>
                <p:cNvSpPr txBox="1">
                  <a:spLocks noChangeArrowheads="1"/>
                </p:cNvSpPr>
                <p:nvPr/>
              </p:nvSpPr>
              <p:spPr bwMode="auto">
                <a:xfrm>
                  <a:off x="3527" y="2763"/>
                  <a:ext cx="62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latin typeface="Times New Roman" pitchFamily="18" charset="0"/>
                    </a:rPr>
                    <a:t>   </a:t>
                  </a:r>
                  <a:r>
                    <a:rPr lang="en-US" sz="2800"/>
                    <a:t>b</a:t>
                  </a:r>
                  <a:endParaRPr lang="en-US" sz="2800" u="sng"/>
                </a:p>
                <a:p>
                  <a:pPr>
                    <a:buFontTx/>
                    <a:buNone/>
                  </a:pPr>
                  <a:r>
                    <a:rPr lang="en-US" sz="2800"/>
                    <a:t>b + d</a:t>
                  </a:r>
                </a:p>
              </p:txBody>
            </p:sp>
            <p:sp>
              <p:nvSpPr>
                <p:cNvPr id="32793" name="Line 34"/>
                <p:cNvSpPr>
                  <a:spLocks noChangeShapeType="1"/>
                </p:cNvSpPr>
                <p:nvPr/>
              </p:nvSpPr>
              <p:spPr bwMode="auto">
                <a:xfrm>
                  <a:off x="3542" y="3067"/>
                  <a:ext cx="5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32791" name="Text Box 80"/>
              <p:cNvSpPr txBox="1">
                <a:spLocks noChangeArrowheads="1"/>
              </p:cNvSpPr>
              <p:nvPr/>
            </p:nvSpPr>
            <p:spPr bwMode="auto">
              <a:xfrm>
                <a:off x="2884488" y="4783138"/>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dirty="0"/>
                  <a:t>=</a:t>
                </a:r>
              </a:p>
            </p:txBody>
          </p:sp>
        </p:grpSp>
      </p:grpSp>
      <p:grpSp>
        <p:nvGrpSpPr>
          <p:cNvPr id="9" name="Group 89"/>
          <p:cNvGrpSpPr>
            <a:grpSpLocks/>
          </p:cNvGrpSpPr>
          <p:nvPr/>
        </p:nvGrpSpPr>
        <p:grpSpPr bwMode="auto">
          <a:xfrm>
            <a:off x="230188" y="5407025"/>
            <a:ext cx="8442325" cy="1250950"/>
            <a:chOff x="145" y="3406"/>
            <a:chExt cx="5318" cy="788"/>
          </a:xfrm>
        </p:grpSpPr>
        <p:sp>
          <p:nvSpPr>
            <p:cNvPr id="32774" name="Rectangle 36"/>
            <p:cNvSpPr>
              <a:spLocks noChangeArrowheads="1"/>
            </p:cNvSpPr>
            <p:nvPr/>
          </p:nvSpPr>
          <p:spPr bwMode="auto">
            <a:xfrm>
              <a:off x="145" y="3406"/>
              <a:ext cx="1474"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1" hangingPunct="1">
                <a:spcBef>
                  <a:spcPct val="20000"/>
                </a:spcBef>
                <a:buFontTx/>
                <a:buNone/>
              </a:pPr>
              <a:r>
                <a:rPr lang="en-US" sz="2800" b="1"/>
                <a:t> Synonym:</a:t>
              </a:r>
              <a:r>
                <a:rPr lang="en-US" sz="2800"/>
                <a:t> </a:t>
              </a:r>
            </a:p>
            <a:p>
              <a:pPr marL="342900" indent="-342900" eaLnBrk="1" hangingPunct="1">
                <a:spcBef>
                  <a:spcPct val="20000"/>
                </a:spcBef>
                <a:buFontTx/>
                <a:buNone/>
              </a:pPr>
              <a:r>
                <a:rPr lang="en-US" sz="2800"/>
                <a:t> </a:t>
              </a:r>
              <a:r>
                <a:rPr lang="en-US" sz="2800">
                  <a:solidFill>
                    <a:schemeClr val="accent2"/>
                  </a:solidFill>
                </a:rPr>
                <a:t>1 - specificity</a:t>
              </a:r>
              <a:endParaRPr lang="en-US" sz="2800"/>
            </a:p>
          </p:txBody>
        </p:sp>
        <p:sp>
          <p:nvSpPr>
            <p:cNvPr id="32775" name="Text Box 38"/>
            <p:cNvSpPr txBox="1">
              <a:spLocks noChangeArrowheads="1"/>
            </p:cNvSpPr>
            <p:nvPr/>
          </p:nvSpPr>
          <p:spPr bwMode="auto">
            <a:xfrm>
              <a:off x="2835" y="3716"/>
              <a:ext cx="1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sp>
          <p:nvSpPr>
            <p:cNvPr id="32776" name="Text Box 40"/>
            <p:cNvSpPr txBox="1">
              <a:spLocks noChangeArrowheads="1"/>
            </p:cNvSpPr>
            <p:nvPr/>
          </p:nvSpPr>
          <p:spPr bwMode="auto">
            <a:xfrm>
              <a:off x="4059" y="3744"/>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nvGrpSpPr>
            <p:cNvPr id="32777" name="Group 85"/>
            <p:cNvGrpSpPr>
              <a:grpSpLocks/>
            </p:cNvGrpSpPr>
            <p:nvPr/>
          </p:nvGrpSpPr>
          <p:grpSpPr bwMode="auto">
            <a:xfrm>
              <a:off x="1810" y="3598"/>
              <a:ext cx="976" cy="596"/>
              <a:chOff x="1904" y="3598"/>
              <a:chExt cx="976" cy="596"/>
            </a:xfrm>
          </p:grpSpPr>
          <p:sp>
            <p:nvSpPr>
              <p:cNvPr id="32785" name="Text Box 37"/>
              <p:cNvSpPr txBox="1">
                <a:spLocks noChangeArrowheads="1"/>
              </p:cNvSpPr>
              <p:nvPr/>
            </p:nvSpPr>
            <p:spPr bwMode="auto">
              <a:xfrm>
                <a:off x="1904" y="3598"/>
                <a:ext cx="95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TN + FP</a:t>
                </a:r>
              </a:p>
              <a:p>
                <a:pPr>
                  <a:buFontTx/>
                  <a:buNone/>
                </a:pPr>
                <a:r>
                  <a:rPr lang="en-US" sz="2800"/>
                  <a:t>TN + FP</a:t>
                </a:r>
                <a:endParaRPr lang="en-US" sz="2800" u="sng"/>
              </a:p>
            </p:txBody>
          </p:sp>
          <p:sp>
            <p:nvSpPr>
              <p:cNvPr id="32786" name="Line 42"/>
              <p:cNvSpPr>
                <a:spLocks noChangeShapeType="1"/>
              </p:cNvSpPr>
              <p:nvPr/>
            </p:nvSpPr>
            <p:spPr bwMode="auto">
              <a:xfrm>
                <a:off x="1927" y="3896"/>
                <a:ext cx="95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32778" name="Group 86"/>
            <p:cNvGrpSpPr>
              <a:grpSpLocks/>
            </p:cNvGrpSpPr>
            <p:nvPr/>
          </p:nvGrpSpPr>
          <p:grpSpPr bwMode="auto">
            <a:xfrm>
              <a:off x="3061" y="3557"/>
              <a:ext cx="981" cy="634"/>
              <a:chOff x="3165" y="3557"/>
              <a:chExt cx="981" cy="634"/>
            </a:xfrm>
          </p:grpSpPr>
          <p:sp>
            <p:nvSpPr>
              <p:cNvPr id="32783" name="Text Box 39"/>
              <p:cNvSpPr txBox="1">
                <a:spLocks noChangeArrowheads="1"/>
              </p:cNvSpPr>
              <p:nvPr/>
            </p:nvSpPr>
            <p:spPr bwMode="auto">
              <a:xfrm>
                <a:off x="3165" y="3557"/>
                <a:ext cx="98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TN</a:t>
                </a:r>
              </a:p>
              <a:p>
                <a:pPr>
                  <a:buFontTx/>
                  <a:buNone/>
                </a:pPr>
                <a:r>
                  <a:rPr lang="en-US" sz="2800"/>
                  <a:t>TN + FP</a:t>
                </a:r>
                <a:endParaRPr lang="en-US" sz="2800" u="sng"/>
              </a:p>
            </p:txBody>
          </p:sp>
          <p:sp>
            <p:nvSpPr>
              <p:cNvPr id="32784" name="Line 43"/>
              <p:cNvSpPr>
                <a:spLocks noChangeShapeType="1"/>
              </p:cNvSpPr>
              <p:nvPr/>
            </p:nvSpPr>
            <p:spPr bwMode="auto">
              <a:xfrm>
                <a:off x="3174" y="3896"/>
                <a:ext cx="95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32779" name="Group 87"/>
            <p:cNvGrpSpPr>
              <a:grpSpLocks/>
            </p:cNvGrpSpPr>
            <p:nvPr/>
          </p:nvGrpSpPr>
          <p:grpSpPr bwMode="auto">
            <a:xfrm>
              <a:off x="4323" y="3557"/>
              <a:ext cx="1140" cy="634"/>
              <a:chOff x="4462" y="3557"/>
              <a:chExt cx="1140" cy="634"/>
            </a:xfrm>
          </p:grpSpPr>
          <p:sp>
            <p:nvSpPr>
              <p:cNvPr id="32781" name="Text Box 41"/>
              <p:cNvSpPr txBox="1">
                <a:spLocks noChangeArrowheads="1"/>
              </p:cNvSpPr>
              <p:nvPr/>
            </p:nvSpPr>
            <p:spPr bwMode="auto">
              <a:xfrm>
                <a:off x="4462" y="3557"/>
                <a:ext cx="114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FP</a:t>
                </a:r>
              </a:p>
              <a:p>
                <a:pPr>
                  <a:buFontTx/>
                  <a:buNone/>
                </a:pPr>
                <a:r>
                  <a:rPr lang="en-US" sz="2800"/>
                  <a:t>TN + FP</a:t>
                </a:r>
                <a:endParaRPr lang="en-US" sz="2800" u="sng"/>
              </a:p>
            </p:txBody>
          </p:sp>
          <p:sp>
            <p:nvSpPr>
              <p:cNvPr id="32782" name="Line 44"/>
              <p:cNvSpPr>
                <a:spLocks noChangeShapeType="1"/>
              </p:cNvSpPr>
              <p:nvPr/>
            </p:nvSpPr>
            <p:spPr bwMode="auto">
              <a:xfrm>
                <a:off x="4468" y="3896"/>
                <a:ext cx="95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32780" name="Text Box 88"/>
            <p:cNvSpPr txBox="1">
              <a:spLocks noChangeArrowheads="1"/>
            </p:cNvSpPr>
            <p:nvPr/>
          </p:nvSpPr>
          <p:spPr bwMode="auto">
            <a:xfrm>
              <a:off x="1562" y="3739"/>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395288" y="304800"/>
            <a:ext cx="8532812" cy="762000"/>
          </a:xfrm>
          <a:prstGeom prst="rect">
            <a:avLst/>
          </a:prstGeom>
          <a:noFill/>
          <a:ln w="9525">
            <a:noFill/>
            <a:miter lim="800000"/>
            <a:headEnd/>
            <a:tailEnd/>
          </a:ln>
          <a:effectLst/>
        </p:spPr>
        <p:txBody>
          <a:bodyPr>
            <a:spAutoFit/>
          </a:bodyPr>
          <a:lstStyle/>
          <a:p>
            <a:pPr>
              <a:buFontTx/>
              <a:buNone/>
              <a:defRPr/>
            </a:pPr>
            <a:r>
              <a:rPr lang="en-US" sz="4400">
                <a:solidFill>
                  <a:schemeClr val="accent2"/>
                </a:solidFill>
                <a:effectLst>
                  <a:outerShdw blurRad="38100" dist="38100" dir="2700000" algn="tl">
                    <a:srgbClr val="C0C0C0"/>
                  </a:outerShdw>
                </a:effectLst>
              </a:rPr>
              <a:t>Screening tests</a:t>
            </a:r>
            <a:r>
              <a:rPr lang="en-US" sz="4400">
                <a:solidFill>
                  <a:srgbClr val="990000"/>
                </a:solidFill>
                <a:effectLst>
                  <a:outerShdw blurRad="38100" dist="38100" dir="2700000" algn="tl">
                    <a:srgbClr val="C0C0C0"/>
                  </a:outerShdw>
                </a:effectLst>
              </a:rPr>
              <a:t> </a:t>
            </a:r>
            <a:r>
              <a:rPr lang="en-US" sz="4400">
                <a:solidFill>
                  <a:srgbClr val="990033"/>
                </a:solidFill>
                <a:effectLst>
                  <a:outerShdw blurRad="38100" dist="38100" dir="2700000" algn="tl">
                    <a:srgbClr val="C0C0C0"/>
                  </a:outerShdw>
                </a:effectLst>
              </a:rPr>
              <a:t>- False positives</a:t>
            </a:r>
            <a:r>
              <a:rPr lang="en-US" sz="4400" b="1">
                <a:solidFill>
                  <a:srgbClr val="990000"/>
                </a:solidFill>
                <a:latin typeface="Times New Roman" pitchFamily="18" charset="0"/>
              </a:rPr>
              <a:t>    </a:t>
            </a:r>
            <a:endParaRPr lang="en-US" sz="4400">
              <a:solidFill>
                <a:srgbClr val="990000"/>
              </a:solidFill>
              <a:latin typeface="Times New Roman" pitchFamily="18" charset="0"/>
            </a:endParaRPr>
          </a:p>
        </p:txBody>
      </p:sp>
      <p:sp>
        <p:nvSpPr>
          <p:cNvPr id="33795" name="Text Box 3"/>
          <p:cNvSpPr txBox="1">
            <a:spLocks noChangeArrowheads="1"/>
          </p:cNvSpPr>
          <p:nvPr/>
        </p:nvSpPr>
        <p:spPr bwMode="auto">
          <a:xfrm>
            <a:off x="611188" y="1676400"/>
            <a:ext cx="853281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a:pPr>
            <a:r>
              <a:rPr lang="en-US" sz="2800" b="1">
                <a:solidFill>
                  <a:srgbClr val="008080"/>
                </a:solidFill>
              </a:rPr>
              <a:t>Burden on the health care system</a:t>
            </a:r>
            <a:r>
              <a:rPr lang="en-US" sz="2800">
                <a:solidFill>
                  <a:srgbClr val="008080"/>
                </a:solidFill>
              </a:rPr>
              <a:t> –</a:t>
            </a:r>
            <a:r>
              <a:rPr lang="en-US" sz="2800">
                <a:solidFill>
                  <a:schemeClr val="accent2"/>
                </a:solidFill>
              </a:rPr>
              <a:t> all people   </a:t>
            </a:r>
          </a:p>
          <a:p>
            <a:pPr>
              <a:buFontTx/>
              <a:buNone/>
            </a:pPr>
            <a:r>
              <a:rPr lang="en-US" sz="2800">
                <a:solidFill>
                  <a:schemeClr val="accent2"/>
                </a:solidFill>
              </a:rPr>
              <a:t>	who screen positive are brought back in for more sophisticated and more expensive tests.</a:t>
            </a:r>
            <a:endParaRPr lang="en-US" sz="2800">
              <a:solidFill>
                <a:srgbClr val="FF33CC"/>
              </a:solidFill>
            </a:endParaRPr>
          </a:p>
        </p:txBody>
      </p:sp>
      <p:sp>
        <p:nvSpPr>
          <p:cNvPr id="476164" name="Text Box 4"/>
          <p:cNvSpPr txBox="1">
            <a:spLocks noChangeArrowheads="1"/>
          </p:cNvSpPr>
          <p:nvPr/>
        </p:nvSpPr>
        <p:spPr bwMode="auto">
          <a:xfrm>
            <a:off x="612775" y="3352800"/>
            <a:ext cx="85312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startAt="2"/>
            </a:pPr>
            <a:r>
              <a:rPr lang="en-US" sz="2800" b="1">
                <a:solidFill>
                  <a:srgbClr val="008080"/>
                </a:solidFill>
              </a:rPr>
              <a:t>Anxiety &amp; worry</a:t>
            </a:r>
            <a:r>
              <a:rPr lang="en-US" sz="2800">
                <a:solidFill>
                  <a:srgbClr val="008080"/>
                </a:solidFill>
              </a:rPr>
              <a:t> –</a:t>
            </a:r>
            <a:r>
              <a:rPr lang="en-US" sz="2800">
                <a:solidFill>
                  <a:schemeClr val="accent2"/>
                </a:solidFill>
              </a:rPr>
              <a:t> induced in persons who</a:t>
            </a:r>
          </a:p>
          <a:p>
            <a:pPr>
              <a:buFontTx/>
              <a:buNone/>
            </a:pPr>
            <a:r>
              <a:rPr lang="en-US" sz="2800">
                <a:solidFill>
                  <a:schemeClr val="accent2"/>
                </a:solidFill>
              </a:rPr>
              <a:t>     know that they have tested positive.</a:t>
            </a:r>
            <a:endParaRPr lang="en-US" sz="2800">
              <a:solidFill>
                <a:srgbClr val="FF33CC"/>
              </a:solidFill>
            </a:endParaRPr>
          </a:p>
        </p:txBody>
      </p:sp>
      <p:sp>
        <p:nvSpPr>
          <p:cNvPr id="476165" name="Text Box 5"/>
          <p:cNvSpPr txBox="1">
            <a:spLocks noChangeArrowheads="1"/>
          </p:cNvSpPr>
          <p:nvPr/>
        </p:nvSpPr>
        <p:spPr bwMode="auto">
          <a:xfrm>
            <a:off x="612775" y="4495800"/>
            <a:ext cx="8531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startAt="3"/>
            </a:pPr>
            <a:r>
              <a:rPr lang="en-US" sz="2800" b="1">
                <a:solidFill>
                  <a:srgbClr val="008080"/>
                </a:solidFill>
              </a:rPr>
              <a:t>Positive label may be hard to erase</a:t>
            </a:r>
            <a:r>
              <a:rPr lang="en-US" sz="2800">
                <a:solidFill>
                  <a:srgbClr val="008080"/>
                </a:solidFill>
              </a:rPr>
              <a:t> –</a:t>
            </a:r>
            <a:r>
              <a:rPr lang="en-US" sz="2800">
                <a:solidFill>
                  <a:schemeClr val="accent2"/>
                </a:solidFill>
              </a:rPr>
              <a:t> </a:t>
            </a:r>
          </a:p>
          <a:p>
            <a:pPr>
              <a:buFontTx/>
              <a:buNone/>
            </a:pPr>
            <a:r>
              <a:rPr lang="en-US" sz="2800">
                <a:solidFill>
                  <a:schemeClr val="accent2"/>
                </a:solidFill>
              </a:rPr>
              <a:t>	- treated as handicapped, </a:t>
            </a:r>
          </a:p>
          <a:p>
            <a:pPr>
              <a:buFontTx/>
              <a:buNone/>
            </a:pPr>
            <a:r>
              <a:rPr lang="en-US" sz="2800">
                <a:solidFill>
                  <a:schemeClr val="accent2"/>
                </a:solidFill>
              </a:rPr>
              <a:t>	- limited in regard to employment and 					insurability.</a:t>
            </a:r>
            <a:endParaRPr lang="en-US" sz="2800">
              <a:solidFill>
                <a:srgbClr val="FF33CC"/>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par>
                                <p:cTn id="7" presetID="4" presetClass="entr" presetSubtype="16" fill="hold" grpId="0" nodeType="withEffect">
                                  <p:stCondLst>
                                    <p:cond delay="16000"/>
                                  </p:stCondLst>
                                  <p:childTnLst>
                                    <p:set>
                                      <p:cBhvr>
                                        <p:cTn id="8" dur="1" fill="hold">
                                          <p:stCondLst>
                                            <p:cond delay="0"/>
                                          </p:stCondLst>
                                        </p:cTn>
                                        <p:tgtEl>
                                          <p:spTgt spid="476164"/>
                                        </p:tgtEl>
                                        <p:attrNameLst>
                                          <p:attrName>style.visibility</p:attrName>
                                        </p:attrNameLst>
                                      </p:cBhvr>
                                      <p:to>
                                        <p:strVal val="visible"/>
                                      </p:to>
                                    </p:set>
                                    <p:animEffect transition="in" filter="box(in)">
                                      <p:cBhvr>
                                        <p:cTn id="9" dur="2000"/>
                                        <p:tgtEl>
                                          <p:spTgt spid="476164"/>
                                        </p:tgtEl>
                                      </p:cBhvr>
                                    </p:animEffect>
                                  </p:childTnLst>
                                </p:cTn>
                              </p:par>
                              <p:par>
                                <p:cTn id="10" presetID="4" presetClass="entr" presetSubtype="16" fill="hold" grpId="0" nodeType="withEffect">
                                  <p:stCondLst>
                                    <p:cond delay="20000"/>
                                  </p:stCondLst>
                                  <p:childTnLst>
                                    <p:set>
                                      <p:cBhvr>
                                        <p:cTn id="11" dur="1" fill="hold">
                                          <p:stCondLst>
                                            <p:cond delay="0"/>
                                          </p:stCondLst>
                                        </p:cTn>
                                        <p:tgtEl>
                                          <p:spTgt spid="476165"/>
                                        </p:tgtEl>
                                        <p:attrNameLst>
                                          <p:attrName>style.visibility</p:attrName>
                                        </p:attrNameLst>
                                      </p:cBhvr>
                                      <p:to>
                                        <p:strVal val="visible"/>
                                      </p:to>
                                    </p:set>
                                    <p:animEffect transition="in" filter="box(in)">
                                      <p:cBhvr>
                                        <p:cTn id="12" dur="2000"/>
                                        <p:tgtEl>
                                          <p:spTgt spid="4761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476164" grpId="0"/>
      <p:bldP spid="47616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ChangeArrowheads="1"/>
          </p:cNvSpPr>
          <p:nvPr/>
        </p:nvSpPr>
        <p:spPr bwMode="auto">
          <a:xfrm>
            <a:off x="0" y="36513"/>
            <a:ext cx="9144000" cy="1447800"/>
          </a:xfrm>
          <a:prstGeom prst="rect">
            <a:avLst/>
          </a:prstGeom>
          <a:noFill/>
          <a:ln w="9525">
            <a:noFill/>
            <a:miter lim="800000"/>
            <a:headEnd/>
            <a:tailEnd/>
          </a:ln>
        </p:spPr>
        <p:txBody>
          <a:bodyPr/>
          <a:lstStyle/>
          <a:p>
            <a:pPr algn="ctr" eaLnBrk="1" hangingPunct="1">
              <a:buFontTx/>
              <a:buNone/>
              <a:defRPr/>
            </a:pPr>
            <a:r>
              <a:rPr lang="en-US" sz="4400">
                <a:solidFill>
                  <a:srgbClr val="990033"/>
                </a:solidFill>
                <a:effectLst>
                  <a:outerShdw blurRad="38100" dist="38100" dir="2700000" algn="tl">
                    <a:srgbClr val="C0C0C0"/>
                  </a:outerShdw>
                </a:effectLst>
              </a:rPr>
              <a:t>False Negative “Rate”</a:t>
            </a:r>
            <a:r>
              <a:rPr lang="en-US" sz="3200">
                <a:solidFill>
                  <a:srgbClr val="990000"/>
                </a:solidFill>
              </a:rPr>
              <a:t> </a:t>
            </a:r>
            <a:r>
              <a:rPr lang="en-US" sz="3200" b="1">
                <a:solidFill>
                  <a:srgbClr val="990000"/>
                </a:solidFill>
              </a:rPr>
              <a:t>	</a:t>
            </a:r>
            <a:br>
              <a:rPr lang="en-US" sz="3200" b="1">
                <a:solidFill>
                  <a:srgbClr val="990000"/>
                </a:solidFill>
              </a:rPr>
            </a:br>
            <a:r>
              <a:rPr lang="en-US" sz="2800" b="1">
                <a:solidFill>
                  <a:schemeClr val="accent2"/>
                </a:solidFill>
              </a:rPr>
              <a:t>proportion false negative</a:t>
            </a:r>
            <a:r>
              <a:rPr lang="en-US" sz="2800">
                <a:solidFill>
                  <a:schemeClr val="accent2"/>
                </a:solidFill>
              </a:rPr>
              <a:t> </a:t>
            </a:r>
            <a:r>
              <a:rPr lang="en-US" sz="2800" b="1">
                <a:solidFill>
                  <a:schemeClr val="accent2"/>
                </a:solidFill>
              </a:rPr>
              <a:t>among diseased</a:t>
            </a:r>
          </a:p>
        </p:txBody>
      </p:sp>
      <p:grpSp>
        <p:nvGrpSpPr>
          <p:cNvPr id="34819" name="Group 15"/>
          <p:cNvGrpSpPr>
            <a:grpSpLocks/>
          </p:cNvGrpSpPr>
          <p:nvPr/>
        </p:nvGrpSpPr>
        <p:grpSpPr bwMode="auto">
          <a:xfrm>
            <a:off x="457200" y="1420813"/>
            <a:ext cx="8091488" cy="2944812"/>
            <a:chOff x="288" y="1296"/>
            <a:chExt cx="5097" cy="1855"/>
          </a:xfrm>
        </p:grpSpPr>
        <p:grpSp>
          <p:nvGrpSpPr>
            <p:cNvPr id="34845" name="Group 16"/>
            <p:cNvGrpSpPr>
              <a:grpSpLocks/>
            </p:cNvGrpSpPr>
            <p:nvPr/>
          </p:nvGrpSpPr>
          <p:grpSpPr bwMode="auto">
            <a:xfrm>
              <a:off x="288" y="1296"/>
              <a:ext cx="5088" cy="1855"/>
              <a:chOff x="240" y="1056"/>
              <a:chExt cx="5088" cy="2304"/>
            </a:xfrm>
          </p:grpSpPr>
          <p:grpSp>
            <p:nvGrpSpPr>
              <p:cNvPr id="34865" name="Group 17"/>
              <p:cNvGrpSpPr>
                <a:grpSpLocks/>
              </p:cNvGrpSpPr>
              <p:nvPr/>
            </p:nvGrpSpPr>
            <p:grpSpPr bwMode="auto">
              <a:xfrm>
                <a:off x="240" y="1056"/>
                <a:ext cx="5088" cy="2304"/>
                <a:chOff x="336" y="1008"/>
                <a:chExt cx="5088" cy="2304"/>
              </a:xfrm>
            </p:grpSpPr>
            <p:sp>
              <p:nvSpPr>
                <p:cNvPr id="34868" name="Rectangle 18"/>
                <p:cNvSpPr>
                  <a:spLocks noChangeArrowheads="1"/>
                </p:cNvSpPr>
                <p:nvPr/>
              </p:nvSpPr>
              <p:spPr bwMode="auto">
                <a:xfrm>
                  <a:off x="336" y="1824"/>
                  <a:ext cx="5088" cy="1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69" name="Line 19"/>
                <p:cNvSpPr>
                  <a:spLocks noChangeShapeType="1"/>
                </p:cNvSpPr>
                <p:nvPr/>
              </p:nvSpPr>
              <p:spPr bwMode="auto">
                <a:xfrm>
                  <a:off x="129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0" name="Line 20"/>
                <p:cNvSpPr>
                  <a:spLocks noChangeShapeType="1"/>
                </p:cNvSpPr>
                <p:nvPr/>
              </p:nvSpPr>
              <p:spPr bwMode="auto">
                <a:xfrm>
                  <a:off x="2256" y="1824"/>
                  <a:ext cx="0" cy="14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1" name="Line 21"/>
                <p:cNvSpPr>
                  <a:spLocks noChangeShapeType="1"/>
                </p:cNvSpPr>
                <p:nvPr/>
              </p:nvSpPr>
              <p:spPr bwMode="auto">
                <a:xfrm>
                  <a:off x="3840" y="1488"/>
                  <a:ext cx="0" cy="182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2" name="Rectangle 22"/>
                <p:cNvSpPr>
                  <a:spLocks noChangeArrowheads="1"/>
                </p:cNvSpPr>
                <p:nvPr/>
              </p:nvSpPr>
              <p:spPr bwMode="auto">
                <a:xfrm>
                  <a:off x="2256" y="1008"/>
                  <a:ext cx="3168" cy="8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73" name="Line 23"/>
                <p:cNvSpPr>
                  <a:spLocks noChangeShapeType="1"/>
                </p:cNvSpPr>
                <p:nvPr/>
              </p:nvSpPr>
              <p:spPr bwMode="auto">
                <a:xfrm>
                  <a:off x="2256" y="1488"/>
                  <a:ext cx="316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74" name="Line 24"/>
                <p:cNvSpPr>
                  <a:spLocks noChangeShapeType="1"/>
                </p:cNvSpPr>
                <p:nvPr/>
              </p:nvSpPr>
              <p:spPr bwMode="auto">
                <a:xfrm>
                  <a:off x="1296" y="2568"/>
                  <a:ext cx="41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4866" name="Rectangle 25" descr="Light upward diagonal"/>
              <p:cNvSpPr>
                <a:spLocks noChangeArrowheads="1"/>
              </p:cNvSpPr>
              <p:nvPr/>
            </p:nvSpPr>
            <p:spPr bwMode="auto">
              <a:xfrm>
                <a:off x="2160" y="2617"/>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sp>
            <p:nvSpPr>
              <p:cNvPr id="34867" name="Rectangle 26" descr="Light upward diagonal"/>
              <p:cNvSpPr>
                <a:spLocks noChangeArrowheads="1"/>
              </p:cNvSpPr>
              <p:nvPr/>
            </p:nvSpPr>
            <p:spPr bwMode="auto">
              <a:xfrm>
                <a:off x="3744" y="1872"/>
                <a:ext cx="1584" cy="743"/>
              </a:xfrm>
              <a:prstGeom prst="rect">
                <a:avLst/>
              </a:prstGeom>
              <a:pattFill prst="ltUpDiag">
                <a:fgClr>
                  <a:srgbClr val="C0C0C0"/>
                </a:fgClr>
                <a:bgClr>
                  <a:srgbClr val="CCECFF"/>
                </a:bgClr>
              </a:pattFill>
              <a:ln w="25400">
                <a:solidFill>
                  <a:schemeClr val="tx1"/>
                </a:solidFill>
                <a:miter lim="800000"/>
                <a:headEnd/>
                <a:tailEnd/>
              </a:ln>
            </p:spPr>
            <p:txBody>
              <a:bodyPr wrap="none" anchor="ctr"/>
              <a:lstStyle/>
              <a:p>
                <a:endParaRPr lang="en-US"/>
              </a:p>
            </p:txBody>
          </p:sp>
        </p:grpSp>
        <p:sp>
          <p:nvSpPr>
            <p:cNvPr id="34846" name="Text Box 27"/>
            <p:cNvSpPr txBox="1">
              <a:spLocks noChangeArrowheads="1"/>
            </p:cNvSpPr>
            <p:nvPr/>
          </p:nvSpPr>
          <p:spPr bwMode="auto">
            <a:xfrm>
              <a:off x="3233" y="1334"/>
              <a:ext cx="116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chemeClr val="hlink"/>
                  </a:solidFill>
                </a:rPr>
                <a:t>DISEASE</a:t>
              </a:r>
              <a:endParaRPr lang="en-US" sz="2800">
                <a:solidFill>
                  <a:schemeClr val="hlink"/>
                </a:solidFill>
              </a:endParaRPr>
            </a:p>
          </p:txBody>
        </p:sp>
        <p:sp>
          <p:nvSpPr>
            <p:cNvPr id="34847" name="Text Box 28"/>
            <p:cNvSpPr txBox="1">
              <a:spLocks noChangeArrowheads="1"/>
            </p:cNvSpPr>
            <p:nvPr/>
          </p:nvSpPr>
          <p:spPr bwMode="auto">
            <a:xfrm>
              <a:off x="2544" y="1640"/>
              <a:ext cx="88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Present</a:t>
              </a:r>
              <a:endParaRPr lang="en-US" sz="2400"/>
            </a:p>
          </p:txBody>
        </p:sp>
        <p:sp>
          <p:nvSpPr>
            <p:cNvPr id="34848" name="Text Box 29"/>
            <p:cNvSpPr txBox="1">
              <a:spLocks noChangeArrowheads="1"/>
            </p:cNvSpPr>
            <p:nvPr/>
          </p:nvSpPr>
          <p:spPr bwMode="auto">
            <a:xfrm>
              <a:off x="4169" y="1632"/>
              <a:ext cx="8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Absent</a:t>
              </a:r>
              <a:endParaRPr lang="en-US" sz="2400"/>
            </a:p>
          </p:txBody>
        </p:sp>
        <p:sp>
          <p:nvSpPr>
            <p:cNvPr id="34849" name="Text Box 30"/>
            <p:cNvSpPr txBox="1">
              <a:spLocks noChangeArrowheads="1"/>
            </p:cNvSpPr>
            <p:nvPr/>
          </p:nvSpPr>
          <p:spPr bwMode="auto">
            <a:xfrm>
              <a:off x="2667" y="1968"/>
              <a:ext cx="90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solidFill>
                    <a:srgbClr val="FF33CC"/>
                  </a:solidFill>
                </a:rPr>
                <a:t>True</a:t>
              </a:r>
              <a:endParaRPr lang="en-US" sz="2800"/>
            </a:p>
            <a:p>
              <a:pPr>
                <a:buFontTx/>
                <a:buNone/>
              </a:pPr>
              <a:r>
                <a:rPr lang="en-US" sz="2800"/>
                <a:t>Positive</a:t>
              </a:r>
              <a:endParaRPr lang="en-US" sz="2400"/>
            </a:p>
          </p:txBody>
        </p:sp>
        <p:sp>
          <p:nvSpPr>
            <p:cNvPr id="34850" name="Text Box 31"/>
            <p:cNvSpPr txBox="1">
              <a:spLocks noChangeArrowheads="1"/>
            </p:cNvSpPr>
            <p:nvPr/>
          </p:nvSpPr>
          <p:spPr bwMode="auto">
            <a:xfrm>
              <a:off x="2677" y="2544"/>
              <a:ext cx="100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t>False</a:t>
              </a:r>
            </a:p>
            <a:p>
              <a:pPr>
                <a:buFontTx/>
                <a:buNone/>
              </a:pPr>
              <a:r>
                <a:rPr lang="en-US" sz="2800"/>
                <a:t>Negative</a:t>
              </a:r>
              <a:endParaRPr lang="en-US" sz="2400"/>
            </a:p>
          </p:txBody>
        </p:sp>
        <p:sp>
          <p:nvSpPr>
            <p:cNvPr id="34851" name="Text Box 32"/>
            <p:cNvSpPr txBox="1">
              <a:spLocks noChangeArrowheads="1"/>
            </p:cNvSpPr>
            <p:nvPr/>
          </p:nvSpPr>
          <p:spPr bwMode="auto">
            <a:xfrm>
              <a:off x="3888" y="1968"/>
              <a:ext cx="96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800"/>
                <a:t>False</a:t>
              </a:r>
            </a:p>
            <a:p>
              <a:pPr>
                <a:buFontTx/>
                <a:buNone/>
              </a:pPr>
              <a:r>
                <a:rPr lang="en-US" sz="2800"/>
                <a:t> Positive</a:t>
              </a:r>
              <a:endParaRPr lang="en-US" sz="2400"/>
            </a:p>
          </p:txBody>
        </p:sp>
        <p:sp>
          <p:nvSpPr>
            <p:cNvPr id="34852" name="Text Box 33"/>
            <p:cNvSpPr txBox="1">
              <a:spLocks noChangeArrowheads="1"/>
            </p:cNvSpPr>
            <p:nvPr/>
          </p:nvSpPr>
          <p:spPr bwMode="auto">
            <a:xfrm>
              <a:off x="3936" y="2544"/>
              <a:ext cx="100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  </a:t>
              </a:r>
              <a:r>
                <a:rPr lang="en-US" sz="2600">
                  <a:solidFill>
                    <a:srgbClr val="FF33CC"/>
                  </a:solidFill>
                </a:rPr>
                <a:t> </a:t>
              </a:r>
              <a:r>
                <a:rPr lang="en-US" sz="2800">
                  <a:solidFill>
                    <a:srgbClr val="FF33CC"/>
                  </a:solidFill>
                </a:rPr>
                <a:t>True</a:t>
              </a:r>
              <a:endParaRPr lang="en-US" sz="2800"/>
            </a:p>
            <a:p>
              <a:pPr>
                <a:buFontTx/>
                <a:buNone/>
              </a:pPr>
              <a:r>
                <a:rPr lang="en-US" sz="2800"/>
                <a:t>Negative</a:t>
              </a:r>
              <a:endParaRPr lang="en-US" sz="2400"/>
            </a:p>
          </p:txBody>
        </p:sp>
        <p:grpSp>
          <p:nvGrpSpPr>
            <p:cNvPr id="34853" name="Group 34"/>
            <p:cNvGrpSpPr>
              <a:grpSpLocks/>
            </p:cNvGrpSpPr>
            <p:nvPr/>
          </p:nvGrpSpPr>
          <p:grpSpPr bwMode="auto">
            <a:xfrm>
              <a:off x="3488" y="2262"/>
              <a:ext cx="527" cy="522"/>
              <a:chOff x="3488" y="2600"/>
              <a:chExt cx="527" cy="640"/>
            </a:xfrm>
          </p:grpSpPr>
          <p:sp>
            <p:nvSpPr>
              <p:cNvPr id="34861" name="Text Box 35"/>
              <p:cNvSpPr txBox="1">
                <a:spLocks noChangeArrowheads="1"/>
              </p:cNvSpPr>
              <p:nvPr/>
            </p:nvSpPr>
            <p:spPr bwMode="auto">
              <a:xfrm>
                <a:off x="3494" y="2600"/>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a</a:t>
                </a:r>
                <a:endParaRPr lang="en-US" sz="2400">
                  <a:solidFill>
                    <a:srgbClr val="A50021"/>
                  </a:solidFill>
                </a:endParaRPr>
              </a:p>
            </p:txBody>
          </p:sp>
          <p:sp>
            <p:nvSpPr>
              <p:cNvPr id="34862" name="Text Box 36"/>
              <p:cNvSpPr txBox="1">
                <a:spLocks noChangeArrowheads="1"/>
              </p:cNvSpPr>
              <p:nvPr/>
            </p:nvSpPr>
            <p:spPr bwMode="auto">
              <a:xfrm>
                <a:off x="3488" y="2858"/>
                <a:ext cx="220"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c</a:t>
                </a:r>
                <a:endParaRPr lang="en-US" sz="2400">
                  <a:solidFill>
                    <a:srgbClr val="A50021"/>
                  </a:solidFill>
                </a:endParaRPr>
              </a:p>
            </p:txBody>
          </p:sp>
          <p:sp>
            <p:nvSpPr>
              <p:cNvPr id="34863" name="Text Box 37"/>
              <p:cNvSpPr txBox="1">
                <a:spLocks noChangeArrowheads="1"/>
              </p:cNvSpPr>
              <p:nvPr/>
            </p:nvSpPr>
            <p:spPr bwMode="auto">
              <a:xfrm>
                <a:off x="3783" y="2862"/>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d</a:t>
                </a:r>
                <a:endParaRPr lang="en-US" sz="2400">
                  <a:solidFill>
                    <a:srgbClr val="A50021"/>
                  </a:solidFill>
                </a:endParaRPr>
              </a:p>
            </p:txBody>
          </p:sp>
          <p:sp>
            <p:nvSpPr>
              <p:cNvPr id="34864" name="Text Box 38"/>
              <p:cNvSpPr txBox="1">
                <a:spLocks noChangeArrowheads="1"/>
              </p:cNvSpPr>
              <p:nvPr/>
            </p:nvSpPr>
            <p:spPr bwMode="auto">
              <a:xfrm>
                <a:off x="3776" y="2600"/>
                <a:ext cx="23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b</a:t>
                </a:r>
                <a:endParaRPr lang="en-US" sz="2400">
                  <a:solidFill>
                    <a:srgbClr val="A50021"/>
                  </a:solidFill>
                </a:endParaRPr>
              </a:p>
            </p:txBody>
          </p:sp>
        </p:grpSp>
        <p:sp>
          <p:nvSpPr>
            <p:cNvPr id="34854" name="Text Box 39"/>
            <p:cNvSpPr txBox="1">
              <a:spLocks noChangeArrowheads="1"/>
            </p:cNvSpPr>
            <p:nvPr/>
          </p:nvSpPr>
          <p:spPr bwMode="auto">
            <a:xfrm>
              <a:off x="1200" y="2065"/>
              <a:ext cx="9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Positive</a:t>
              </a:r>
              <a:endParaRPr lang="en-US" sz="2400"/>
            </a:p>
          </p:txBody>
        </p:sp>
        <p:sp>
          <p:nvSpPr>
            <p:cNvPr id="34855" name="Text Box 40"/>
            <p:cNvSpPr txBox="1">
              <a:spLocks noChangeArrowheads="1"/>
            </p:cNvSpPr>
            <p:nvPr/>
          </p:nvSpPr>
          <p:spPr bwMode="auto">
            <a:xfrm>
              <a:off x="1200" y="2638"/>
              <a:ext cx="10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Negative</a:t>
              </a:r>
              <a:endParaRPr lang="en-US" sz="2400"/>
            </a:p>
          </p:txBody>
        </p:sp>
        <p:sp>
          <p:nvSpPr>
            <p:cNvPr id="34856" name="Text Box 41"/>
            <p:cNvSpPr txBox="1">
              <a:spLocks noChangeArrowheads="1"/>
            </p:cNvSpPr>
            <p:nvPr/>
          </p:nvSpPr>
          <p:spPr bwMode="auto">
            <a:xfrm>
              <a:off x="374" y="2351"/>
              <a:ext cx="7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solidFill>
                    <a:srgbClr val="9900FF"/>
                  </a:solidFill>
                </a:rPr>
                <a:t>TEST</a:t>
              </a:r>
              <a:endParaRPr lang="en-US" sz="2400"/>
            </a:p>
          </p:txBody>
        </p:sp>
        <p:sp>
          <p:nvSpPr>
            <p:cNvPr id="34857" name="Text Box 42"/>
            <p:cNvSpPr txBox="1">
              <a:spLocks noChangeArrowheads="1"/>
            </p:cNvSpPr>
            <p:nvPr/>
          </p:nvSpPr>
          <p:spPr bwMode="auto">
            <a:xfrm>
              <a:off x="2160" y="1968"/>
              <a:ext cx="4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(TP)</a:t>
              </a:r>
            </a:p>
          </p:txBody>
        </p:sp>
        <p:sp>
          <p:nvSpPr>
            <p:cNvPr id="34858" name="Text Box 43"/>
            <p:cNvSpPr txBox="1">
              <a:spLocks noChangeArrowheads="1"/>
            </p:cNvSpPr>
            <p:nvPr/>
          </p:nvSpPr>
          <p:spPr bwMode="auto">
            <a:xfrm>
              <a:off x="4896" y="1968"/>
              <a:ext cx="4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(FP)</a:t>
              </a:r>
            </a:p>
          </p:txBody>
        </p:sp>
        <p:sp>
          <p:nvSpPr>
            <p:cNvPr id="34859" name="Text Box 44"/>
            <p:cNvSpPr txBox="1">
              <a:spLocks noChangeArrowheads="1"/>
            </p:cNvSpPr>
            <p:nvPr/>
          </p:nvSpPr>
          <p:spPr bwMode="auto">
            <a:xfrm>
              <a:off x="4848" y="2831"/>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(TN)</a:t>
              </a:r>
            </a:p>
          </p:txBody>
        </p:sp>
        <p:sp>
          <p:nvSpPr>
            <p:cNvPr id="34860" name="Text Box 45"/>
            <p:cNvSpPr txBox="1">
              <a:spLocks noChangeArrowheads="1"/>
            </p:cNvSpPr>
            <p:nvPr/>
          </p:nvSpPr>
          <p:spPr bwMode="auto">
            <a:xfrm>
              <a:off x="2150" y="2832"/>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(FN)</a:t>
              </a:r>
            </a:p>
          </p:txBody>
        </p:sp>
      </p:grpSp>
      <p:grpSp>
        <p:nvGrpSpPr>
          <p:cNvPr id="2" name="Group 1"/>
          <p:cNvGrpSpPr/>
          <p:nvPr/>
        </p:nvGrpSpPr>
        <p:grpSpPr>
          <a:xfrm>
            <a:off x="357188" y="4552950"/>
            <a:ext cx="7239148" cy="971550"/>
            <a:chOff x="357188" y="4552950"/>
            <a:chExt cx="7239148" cy="971550"/>
          </a:xfrm>
        </p:grpSpPr>
        <p:sp>
          <p:nvSpPr>
            <p:cNvPr id="34835" name="Text Box 47"/>
            <p:cNvSpPr txBox="1">
              <a:spLocks noChangeArrowheads="1"/>
            </p:cNvSpPr>
            <p:nvPr/>
          </p:nvSpPr>
          <p:spPr bwMode="auto">
            <a:xfrm>
              <a:off x="357188" y="4738688"/>
              <a:ext cx="39340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dirty="0">
                  <a:solidFill>
                    <a:srgbClr val="FF3399"/>
                  </a:solidFill>
                </a:rPr>
                <a:t>False </a:t>
              </a:r>
              <a:r>
                <a:rPr lang="en-US" sz="2800" b="1" dirty="0" smtClean="0">
                  <a:solidFill>
                    <a:srgbClr val="FF3399"/>
                  </a:solidFill>
                </a:rPr>
                <a:t>Negative “Rate”</a:t>
              </a:r>
              <a:endParaRPr lang="en-US" sz="2800" dirty="0"/>
            </a:p>
          </p:txBody>
        </p:sp>
        <p:grpSp>
          <p:nvGrpSpPr>
            <p:cNvPr id="34836" name="Group 57"/>
            <p:cNvGrpSpPr>
              <a:grpSpLocks/>
            </p:cNvGrpSpPr>
            <p:nvPr/>
          </p:nvGrpSpPr>
          <p:grpSpPr bwMode="auto">
            <a:xfrm>
              <a:off x="4237186" y="4552950"/>
              <a:ext cx="3359150" cy="971550"/>
              <a:chOff x="1817" y="2868"/>
              <a:chExt cx="2116" cy="612"/>
            </a:xfrm>
          </p:grpSpPr>
          <p:sp>
            <p:nvSpPr>
              <p:cNvPr id="34837" name="Text Box 48"/>
              <p:cNvSpPr txBox="1">
                <a:spLocks noChangeArrowheads="1"/>
              </p:cNvSpPr>
              <p:nvPr/>
            </p:nvSpPr>
            <p:spPr bwMode="auto">
              <a:xfrm>
                <a:off x="3069" y="3009"/>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nvGrpSpPr>
              <p:cNvPr id="34838" name="Group 49"/>
              <p:cNvGrpSpPr>
                <a:grpSpLocks/>
              </p:cNvGrpSpPr>
              <p:nvPr/>
            </p:nvGrpSpPr>
            <p:grpSpPr bwMode="auto">
              <a:xfrm>
                <a:off x="2064" y="2879"/>
                <a:ext cx="963" cy="601"/>
                <a:chOff x="2064" y="2774"/>
                <a:chExt cx="963" cy="601"/>
              </a:xfrm>
            </p:grpSpPr>
            <p:sp>
              <p:nvSpPr>
                <p:cNvPr id="34843" name="Text Box 50"/>
                <p:cNvSpPr txBox="1">
                  <a:spLocks noChangeArrowheads="1"/>
                </p:cNvSpPr>
                <p:nvPr/>
              </p:nvSpPr>
              <p:spPr bwMode="auto">
                <a:xfrm>
                  <a:off x="2064" y="2774"/>
                  <a:ext cx="96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latin typeface="Times New Roman" pitchFamily="18" charset="0"/>
                    </a:rPr>
                    <a:t>     </a:t>
                  </a:r>
                  <a:r>
                    <a:rPr lang="en-US" sz="2800"/>
                    <a:t>FN</a:t>
                  </a:r>
                  <a:endParaRPr lang="en-US" sz="2800" u="sng"/>
                </a:p>
                <a:p>
                  <a:pPr>
                    <a:buFontTx/>
                    <a:buNone/>
                  </a:pPr>
                  <a:r>
                    <a:rPr lang="en-US" sz="2800"/>
                    <a:t>FN + TP</a:t>
                  </a:r>
                </a:p>
              </p:txBody>
            </p:sp>
            <p:sp>
              <p:nvSpPr>
                <p:cNvPr id="34844" name="Line 51"/>
                <p:cNvSpPr>
                  <a:spLocks noChangeShapeType="1"/>
                </p:cNvSpPr>
                <p:nvPr/>
              </p:nvSpPr>
              <p:spPr bwMode="auto">
                <a:xfrm>
                  <a:off x="2074" y="3067"/>
                  <a:ext cx="95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34839" name="Group 52"/>
              <p:cNvGrpSpPr>
                <a:grpSpLocks/>
              </p:cNvGrpSpPr>
              <p:nvPr/>
            </p:nvGrpSpPr>
            <p:grpSpPr bwMode="auto">
              <a:xfrm>
                <a:off x="3325" y="2868"/>
                <a:ext cx="608" cy="596"/>
                <a:chOff x="3527" y="2763"/>
                <a:chExt cx="608" cy="596"/>
              </a:xfrm>
            </p:grpSpPr>
            <p:sp>
              <p:nvSpPr>
                <p:cNvPr id="34841" name="Text Box 53"/>
                <p:cNvSpPr txBox="1">
                  <a:spLocks noChangeArrowheads="1"/>
                </p:cNvSpPr>
                <p:nvPr/>
              </p:nvSpPr>
              <p:spPr bwMode="auto">
                <a:xfrm>
                  <a:off x="3527" y="2763"/>
                  <a:ext cx="60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latin typeface="Times New Roman" pitchFamily="18" charset="0"/>
                    </a:rPr>
                    <a:t>   c</a:t>
                  </a:r>
                  <a:endParaRPr lang="en-US" sz="2800" u="sng"/>
                </a:p>
                <a:p>
                  <a:pPr>
                    <a:buFontTx/>
                    <a:buNone/>
                  </a:pPr>
                  <a:r>
                    <a:rPr lang="en-US" sz="2800"/>
                    <a:t>c + a</a:t>
                  </a:r>
                </a:p>
              </p:txBody>
            </p:sp>
            <p:sp>
              <p:nvSpPr>
                <p:cNvPr id="34842" name="Line 54"/>
                <p:cNvSpPr>
                  <a:spLocks noChangeShapeType="1"/>
                </p:cNvSpPr>
                <p:nvPr/>
              </p:nvSpPr>
              <p:spPr bwMode="auto">
                <a:xfrm>
                  <a:off x="3542" y="3067"/>
                  <a:ext cx="5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34840" name="Text Box 55"/>
              <p:cNvSpPr txBox="1">
                <a:spLocks noChangeArrowheads="1"/>
              </p:cNvSpPr>
              <p:nvPr/>
            </p:nvSpPr>
            <p:spPr bwMode="auto">
              <a:xfrm>
                <a:off x="1817" y="3013"/>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grpSp>
      <p:grpSp>
        <p:nvGrpSpPr>
          <p:cNvPr id="10" name="Group 59"/>
          <p:cNvGrpSpPr>
            <a:grpSpLocks/>
          </p:cNvGrpSpPr>
          <p:nvPr/>
        </p:nvGrpSpPr>
        <p:grpSpPr bwMode="auto">
          <a:xfrm>
            <a:off x="230188" y="5407025"/>
            <a:ext cx="8442325" cy="1250950"/>
            <a:chOff x="145" y="3406"/>
            <a:chExt cx="5318" cy="788"/>
          </a:xfrm>
        </p:grpSpPr>
        <p:sp>
          <p:nvSpPr>
            <p:cNvPr id="34822" name="Rectangle 3"/>
            <p:cNvSpPr>
              <a:spLocks noChangeArrowheads="1"/>
            </p:cNvSpPr>
            <p:nvPr/>
          </p:nvSpPr>
          <p:spPr bwMode="auto">
            <a:xfrm>
              <a:off x="145" y="3406"/>
              <a:ext cx="1474"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1" hangingPunct="1">
                <a:spcBef>
                  <a:spcPct val="20000"/>
                </a:spcBef>
                <a:buFontTx/>
                <a:buNone/>
              </a:pPr>
              <a:r>
                <a:rPr lang="en-US" sz="2800" b="1"/>
                <a:t> Synonym:</a:t>
              </a:r>
              <a:r>
                <a:rPr lang="en-US" sz="2800"/>
                <a:t> </a:t>
              </a:r>
            </a:p>
            <a:p>
              <a:pPr marL="342900" indent="-342900" eaLnBrk="1" hangingPunct="1">
                <a:spcBef>
                  <a:spcPct val="20000"/>
                </a:spcBef>
                <a:buFontTx/>
                <a:buNone/>
              </a:pPr>
              <a:r>
                <a:rPr lang="en-US" sz="2800"/>
                <a:t> </a:t>
              </a:r>
              <a:r>
                <a:rPr lang="en-US" sz="2800">
                  <a:solidFill>
                    <a:schemeClr val="accent2"/>
                  </a:solidFill>
                </a:rPr>
                <a:t>1 - sensitivity</a:t>
              </a:r>
              <a:endParaRPr lang="en-US" sz="2800"/>
            </a:p>
          </p:txBody>
        </p:sp>
        <p:sp>
          <p:nvSpPr>
            <p:cNvPr id="34823" name="Text Box 4"/>
            <p:cNvSpPr txBox="1">
              <a:spLocks noChangeArrowheads="1"/>
            </p:cNvSpPr>
            <p:nvPr/>
          </p:nvSpPr>
          <p:spPr bwMode="auto">
            <a:xfrm>
              <a:off x="2835" y="3716"/>
              <a:ext cx="1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sp>
          <p:nvSpPr>
            <p:cNvPr id="34824" name="Text Box 5"/>
            <p:cNvSpPr txBox="1">
              <a:spLocks noChangeArrowheads="1"/>
            </p:cNvSpPr>
            <p:nvPr/>
          </p:nvSpPr>
          <p:spPr bwMode="auto">
            <a:xfrm>
              <a:off x="4059" y="3744"/>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nvGrpSpPr>
            <p:cNvPr id="34825" name="Group 6"/>
            <p:cNvGrpSpPr>
              <a:grpSpLocks/>
            </p:cNvGrpSpPr>
            <p:nvPr/>
          </p:nvGrpSpPr>
          <p:grpSpPr bwMode="auto">
            <a:xfrm>
              <a:off x="1810" y="3598"/>
              <a:ext cx="976" cy="596"/>
              <a:chOff x="1904" y="3598"/>
              <a:chExt cx="976" cy="596"/>
            </a:xfrm>
          </p:grpSpPr>
          <p:sp>
            <p:nvSpPr>
              <p:cNvPr id="34833" name="Text Box 7"/>
              <p:cNvSpPr txBox="1">
                <a:spLocks noChangeArrowheads="1"/>
              </p:cNvSpPr>
              <p:nvPr/>
            </p:nvSpPr>
            <p:spPr bwMode="auto">
              <a:xfrm>
                <a:off x="1904" y="3598"/>
                <a:ext cx="95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FN + TP</a:t>
                </a:r>
              </a:p>
              <a:p>
                <a:pPr>
                  <a:buFontTx/>
                  <a:buNone/>
                </a:pPr>
                <a:r>
                  <a:rPr lang="en-US" sz="2800"/>
                  <a:t>FN + TP</a:t>
                </a:r>
                <a:endParaRPr lang="en-US" sz="2800" u="sng"/>
              </a:p>
            </p:txBody>
          </p:sp>
          <p:sp>
            <p:nvSpPr>
              <p:cNvPr id="34834" name="Line 8"/>
              <p:cNvSpPr>
                <a:spLocks noChangeShapeType="1"/>
              </p:cNvSpPr>
              <p:nvPr/>
            </p:nvSpPr>
            <p:spPr bwMode="auto">
              <a:xfrm>
                <a:off x="1927" y="3896"/>
                <a:ext cx="95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34826" name="Group 9"/>
            <p:cNvGrpSpPr>
              <a:grpSpLocks/>
            </p:cNvGrpSpPr>
            <p:nvPr/>
          </p:nvGrpSpPr>
          <p:grpSpPr bwMode="auto">
            <a:xfrm>
              <a:off x="3061" y="3557"/>
              <a:ext cx="968" cy="634"/>
              <a:chOff x="3165" y="3557"/>
              <a:chExt cx="968" cy="634"/>
            </a:xfrm>
          </p:grpSpPr>
          <p:sp>
            <p:nvSpPr>
              <p:cNvPr id="34831" name="Text Box 10"/>
              <p:cNvSpPr txBox="1">
                <a:spLocks noChangeArrowheads="1"/>
              </p:cNvSpPr>
              <p:nvPr/>
            </p:nvSpPr>
            <p:spPr bwMode="auto">
              <a:xfrm>
                <a:off x="3165" y="3557"/>
                <a:ext cx="96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TP</a:t>
                </a:r>
              </a:p>
              <a:p>
                <a:pPr>
                  <a:buFontTx/>
                  <a:buNone/>
                </a:pPr>
                <a:r>
                  <a:rPr lang="en-US" sz="2800"/>
                  <a:t>FN + TP</a:t>
                </a:r>
                <a:endParaRPr lang="en-US" sz="2800" u="sng"/>
              </a:p>
            </p:txBody>
          </p:sp>
          <p:sp>
            <p:nvSpPr>
              <p:cNvPr id="34832" name="Line 11"/>
              <p:cNvSpPr>
                <a:spLocks noChangeShapeType="1"/>
              </p:cNvSpPr>
              <p:nvPr/>
            </p:nvSpPr>
            <p:spPr bwMode="auto">
              <a:xfrm>
                <a:off x="3174" y="3896"/>
                <a:ext cx="95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34827" name="Group 12"/>
            <p:cNvGrpSpPr>
              <a:grpSpLocks/>
            </p:cNvGrpSpPr>
            <p:nvPr/>
          </p:nvGrpSpPr>
          <p:grpSpPr bwMode="auto">
            <a:xfrm>
              <a:off x="4323" y="3557"/>
              <a:ext cx="1140" cy="634"/>
              <a:chOff x="4462" y="3557"/>
              <a:chExt cx="1140" cy="634"/>
            </a:xfrm>
          </p:grpSpPr>
          <p:sp>
            <p:nvSpPr>
              <p:cNvPr id="34829" name="Text Box 13"/>
              <p:cNvSpPr txBox="1">
                <a:spLocks noChangeArrowheads="1"/>
              </p:cNvSpPr>
              <p:nvPr/>
            </p:nvSpPr>
            <p:spPr bwMode="auto">
              <a:xfrm>
                <a:off x="4462" y="3557"/>
                <a:ext cx="114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FN</a:t>
                </a:r>
              </a:p>
              <a:p>
                <a:pPr>
                  <a:buFontTx/>
                  <a:buNone/>
                </a:pPr>
                <a:r>
                  <a:rPr lang="en-US" sz="2800"/>
                  <a:t>FN + TP</a:t>
                </a:r>
                <a:endParaRPr lang="en-US" sz="2800" u="sng"/>
              </a:p>
            </p:txBody>
          </p:sp>
          <p:sp>
            <p:nvSpPr>
              <p:cNvPr id="34830" name="Line 14"/>
              <p:cNvSpPr>
                <a:spLocks noChangeShapeType="1"/>
              </p:cNvSpPr>
              <p:nvPr/>
            </p:nvSpPr>
            <p:spPr bwMode="auto">
              <a:xfrm>
                <a:off x="4468" y="3896"/>
                <a:ext cx="95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34828" name="Text Box 56"/>
            <p:cNvSpPr txBox="1">
              <a:spLocks noChangeArrowheads="1"/>
            </p:cNvSpPr>
            <p:nvPr/>
          </p:nvSpPr>
          <p:spPr bwMode="auto">
            <a:xfrm>
              <a:off x="1562" y="3739"/>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2"/>
          <p:cNvSpPr txBox="1">
            <a:spLocks noChangeArrowheads="1"/>
          </p:cNvSpPr>
          <p:nvPr/>
        </p:nvSpPr>
        <p:spPr bwMode="auto">
          <a:xfrm>
            <a:off x="395288" y="304800"/>
            <a:ext cx="8675687" cy="762000"/>
          </a:xfrm>
          <a:prstGeom prst="rect">
            <a:avLst/>
          </a:prstGeom>
          <a:noFill/>
          <a:ln w="9525">
            <a:noFill/>
            <a:miter lim="800000"/>
            <a:headEnd/>
            <a:tailEnd/>
          </a:ln>
          <a:effectLst/>
        </p:spPr>
        <p:txBody>
          <a:bodyPr>
            <a:spAutoFit/>
          </a:bodyPr>
          <a:lstStyle/>
          <a:p>
            <a:pPr>
              <a:buFontTx/>
              <a:buNone/>
              <a:defRPr/>
            </a:pPr>
            <a:r>
              <a:rPr lang="en-US" sz="4400">
                <a:solidFill>
                  <a:schemeClr val="accent2"/>
                </a:solidFill>
                <a:effectLst>
                  <a:outerShdw blurRad="38100" dist="38100" dir="2700000" algn="tl">
                    <a:srgbClr val="C0C0C0"/>
                  </a:outerShdw>
                </a:effectLst>
              </a:rPr>
              <a:t>Screening tests</a:t>
            </a:r>
            <a:r>
              <a:rPr lang="en-US" sz="4400">
                <a:solidFill>
                  <a:srgbClr val="990000"/>
                </a:solidFill>
                <a:effectLst>
                  <a:outerShdw blurRad="38100" dist="38100" dir="2700000" algn="tl">
                    <a:srgbClr val="C0C0C0"/>
                  </a:outerShdw>
                </a:effectLst>
              </a:rPr>
              <a:t> </a:t>
            </a:r>
            <a:r>
              <a:rPr lang="en-US" sz="4400">
                <a:solidFill>
                  <a:srgbClr val="990033"/>
                </a:solidFill>
                <a:effectLst>
                  <a:outerShdw blurRad="38100" dist="38100" dir="2700000" algn="tl">
                    <a:srgbClr val="C0C0C0"/>
                  </a:outerShdw>
                </a:effectLst>
              </a:rPr>
              <a:t>- False negatives</a:t>
            </a:r>
            <a:r>
              <a:rPr lang="en-US" sz="4400" b="1">
                <a:solidFill>
                  <a:srgbClr val="990000"/>
                </a:solidFill>
                <a:latin typeface="Times New Roman" pitchFamily="18" charset="0"/>
              </a:rPr>
              <a:t>    </a:t>
            </a:r>
            <a:endParaRPr lang="en-US" sz="4400">
              <a:solidFill>
                <a:srgbClr val="990000"/>
              </a:solidFill>
              <a:latin typeface="Times New Roman" pitchFamily="18" charset="0"/>
            </a:endParaRPr>
          </a:p>
        </p:txBody>
      </p:sp>
      <p:sp>
        <p:nvSpPr>
          <p:cNvPr id="35843" name="Text Box 3"/>
          <p:cNvSpPr txBox="1">
            <a:spLocks noChangeArrowheads="1"/>
          </p:cNvSpPr>
          <p:nvPr/>
        </p:nvSpPr>
        <p:spPr bwMode="auto">
          <a:xfrm>
            <a:off x="323850" y="2420938"/>
            <a:ext cx="8532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a:pPr>
            <a:r>
              <a:rPr lang="en-US" sz="2800" b="1">
                <a:solidFill>
                  <a:schemeClr val="accent2"/>
                </a:solidFill>
              </a:rPr>
              <a:t>Nature</a:t>
            </a:r>
            <a:r>
              <a:rPr lang="en-US" sz="2800">
                <a:solidFill>
                  <a:schemeClr val="accent2"/>
                </a:solidFill>
              </a:rPr>
              <a:t> and </a:t>
            </a:r>
            <a:r>
              <a:rPr lang="en-US" sz="2800" b="1">
                <a:solidFill>
                  <a:schemeClr val="accent2"/>
                </a:solidFill>
              </a:rPr>
              <a:t>severity</a:t>
            </a:r>
            <a:r>
              <a:rPr lang="en-US" sz="2800">
                <a:solidFill>
                  <a:schemeClr val="accent2"/>
                </a:solidFill>
              </a:rPr>
              <a:t> of </a:t>
            </a:r>
            <a:r>
              <a:rPr lang="en-US" sz="2800" b="1">
                <a:solidFill>
                  <a:srgbClr val="FF33CC"/>
                </a:solidFill>
              </a:rPr>
              <a:t>the disease</a:t>
            </a:r>
            <a:r>
              <a:rPr lang="en-US" sz="2800">
                <a:solidFill>
                  <a:schemeClr val="accent2"/>
                </a:solidFill>
              </a:rPr>
              <a:t> screened for.</a:t>
            </a:r>
          </a:p>
        </p:txBody>
      </p:sp>
      <p:sp>
        <p:nvSpPr>
          <p:cNvPr id="35844" name="Text Box 4"/>
          <p:cNvSpPr txBox="1">
            <a:spLocks noChangeArrowheads="1"/>
          </p:cNvSpPr>
          <p:nvPr/>
        </p:nvSpPr>
        <p:spPr bwMode="auto">
          <a:xfrm>
            <a:off x="379413" y="1676400"/>
            <a:ext cx="82819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008080"/>
                </a:solidFill>
              </a:rPr>
              <a:t>Importance of false negatives depends on: </a:t>
            </a:r>
          </a:p>
        </p:txBody>
      </p:sp>
      <p:sp>
        <p:nvSpPr>
          <p:cNvPr id="477189" name="Text Box 5"/>
          <p:cNvSpPr txBox="1">
            <a:spLocks noChangeArrowheads="1"/>
          </p:cNvSpPr>
          <p:nvPr/>
        </p:nvSpPr>
        <p:spPr bwMode="auto">
          <a:xfrm>
            <a:off x="323850" y="3213100"/>
            <a:ext cx="8820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startAt="2"/>
            </a:pPr>
            <a:r>
              <a:rPr lang="en-US" sz="2800" b="1">
                <a:solidFill>
                  <a:schemeClr val="accent2"/>
                </a:solidFill>
              </a:rPr>
              <a:t>Effectiveness</a:t>
            </a:r>
            <a:r>
              <a:rPr lang="en-US" sz="2800">
                <a:solidFill>
                  <a:schemeClr val="accent2"/>
                </a:solidFill>
              </a:rPr>
              <a:t> of available </a:t>
            </a:r>
            <a:r>
              <a:rPr lang="en-US" sz="2800" b="1">
                <a:solidFill>
                  <a:srgbClr val="FF33CC"/>
                </a:solidFill>
              </a:rPr>
              <a:t>intervention measures</a:t>
            </a:r>
            <a:endParaRPr lang="en-US" sz="2800">
              <a:solidFill>
                <a:srgbClr val="FF33CC"/>
              </a:solidFill>
            </a:endParaRPr>
          </a:p>
        </p:txBody>
      </p:sp>
      <p:sp>
        <p:nvSpPr>
          <p:cNvPr id="477190" name="Text Box 6"/>
          <p:cNvSpPr txBox="1">
            <a:spLocks noChangeArrowheads="1"/>
          </p:cNvSpPr>
          <p:nvPr/>
        </p:nvSpPr>
        <p:spPr bwMode="auto">
          <a:xfrm>
            <a:off x="342900" y="4005263"/>
            <a:ext cx="82819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startAt="3"/>
            </a:pPr>
            <a:r>
              <a:rPr lang="en-US" sz="2800" b="1">
                <a:solidFill>
                  <a:srgbClr val="FF33CC"/>
                </a:solidFill>
              </a:rPr>
              <a:t>Time frame</a:t>
            </a:r>
            <a:r>
              <a:rPr lang="en-US" sz="2800">
                <a:solidFill>
                  <a:schemeClr val="accent2"/>
                </a:solidFill>
              </a:rPr>
              <a:t> – whether the effectiveness is greater if the intervention is administered early in the natural history of the disease.</a:t>
            </a:r>
            <a:endParaRPr lang="en-US" sz="2800">
              <a:solidFill>
                <a:srgbClr val="FF33CC"/>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15" fill="hold"/>
                                        <p:tgtEl>
                                          <p:spTgt spid="3"/>
                                        </p:tgtEl>
                                      </p:cBhvr>
                                    </p:cmd>
                                  </p:childTnLst>
                                </p:cTn>
                              </p:par>
                              <p:par>
                                <p:cTn id="7" presetID="10" presetClass="entr" presetSubtype="0" fill="hold" grpId="0" nodeType="withEffect">
                                  <p:stCondLst>
                                    <p:cond delay="8000"/>
                                  </p:stCondLst>
                                  <p:childTnLst>
                                    <p:set>
                                      <p:cBhvr>
                                        <p:cTn id="8" dur="1" fill="hold">
                                          <p:stCondLst>
                                            <p:cond delay="0"/>
                                          </p:stCondLst>
                                        </p:cTn>
                                        <p:tgtEl>
                                          <p:spTgt spid="477189"/>
                                        </p:tgtEl>
                                        <p:attrNameLst>
                                          <p:attrName>style.visibility</p:attrName>
                                        </p:attrNameLst>
                                      </p:cBhvr>
                                      <p:to>
                                        <p:strVal val="visible"/>
                                      </p:to>
                                    </p:set>
                                    <p:animEffect transition="in" filter="fade">
                                      <p:cBhvr>
                                        <p:cTn id="9" dur="2000"/>
                                        <p:tgtEl>
                                          <p:spTgt spid="477189"/>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477190"/>
                                        </p:tgtEl>
                                        <p:attrNameLst>
                                          <p:attrName>style.visibility</p:attrName>
                                        </p:attrNameLst>
                                      </p:cBhvr>
                                      <p:to>
                                        <p:strVal val="visible"/>
                                      </p:to>
                                    </p:set>
                                    <p:animEffect transition="in" filter="fade">
                                      <p:cBhvr>
                                        <p:cTn id="12" dur="2000"/>
                                        <p:tgtEl>
                                          <p:spTgt spid="47719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477189" grpId="0"/>
      <p:bldP spid="47719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 Box 2"/>
          <p:cNvSpPr txBox="1">
            <a:spLocks noChangeArrowheads="1"/>
          </p:cNvSpPr>
          <p:nvPr/>
        </p:nvSpPr>
        <p:spPr bwMode="auto">
          <a:xfrm>
            <a:off x="395288" y="304800"/>
            <a:ext cx="8748712" cy="762000"/>
          </a:xfrm>
          <a:prstGeom prst="rect">
            <a:avLst/>
          </a:prstGeom>
          <a:noFill/>
          <a:ln w="9525">
            <a:noFill/>
            <a:miter lim="800000"/>
            <a:headEnd/>
            <a:tailEnd/>
          </a:ln>
          <a:effectLst/>
        </p:spPr>
        <p:txBody>
          <a:bodyPr>
            <a:spAutoFit/>
          </a:bodyPr>
          <a:lstStyle/>
          <a:p>
            <a:pPr>
              <a:buFontTx/>
              <a:buNone/>
              <a:defRPr/>
            </a:pPr>
            <a:r>
              <a:rPr lang="en-US" sz="4400">
                <a:solidFill>
                  <a:schemeClr val="accent2"/>
                </a:solidFill>
                <a:effectLst>
                  <a:outerShdw blurRad="38100" dist="38100" dir="2700000" algn="tl">
                    <a:srgbClr val="C0C0C0"/>
                  </a:outerShdw>
                </a:effectLst>
              </a:rPr>
              <a:t>Screening tests</a:t>
            </a:r>
            <a:r>
              <a:rPr lang="en-US" sz="4400">
                <a:solidFill>
                  <a:srgbClr val="990000"/>
                </a:solidFill>
                <a:effectLst>
                  <a:outerShdw blurRad="38100" dist="38100" dir="2700000" algn="tl">
                    <a:srgbClr val="C0C0C0"/>
                  </a:outerShdw>
                </a:effectLst>
              </a:rPr>
              <a:t> - </a:t>
            </a:r>
            <a:r>
              <a:rPr lang="en-US" sz="4400">
                <a:solidFill>
                  <a:srgbClr val="CC0066"/>
                </a:solidFill>
                <a:effectLst>
                  <a:outerShdw blurRad="38100" dist="38100" dir="2700000" algn="tl">
                    <a:srgbClr val="C0C0C0"/>
                  </a:outerShdw>
                </a:effectLst>
              </a:rPr>
              <a:t>False negatives</a:t>
            </a:r>
            <a:r>
              <a:rPr lang="en-US" sz="4400" b="1">
                <a:solidFill>
                  <a:srgbClr val="990000"/>
                </a:solidFill>
                <a:latin typeface="Times New Roman" pitchFamily="18" charset="0"/>
              </a:rPr>
              <a:t>    </a:t>
            </a:r>
            <a:endParaRPr lang="en-US" sz="4400">
              <a:solidFill>
                <a:srgbClr val="990000"/>
              </a:solidFill>
              <a:latin typeface="Times New Roman" pitchFamily="18" charset="0"/>
            </a:endParaRPr>
          </a:p>
        </p:txBody>
      </p:sp>
      <p:sp>
        <p:nvSpPr>
          <p:cNvPr id="36867" name="Text Box 3"/>
          <p:cNvSpPr txBox="1">
            <a:spLocks noChangeArrowheads="1"/>
          </p:cNvSpPr>
          <p:nvPr/>
        </p:nvSpPr>
        <p:spPr bwMode="auto">
          <a:xfrm>
            <a:off x="612775" y="1676400"/>
            <a:ext cx="8531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008080"/>
                </a:solidFill>
              </a:rPr>
              <a:t>May represent a virtual death sentence</a:t>
            </a:r>
            <a:r>
              <a:rPr lang="en-US" sz="2800">
                <a:solidFill>
                  <a:srgbClr val="008080"/>
                </a:solidFill>
              </a:rPr>
              <a:t> if:</a:t>
            </a:r>
          </a:p>
        </p:txBody>
      </p:sp>
      <p:sp>
        <p:nvSpPr>
          <p:cNvPr id="478212" name="Text Box 4"/>
          <p:cNvSpPr txBox="1">
            <a:spLocks noChangeArrowheads="1"/>
          </p:cNvSpPr>
          <p:nvPr/>
        </p:nvSpPr>
        <p:spPr bwMode="auto">
          <a:xfrm>
            <a:off x="612775" y="2362200"/>
            <a:ext cx="85312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a:pPr>
            <a:r>
              <a:rPr lang="en-US" sz="2800" b="1">
                <a:solidFill>
                  <a:schemeClr val="accent2"/>
                </a:solidFill>
              </a:rPr>
              <a:t>A</a:t>
            </a:r>
            <a:r>
              <a:rPr lang="en-US" sz="2800">
                <a:solidFill>
                  <a:schemeClr val="accent2"/>
                </a:solidFill>
              </a:rPr>
              <a:t> person has the disease but is informed that     </a:t>
            </a:r>
          </a:p>
          <a:p>
            <a:pPr>
              <a:buFontTx/>
              <a:buNone/>
            </a:pPr>
            <a:r>
              <a:rPr lang="en-US" sz="2800">
                <a:solidFill>
                  <a:schemeClr val="accent2"/>
                </a:solidFill>
              </a:rPr>
              <a:t>     the test result is negative.</a:t>
            </a:r>
            <a:endParaRPr lang="en-US" sz="2800">
              <a:solidFill>
                <a:srgbClr val="FF33CC"/>
              </a:solidFill>
            </a:endParaRPr>
          </a:p>
        </p:txBody>
      </p:sp>
      <p:sp>
        <p:nvSpPr>
          <p:cNvPr id="478213" name="Text Box 5"/>
          <p:cNvSpPr txBox="1">
            <a:spLocks noChangeArrowheads="1"/>
          </p:cNvSpPr>
          <p:nvPr/>
        </p:nvSpPr>
        <p:spPr bwMode="auto">
          <a:xfrm>
            <a:off x="612775" y="3581400"/>
            <a:ext cx="85312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startAt="2"/>
            </a:pPr>
            <a:r>
              <a:rPr lang="en-US" sz="2800" b="1">
                <a:solidFill>
                  <a:schemeClr val="accent2"/>
                </a:solidFill>
              </a:rPr>
              <a:t>The</a:t>
            </a:r>
            <a:r>
              <a:rPr lang="en-US" sz="2800">
                <a:solidFill>
                  <a:schemeClr val="accent2"/>
                </a:solidFill>
              </a:rPr>
              <a:t> disease is serious – e.g. a cancer that is curable only at its early stages.</a:t>
            </a:r>
            <a:endParaRPr lang="en-US" sz="2800">
              <a:solidFill>
                <a:srgbClr val="FF33CC"/>
              </a:solidFill>
            </a:endParaRPr>
          </a:p>
        </p:txBody>
      </p:sp>
      <p:sp>
        <p:nvSpPr>
          <p:cNvPr id="478214" name="Text Box 6"/>
          <p:cNvSpPr txBox="1">
            <a:spLocks noChangeArrowheads="1"/>
          </p:cNvSpPr>
          <p:nvPr/>
        </p:nvSpPr>
        <p:spPr bwMode="auto">
          <a:xfrm>
            <a:off x="612775" y="4854575"/>
            <a:ext cx="8531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startAt="3"/>
            </a:pPr>
            <a:r>
              <a:rPr lang="en-US" sz="2800" b="1">
                <a:solidFill>
                  <a:schemeClr val="accent2"/>
                </a:solidFill>
              </a:rPr>
              <a:t>There</a:t>
            </a:r>
            <a:r>
              <a:rPr lang="en-US" sz="2800">
                <a:solidFill>
                  <a:schemeClr val="accent2"/>
                </a:solidFill>
              </a:rPr>
              <a:t> is effective intervention available.</a:t>
            </a:r>
            <a:endParaRPr lang="en-US" sz="2800">
              <a:solidFill>
                <a:srgbClr val="FF33CC"/>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514" fill="hold"/>
                                        <p:tgtEl>
                                          <p:spTgt spid="3"/>
                                        </p:tgtEl>
                                      </p:cBhvr>
                                    </p:cmd>
                                  </p:childTnLst>
                                </p:cTn>
                              </p:par>
                              <p:par>
                                <p:cTn id="7" presetID="10" presetClass="entr" presetSubtype="0" fill="hold" grpId="0" nodeType="withEffect">
                                  <p:stCondLst>
                                    <p:cond delay="4000"/>
                                  </p:stCondLst>
                                  <p:childTnLst>
                                    <p:set>
                                      <p:cBhvr>
                                        <p:cTn id="8" dur="1" fill="hold">
                                          <p:stCondLst>
                                            <p:cond delay="0"/>
                                          </p:stCondLst>
                                        </p:cTn>
                                        <p:tgtEl>
                                          <p:spTgt spid="478212"/>
                                        </p:tgtEl>
                                        <p:attrNameLst>
                                          <p:attrName>style.visibility</p:attrName>
                                        </p:attrNameLst>
                                      </p:cBhvr>
                                      <p:to>
                                        <p:strVal val="visible"/>
                                      </p:to>
                                    </p:set>
                                    <p:animEffect transition="in" filter="fade">
                                      <p:cBhvr>
                                        <p:cTn id="9" dur="2000"/>
                                        <p:tgtEl>
                                          <p:spTgt spid="478212"/>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478213"/>
                                        </p:tgtEl>
                                        <p:attrNameLst>
                                          <p:attrName>style.visibility</p:attrName>
                                        </p:attrNameLst>
                                      </p:cBhvr>
                                      <p:to>
                                        <p:strVal val="visible"/>
                                      </p:to>
                                    </p:set>
                                    <p:animEffect transition="in" filter="fade">
                                      <p:cBhvr>
                                        <p:cTn id="12" dur="2000"/>
                                        <p:tgtEl>
                                          <p:spTgt spid="478213"/>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478214"/>
                                        </p:tgtEl>
                                        <p:attrNameLst>
                                          <p:attrName>style.visibility</p:attrName>
                                        </p:attrNameLst>
                                      </p:cBhvr>
                                      <p:to>
                                        <p:strVal val="visible"/>
                                      </p:to>
                                    </p:set>
                                    <p:animEffect transition="in" filter="fade">
                                      <p:cBhvr>
                                        <p:cTn id="15" dur="2000"/>
                                        <p:tgtEl>
                                          <p:spTgt spid="4782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478212" grpId="0"/>
      <p:bldP spid="478213" grpId="0"/>
      <p:bldP spid="4782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Text Box 2"/>
          <p:cNvSpPr txBox="1">
            <a:spLocks noChangeArrowheads="1"/>
          </p:cNvSpPr>
          <p:nvPr/>
        </p:nvSpPr>
        <p:spPr bwMode="auto">
          <a:xfrm>
            <a:off x="396875" y="228600"/>
            <a:ext cx="8351838" cy="762000"/>
          </a:xfrm>
          <a:prstGeom prst="rect">
            <a:avLst/>
          </a:prstGeom>
          <a:noFill/>
          <a:ln w="9525">
            <a:noFill/>
            <a:miter lim="800000"/>
            <a:headEnd/>
            <a:tailEnd/>
          </a:ln>
          <a:effectLst/>
        </p:spPr>
        <p:txBody>
          <a:bodyPr>
            <a:spAutoFit/>
          </a:bodyPr>
          <a:lstStyle/>
          <a:p>
            <a:pPr algn="ctr">
              <a:buFontTx/>
              <a:buNone/>
              <a:defRPr/>
            </a:pPr>
            <a:r>
              <a:rPr lang="en-US" sz="4400">
                <a:solidFill>
                  <a:srgbClr val="990000"/>
                </a:solidFill>
                <a:effectLst>
                  <a:outerShdw blurRad="38100" dist="38100" dir="2700000" algn="tl">
                    <a:srgbClr val="C0C0C0"/>
                  </a:outerShdw>
                </a:effectLst>
              </a:rPr>
              <a:t>When screening for a disease</a:t>
            </a:r>
          </a:p>
        </p:txBody>
      </p:sp>
      <p:sp>
        <p:nvSpPr>
          <p:cNvPr id="467971" name="Text Box 3"/>
          <p:cNvSpPr txBox="1">
            <a:spLocks noChangeArrowheads="1"/>
          </p:cNvSpPr>
          <p:nvPr/>
        </p:nvSpPr>
        <p:spPr bwMode="auto">
          <a:xfrm>
            <a:off x="625475" y="3003550"/>
            <a:ext cx="7277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 typeface="Wingdings" pitchFamily="2" charset="2"/>
              <a:buChar char="§"/>
            </a:pPr>
            <a:r>
              <a:rPr lang="en-US" sz="3600" b="1">
                <a:solidFill>
                  <a:schemeClr val="accent2"/>
                </a:solidFill>
              </a:rPr>
              <a:t> </a:t>
            </a:r>
            <a:r>
              <a:rPr lang="en-US" sz="3600">
                <a:solidFill>
                  <a:schemeClr val="accent2"/>
                </a:solidFill>
              </a:rPr>
              <a:t>First: </a:t>
            </a:r>
            <a:r>
              <a:rPr lang="en-US" sz="3600"/>
              <a:t>Use a</a:t>
            </a:r>
            <a:r>
              <a:rPr lang="en-US" sz="3600">
                <a:solidFill>
                  <a:schemeClr val="accent2"/>
                </a:solidFill>
              </a:rPr>
              <a:t> </a:t>
            </a:r>
            <a:r>
              <a:rPr lang="en-US" sz="3600" b="1">
                <a:solidFill>
                  <a:schemeClr val="accent2"/>
                </a:solidFill>
              </a:rPr>
              <a:t>highly sensitive</a:t>
            </a:r>
            <a:r>
              <a:rPr lang="en-US" sz="3600">
                <a:solidFill>
                  <a:schemeClr val="accent2"/>
                </a:solidFill>
              </a:rPr>
              <a:t> </a:t>
            </a:r>
            <a:r>
              <a:rPr lang="en-US" sz="3600"/>
              <a:t>test</a:t>
            </a:r>
          </a:p>
        </p:txBody>
      </p:sp>
      <p:sp>
        <p:nvSpPr>
          <p:cNvPr id="467972" name="Text Box 4"/>
          <p:cNvSpPr txBox="1">
            <a:spLocks noChangeArrowheads="1"/>
          </p:cNvSpPr>
          <p:nvPr/>
        </p:nvSpPr>
        <p:spPr bwMode="auto">
          <a:xfrm>
            <a:off x="625475" y="3573463"/>
            <a:ext cx="8242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 typeface="Wingdings" pitchFamily="2" charset="2"/>
              <a:buChar char="§"/>
            </a:pPr>
            <a:r>
              <a:rPr lang="en-US" sz="3600">
                <a:solidFill>
                  <a:srgbClr val="CC0066"/>
                </a:solidFill>
              </a:rPr>
              <a:t> Thereafter: </a:t>
            </a:r>
            <a:r>
              <a:rPr lang="en-US" sz="3600"/>
              <a:t>Use a</a:t>
            </a:r>
            <a:r>
              <a:rPr lang="en-US" sz="3600">
                <a:solidFill>
                  <a:srgbClr val="CC0066"/>
                </a:solidFill>
              </a:rPr>
              <a:t> </a:t>
            </a:r>
            <a:r>
              <a:rPr lang="en-US" sz="3600" b="1">
                <a:solidFill>
                  <a:srgbClr val="CC0066"/>
                </a:solidFill>
              </a:rPr>
              <a:t>highly specific</a:t>
            </a:r>
            <a:r>
              <a:rPr lang="en-US" sz="3600">
                <a:solidFill>
                  <a:srgbClr val="CC0066"/>
                </a:solidFill>
              </a:rPr>
              <a:t> </a:t>
            </a:r>
            <a:r>
              <a:rPr lang="en-US" sz="3600"/>
              <a:t>test</a:t>
            </a:r>
            <a:endParaRPr lang="en-US" sz="3600" b="1"/>
          </a:p>
        </p:txBody>
      </p:sp>
      <p:sp>
        <p:nvSpPr>
          <p:cNvPr id="37893" name="Text Box 5"/>
          <p:cNvSpPr txBox="1">
            <a:spLocks noChangeArrowheads="1"/>
          </p:cNvSpPr>
          <p:nvPr/>
        </p:nvSpPr>
        <p:spPr bwMode="auto">
          <a:xfrm>
            <a:off x="614363" y="1341438"/>
            <a:ext cx="729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 typeface="Wingdings" pitchFamily="2" charset="2"/>
              <a:buChar char="§"/>
            </a:pPr>
            <a:r>
              <a:rPr lang="en-US" sz="3600" b="1">
                <a:solidFill>
                  <a:srgbClr val="008080"/>
                </a:solidFill>
                <a:latin typeface="Times New Roman" pitchFamily="18" charset="0"/>
              </a:rPr>
              <a:t> </a:t>
            </a:r>
            <a:r>
              <a:rPr lang="en-US" sz="3200" b="1">
                <a:solidFill>
                  <a:srgbClr val="008080"/>
                </a:solidFill>
              </a:rPr>
              <a:t>Important not to miss disease (FN)</a:t>
            </a:r>
            <a:r>
              <a:rPr lang="en-US" sz="3600" b="1">
                <a:solidFill>
                  <a:srgbClr val="008080"/>
                </a:solidFill>
                <a:latin typeface="Times New Roman" pitchFamily="18" charset="0"/>
              </a:rPr>
              <a:t> </a:t>
            </a:r>
          </a:p>
        </p:txBody>
      </p:sp>
      <p:sp>
        <p:nvSpPr>
          <p:cNvPr id="467974" name="Text Box 6"/>
          <p:cNvSpPr txBox="1">
            <a:spLocks noChangeArrowheads="1"/>
          </p:cNvSpPr>
          <p:nvPr/>
        </p:nvSpPr>
        <p:spPr bwMode="auto">
          <a:xfrm>
            <a:off x="1014413" y="4581525"/>
            <a:ext cx="6294437" cy="701675"/>
          </a:xfrm>
          <a:prstGeom prst="rect">
            <a:avLst/>
          </a:prstGeom>
          <a:noFill/>
          <a:ln w="9525">
            <a:noFill/>
            <a:miter lim="800000"/>
            <a:headEnd/>
            <a:tailEnd/>
          </a:ln>
          <a:effectLst/>
        </p:spPr>
        <p:txBody>
          <a:bodyPr wrap="none">
            <a:spAutoFit/>
          </a:bodyPr>
          <a:lstStyle/>
          <a:p>
            <a:pPr>
              <a:buFontTx/>
              <a:buNone/>
              <a:defRPr/>
            </a:pPr>
            <a:r>
              <a:rPr lang="en-US" sz="4000">
                <a:solidFill>
                  <a:schemeClr val="bg2"/>
                </a:solidFill>
                <a:effectLst>
                  <a:outerShdw blurRad="38100" dist="38100" dir="2700000" algn="tl">
                    <a:srgbClr val="C0C0C0"/>
                  </a:outerShdw>
                </a:effectLst>
                <a:latin typeface="Times New Roman" pitchFamily="18" charset="0"/>
              </a:rPr>
              <a:t>Example:</a:t>
            </a:r>
            <a:r>
              <a:rPr lang="en-US" sz="4000">
                <a:solidFill>
                  <a:srgbClr val="CC0066"/>
                </a:solidFill>
                <a:latin typeface="Times New Roman" pitchFamily="18" charset="0"/>
              </a:rPr>
              <a:t> </a:t>
            </a:r>
            <a:r>
              <a:rPr lang="en-US" sz="4000">
                <a:latin typeface="Times New Roman" pitchFamily="18" charset="0"/>
              </a:rPr>
              <a:t>Check-in at airports</a:t>
            </a:r>
          </a:p>
        </p:txBody>
      </p:sp>
      <p:sp>
        <p:nvSpPr>
          <p:cNvPr id="37895" name="Text Box 7"/>
          <p:cNvSpPr txBox="1">
            <a:spLocks noChangeArrowheads="1"/>
          </p:cNvSpPr>
          <p:nvPr/>
        </p:nvSpPr>
        <p:spPr bwMode="auto">
          <a:xfrm>
            <a:off x="612775" y="1916113"/>
            <a:ext cx="79009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 typeface="Wingdings" pitchFamily="2" charset="2"/>
              <a:buChar char="§"/>
            </a:pPr>
            <a:r>
              <a:rPr lang="en-US" sz="3600" b="1">
                <a:solidFill>
                  <a:srgbClr val="008080"/>
                </a:solidFill>
                <a:latin typeface="Times New Roman" pitchFamily="18" charset="0"/>
              </a:rPr>
              <a:t> </a:t>
            </a:r>
            <a:r>
              <a:rPr lang="en-US" sz="3200" b="1">
                <a:solidFill>
                  <a:srgbClr val="008080"/>
                </a:solidFill>
              </a:rPr>
              <a:t>Important not to falsely diagnose (FP)</a:t>
            </a:r>
            <a:r>
              <a:rPr lang="en-US" sz="3600" b="1">
                <a:solidFill>
                  <a:srgbClr val="008080"/>
                </a:solidFill>
                <a:latin typeface="Times New Roman" pitchFamily="18" charset="0"/>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par>
                                <p:cTn id="7" presetID="10" presetClass="entr" presetSubtype="0" fill="hold" grpId="0" nodeType="withEffect">
                                  <p:stCondLst>
                                    <p:cond delay="18000"/>
                                  </p:stCondLst>
                                  <p:childTnLst>
                                    <p:set>
                                      <p:cBhvr>
                                        <p:cTn id="8" dur="1" fill="hold">
                                          <p:stCondLst>
                                            <p:cond delay="0"/>
                                          </p:stCondLst>
                                        </p:cTn>
                                        <p:tgtEl>
                                          <p:spTgt spid="467971"/>
                                        </p:tgtEl>
                                        <p:attrNameLst>
                                          <p:attrName>style.visibility</p:attrName>
                                        </p:attrNameLst>
                                      </p:cBhvr>
                                      <p:to>
                                        <p:strVal val="visible"/>
                                      </p:to>
                                    </p:set>
                                    <p:animEffect transition="in" filter="fade">
                                      <p:cBhvr>
                                        <p:cTn id="9" dur="2000"/>
                                        <p:tgtEl>
                                          <p:spTgt spid="467971"/>
                                        </p:tgtEl>
                                      </p:cBhvr>
                                    </p:animEffect>
                                  </p:childTnLst>
                                </p:cTn>
                              </p:par>
                              <p:par>
                                <p:cTn id="10" presetID="10" presetClass="entr" presetSubtype="0" fill="hold" grpId="0" nodeType="withEffect">
                                  <p:stCondLst>
                                    <p:cond delay="24000"/>
                                  </p:stCondLst>
                                  <p:childTnLst>
                                    <p:set>
                                      <p:cBhvr>
                                        <p:cTn id="11" dur="1" fill="hold">
                                          <p:stCondLst>
                                            <p:cond delay="0"/>
                                          </p:stCondLst>
                                        </p:cTn>
                                        <p:tgtEl>
                                          <p:spTgt spid="467972"/>
                                        </p:tgtEl>
                                        <p:attrNameLst>
                                          <p:attrName>style.visibility</p:attrName>
                                        </p:attrNameLst>
                                      </p:cBhvr>
                                      <p:to>
                                        <p:strVal val="visible"/>
                                      </p:to>
                                    </p:set>
                                    <p:animEffect transition="in" filter="fade">
                                      <p:cBhvr>
                                        <p:cTn id="12" dur="2000"/>
                                        <p:tgtEl>
                                          <p:spTgt spid="467972"/>
                                        </p:tgtEl>
                                      </p:cBhvr>
                                    </p:animEffect>
                                  </p:childTnLst>
                                </p:cTn>
                              </p:par>
                              <p:par>
                                <p:cTn id="13" presetID="10" presetClass="entr" presetSubtype="0" fill="hold" grpId="0" nodeType="withEffect">
                                  <p:stCondLst>
                                    <p:cond delay="28000"/>
                                  </p:stCondLst>
                                  <p:childTnLst>
                                    <p:set>
                                      <p:cBhvr>
                                        <p:cTn id="14" dur="1" fill="hold">
                                          <p:stCondLst>
                                            <p:cond delay="0"/>
                                          </p:stCondLst>
                                        </p:cTn>
                                        <p:tgtEl>
                                          <p:spTgt spid="467974"/>
                                        </p:tgtEl>
                                        <p:attrNameLst>
                                          <p:attrName>style.visibility</p:attrName>
                                        </p:attrNameLst>
                                      </p:cBhvr>
                                      <p:to>
                                        <p:strVal val="visible"/>
                                      </p:to>
                                    </p:set>
                                    <p:animEffect transition="in" filter="fade">
                                      <p:cBhvr>
                                        <p:cTn id="15" dur="2000"/>
                                        <p:tgtEl>
                                          <p:spTgt spid="4679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467971" grpId="0"/>
      <p:bldP spid="467972" grpId="0"/>
      <p:bldP spid="4679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457200" y="115888"/>
            <a:ext cx="8229600" cy="990600"/>
          </a:xfrm>
        </p:spPr>
        <p:txBody>
          <a:bodyPr/>
          <a:lstStyle/>
          <a:p>
            <a:pPr eaLnBrk="1" hangingPunct="1">
              <a:defRPr/>
            </a:pPr>
            <a:r>
              <a:rPr lang="en-US" sz="4000" smtClean="0">
                <a:solidFill>
                  <a:srgbClr val="990033"/>
                </a:solidFill>
                <a:effectLst>
                  <a:outerShdw blurRad="38100" dist="38100" dir="2700000" algn="tl">
                    <a:srgbClr val="C0C0C0"/>
                  </a:outerShdw>
                </a:effectLst>
              </a:rPr>
              <a:t>Profile: Breast Cancer Screening</a:t>
            </a:r>
          </a:p>
        </p:txBody>
      </p:sp>
      <p:sp>
        <p:nvSpPr>
          <p:cNvPr id="442371" name="Text Box 3"/>
          <p:cNvSpPr txBox="1">
            <a:spLocks noChangeArrowheads="1"/>
          </p:cNvSpPr>
          <p:nvPr/>
        </p:nvSpPr>
        <p:spPr bwMode="auto">
          <a:xfrm>
            <a:off x="381000" y="1125538"/>
            <a:ext cx="8382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800">
                <a:solidFill>
                  <a:srgbClr val="000000"/>
                </a:solidFill>
                <a:cs typeface="Times New Roman" pitchFamily="18" charset="0"/>
              </a:rPr>
              <a:t>New York Times Editorial   </a:t>
            </a:r>
            <a:r>
              <a:rPr lang="en-US" sz="1800">
                <a:solidFill>
                  <a:srgbClr val="808080"/>
                </a:solidFill>
                <a:cs typeface="Times New Roman" pitchFamily="18" charset="0"/>
              </a:rPr>
              <a:t>Published: April 7, 2007</a:t>
            </a:r>
            <a:endParaRPr lang="en-US" sz="1800">
              <a:cs typeface="Times New Roman" pitchFamily="18" charset="0"/>
            </a:endParaRPr>
          </a:p>
          <a:p>
            <a:pPr>
              <a:spcBef>
                <a:spcPct val="50000"/>
              </a:spcBef>
              <a:buFontTx/>
              <a:buNone/>
            </a:pPr>
            <a:r>
              <a:rPr lang="en-US" sz="1800">
                <a:latin typeface="Georgia" pitchFamily="18" charset="0"/>
                <a:cs typeface="Times New Roman" pitchFamily="18" charset="0"/>
              </a:rPr>
              <a:t>The often confusing issue of screening for breast cancer just got more confusing. First, a major medical group disputed the need for </a:t>
            </a:r>
            <a:r>
              <a:rPr lang="en-US" sz="1800">
                <a:solidFill>
                  <a:srgbClr val="FF33CC"/>
                </a:solidFill>
                <a:latin typeface="Georgia" pitchFamily="18" charset="0"/>
                <a:cs typeface="Times New Roman" pitchFamily="18" charset="0"/>
              </a:rPr>
              <a:t>regular mammograms</a:t>
            </a:r>
            <a:r>
              <a:rPr lang="en-US" sz="1800">
                <a:latin typeface="Georgia" pitchFamily="18" charset="0"/>
                <a:cs typeface="Times New Roman" pitchFamily="18" charset="0"/>
              </a:rPr>
              <a:t> for all women ages </a:t>
            </a:r>
            <a:r>
              <a:rPr lang="en-US" sz="1800">
                <a:solidFill>
                  <a:srgbClr val="FF33CC"/>
                </a:solidFill>
                <a:latin typeface="Georgia" pitchFamily="18" charset="0"/>
                <a:cs typeface="Times New Roman" pitchFamily="18" charset="0"/>
              </a:rPr>
              <a:t>40 to 49</a:t>
            </a:r>
            <a:r>
              <a:rPr lang="en-US" sz="1800">
                <a:latin typeface="Georgia" pitchFamily="18" charset="0"/>
                <a:cs typeface="Times New Roman" pitchFamily="18" charset="0"/>
              </a:rPr>
              <a:t>, as is currently recommended. Then a widely used computer system that was supposed to make mammograms more accurate was judged to make them less accurate. And guidelines just issued by the American Cancer Society recommend </a:t>
            </a:r>
            <a:r>
              <a:rPr lang="en-US" sz="1800">
                <a:solidFill>
                  <a:srgbClr val="FF33CC"/>
                </a:solidFill>
                <a:latin typeface="Georgia" pitchFamily="18" charset="0"/>
                <a:cs typeface="Times New Roman" pitchFamily="18" charset="0"/>
              </a:rPr>
              <a:t>annual M.R.I.</a:t>
            </a:r>
            <a:r>
              <a:rPr lang="en-US" sz="1800">
                <a:latin typeface="Georgia" pitchFamily="18" charset="0"/>
                <a:cs typeface="Times New Roman" pitchFamily="18" charset="0"/>
              </a:rPr>
              <a:t> scans — in addition to mammograms — for all women at especially </a:t>
            </a:r>
            <a:r>
              <a:rPr lang="en-US" sz="1800">
                <a:solidFill>
                  <a:srgbClr val="FF33CC"/>
                </a:solidFill>
                <a:latin typeface="Georgia" pitchFamily="18" charset="0"/>
                <a:cs typeface="Times New Roman" pitchFamily="18" charset="0"/>
              </a:rPr>
              <a:t>high risk</a:t>
            </a:r>
            <a:r>
              <a:rPr lang="en-US" sz="1800">
                <a:latin typeface="Georgia" pitchFamily="18" charset="0"/>
                <a:cs typeface="Times New Roman" pitchFamily="18" charset="0"/>
              </a:rPr>
              <a:t> of developing breast cancer, starting at age </a:t>
            </a:r>
            <a:r>
              <a:rPr lang="en-US" sz="1800">
                <a:solidFill>
                  <a:srgbClr val="FF33CC"/>
                </a:solidFill>
                <a:latin typeface="Georgia" pitchFamily="18" charset="0"/>
                <a:cs typeface="Times New Roman" pitchFamily="18" charset="0"/>
              </a:rPr>
              <a:t>30</a:t>
            </a:r>
            <a:r>
              <a:rPr lang="en-US" sz="1800">
                <a:latin typeface="Georgia" pitchFamily="18" charset="0"/>
                <a:cs typeface="Times New Roman" pitchFamily="18" charset="0"/>
              </a:rPr>
              <a:t>.</a:t>
            </a:r>
            <a:endParaRPr lang="en-US" sz="1800">
              <a:cs typeface="Times New Roman" pitchFamily="18" charset="0"/>
            </a:endParaRPr>
          </a:p>
        </p:txBody>
      </p:sp>
      <p:sp>
        <p:nvSpPr>
          <p:cNvPr id="442372" name="Text Box 4"/>
          <p:cNvSpPr txBox="1">
            <a:spLocks noChangeArrowheads="1"/>
          </p:cNvSpPr>
          <p:nvPr/>
        </p:nvSpPr>
        <p:spPr bwMode="auto">
          <a:xfrm>
            <a:off x="381000" y="3933825"/>
            <a:ext cx="8382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800">
                <a:latin typeface="Georgia" pitchFamily="18" charset="0"/>
                <a:cs typeface="Times New Roman" pitchFamily="18" charset="0"/>
              </a:rPr>
              <a:t>Nothing in the new material shakes the long-standing recommendation that all women age </a:t>
            </a:r>
            <a:r>
              <a:rPr lang="en-US" sz="1800">
                <a:solidFill>
                  <a:srgbClr val="FF33CC"/>
                </a:solidFill>
                <a:latin typeface="Georgia" pitchFamily="18" charset="0"/>
                <a:cs typeface="Times New Roman" pitchFamily="18" charset="0"/>
              </a:rPr>
              <a:t>50 or older</a:t>
            </a:r>
            <a:r>
              <a:rPr lang="en-US" sz="1800">
                <a:latin typeface="Georgia" pitchFamily="18" charset="0"/>
                <a:cs typeface="Times New Roman" pitchFamily="18" charset="0"/>
              </a:rPr>
              <a:t> should get regular mammograms. Women in their 40s, however, will need to weigh the pros and cons carefully. Most expert groups believe they should get mammograms every year or two. But clinical guidelines issued by the American College of Physicians take a more discriminating approach. </a:t>
            </a:r>
            <a:endParaRPr lang="en-US" sz="1800">
              <a:cs typeface="Times New Roman" pitchFamily="18" charset="0"/>
            </a:endParaRPr>
          </a:p>
        </p:txBody>
      </p:sp>
      <p:sp>
        <p:nvSpPr>
          <p:cNvPr id="442373" name="Text Box 5"/>
          <p:cNvSpPr txBox="1">
            <a:spLocks noChangeArrowheads="1"/>
          </p:cNvSpPr>
          <p:nvPr/>
        </p:nvSpPr>
        <p:spPr bwMode="auto">
          <a:xfrm>
            <a:off x="381000" y="5805488"/>
            <a:ext cx="8382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800">
                <a:latin typeface="Georgia" pitchFamily="18" charset="0"/>
                <a:cs typeface="Times New Roman" pitchFamily="18" charset="0"/>
              </a:rPr>
              <a:t>The guidelines acknowledge that regular mammograms for women in their </a:t>
            </a:r>
            <a:r>
              <a:rPr lang="en-US" sz="1800">
                <a:solidFill>
                  <a:srgbClr val="FF33CC"/>
                </a:solidFill>
                <a:latin typeface="Georgia" pitchFamily="18" charset="0"/>
                <a:cs typeface="Times New Roman" pitchFamily="18" charset="0"/>
              </a:rPr>
              <a:t>40s</a:t>
            </a:r>
            <a:r>
              <a:rPr lang="en-US" sz="1800">
                <a:latin typeface="Georgia" pitchFamily="18" charset="0"/>
                <a:cs typeface="Times New Roman" pitchFamily="18" charset="0"/>
              </a:rPr>
              <a:t> can reduce the risk of dying from breast cancer by a </a:t>
            </a:r>
            <a:r>
              <a:rPr lang="en-US" sz="1800">
                <a:solidFill>
                  <a:srgbClr val="FF33CC"/>
                </a:solidFill>
                <a:latin typeface="Georgia" pitchFamily="18" charset="0"/>
                <a:cs typeface="Times New Roman" pitchFamily="18" charset="0"/>
              </a:rPr>
              <a:t>modest</a:t>
            </a:r>
            <a:r>
              <a:rPr lang="en-US" sz="1800">
                <a:latin typeface="Georgia" pitchFamily="18" charset="0"/>
                <a:cs typeface="Times New Roman" pitchFamily="18" charset="0"/>
              </a:rPr>
              <a:t> amount: for every 10,000 women screened, six might avoid death from breast cancer.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043"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442371"/>
                                        </p:tgtEl>
                                        <p:attrNameLst>
                                          <p:attrName>style.visibility</p:attrName>
                                        </p:attrNameLst>
                                      </p:cBhvr>
                                      <p:to>
                                        <p:strVal val="visible"/>
                                      </p:to>
                                    </p:set>
                                    <p:animEffect transition="in" filter="wipe(left)">
                                      <p:cBhvr>
                                        <p:cTn id="9" dur="3000"/>
                                        <p:tgtEl>
                                          <p:spTgt spid="442371"/>
                                        </p:tgtEl>
                                      </p:cBhvr>
                                    </p:animEffect>
                                  </p:childTnLst>
                                </p:cTn>
                              </p:par>
                              <p:par>
                                <p:cTn id="10" presetID="22" presetClass="entr" presetSubtype="8" fill="hold" grpId="0" nodeType="withEffect">
                                  <p:stCondLst>
                                    <p:cond delay="3000"/>
                                  </p:stCondLst>
                                  <p:childTnLst>
                                    <p:set>
                                      <p:cBhvr>
                                        <p:cTn id="11" dur="1" fill="hold">
                                          <p:stCondLst>
                                            <p:cond delay="0"/>
                                          </p:stCondLst>
                                        </p:cTn>
                                        <p:tgtEl>
                                          <p:spTgt spid="442372"/>
                                        </p:tgtEl>
                                        <p:attrNameLst>
                                          <p:attrName>style.visibility</p:attrName>
                                        </p:attrNameLst>
                                      </p:cBhvr>
                                      <p:to>
                                        <p:strVal val="visible"/>
                                      </p:to>
                                    </p:set>
                                    <p:animEffect transition="in" filter="wipe(left)">
                                      <p:cBhvr>
                                        <p:cTn id="12" dur="3000"/>
                                        <p:tgtEl>
                                          <p:spTgt spid="442372"/>
                                        </p:tgtEl>
                                      </p:cBhvr>
                                    </p:animEffect>
                                  </p:childTnLst>
                                </p:cTn>
                              </p:par>
                              <p:par>
                                <p:cTn id="13" presetID="22" presetClass="entr" presetSubtype="8" fill="hold" grpId="0" nodeType="withEffect">
                                  <p:stCondLst>
                                    <p:cond delay="6000"/>
                                  </p:stCondLst>
                                  <p:childTnLst>
                                    <p:set>
                                      <p:cBhvr>
                                        <p:cTn id="14" dur="1" fill="hold">
                                          <p:stCondLst>
                                            <p:cond delay="0"/>
                                          </p:stCondLst>
                                        </p:cTn>
                                        <p:tgtEl>
                                          <p:spTgt spid="442373"/>
                                        </p:tgtEl>
                                        <p:attrNameLst>
                                          <p:attrName>style.visibility</p:attrName>
                                        </p:attrNameLst>
                                      </p:cBhvr>
                                      <p:to>
                                        <p:strVal val="visible"/>
                                      </p:to>
                                    </p:set>
                                    <p:animEffect transition="in" filter="wipe(left)">
                                      <p:cBhvr>
                                        <p:cTn id="15" dur="3000"/>
                                        <p:tgtEl>
                                          <p:spTgt spid="4423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442371" grpId="0"/>
      <p:bldP spid="442372" grpId="0"/>
      <p:bldP spid="44237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irport-security-chk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24013"/>
            <a:ext cx="8534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5" name="Group 3"/>
          <p:cNvGrpSpPr>
            <a:grpSpLocks/>
          </p:cNvGrpSpPr>
          <p:nvPr/>
        </p:nvGrpSpPr>
        <p:grpSpPr bwMode="auto">
          <a:xfrm>
            <a:off x="1758950" y="2103438"/>
            <a:ext cx="5627688" cy="2651125"/>
            <a:chOff x="0" y="765"/>
            <a:chExt cx="3545" cy="1670"/>
          </a:xfrm>
        </p:grpSpPr>
        <p:sp>
          <p:nvSpPr>
            <p:cNvPr id="38917" name="Rectangle 4"/>
            <p:cNvSpPr>
              <a:spLocks noChangeArrowheads="1"/>
            </p:cNvSpPr>
            <p:nvPr/>
          </p:nvSpPr>
          <p:spPr bwMode="auto">
            <a:xfrm>
              <a:off x="0" y="765"/>
              <a:ext cx="3545" cy="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8918" name="Group 5"/>
            <p:cNvGrpSpPr>
              <a:grpSpLocks/>
            </p:cNvGrpSpPr>
            <p:nvPr/>
          </p:nvGrpSpPr>
          <p:grpSpPr bwMode="auto">
            <a:xfrm>
              <a:off x="0" y="765"/>
              <a:ext cx="1865" cy="1670"/>
              <a:chOff x="0" y="2435"/>
              <a:chExt cx="1865" cy="1670"/>
            </a:xfrm>
          </p:grpSpPr>
          <p:sp>
            <p:nvSpPr>
              <p:cNvPr id="38919" name="Rectangle 6"/>
              <p:cNvSpPr>
                <a:spLocks noChangeArrowheads="1"/>
              </p:cNvSpPr>
              <p:nvPr/>
            </p:nvSpPr>
            <p:spPr bwMode="auto">
              <a:xfrm>
                <a:off x="0" y="2435"/>
                <a:ext cx="1290"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8920" name="Rectangle 7"/>
              <p:cNvSpPr>
                <a:spLocks noChangeArrowheads="1"/>
              </p:cNvSpPr>
              <p:nvPr/>
            </p:nvSpPr>
            <p:spPr bwMode="auto">
              <a:xfrm>
                <a:off x="0" y="2435"/>
                <a:ext cx="1865" cy="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2400">
                    <a:solidFill>
                      <a:srgbClr val="000000"/>
                    </a:solidFill>
                  </a:rPr>
                  <a:t>  </a:t>
                </a:r>
                <a:r>
                  <a:rPr lang="en-US" sz="10300">
                    <a:solidFill>
                      <a:srgbClr val="000000"/>
                    </a:solidFill>
                  </a:rPr>
                  <a:t> </a:t>
                </a:r>
                <a:r>
                  <a:rPr lang="en-US" sz="2400">
                    <a:solidFill>
                      <a:srgbClr val="000000"/>
                    </a:solidFill>
                  </a:rPr>
                  <a:t>                              </a:t>
                </a:r>
              </a:p>
            </p:txBody>
          </p:sp>
        </p:grpSp>
      </p:grpSp>
      <p:sp>
        <p:nvSpPr>
          <p:cNvPr id="469000" name="Text Box 8"/>
          <p:cNvSpPr txBox="1">
            <a:spLocks noChangeArrowheads="1"/>
          </p:cNvSpPr>
          <p:nvPr/>
        </p:nvSpPr>
        <p:spPr bwMode="auto">
          <a:xfrm>
            <a:off x="566738" y="-127000"/>
            <a:ext cx="7966075" cy="1249363"/>
          </a:xfrm>
          <a:prstGeom prst="rect">
            <a:avLst/>
          </a:prstGeom>
          <a:noFill/>
          <a:ln w="9525">
            <a:noFill/>
            <a:miter lim="800000"/>
            <a:headEnd/>
            <a:tailEnd/>
          </a:ln>
          <a:effectLst/>
        </p:spPr>
        <p:txBody>
          <a:bodyPr wrap="none">
            <a:spAutoFit/>
          </a:bodyPr>
          <a:lstStyle/>
          <a:p>
            <a:pPr>
              <a:buFontTx/>
              <a:buNone/>
              <a:defRPr/>
            </a:pPr>
            <a:r>
              <a:rPr lang="en-US" sz="3600">
                <a:solidFill>
                  <a:srgbClr val="990000"/>
                </a:solidFill>
                <a:effectLst>
                  <a:outerShdw blurRad="38100" dist="38100" dir="2700000" algn="tl">
                    <a:srgbClr val="C0C0C0"/>
                  </a:outerShdw>
                </a:effectLst>
              </a:rPr>
              <a:t>Airport security  –</a:t>
            </a:r>
            <a:r>
              <a:rPr lang="en-US" sz="4400" b="1">
                <a:solidFill>
                  <a:srgbClr val="990000"/>
                </a:solidFill>
              </a:rPr>
              <a:t>  </a:t>
            </a:r>
            <a:r>
              <a:rPr lang="en-US" sz="3200">
                <a:solidFill>
                  <a:srgbClr val="990000"/>
                </a:solidFill>
              </a:rPr>
              <a:t>Passengers first are </a:t>
            </a:r>
          </a:p>
          <a:p>
            <a:pPr>
              <a:buFontTx/>
              <a:buNone/>
              <a:defRPr/>
            </a:pPr>
            <a:r>
              <a:rPr lang="en-US" sz="3200">
                <a:solidFill>
                  <a:srgbClr val="990000"/>
                </a:solidFill>
              </a:rPr>
              <a:t>exposed to equipment with</a:t>
            </a:r>
            <a:r>
              <a:rPr lang="en-US" sz="3200">
                <a:solidFill>
                  <a:schemeClr val="accent2"/>
                </a:solidFill>
              </a:rPr>
              <a:t> high sensitivity</a:t>
            </a:r>
            <a:r>
              <a:rPr lang="en-US" sz="3200" b="1">
                <a:solidFill>
                  <a:schemeClr val="accent2"/>
                </a:solidFill>
                <a:latin typeface="Times New Roman" pitchFamily="18" charset="0"/>
              </a:rPr>
              <a:t>  </a:t>
            </a:r>
            <a:endParaRPr lang="en-US" sz="4400" b="1">
              <a:solidFill>
                <a:srgbClr val="990000"/>
              </a:solidFill>
              <a:latin typeface="Times New Roman"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irport-security-det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2284413" y="29733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9940" name="Group 4"/>
          <p:cNvGrpSpPr>
            <a:grpSpLocks/>
          </p:cNvGrpSpPr>
          <p:nvPr/>
        </p:nvGrpSpPr>
        <p:grpSpPr bwMode="auto">
          <a:xfrm>
            <a:off x="6853238" y="2970213"/>
            <a:ext cx="6350" cy="6350"/>
            <a:chOff x="-2" y="-2"/>
            <a:chExt cx="4" cy="4"/>
          </a:xfrm>
        </p:grpSpPr>
        <p:grpSp>
          <p:nvGrpSpPr>
            <p:cNvPr id="39947" name="Group 5"/>
            <p:cNvGrpSpPr>
              <a:grpSpLocks/>
            </p:cNvGrpSpPr>
            <p:nvPr/>
          </p:nvGrpSpPr>
          <p:grpSpPr bwMode="auto">
            <a:xfrm>
              <a:off x="0" y="0"/>
              <a:ext cx="0" cy="0"/>
              <a:chOff x="0" y="0"/>
              <a:chExt cx="0" cy="0"/>
            </a:xfrm>
          </p:grpSpPr>
          <p:sp>
            <p:nvSpPr>
              <p:cNvPr id="39949" name="Rectangle 6"/>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9950" name="Rectangle 7"/>
              <p:cNvSpPr>
                <a:spLocks noChangeArrowheads="1"/>
              </p:cNvSpPr>
              <p:nvPr/>
            </p:nvSpPr>
            <p:spPr bwMode="auto">
              <a:xfrm>
                <a:off x="0" y="0"/>
                <a:ext cx="0" cy="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948" name="Rectangle 8"/>
            <p:cNvSpPr>
              <a:spLocks noChangeArrowheads="1"/>
            </p:cNvSpPr>
            <p:nvPr/>
          </p:nvSpPr>
          <p:spPr bwMode="auto">
            <a:xfrm>
              <a:off x="-2" y="-2"/>
              <a:ext cx="4" cy="4"/>
            </a:xfrm>
            <a:prstGeom prst="rect">
              <a:avLst/>
            </a:prstGeom>
            <a:noFill/>
            <a:ln w="793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9941" name="Group 9"/>
          <p:cNvGrpSpPr>
            <a:grpSpLocks/>
          </p:cNvGrpSpPr>
          <p:nvPr/>
        </p:nvGrpSpPr>
        <p:grpSpPr bwMode="auto">
          <a:xfrm>
            <a:off x="6853238" y="2970213"/>
            <a:ext cx="6350" cy="6350"/>
            <a:chOff x="-2" y="-2"/>
            <a:chExt cx="4" cy="4"/>
          </a:xfrm>
        </p:grpSpPr>
        <p:grpSp>
          <p:nvGrpSpPr>
            <p:cNvPr id="39943" name="Group 10"/>
            <p:cNvGrpSpPr>
              <a:grpSpLocks/>
            </p:cNvGrpSpPr>
            <p:nvPr/>
          </p:nvGrpSpPr>
          <p:grpSpPr bwMode="auto">
            <a:xfrm>
              <a:off x="0" y="0"/>
              <a:ext cx="0" cy="0"/>
              <a:chOff x="0" y="0"/>
              <a:chExt cx="0" cy="0"/>
            </a:xfrm>
          </p:grpSpPr>
          <p:sp>
            <p:nvSpPr>
              <p:cNvPr id="39945" name="Rectangle 11"/>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9946" name="Rectangle 12"/>
              <p:cNvSpPr>
                <a:spLocks noChangeArrowheads="1"/>
              </p:cNvSpPr>
              <p:nvPr/>
            </p:nvSpPr>
            <p:spPr bwMode="auto">
              <a:xfrm>
                <a:off x="0" y="0"/>
                <a:ext cx="0" cy="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944" name="Rectangle 13"/>
            <p:cNvSpPr>
              <a:spLocks noChangeArrowheads="1"/>
            </p:cNvSpPr>
            <p:nvPr/>
          </p:nvSpPr>
          <p:spPr bwMode="auto">
            <a:xfrm>
              <a:off x="-2" y="-2"/>
              <a:ext cx="4" cy="4"/>
            </a:xfrm>
            <a:prstGeom prst="rect">
              <a:avLst/>
            </a:prstGeom>
            <a:noFill/>
            <a:ln w="793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70030" name="Text Box 14"/>
          <p:cNvSpPr txBox="1">
            <a:spLocks noChangeArrowheads="1"/>
          </p:cNvSpPr>
          <p:nvPr/>
        </p:nvSpPr>
        <p:spPr bwMode="auto">
          <a:xfrm>
            <a:off x="566738" y="-136525"/>
            <a:ext cx="7966075" cy="1249363"/>
          </a:xfrm>
          <a:prstGeom prst="rect">
            <a:avLst/>
          </a:prstGeom>
          <a:noFill/>
          <a:ln w="9525">
            <a:noFill/>
            <a:miter lim="800000"/>
            <a:headEnd/>
            <a:tailEnd/>
          </a:ln>
          <a:effectLst/>
        </p:spPr>
        <p:txBody>
          <a:bodyPr wrap="none">
            <a:spAutoFit/>
          </a:bodyPr>
          <a:lstStyle/>
          <a:p>
            <a:pPr>
              <a:buFontTx/>
              <a:buNone/>
              <a:defRPr/>
            </a:pPr>
            <a:r>
              <a:rPr lang="en-US" sz="3600">
                <a:solidFill>
                  <a:srgbClr val="990033"/>
                </a:solidFill>
                <a:effectLst>
                  <a:outerShdw blurRad="38100" dist="38100" dir="2700000" algn="tl">
                    <a:srgbClr val="C0C0C0"/>
                  </a:outerShdw>
                </a:effectLst>
              </a:rPr>
              <a:t>Airport security  –</a:t>
            </a:r>
            <a:r>
              <a:rPr lang="en-US" sz="4400" b="1">
                <a:solidFill>
                  <a:srgbClr val="990000"/>
                </a:solidFill>
              </a:rPr>
              <a:t>  </a:t>
            </a:r>
            <a:r>
              <a:rPr lang="en-US" sz="3200">
                <a:solidFill>
                  <a:srgbClr val="990033"/>
                </a:solidFill>
              </a:rPr>
              <a:t>Passengers first are </a:t>
            </a:r>
          </a:p>
          <a:p>
            <a:pPr>
              <a:buFontTx/>
              <a:buNone/>
              <a:defRPr/>
            </a:pPr>
            <a:r>
              <a:rPr lang="en-US" sz="3200">
                <a:solidFill>
                  <a:srgbClr val="990033"/>
                </a:solidFill>
              </a:rPr>
              <a:t>exposed to equipment with</a:t>
            </a:r>
            <a:r>
              <a:rPr lang="en-US" sz="3200">
                <a:solidFill>
                  <a:schemeClr val="accent2"/>
                </a:solidFill>
              </a:rPr>
              <a:t> high sensitivity</a:t>
            </a:r>
            <a:r>
              <a:rPr lang="en-US" sz="3200" b="1">
                <a:solidFill>
                  <a:schemeClr val="accent2"/>
                </a:solidFill>
                <a:latin typeface="Times New Roman" pitchFamily="18" charset="0"/>
              </a:rPr>
              <a:t>  </a:t>
            </a:r>
            <a:endParaRPr lang="en-US" sz="4400" b="1">
              <a:solidFill>
                <a:srgbClr val="990000"/>
              </a:solidFill>
              <a:latin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881063" y="2800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40963" name="Picture 3" descr="Passenger security checks on Miam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49413"/>
            <a:ext cx="74676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5" name="Text Box 5"/>
          <p:cNvSpPr txBox="1">
            <a:spLocks noChangeArrowheads="1"/>
          </p:cNvSpPr>
          <p:nvPr/>
        </p:nvSpPr>
        <p:spPr bwMode="auto">
          <a:xfrm>
            <a:off x="566738" y="-136525"/>
            <a:ext cx="7966075" cy="1249363"/>
          </a:xfrm>
          <a:prstGeom prst="rect">
            <a:avLst/>
          </a:prstGeom>
          <a:noFill/>
          <a:ln w="9525">
            <a:noFill/>
            <a:miter lim="800000"/>
            <a:headEnd/>
            <a:tailEnd/>
          </a:ln>
          <a:effectLst/>
        </p:spPr>
        <p:txBody>
          <a:bodyPr wrap="none">
            <a:spAutoFit/>
          </a:bodyPr>
          <a:lstStyle/>
          <a:p>
            <a:pPr>
              <a:buFontTx/>
              <a:buNone/>
              <a:defRPr/>
            </a:pPr>
            <a:r>
              <a:rPr lang="en-US" sz="3600">
                <a:solidFill>
                  <a:srgbClr val="990033"/>
                </a:solidFill>
                <a:effectLst>
                  <a:outerShdw blurRad="38100" dist="38100" dir="2700000" algn="tl">
                    <a:srgbClr val="C0C0C0"/>
                  </a:outerShdw>
                </a:effectLst>
              </a:rPr>
              <a:t>Airport security  –</a:t>
            </a:r>
            <a:r>
              <a:rPr lang="en-US" sz="4400" b="1">
                <a:solidFill>
                  <a:srgbClr val="990000"/>
                </a:solidFill>
              </a:rPr>
              <a:t>  </a:t>
            </a:r>
            <a:r>
              <a:rPr lang="en-US" sz="3200">
                <a:solidFill>
                  <a:srgbClr val="990033"/>
                </a:solidFill>
              </a:rPr>
              <a:t>Passengers first are </a:t>
            </a:r>
          </a:p>
          <a:p>
            <a:pPr>
              <a:buFontTx/>
              <a:buNone/>
              <a:defRPr/>
            </a:pPr>
            <a:r>
              <a:rPr lang="en-US" sz="3200">
                <a:solidFill>
                  <a:srgbClr val="990033"/>
                </a:solidFill>
              </a:rPr>
              <a:t>exposed to equipment with</a:t>
            </a:r>
            <a:r>
              <a:rPr lang="en-US" sz="3200">
                <a:solidFill>
                  <a:schemeClr val="accent2"/>
                </a:solidFill>
              </a:rPr>
              <a:t> high sensitivity</a:t>
            </a:r>
            <a:r>
              <a:rPr lang="en-US" sz="3200" b="1">
                <a:solidFill>
                  <a:schemeClr val="accent2"/>
                </a:solidFill>
                <a:latin typeface="Times New Roman" pitchFamily="18" charset="0"/>
              </a:rPr>
              <a:t>  </a:t>
            </a:r>
            <a:endParaRPr lang="en-US" sz="4400" b="1">
              <a:solidFill>
                <a:srgbClr val="990000"/>
              </a:solidFill>
              <a:latin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upsc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733800"/>
            <a:ext cx="3505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7" name="Group 3"/>
          <p:cNvGrpSpPr>
            <a:grpSpLocks/>
          </p:cNvGrpSpPr>
          <p:nvPr/>
        </p:nvGrpSpPr>
        <p:grpSpPr bwMode="auto">
          <a:xfrm>
            <a:off x="1758950" y="2103438"/>
            <a:ext cx="5627688" cy="2651125"/>
            <a:chOff x="0" y="765"/>
            <a:chExt cx="3545" cy="1670"/>
          </a:xfrm>
        </p:grpSpPr>
        <p:sp>
          <p:nvSpPr>
            <p:cNvPr id="41990" name="Rectangle 4"/>
            <p:cNvSpPr>
              <a:spLocks noChangeArrowheads="1"/>
            </p:cNvSpPr>
            <p:nvPr/>
          </p:nvSpPr>
          <p:spPr bwMode="auto">
            <a:xfrm>
              <a:off x="0" y="765"/>
              <a:ext cx="3545" cy="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41991" name="Group 5"/>
            <p:cNvGrpSpPr>
              <a:grpSpLocks/>
            </p:cNvGrpSpPr>
            <p:nvPr/>
          </p:nvGrpSpPr>
          <p:grpSpPr bwMode="auto">
            <a:xfrm>
              <a:off x="0" y="765"/>
              <a:ext cx="1865" cy="1670"/>
              <a:chOff x="0" y="2435"/>
              <a:chExt cx="1865" cy="1670"/>
            </a:xfrm>
          </p:grpSpPr>
          <p:sp>
            <p:nvSpPr>
              <p:cNvPr id="41992" name="Rectangle 6"/>
              <p:cNvSpPr>
                <a:spLocks noChangeArrowheads="1"/>
              </p:cNvSpPr>
              <p:nvPr/>
            </p:nvSpPr>
            <p:spPr bwMode="auto">
              <a:xfrm>
                <a:off x="0" y="2435"/>
                <a:ext cx="1290"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1993" name="Rectangle 7"/>
              <p:cNvSpPr>
                <a:spLocks noChangeArrowheads="1"/>
              </p:cNvSpPr>
              <p:nvPr/>
            </p:nvSpPr>
            <p:spPr bwMode="auto">
              <a:xfrm>
                <a:off x="0" y="2435"/>
                <a:ext cx="1865" cy="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2400">
                    <a:solidFill>
                      <a:srgbClr val="000000"/>
                    </a:solidFill>
                  </a:rPr>
                  <a:t>  </a:t>
                </a:r>
                <a:r>
                  <a:rPr lang="en-US" sz="10300">
                    <a:solidFill>
                      <a:srgbClr val="000000"/>
                    </a:solidFill>
                  </a:rPr>
                  <a:t> </a:t>
                </a:r>
                <a:r>
                  <a:rPr lang="en-US" sz="2400">
                    <a:solidFill>
                      <a:srgbClr val="000000"/>
                    </a:solidFill>
                  </a:rPr>
                  <a:t>                              </a:t>
                </a:r>
              </a:p>
            </p:txBody>
          </p:sp>
        </p:grpSp>
      </p:grpSp>
      <p:pic>
        <p:nvPicPr>
          <p:cNvPr id="41988" name="Picture 8" descr="securitywizardb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676400"/>
            <a:ext cx="52578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3" name="Text Box 9"/>
          <p:cNvSpPr txBox="1">
            <a:spLocks noChangeArrowheads="1"/>
          </p:cNvSpPr>
          <p:nvPr/>
        </p:nvSpPr>
        <p:spPr bwMode="auto">
          <a:xfrm>
            <a:off x="615950" y="-127000"/>
            <a:ext cx="7988300" cy="1249363"/>
          </a:xfrm>
          <a:prstGeom prst="rect">
            <a:avLst/>
          </a:prstGeom>
          <a:noFill/>
          <a:ln w="9525">
            <a:noFill/>
            <a:miter lim="800000"/>
            <a:headEnd/>
            <a:tailEnd/>
          </a:ln>
          <a:effectLst/>
        </p:spPr>
        <p:txBody>
          <a:bodyPr wrap="none">
            <a:spAutoFit/>
          </a:bodyPr>
          <a:lstStyle/>
          <a:p>
            <a:pPr>
              <a:buFontTx/>
              <a:buNone/>
              <a:defRPr/>
            </a:pPr>
            <a:r>
              <a:rPr lang="en-US" sz="3600">
                <a:solidFill>
                  <a:srgbClr val="990000"/>
                </a:solidFill>
                <a:effectLst>
                  <a:outerShdw blurRad="38100" dist="38100" dir="2700000" algn="tl">
                    <a:srgbClr val="C0C0C0"/>
                  </a:outerShdw>
                </a:effectLst>
              </a:rPr>
              <a:t>Airport security –</a:t>
            </a:r>
            <a:r>
              <a:rPr lang="en-US" sz="4400" b="1">
                <a:solidFill>
                  <a:srgbClr val="990000"/>
                </a:solidFill>
              </a:rPr>
              <a:t> </a:t>
            </a:r>
            <a:r>
              <a:rPr lang="en-US" sz="3200">
                <a:solidFill>
                  <a:srgbClr val="990000"/>
                </a:solidFill>
              </a:rPr>
              <a:t>Passengers finally are </a:t>
            </a:r>
          </a:p>
          <a:p>
            <a:pPr>
              <a:buFontTx/>
              <a:buNone/>
              <a:defRPr/>
            </a:pPr>
            <a:r>
              <a:rPr lang="en-US" sz="3200">
                <a:solidFill>
                  <a:srgbClr val="990000"/>
                </a:solidFill>
              </a:rPr>
              <a:t>exposed to equipment with</a:t>
            </a:r>
            <a:r>
              <a:rPr lang="en-US" sz="3200">
                <a:solidFill>
                  <a:schemeClr val="accent2"/>
                </a:solidFill>
              </a:rPr>
              <a:t> high specificity</a:t>
            </a:r>
            <a:r>
              <a:rPr lang="en-US" sz="3200" b="1">
                <a:solidFill>
                  <a:schemeClr val="accent2"/>
                </a:solidFill>
              </a:rPr>
              <a:t>  </a:t>
            </a:r>
            <a:endParaRPr lang="en-US" sz="4400" b="1">
              <a:solidFill>
                <a:srgbClr val="99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ogersklj">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6550"/>
            <a:ext cx="723900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091" name="Text Box 3"/>
          <p:cNvSpPr txBox="1">
            <a:spLocks noChangeArrowheads="1"/>
          </p:cNvSpPr>
          <p:nvPr/>
        </p:nvSpPr>
        <p:spPr bwMode="auto">
          <a:xfrm>
            <a:off x="812800" y="142875"/>
            <a:ext cx="3911600" cy="762000"/>
          </a:xfrm>
          <a:prstGeom prst="rect">
            <a:avLst/>
          </a:prstGeom>
          <a:noFill/>
          <a:ln w="9525">
            <a:noFill/>
            <a:miter lim="800000"/>
            <a:headEnd/>
            <a:tailEnd/>
          </a:ln>
          <a:effectLst/>
        </p:spPr>
        <p:txBody>
          <a:bodyPr wrap="none">
            <a:spAutoFit/>
          </a:bodyPr>
          <a:lstStyle/>
          <a:p>
            <a:pPr>
              <a:buFontTx/>
              <a:buNone/>
              <a:defRPr/>
            </a:pPr>
            <a:r>
              <a:rPr lang="en-US" sz="4400">
                <a:solidFill>
                  <a:srgbClr val="990000"/>
                </a:solidFill>
                <a:effectLst>
                  <a:outerShdw blurRad="38100" dist="38100" dir="2700000" algn="tl">
                    <a:srgbClr val="C0C0C0"/>
                  </a:outerShdw>
                </a:effectLst>
              </a:rPr>
              <a:t>Airport security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idx="4294967295"/>
          </p:nvPr>
        </p:nvSpPr>
        <p:spPr>
          <a:xfrm>
            <a:off x="469900" y="-17463"/>
            <a:ext cx="8134350" cy="1143001"/>
          </a:xfrm>
        </p:spPr>
        <p:txBody>
          <a:bodyPr/>
          <a:lstStyle/>
          <a:p>
            <a:pPr eaLnBrk="1" hangingPunct="1">
              <a:defRPr/>
            </a:pPr>
            <a:r>
              <a:rPr lang="en-US" smtClean="0">
                <a:solidFill>
                  <a:srgbClr val="990033"/>
                </a:solidFill>
                <a:effectLst>
                  <a:outerShdw blurRad="38100" dist="38100" dir="2700000" algn="tl">
                    <a:srgbClr val="C0C0C0"/>
                  </a:outerShdw>
                </a:effectLst>
              </a:rPr>
              <a:t>Positive predictive value (PV+)</a:t>
            </a:r>
          </a:p>
        </p:txBody>
      </p:sp>
      <p:sp>
        <p:nvSpPr>
          <p:cNvPr id="44035" name="Text Box 3"/>
          <p:cNvSpPr txBox="1">
            <a:spLocks noChangeArrowheads="1"/>
          </p:cNvSpPr>
          <p:nvPr/>
        </p:nvSpPr>
        <p:spPr bwMode="auto">
          <a:xfrm>
            <a:off x="517525" y="1798638"/>
            <a:ext cx="77930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A50021"/>
              </a:buClr>
              <a:buSzPct val="75000"/>
              <a:buFont typeface="Monotype Sorts" pitchFamily="2" charset="2"/>
              <a:buChar char="u"/>
            </a:pPr>
            <a:r>
              <a:rPr lang="en-US" sz="2800" dirty="0"/>
              <a:t> The probability of disease when the test result</a:t>
            </a:r>
          </a:p>
          <a:p>
            <a:pPr>
              <a:buClr>
                <a:srgbClr val="A50021"/>
              </a:buClr>
              <a:buSzPct val="75000"/>
              <a:buFont typeface="Monotype Sorts" pitchFamily="2" charset="2"/>
              <a:buNone/>
            </a:pPr>
            <a:r>
              <a:rPr lang="en-US" sz="2800" dirty="0"/>
              <a:t>    is positive (abnormal test result).</a:t>
            </a:r>
          </a:p>
        </p:txBody>
      </p:sp>
      <p:sp>
        <p:nvSpPr>
          <p:cNvPr id="44036" name="Rectangle 16"/>
          <p:cNvSpPr>
            <a:spLocks noChangeArrowheads="1"/>
          </p:cNvSpPr>
          <p:nvPr/>
        </p:nvSpPr>
        <p:spPr bwMode="auto">
          <a:xfrm>
            <a:off x="914400" y="5638800"/>
            <a:ext cx="6977063" cy="101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buFontTx/>
              <a:buNone/>
            </a:pPr>
            <a:r>
              <a:rPr lang="en-US" sz="2000" b="1" i="1">
                <a:solidFill>
                  <a:srgbClr val="A50021"/>
                </a:solidFill>
                <a:latin typeface="Times New Roman" pitchFamily="18" charset="0"/>
                <a:cs typeface="Times New Roman" pitchFamily="18" charset="0"/>
              </a:rPr>
              <a:t>Note: </a:t>
            </a:r>
          </a:p>
          <a:p>
            <a:pPr>
              <a:buFontTx/>
              <a:buNone/>
            </a:pPr>
            <a:r>
              <a:rPr lang="en-US" sz="2000" b="1" i="1">
                <a:solidFill>
                  <a:srgbClr val="A50021"/>
                </a:solidFill>
                <a:latin typeface="Times New Roman" pitchFamily="18" charset="0"/>
                <a:cs typeface="Times New Roman" pitchFamily="18" charset="0"/>
              </a:rPr>
              <a:t>Increase in cut-point would result in increase in </a:t>
            </a:r>
          </a:p>
          <a:p>
            <a:pPr>
              <a:buFontTx/>
              <a:buNone/>
            </a:pPr>
            <a:r>
              <a:rPr lang="en-US" sz="2000" b="1" i="1">
                <a:solidFill>
                  <a:srgbClr val="A50021"/>
                </a:solidFill>
                <a:latin typeface="Times New Roman" pitchFamily="18" charset="0"/>
                <a:cs typeface="Times New Roman" pitchFamily="18" charset="0"/>
              </a:rPr>
              <a:t>specificity and positive predictive value but decrease in sensitivity</a:t>
            </a:r>
          </a:p>
        </p:txBody>
      </p:sp>
      <p:grpSp>
        <p:nvGrpSpPr>
          <p:cNvPr id="2" name="Group 25"/>
          <p:cNvGrpSpPr>
            <a:grpSpLocks/>
          </p:cNvGrpSpPr>
          <p:nvPr/>
        </p:nvGrpSpPr>
        <p:grpSpPr bwMode="auto">
          <a:xfrm>
            <a:off x="3509963" y="4819650"/>
            <a:ext cx="3463925" cy="579438"/>
            <a:chOff x="2211" y="3036"/>
            <a:chExt cx="2182" cy="365"/>
          </a:xfrm>
        </p:grpSpPr>
        <p:grpSp>
          <p:nvGrpSpPr>
            <p:cNvPr id="44050" name="Group 12"/>
            <p:cNvGrpSpPr>
              <a:grpSpLocks/>
            </p:cNvGrpSpPr>
            <p:nvPr/>
          </p:nvGrpSpPr>
          <p:grpSpPr bwMode="auto">
            <a:xfrm>
              <a:off x="2211" y="3036"/>
              <a:ext cx="2182" cy="365"/>
              <a:chOff x="2211" y="3036"/>
              <a:chExt cx="2182" cy="365"/>
            </a:xfrm>
          </p:grpSpPr>
          <p:sp>
            <p:nvSpPr>
              <p:cNvPr id="44052" name="Text Box 13"/>
              <p:cNvSpPr txBox="1">
                <a:spLocks noChangeArrowheads="1"/>
              </p:cNvSpPr>
              <p:nvPr/>
            </p:nvSpPr>
            <p:spPr bwMode="auto">
              <a:xfrm>
                <a:off x="2249" y="3036"/>
                <a:ext cx="21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chemeClr val="accent2"/>
                    </a:solidFill>
                    <a:latin typeface="Times New Roman" pitchFamily="18" charset="0"/>
                  </a:rPr>
                  <a:t>SP</a:t>
                </a:r>
                <a:r>
                  <a:rPr lang="en-US" sz="3200">
                    <a:latin typeface="Times New Roman" pitchFamily="18" charset="0"/>
                  </a:rPr>
                  <a:t>  =    </a:t>
                </a:r>
                <a:r>
                  <a:rPr lang="en-US" sz="3200" b="1">
                    <a:solidFill>
                      <a:srgbClr val="A50021"/>
                    </a:solidFill>
                    <a:latin typeface="Times New Roman" pitchFamily="18" charset="0"/>
                  </a:rPr>
                  <a:t>PV+ = </a:t>
                </a:r>
                <a:r>
                  <a:rPr lang="en-US" sz="3200" b="1">
                    <a:solidFill>
                      <a:schemeClr val="hlink"/>
                    </a:solidFill>
                    <a:latin typeface="Times New Roman" pitchFamily="18" charset="0"/>
                  </a:rPr>
                  <a:t> </a:t>
                </a:r>
                <a:r>
                  <a:rPr lang="en-US" sz="3200" b="1">
                    <a:solidFill>
                      <a:srgbClr val="A50021"/>
                    </a:solidFill>
                    <a:latin typeface="Times New Roman" pitchFamily="18" charset="0"/>
                  </a:rPr>
                  <a:t> SE</a:t>
                </a:r>
                <a:endParaRPr lang="en-US" sz="3200">
                  <a:solidFill>
                    <a:srgbClr val="A50021"/>
                  </a:solidFill>
                  <a:latin typeface="Times New Roman" pitchFamily="18" charset="0"/>
                </a:endParaRPr>
              </a:p>
            </p:txBody>
          </p:sp>
          <p:sp>
            <p:nvSpPr>
              <p:cNvPr id="44053" name="Line 14"/>
              <p:cNvSpPr>
                <a:spLocks noChangeShapeType="1"/>
              </p:cNvSpPr>
              <p:nvPr/>
            </p:nvSpPr>
            <p:spPr bwMode="auto">
              <a:xfrm flipV="1">
                <a:off x="2211" y="3120"/>
                <a:ext cx="0" cy="192"/>
              </a:xfrm>
              <a:prstGeom prst="line">
                <a:avLst/>
              </a:prstGeom>
              <a:noFill/>
              <a:ln w="158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44054" name="Line 15"/>
              <p:cNvSpPr>
                <a:spLocks noChangeShapeType="1"/>
              </p:cNvSpPr>
              <p:nvPr/>
            </p:nvSpPr>
            <p:spPr bwMode="auto">
              <a:xfrm flipV="1">
                <a:off x="3027" y="3120"/>
                <a:ext cx="0" cy="192"/>
              </a:xfrm>
              <a:prstGeom prst="line">
                <a:avLst/>
              </a:prstGeom>
              <a:noFill/>
              <a:ln w="158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4051" name="Line 17"/>
            <p:cNvSpPr>
              <a:spLocks noChangeShapeType="1"/>
            </p:cNvSpPr>
            <p:nvPr/>
          </p:nvSpPr>
          <p:spPr bwMode="auto">
            <a:xfrm>
              <a:off x="3936" y="3120"/>
              <a:ext cx="0" cy="192"/>
            </a:xfrm>
            <a:prstGeom prst="line">
              <a:avLst/>
            </a:prstGeom>
            <a:noFill/>
            <a:ln w="19050">
              <a:solidFill>
                <a:srgbClr val="00808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6" name="Group 5"/>
          <p:cNvGrpSpPr/>
          <p:nvPr/>
        </p:nvGrpSpPr>
        <p:grpSpPr>
          <a:xfrm>
            <a:off x="990600" y="3203053"/>
            <a:ext cx="3035300" cy="1162051"/>
            <a:chOff x="990600" y="3206750"/>
            <a:chExt cx="3035300" cy="1162051"/>
          </a:xfrm>
        </p:grpSpPr>
        <p:grpSp>
          <p:nvGrpSpPr>
            <p:cNvPr id="4" name="Group 3"/>
            <p:cNvGrpSpPr/>
            <p:nvPr/>
          </p:nvGrpSpPr>
          <p:grpSpPr>
            <a:xfrm>
              <a:off x="990600" y="3206750"/>
              <a:ext cx="2474913" cy="874713"/>
              <a:chOff x="990600" y="3206750"/>
              <a:chExt cx="2474913" cy="874713"/>
            </a:xfrm>
          </p:grpSpPr>
          <p:sp>
            <p:nvSpPr>
              <p:cNvPr id="44044" name="Text Box 4"/>
              <p:cNvSpPr txBox="1">
                <a:spLocks noChangeArrowheads="1"/>
              </p:cNvSpPr>
              <p:nvPr/>
            </p:nvSpPr>
            <p:spPr bwMode="auto">
              <a:xfrm>
                <a:off x="990600" y="3502025"/>
                <a:ext cx="1428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A50021"/>
                    </a:solidFill>
                  </a:rPr>
                  <a:t>PV+</a:t>
                </a:r>
                <a:r>
                  <a:rPr lang="en-US" sz="3200"/>
                  <a:t>  =</a:t>
                </a:r>
              </a:p>
            </p:txBody>
          </p:sp>
          <p:sp>
            <p:nvSpPr>
              <p:cNvPr id="44045" name="Text Box 6"/>
              <p:cNvSpPr txBox="1">
                <a:spLocks noChangeArrowheads="1"/>
              </p:cNvSpPr>
              <p:nvPr/>
            </p:nvSpPr>
            <p:spPr bwMode="auto">
              <a:xfrm>
                <a:off x="2762250" y="3206750"/>
                <a:ext cx="703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a:t>TP</a:t>
                </a:r>
                <a:endParaRPr lang="en-US" sz="3200" u="sng" dirty="0"/>
              </a:p>
            </p:txBody>
          </p:sp>
        </p:grpSp>
        <p:grpSp>
          <p:nvGrpSpPr>
            <p:cNvPr id="5" name="Group 4"/>
            <p:cNvGrpSpPr/>
            <p:nvPr/>
          </p:nvGrpSpPr>
          <p:grpSpPr>
            <a:xfrm>
              <a:off x="2339975" y="3789363"/>
              <a:ext cx="1685925" cy="579438"/>
              <a:chOff x="2339975" y="3789363"/>
              <a:chExt cx="1685925" cy="579438"/>
            </a:xfrm>
          </p:grpSpPr>
          <p:sp>
            <p:nvSpPr>
              <p:cNvPr id="44047" name="Oval 7"/>
              <p:cNvSpPr>
                <a:spLocks noChangeArrowheads="1"/>
              </p:cNvSpPr>
              <p:nvPr/>
            </p:nvSpPr>
            <p:spPr bwMode="auto">
              <a:xfrm>
                <a:off x="3357563" y="3817938"/>
                <a:ext cx="609600" cy="533400"/>
              </a:xfrm>
              <a:prstGeom prst="ellipse">
                <a:avLst/>
              </a:prstGeom>
              <a:solidFill>
                <a:srgbClr val="FFFF00"/>
              </a:solidFill>
              <a:ln w="28575">
                <a:solidFill>
                  <a:srgbClr val="008080"/>
                </a:solidFill>
                <a:round/>
                <a:headEnd/>
                <a:tailEnd/>
              </a:ln>
              <a:extLst/>
            </p:spPr>
            <p:txBody>
              <a:bodyPr wrap="none" anchor="ctr"/>
              <a:lstStyle/>
              <a:p>
                <a:pPr algn="ctr"/>
                <a:endParaRPr lang="en-US"/>
              </a:p>
            </p:txBody>
          </p:sp>
          <p:sp>
            <p:nvSpPr>
              <p:cNvPr id="44048" name="Text Box 19"/>
              <p:cNvSpPr txBox="1">
                <a:spLocks noChangeArrowheads="1"/>
              </p:cNvSpPr>
              <p:nvPr/>
            </p:nvSpPr>
            <p:spPr bwMode="auto">
              <a:xfrm>
                <a:off x="2339975" y="3789363"/>
                <a:ext cx="16859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a:t>TP + </a:t>
                </a:r>
                <a:r>
                  <a:rPr lang="en-US" sz="3200" b="1" dirty="0">
                    <a:solidFill>
                      <a:srgbClr val="FF0000"/>
                    </a:solidFill>
                  </a:rPr>
                  <a:t>FP</a:t>
                </a:r>
                <a:endParaRPr lang="en-US" sz="3200" b="1" u="sng" dirty="0">
                  <a:solidFill>
                    <a:srgbClr val="FF0000"/>
                  </a:solidFill>
                </a:endParaRPr>
              </a:p>
            </p:txBody>
          </p:sp>
          <p:sp>
            <p:nvSpPr>
              <p:cNvPr id="44049" name="Line 20"/>
              <p:cNvSpPr>
                <a:spLocks noChangeShapeType="1"/>
              </p:cNvSpPr>
              <p:nvPr/>
            </p:nvSpPr>
            <p:spPr bwMode="auto">
              <a:xfrm>
                <a:off x="2411413" y="3789363"/>
                <a:ext cx="15128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grpSp>
        <p:nvGrpSpPr>
          <p:cNvPr id="44039" name="Group 28"/>
          <p:cNvGrpSpPr>
            <a:grpSpLocks/>
          </p:cNvGrpSpPr>
          <p:nvPr/>
        </p:nvGrpSpPr>
        <p:grpSpPr bwMode="auto">
          <a:xfrm>
            <a:off x="4427538" y="3282950"/>
            <a:ext cx="4259262" cy="1068388"/>
            <a:chOff x="2789" y="2068"/>
            <a:chExt cx="2683" cy="673"/>
          </a:xfrm>
        </p:grpSpPr>
        <p:sp>
          <p:nvSpPr>
            <p:cNvPr id="44040" name="Text Box 8"/>
            <p:cNvSpPr txBox="1">
              <a:spLocks noChangeArrowheads="1"/>
            </p:cNvSpPr>
            <p:nvPr/>
          </p:nvSpPr>
          <p:spPr bwMode="auto">
            <a:xfrm>
              <a:off x="2789" y="2213"/>
              <a:ext cx="158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a:latin typeface="Times New Roman" pitchFamily="18" charset="0"/>
                </a:rPr>
                <a:t> </a:t>
              </a:r>
              <a:r>
                <a:rPr lang="en-US" sz="3200" b="1" dirty="0" err="1">
                  <a:solidFill>
                    <a:schemeClr val="accent2"/>
                  </a:solidFill>
                  <a:latin typeface="Times New Roman" pitchFamily="18" charset="0"/>
                </a:rPr>
                <a:t>SP</a:t>
              </a:r>
              <a:r>
                <a:rPr lang="en-US" sz="3200" dirty="0" err="1">
                  <a:latin typeface="Times New Roman" pitchFamily="18" charset="0"/>
                </a:rPr>
                <a:t>ecificity</a:t>
              </a:r>
              <a:r>
                <a:rPr lang="en-US" sz="3200" dirty="0">
                  <a:latin typeface="Times New Roman" pitchFamily="18" charset="0"/>
                </a:rPr>
                <a:t>  =</a:t>
              </a:r>
            </a:p>
          </p:txBody>
        </p:sp>
        <p:sp>
          <p:nvSpPr>
            <p:cNvPr id="44042" name="Oval 11"/>
            <p:cNvSpPr>
              <a:spLocks noChangeArrowheads="1"/>
            </p:cNvSpPr>
            <p:nvPr/>
          </p:nvSpPr>
          <p:spPr bwMode="auto">
            <a:xfrm>
              <a:off x="4416" y="2405"/>
              <a:ext cx="384" cy="336"/>
            </a:xfrm>
            <a:prstGeom prst="ellipse">
              <a:avLst/>
            </a:prstGeom>
            <a:solidFill>
              <a:srgbClr val="FFFF00"/>
            </a:solidFill>
            <a:ln w="28575">
              <a:solidFill>
                <a:srgbClr val="008080"/>
              </a:solidFill>
              <a:round/>
              <a:headEnd/>
              <a:tailEnd/>
            </a:ln>
            <a:extLst/>
          </p:spPr>
          <p:txBody>
            <a:bodyPr wrap="none" anchor="ctr"/>
            <a:lstStyle/>
            <a:p>
              <a:endParaRPr lang="en-US"/>
            </a:p>
          </p:txBody>
        </p:sp>
        <p:sp>
          <p:nvSpPr>
            <p:cNvPr id="44041" name="Text Box 10"/>
            <p:cNvSpPr txBox="1">
              <a:spLocks noChangeArrowheads="1"/>
            </p:cNvSpPr>
            <p:nvPr/>
          </p:nvSpPr>
          <p:spPr bwMode="auto">
            <a:xfrm>
              <a:off x="4396" y="2068"/>
              <a:ext cx="107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a:latin typeface="Times New Roman" pitchFamily="18" charset="0"/>
                </a:rPr>
                <a:t>   </a:t>
              </a:r>
              <a:r>
                <a:rPr lang="en-US" sz="3200" dirty="0"/>
                <a:t>TN </a:t>
              </a:r>
              <a:endParaRPr lang="en-US" sz="3200" u="sng" dirty="0"/>
            </a:p>
            <a:p>
              <a:pPr>
                <a:buFontTx/>
                <a:buNone/>
              </a:pPr>
              <a:r>
                <a:rPr lang="en-US" sz="3200" b="1" dirty="0">
                  <a:solidFill>
                    <a:srgbClr val="FF0000"/>
                  </a:solidFill>
                </a:rPr>
                <a:t>FP</a:t>
              </a:r>
              <a:r>
                <a:rPr lang="en-US" sz="3200" dirty="0"/>
                <a:t> + TN</a:t>
              </a:r>
              <a:endParaRPr lang="en-US" sz="3200" u="sng" dirty="0"/>
            </a:p>
          </p:txBody>
        </p:sp>
        <p:sp>
          <p:nvSpPr>
            <p:cNvPr id="44043" name="Line 22"/>
            <p:cNvSpPr>
              <a:spLocks noChangeShapeType="1"/>
            </p:cNvSpPr>
            <p:nvPr/>
          </p:nvSpPr>
          <p:spPr bwMode="auto">
            <a:xfrm>
              <a:off x="4393" y="2404"/>
              <a:ext cx="95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526" fill="hold"/>
                                        <p:tgtEl>
                                          <p:spTgt spid="8"/>
                                        </p:tgtEl>
                                      </p:cBhvr>
                                    </p:cmd>
                                  </p:childTnLst>
                                </p:cTn>
                              </p:par>
                              <p:par>
                                <p:cTn id="7" presetID="5" presetClass="entr" presetSubtype="10" fill="hold" nodeType="withEffect">
                                  <p:stCondLst>
                                    <p:cond delay="1200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6" name="Oval 11"/>
          <p:cNvSpPr>
            <a:spLocks noChangeArrowheads="1"/>
          </p:cNvSpPr>
          <p:nvPr/>
        </p:nvSpPr>
        <p:spPr bwMode="auto">
          <a:xfrm>
            <a:off x="6965950" y="3841750"/>
            <a:ext cx="919163" cy="533400"/>
          </a:xfrm>
          <a:prstGeom prst="ellipse">
            <a:avLst/>
          </a:prstGeom>
          <a:solidFill>
            <a:srgbClr val="FFFF00"/>
          </a:solidFill>
          <a:ln w="28575">
            <a:solidFill>
              <a:srgbClr val="A50021"/>
            </a:solidFill>
            <a:round/>
            <a:headEnd/>
            <a:tailEnd/>
          </a:ln>
          <a:extLst/>
        </p:spPr>
        <p:txBody>
          <a:bodyPr anchor="ctr">
            <a:spAutoFit/>
          </a:bodyPr>
          <a:lstStyle/>
          <a:p>
            <a:endParaRPr lang="en-US"/>
          </a:p>
        </p:txBody>
      </p:sp>
      <p:sp>
        <p:nvSpPr>
          <p:cNvPr id="480258" name="Rectangle 2"/>
          <p:cNvSpPr>
            <a:spLocks noGrp="1" noChangeArrowheads="1"/>
          </p:cNvSpPr>
          <p:nvPr>
            <p:ph type="title" idx="4294967295"/>
          </p:nvPr>
        </p:nvSpPr>
        <p:spPr>
          <a:xfrm>
            <a:off x="539750" y="260350"/>
            <a:ext cx="8064500" cy="825500"/>
          </a:xfrm>
        </p:spPr>
        <p:txBody>
          <a:bodyPr/>
          <a:lstStyle/>
          <a:p>
            <a:pPr eaLnBrk="1" hangingPunct="1">
              <a:defRPr/>
            </a:pPr>
            <a:r>
              <a:rPr lang="en-US" smtClean="0">
                <a:solidFill>
                  <a:srgbClr val="990033"/>
                </a:solidFill>
                <a:effectLst>
                  <a:outerShdw blurRad="38100" dist="38100" dir="2700000" algn="tl">
                    <a:srgbClr val="C0C0C0"/>
                  </a:outerShdw>
                </a:effectLst>
              </a:rPr>
              <a:t>Negative predictive value (PV-)</a:t>
            </a:r>
          </a:p>
        </p:txBody>
      </p:sp>
      <p:sp>
        <p:nvSpPr>
          <p:cNvPr id="45059" name="Text Box 3"/>
          <p:cNvSpPr txBox="1">
            <a:spLocks noChangeArrowheads="1"/>
          </p:cNvSpPr>
          <p:nvPr/>
        </p:nvSpPr>
        <p:spPr bwMode="auto">
          <a:xfrm>
            <a:off x="517525" y="1447800"/>
            <a:ext cx="7559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A50021"/>
              </a:buClr>
              <a:buSzPct val="75000"/>
              <a:buFont typeface="Monotype Sorts" pitchFamily="2" charset="2"/>
              <a:buChar char="u"/>
            </a:pPr>
            <a:r>
              <a:rPr lang="en-US" sz="2800"/>
              <a:t> The probability of no disease when the test result is negative (normal test result).</a:t>
            </a:r>
          </a:p>
        </p:txBody>
      </p:sp>
      <p:sp>
        <p:nvSpPr>
          <p:cNvPr id="45060" name="Text Box 4"/>
          <p:cNvSpPr txBox="1">
            <a:spLocks noChangeArrowheads="1"/>
          </p:cNvSpPr>
          <p:nvPr/>
        </p:nvSpPr>
        <p:spPr bwMode="auto">
          <a:xfrm>
            <a:off x="914400" y="3444875"/>
            <a:ext cx="1333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009999"/>
                </a:solidFill>
              </a:rPr>
              <a:t>PV-</a:t>
            </a:r>
            <a:r>
              <a:rPr lang="en-US" sz="3200"/>
              <a:t>  =</a:t>
            </a:r>
          </a:p>
        </p:txBody>
      </p:sp>
      <p:sp>
        <p:nvSpPr>
          <p:cNvPr id="45061" name="Text Box 6"/>
          <p:cNvSpPr txBox="1">
            <a:spLocks noChangeArrowheads="1"/>
          </p:cNvSpPr>
          <p:nvPr/>
        </p:nvSpPr>
        <p:spPr bwMode="auto">
          <a:xfrm>
            <a:off x="4572000" y="3502025"/>
            <a:ext cx="2578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A50021"/>
                </a:solidFill>
              </a:rPr>
              <a:t>Sensitivity </a:t>
            </a:r>
            <a:r>
              <a:rPr lang="en-US" sz="3200">
                <a:solidFill>
                  <a:srgbClr val="A50021"/>
                </a:solidFill>
              </a:rPr>
              <a:t>=</a:t>
            </a:r>
          </a:p>
        </p:txBody>
      </p:sp>
      <p:sp>
        <p:nvSpPr>
          <p:cNvPr id="45062" name="Text Box 7"/>
          <p:cNvSpPr txBox="1">
            <a:spLocks noChangeArrowheads="1"/>
          </p:cNvSpPr>
          <p:nvPr/>
        </p:nvSpPr>
        <p:spPr bwMode="auto">
          <a:xfrm>
            <a:off x="7086600" y="3327400"/>
            <a:ext cx="17176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t>      </a:t>
            </a:r>
            <a:r>
              <a:rPr lang="en-US" sz="3200" dirty="0"/>
              <a:t>TP </a:t>
            </a:r>
            <a:r>
              <a:rPr lang="en-US" sz="3200" u="sng" dirty="0"/>
              <a:t>    </a:t>
            </a:r>
          </a:p>
          <a:p>
            <a:pPr>
              <a:buFontTx/>
              <a:buNone/>
            </a:pPr>
            <a:r>
              <a:rPr lang="en-US" sz="3200" b="1" dirty="0">
                <a:solidFill>
                  <a:srgbClr val="FF0000"/>
                </a:solidFill>
              </a:rPr>
              <a:t>FN</a:t>
            </a:r>
            <a:r>
              <a:rPr lang="en-US" sz="3200" dirty="0"/>
              <a:t> + TP</a:t>
            </a:r>
          </a:p>
        </p:txBody>
      </p:sp>
      <p:sp>
        <p:nvSpPr>
          <p:cNvPr id="480264" name="Text Box 8"/>
          <p:cNvSpPr txBox="1">
            <a:spLocks noChangeArrowheads="1"/>
          </p:cNvSpPr>
          <p:nvPr/>
        </p:nvSpPr>
        <p:spPr bwMode="auto">
          <a:xfrm>
            <a:off x="3438525" y="5197475"/>
            <a:ext cx="2219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A50021"/>
                </a:solidFill>
              </a:rPr>
              <a:t>SE</a:t>
            </a:r>
            <a:r>
              <a:rPr lang="en-US" sz="3200">
                <a:solidFill>
                  <a:srgbClr val="A50021"/>
                </a:solidFill>
              </a:rPr>
              <a:t> =   </a:t>
            </a:r>
            <a:r>
              <a:rPr lang="en-US" sz="3200" b="1">
                <a:solidFill>
                  <a:srgbClr val="A50021"/>
                </a:solidFill>
              </a:rPr>
              <a:t>PV-</a:t>
            </a:r>
            <a:endParaRPr lang="en-US" sz="3200">
              <a:solidFill>
                <a:srgbClr val="A50021"/>
              </a:solidFill>
            </a:endParaRPr>
          </a:p>
        </p:txBody>
      </p:sp>
      <p:sp>
        <p:nvSpPr>
          <p:cNvPr id="480265" name="AutoShape 9"/>
          <p:cNvSpPr>
            <a:spLocks noChangeArrowheads="1"/>
          </p:cNvSpPr>
          <p:nvPr/>
        </p:nvSpPr>
        <p:spPr bwMode="auto">
          <a:xfrm>
            <a:off x="4495800" y="5181600"/>
            <a:ext cx="152400" cy="457200"/>
          </a:xfrm>
          <a:prstGeom prst="upArrow">
            <a:avLst>
              <a:gd name="adj1" fmla="val 50000"/>
              <a:gd name="adj2" fmla="val 75000"/>
            </a:avLst>
          </a:prstGeom>
          <a:solidFill>
            <a:schemeClr val="tx1"/>
          </a:solidFill>
          <a:ln w="9525">
            <a:solidFill>
              <a:schemeClr val="tx1"/>
            </a:solidFill>
            <a:miter lim="800000"/>
            <a:headEnd/>
            <a:tailEnd/>
          </a:ln>
        </p:spPr>
        <p:txBody>
          <a:bodyPr anchor="ctr">
            <a:spAutoFit/>
          </a:bodyPr>
          <a:lstStyle/>
          <a:p>
            <a:endParaRPr lang="en-US"/>
          </a:p>
        </p:txBody>
      </p:sp>
      <p:grpSp>
        <p:nvGrpSpPr>
          <p:cNvPr id="45065" name="Group 15"/>
          <p:cNvGrpSpPr>
            <a:grpSpLocks/>
          </p:cNvGrpSpPr>
          <p:nvPr/>
        </p:nvGrpSpPr>
        <p:grpSpPr bwMode="auto">
          <a:xfrm>
            <a:off x="2286000" y="3279775"/>
            <a:ext cx="1781175" cy="1100138"/>
            <a:chOff x="1440" y="2078"/>
            <a:chExt cx="1122" cy="693"/>
          </a:xfrm>
        </p:grpSpPr>
        <p:sp>
          <p:nvSpPr>
            <p:cNvPr id="45071" name="Oval 10"/>
            <p:cNvSpPr>
              <a:spLocks noChangeArrowheads="1"/>
            </p:cNvSpPr>
            <p:nvPr/>
          </p:nvSpPr>
          <p:spPr bwMode="auto">
            <a:xfrm>
              <a:off x="2034" y="2387"/>
              <a:ext cx="528" cy="384"/>
            </a:xfrm>
            <a:prstGeom prst="ellipse">
              <a:avLst/>
            </a:prstGeom>
            <a:solidFill>
              <a:srgbClr val="FFFF00"/>
            </a:solidFill>
            <a:ln w="28575">
              <a:solidFill>
                <a:srgbClr val="A50021"/>
              </a:solidFill>
              <a:round/>
              <a:headEnd/>
              <a:tailEnd/>
            </a:ln>
            <a:extLst/>
          </p:spPr>
          <p:txBody>
            <a:bodyPr anchor="ctr">
              <a:spAutoFit/>
            </a:bodyPr>
            <a:lstStyle/>
            <a:p>
              <a:endParaRPr lang="en-US" dirty="0"/>
            </a:p>
          </p:txBody>
        </p:sp>
        <p:sp>
          <p:nvSpPr>
            <p:cNvPr id="45070" name="Text Box 5"/>
            <p:cNvSpPr txBox="1">
              <a:spLocks noChangeArrowheads="1"/>
            </p:cNvSpPr>
            <p:nvPr/>
          </p:nvSpPr>
          <p:spPr bwMode="auto">
            <a:xfrm>
              <a:off x="1440" y="2078"/>
              <a:ext cx="110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a:t>    TN </a:t>
              </a:r>
              <a:r>
                <a:rPr lang="en-US" sz="3200" u="sng" dirty="0"/>
                <a:t>   </a:t>
              </a:r>
            </a:p>
            <a:p>
              <a:pPr>
                <a:buFontTx/>
                <a:buNone/>
              </a:pPr>
              <a:r>
                <a:rPr lang="en-US" sz="3200" dirty="0"/>
                <a:t>TN + </a:t>
              </a:r>
              <a:r>
                <a:rPr lang="en-US" sz="3200" b="1" dirty="0">
                  <a:solidFill>
                    <a:srgbClr val="FF0000"/>
                  </a:solidFill>
                </a:rPr>
                <a:t>FN</a:t>
              </a:r>
            </a:p>
          </p:txBody>
        </p:sp>
      </p:grpSp>
      <p:sp>
        <p:nvSpPr>
          <p:cNvPr id="480268" name="AutoShape 12"/>
          <p:cNvSpPr>
            <a:spLocks noChangeArrowheads="1"/>
          </p:cNvSpPr>
          <p:nvPr/>
        </p:nvSpPr>
        <p:spPr bwMode="auto">
          <a:xfrm>
            <a:off x="3276600" y="5181600"/>
            <a:ext cx="152400" cy="457200"/>
          </a:xfrm>
          <a:prstGeom prst="upArrow">
            <a:avLst>
              <a:gd name="adj1" fmla="val 50000"/>
              <a:gd name="adj2" fmla="val 75000"/>
            </a:avLst>
          </a:prstGeom>
          <a:solidFill>
            <a:schemeClr val="tx1"/>
          </a:solidFill>
          <a:ln w="9525">
            <a:solidFill>
              <a:schemeClr val="tx1"/>
            </a:solidFill>
            <a:miter lim="800000"/>
            <a:headEnd/>
            <a:tailEnd/>
          </a:ln>
        </p:spPr>
        <p:txBody>
          <a:bodyPr anchor="ctr">
            <a:spAutoFit/>
          </a:bodyPr>
          <a:lstStyle/>
          <a:p>
            <a:endParaRPr lang="en-US"/>
          </a:p>
        </p:txBody>
      </p:sp>
      <p:sp>
        <p:nvSpPr>
          <p:cNvPr id="45068" name="Line 13"/>
          <p:cNvSpPr>
            <a:spLocks noChangeShapeType="1"/>
          </p:cNvSpPr>
          <p:nvPr/>
        </p:nvSpPr>
        <p:spPr bwMode="auto">
          <a:xfrm>
            <a:off x="2268538" y="3754438"/>
            <a:ext cx="18716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5069" name="Line 14"/>
          <p:cNvSpPr>
            <a:spLocks noChangeShapeType="1"/>
          </p:cNvSpPr>
          <p:nvPr/>
        </p:nvSpPr>
        <p:spPr bwMode="auto">
          <a:xfrm>
            <a:off x="7073900" y="3808413"/>
            <a:ext cx="18716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26" name="Text Box 47"/>
          <p:cNvSpPr txBox="1">
            <a:spLocks noChangeArrowheads="1"/>
          </p:cNvSpPr>
          <p:nvPr/>
        </p:nvSpPr>
        <p:spPr bwMode="auto">
          <a:xfrm>
            <a:off x="6804025" y="3200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spcBef>
                <a:spcPct val="50000"/>
              </a:spcBef>
              <a:buFontTx/>
              <a:buNone/>
            </a:pPr>
            <a:endParaRPr lang="en-US" sz="1800"/>
          </a:p>
        </p:txBody>
      </p:sp>
      <p:grpSp>
        <p:nvGrpSpPr>
          <p:cNvPr id="11" name="Group 10"/>
          <p:cNvGrpSpPr/>
          <p:nvPr/>
        </p:nvGrpSpPr>
        <p:grpSpPr>
          <a:xfrm>
            <a:off x="380751" y="764704"/>
            <a:ext cx="8367713" cy="5904656"/>
            <a:chOff x="380751" y="764704"/>
            <a:chExt cx="8367713" cy="5904656"/>
          </a:xfrm>
        </p:grpSpPr>
        <p:sp>
          <p:nvSpPr>
            <p:cNvPr id="46121" name="Text Box 42"/>
            <p:cNvSpPr txBox="1">
              <a:spLocks noChangeArrowheads="1"/>
            </p:cNvSpPr>
            <p:nvPr/>
          </p:nvSpPr>
          <p:spPr bwMode="auto">
            <a:xfrm>
              <a:off x="7022851" y="3565525"/>
              <a:ext cx="825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a/a+b</a:t>
              </a:r>
            </a:p>
          </p:txBody>
        </p:sp>
        <p:sp>
          <p:nvSpPr>
            <p:cNvPr id="46122" name="Text Box 43"/>
            <p:cNvSpPr txBox="1">
              <a:spLocks noChangeArrowheads="1"/>
            </p:cNvSpPr>
            <p:nvPr/>
          </p:nvSpPr>
          <p:spPr bwMode="auto">
            <a:xfrm>
              <a:off x="7037139" y="4708525"/>
              <a:ext cx="811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dirty="0"/>
                <a:t>d/</a:t>
              </a:r>
              <a:r>
                <a:rPr lang="en-US" sz="2000" dirty="0" err="1"/>
                <a:t>c+d</a:t>
              </a:r>
              <a:endParaRPr lang="en-US" sz="2000" dirty="0"/>
            </a:p>
          </p:txBody>
        </p:sp>
        <p:sp>
          <p:nvSpPr>
            <p:cNvPr id="46129" name="Text Box 50"/>
            <p:cNvSpPr txBox="1">
              <a:spLocks noChangeArrowheads="1"/>
            </p:cNvSpPr>
            <p:nvPr/>
          </p:nvSpPr>
          <p:spPr bwMode="auto">
            <a:xfrm>
              <a:off x="6498976" y="3092450"/>
              <a:ext cx="19494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lnSpc>
                  <a:spcPct val="80000"/>
                </a:lnSpc>
                <a:buFontTx/>
                <a:buNone/>
              </a:pPr>
              <a:r>
                <a:rPr lang="en-US" sz="1800" b="1" dirty="0">
                  <a:solidFill>
                    <a:schemeClr val="accent2"/>
                  </a:solidFill>
                </a:rPr>
                <a:t>Positive</a:t>
              </a:r>
            </a:p>
            <a:p>
              <a:pPr algn="ctr">
                <a:lnSpc>
                  <a:spcPct val="80000"/>
                </a:lnSpc>
                <a:buFontTx/>
                <a:buNone/>
              </a:pPr>
              <a:r>
                <a:rPr lang="en-US" sz="1800" b="1" dirty="0">
                  <a:solidFill>
                    <a:schemeClr val="accent2"/>
                  </a:solidFill>
                </a:rPr>
                <a:t>Predictive Value</a:t>
              </a:r>
            </a:p>
          </p:txBody>
        </p:sp>
        <p:sp>
          <p:nvSpPr>
            <p:cNvPr id="46130" name="Text Box 51"/>
            <p:cNvSpPr txBox="1">
              <a:spLocks noChangeArrowheads="1"/>
            </p:cNvSpPr>
            <p:nvPr/>
          </p:nvSpPr>
          <p:spPr bwMode="auto">
            <a:xfrm>
              <a:off x="6476751" y="4191000"/>
              <a:ext cx="19494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lnSpc>
                  <a:spcPct val="80000"/>
                </a:lnSpc>
                <a:buFontTx/>
                <a:buNone/>
              </a:pPr>
              <a:r>
                <a:rPr lang="en-US" sz="1800" b="1">
                  <a:solidFill>
                    <a:schemeClr val="accent2"/>
                  </a:solidFill>
                </a:rPr>
                <a:t>Negative</a:t>
              </a:r>
            </a:p>
            <a:p>
              <a:pPr algn="ctr">
                <a:lnSpc>
                  <a:spcPct val="80000"/>
                </a:lnSpc>
                <a:buFontTx/>
                <a:buNone/>
              </a:pPr>
              <a:r>
                <a:rPr lang="en-US" sz="1800" b="1">
                  <a:solidFill>
                    <a:schemeClr val="accent2"/>
                  </a:solidFill>
                </a:rPr>
                <a:t>Predictive Value</a:t>
              </a:r>
            </a:p>
          </p:txBody>
        </p:sp>
        <p:sp>
          <p:nvSpPr>
            <p:cNvPr id="46108" name="Text Box 28"/>
            <p:cNvSpPr txBox="1">
              <a:spLocks noChangeArrowheads="1"/>
            </p:cNvSpPr>
            <p:nvPr/>
          </p:nvSpPr>
          <p:spPr bwMode="auto">
            <a:xfrm>
              <a:off x="2361951" y="764704"/>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spcBef>
                  <a:spcPct val="50000"/>
                </a:spcBef>
                <a:buFontTx/>
                <a:buNone/>
              </a:pPr>
              <a:r>
                <a:rPr lang="en-US" sz="2400" dirty="0"/>
                <a:t>True Disease Status (Gold Standard)</a:t>
              </a:r>
            </a:p>
          </p:txBody>
        </p:sp>
        <p:sp>
          <p:nvSpPr>
            <p:cNvPr id="46090" name="Text Box 10"/>
            <p:cNvSpPr txBox="1">
              <a:spLocks noChangeArrowheads="1"/>
            </p:cNvSpPr>
            <p:nvPr/>
          </p:nvSpPr>
          <p:spPr bwMode="auto">
            <a:xfrm>
              <a:off x="3316039" y="1755304"/>
              <a:ext cx="14081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b="1" dirty="0">
                  <a:solidFill>
                    <a:schemeClr val="hlink"/>
                  </a:solidFill>
                </a:rPr>
                <a:t>DISEASE</a:t>
              </a:r>
              <a:endParaRPr lang="en-US" sz="2000" dirty="0">
                <a:solidFill>
                  <a:schemeClr val="hlink"/>
                </a:solidFill>
              </a:endParaRPr>
            </a:p>
          </p:txBody>
        </p:sp>
        <p:sp>
          <p:nvSpPr>
            <p:cNvPr id="46091" name="Text Box 11"/>
            <p:cNvSpPr txBox="1">
              <a:spLocks noChangeArrowheads="1"/>
            </p:cNvSpPr>
            <p:nvPr/>
          </p:nvSpPr>
          <p:spPr bwMode="auto">
            <a:xfrm>
              <a:off x="2742951" y="2476029"/>
              <a:ext cx="1058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dirty="0"/>
                <a:t>Present</a:t>
              </a:r>
              <a:endParaRPr lang="en-US" sz="1800" dirty="0"/>
            </a:p>
          </p:txBody>
        </p:sp>
        <p:sp>
          <p:nvSpPr>
            <p:cNvPr id="46092" name="Text Box 12"/>
            <p:cNvSpPr txBox="1">
              <a:spLocks noChangeArrowheads="1"/>
            </p:cNvSpPr>
            <p:nvPr/>
          </p:nvSpPr>
          <p:spPr bwMode="auto">
            <a:xfrm>
              <a:off x="4266951" y="2461742"/>
              <a:ext cx="974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Absent</a:t>
              </a:r>
              <a:endParaRPr lang="en-US" sz="1800"/>
            </a:p>
          </p:txBody>
        </p:sp>
        <p:sp>
          <p:nvSpPr>
            <p:cNvPr id="46116" name="Text Box 37"/>
            <p:cNvSpPr txBox="1">
              <a:spLocks noChangeArrowheads="1"/>
            </p:cNvSpPr>
            <p:nvPr/>
          </p:nvSpPr>
          <p:spPr bwMode="auto">
            <a:xfrm>
              <a:off x="5346451" y="2441104"/>
              <a:ext cx="1096963"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Total</a:t>
              </a:r>
            </a:p>
          </p:txBody>
        </p:sp>
        <p:sp>
          <p:nvSpPr>
            <p:cNvPr id="46115" name="Text Box 36"/>
            <p:cNvSpPr txBox="1">
              <a:spLocks noChangeArrowheads="1"/>
            </p:cNvSpPr>
            <p:nvPr/>
          </p:nvSpPr>
          <p:spPr bwMode="auto">
            <a:xfrm>
              <a:off x="1460251" y="5303367"/>
              <a:ext cx="1239838"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Total</a:t>
              </a:r>
            </a:p>
          </p:txBody>
        </p:sp>
        <p:sp>
          <p:nvSpPr>
            <p:cNvPr id="46093" name="Text Box 13"/>
            <p:cNvSpPr txBox="1">
              <a:spLocks noChangeArrowheads="1"/>
            </p:cNvSpPr>
            <p:nvPr/>
          </p:nvSpPr>
          <p:spPr bwMode="auto">
            <a:xfrm>
              <a:off x="2895351" y="3231679"/>
              <a:ext cx="11445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buFontTx/>
                <a:buNone/>
              </a:pPr>
              <a:r>
                <a:rPr lang="en-US" sz="2000" dirty="0">
                  <a:solidFill>
                    <a:srgbClr val="A50021"/>
                  </a:solidFill>
                </a:rPr>
                <a:t>  True</a:t>
              </a:r>
            </a:p>
            <a:p>
              <a:pPr>
                <a:lnSpc>
                  <a:spcPct val="80000"/>
                </a:lnSpc>
                <a:buFontTx/>
                <a:buNone/>
              </a:pPr>
              <a:r>
                <a:rPr lang="en-US" sz="2000" dirty="0"/>
                <a:t>Positive </a:t>
              </a:r>
              <a:endParaRPr lang="en-US" sz="1800" dirty="0"/>
            </a:p>
          </p:txBody>
        </p:sp>
        <p:sp>
          <p:nvSpPr>
            <p:cNvPr id="46094" name="Text Box 14"/>
            <p:cNvSpPr txBox="1">
              <a:spLocks noChangeArrowheads="1"/>
            </p:cNvSpPr>
            <p:nvPr/>
          </p:nvSpPr>
          <p:spPr bwMode="auto">
            <a:xfrm>
              <a:off x="2819151" y="4384204"/>
              <a:ext cx="1187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buFontTx/>
                <a:buNone/>
              </a:pPr>
              <a:r>
                <a:rPr lang="en-US" sz="2000"/>
                <a:t>   False</a:t>
              </a:r>
            </a:p>
            <a:p>
              <a:pPr>
                <a:lnSpc>
                  <a:spcPct val="80000"/>
                </a:lnSpc>
                <a:buFontTx/>
                <a:buNone/>
              </a:pPr>
              <a:r>
                <a:rPr lang="en-US" sz="2000"/>
                <a:t>Negative</a:t>
              </a:r>
              <a:endParaRPr lang="en-US" sz="1800"/>
            </a:p>
          </p:txBody>
        </p:sp>
        <p:sp>
          <p:nvSpPr>
            <p:cNvPr id="46095" name="Text Box 15"/>
            <p:cNvSpPr txBox="1">
              <a:spLocks noChangeArrowheads="1"/>
            </p:cNvSpPr>
            <p:nvPr/>
          </p:nvSpPr>
          <p:spPr bwMode="auto">
            <a:xfrm>
              <a:off x="4095501" y="3236442"/>
              <a:ext cx="11445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buFontTx/>
                <a:buNone/>
              </a:pPr>
              <a:r>
                <a:rPr lang="en-US" sz="2000" dirty="0"/>
                <a:t>   False</a:t>
              </a:r>
            </a:p>
            <a:p>
              <a:pPr>
                <a:lnSpc>
                  <a:spcPct val="80000"/>
                </a:lnSpc>
                <a:buFontTx/>
                <a:buNone/>
              </a:pPr>
              <a:r>
                <a:rPr lang="en-US" sz="2000" dirty="0"/>
                <a:t> Positive</a:t>
              </a:r>
              <a:endParaRPr lang="en-US" sz="1800" dirty="0"/>
            </a:p>
          </p:txBody>
        </p:sp>
        <p:sp>
          <p:nvSpPr>
            <p:cNvPr id="46096" name="Text Box 16"/>
            <p:cNvSpPr txBox="1">
              <a:spLocks noChangeArrowheads="1"/>
            </p:cNvSpPr>
            <p:nvPr/>
          </p:nvSpPr>
          <p:spPr bwMode="auto">
            <a:xfrm>
              <a:off x="4019301" y="4374679"/>
              <a:ext cx="1187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nSpc>
                  <a:spcPct val="80000"/>
                </a:lnSpc>
                <a:buFontTx/>
                <a:buNone/>
              </a:pPr>
              <a:r>
                <a:rPr lang="en-US" sz="2000"/>
                <a:t>   </a:t>
              </a:r>
              <a:r>
                <a:rPr lang="en-US" sz="2000">
                  <a:solidFill>
                    <a:srgbClr val="A50021"/>
                  </a:solidFill>
                </a:rPr>
                <a:t>True</a:t>
              </a:r>
            </a:p>
            <a:p>
              <a:pPr>
                <a:lnSpc>
                  <a:spcPct val="80000"/>
                </a:lnSpc>
                <a:buFontTx/>
                <a:buNone/>
              </a:pPr>
              <a:r>
                <a:rPr lang="en-US" sz="2000"/>
                <a:t>Negative</a:t>
              </a:r>
              <a:endParaRPr lang="en-US" sz="1800"/>
            </a:p>
          </p:txBody>
        </p:sp>
        <p:sp>
          <p:nvSpPr>
            <p:cNvPr id="46097" name="Text Box 17"/>
            <p:cNvSpPr txBox="1">
              <a:spLocks noChangeArrowheads="1"/>
            </p:cNvSpPr>
            <p:nvPr/>
          </p:nvSpPr>
          <p:spPr bwMode="auto">
            <a:xfrm>
              <a:off x="2742951" y="2850679"/>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A50021"/>
                  </a:solidFill>
                </a:rPr>
                <a:t>a</a:t>
              </a:r>
            </a:p>
          </p:txBody>
        </p:sp>
        <p:sp>
          <p:nvSpPr>
            <p:cNvPr id="46098" name="Text Box 18"/>
            <p:cNvSpPr txBox="1">
              <a:spLocks noChangeArrowheads="1"/>
            </p:cNvSpPr>
            <p:nvPr/>
          </p:nvSpPr>
          <p:spPr bwMode="auto">
            <a:xfrm>
              <a:off x="2742951" y="4069879"/>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A50021"/>
                  </a:solidFill>
                </a:rPr>
                <a:t>c</a:t>
              </a:r>
            </a:p>
          </p:txBody>
        </p:sp>
        <p:sp>
          <p:nvSpPr>
            <p:cNvPr id="46099" name="Text Box 19"/>
            <p:cNvSpPr txBox="1">
              <a:spLocks noChangeArrowheads="1"/>
            </p:cNvSpPr>
            <p:nvPr/>
          </p:nvSpPr>
          <p:spPr bwMode="auto">
            <a:xfrm>
              <a:off x="4038351" y="4069879"/>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A50021"/>
                  </a:solidFill>
                </a:rPr>
                <a:t>d</a:t>
              </a:r>
            </a:p>
          </p:txBody>
        </p:sp>
        <p:sp>
          <p:nvSpPr>
            <p:cNvPr id="46100" name="Text Box 20"/>
            <p:cNvSpPr txBox="1">
              <a:spLocks noChangeArrowheads="1"/>
            </p:cNvSpPr>
            <p:nvPr/>
          </p:nvSpPr>
          <p:spPr bwMode="auto">
            <a:xfrm>
              <a:off x="4038351" y="2850679"/>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dirty="0">
                  <a:solidFill>
                    <a:srgbClr val="A50021"/>
                  </a:solidFill>
                </a:rPr>
                <a:t>b</a:t>
              </a:r>
            </a:p>
          </p:txBody>
        </p:sp>
        <p:sp>
          <p:nvSpPr>
            <p:cNvPr id="46101" name="Text Box 21"/>
            <p:cNvSpPr txBox="1">
              <a:spLocks noChangeArrowheads="1"/>
            </p:cNvSpPr>
            <p:nvPr/>
          </p:nvSpPr>
          <p:spPr bwMode="auto">
            <a:xfrm>
              <a:off x="1523751" y="3314229"/>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Positive</a:t>
              </a:r>
              <a:endParaRPr lang="en-US" sz="1800"/>
            </a:p>
          </p:txBody>
        </p:sp>
        <p:sp>
          <p:nvSpPr>
            <p:cNvPr id="46102" name="Text Box 22"/>
            <p:cNvSpPr txBox="1">
              <a:spLocks noChangeArrowheads="1"/>
            </p:cNvSpPr>
            <p:nvPr/>
          </p:nvSpPr>
          <p:spPr bwMode="auto">
            <a:xfrm>
              <a:off x="1447551" y="4533429"/>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Negative</a:t>
              </a:r>
              <a:endParaRPr lang="en-US" sz="1800"/>
            </a:p>
          </p:txBody>
        </p:sp>
        <p:sp>
          <p:nvSpPr>
            <p:cNvPr id="46103" name="Text Box 23"/>
            <p:cNvSpPr txBox="1">
              <a:spLocks noChangeArrowheads="1"/>
            </p:cNvSpPr>
            <p:nvPr/>
          </p:nvSpPr>
          <p:spPr bwMode="auto">
            <a:xfrm>
              <a:off x="456951" y="3877792"/>
              <a:ext cx="8985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b="1">
                  <a:solidFill>
                    <a:srgbClr val="CC00CC"/>
                  </a:solidFill>
                </a:rPr>
                <a:t>TEST</a:t>
              </a:r>
              <a:endParaRPr lang="en-US" sz="1800"/>
            </a:p>
          </p:txBody>
        </p:sp>
        <p:sp>
          <p:nvSpPr>
            <p:cNvPr id="46104" name="Text Box 24"/>
            <p:cNvSpPr txBox="1">
              <a:spLocks noChangeArrowheads="1"/>
            </p:cNvSpPr>
            <p:nvPr/>
          </p:nvSpPr>
          <p:spPr bwMode="auto">
            <a:xfrm>
              <a:off x="3047751" y="3750792"/>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solidFill>
                    <a:srgbClr val="A50021"/>
                  </a:solidFill>
                </a:rPr>
                <a:t>(TP)</a:t>
              </a:r>
            </a:p>
          </p:txBody>
        </p:sp>
        <p:sp>
          <p:nvSpPr>
            <p:cNvPr id="46105" name="Text Box 25"/>
            <p:cNvSpPr txBox="1">
              <a:spLocks noChangeArrowheads="1"/>
            </p:cNvSpPr>
            <p:nvPr/>
          </p:nvSpPr>
          <p:spPr bwMode="auto">
            <a:xfrm>
              <a:off x="4343151" y="3750792"/>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dirty="0"/>
                <a:t>(FP)</a:t>
              </a:r>
            </a:p>
          </p:txBody>
        </p:sp>
        <p:sp>
          <p:nvSpPr>
            <p:cNvPr id="46106" name="Text Box 26"/>
            <p:cNvSpPr txBox="1">
              <a:spLocks noChangeArrowheads="1"/>
            </p:cNvSpPr>
            <p:nvPr/>
          </p:nvSpPr>
          <p:spPr bwMode="auto">
            <a:xfrm>
              <a:off x="4266951" y="4893792"/>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solidFill>
                    <a:srgbClr val="A50021"/>
                  </a:solidFill>
                </a:rPr>
                <a:t>(TN)</a:t>
              </a:r>
            </a:p>
          </p:txBody>
        </p:sp>
        <p:sp>
          <p:nvSpPr>
            <p:cNvPr id="46107" name="Text Box 27"/>
            <p:cNvSpPr txBox="1">
              <a:spLocks noChangeArrowheads="1"/>
            </p:cNvSpPr>
            <p:nvPr/>
          </p:nvSpPr>
          <p:spPr bwMode="auto">
            <a:xfrm>
              <a:off x="3123951" y="4887442"/>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t>(FN)</a:t>
              </a:r>
            </a:p>
          </p:txBody>
        </p:sp>
        <p:sp>
          <p:nvSpPr>
            <p:cNvPr id="46117" name="Text Box 38"/>
            <p:cNvSpPr txBox="1">
              <a:spLocks noChangeArrowheads="1"/>
            </p:cNvSpPr>
            <p:nvPr/>
          </p:nvSpPr>
          <p:spPr bwMode="auto">
            <a:xfrm>
              <a:off x="5292476" y="3001492"/>
              <a:ext cx="1150938" cy="10064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a+b</a:t>
              </a:r>
            </a:p>
            <a:p>
              <a:pPr algn="ctr">
                <a:buFontTx/>
                <a:buNone/>
              </a:pPr>
              <a:endParaRPr lang="nb-NO" sz="2000"/>
            </a:p>
            <a:p>
              <a:pPr algn="ctr">
                <a:buFontTx/>
                <a:buNone/>
              </a:pPr>
              <a:endParaRPr lang="en-US" sz="2000"/>
            </a:p>
          </p:txBody>
        </p:sp>
        <p:sp>
          <p:nvSpPr>
            <p:cNvPr id="46118" name="Text Box 39"/>
            <p:cNvSpPr txBox="1">
              <a:spLocks noChangeArrowheads="1"/>
            </p:cNvSpPr>
            <p:nvPr/>
          </p:nvSpPr>
          <p:spPr bwMode="auto">
            <a:xfrm>
              <a:off x="5292476" y="4152429"/>
              <a:ext cx="1150938" cy="10064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c+d</a:t>
              </a:r>
            </a:p>
            <a:p>
              <a:pPr algn="ctr">
                <a:buFontTx/>
                <a:buNone/>
              </a:pPr>
              <a:endParaRPr lang="nb-NO" sz="2000"/>
            </a:p>
            <a:p>
              <a:pPr algn="ctr">
                <a:buFontTx/>
                <a:buNone/>
              </a:pPr>
              <a:endParaRPr lang="en-US" sz="2000"/>
            </a:p>
          </p:txBody>
        </p:sp>
        <p:sp>
          <p:nvSpPr>
            <p:cNvPr id="46119" name="Text Box 40"/>
            <p:cNvSpPr txBox="1">
              <a:spLocks noChangeArrowheads="1"/>
            </p:cNvSpPr>
            <p:nvPr/>
          </p:nvSpPr>
          <p:spPr bwMode="auto">
            <a:xfrm>
              <a:off x="2771526" y="5327179"/>
              <a:ext cx="1223963"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a+c</a:t>
              </a:r>
            </a:p>
          </p:txBody>
        </p:sp>
        <p:sp>
          <p:nvSpPr>
            <p:cNvPr id="46120" name="Text Box 41"/>
            <p:cNvSpPr txBox="1">
              <a:spLocks noChangeArrowheads="1"/>
            </p:cNvSpPr>
            <p:nvPr/>
          </p:nvSpPr>
          <p:spPr bwMode="auto">
            <a:xfrm>
              <a:off x="4066926" y="5339879"/>
              <a:ext cx="1152525"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b+d</a:t>
              </a:r>
            </a:p>
          </p:txBody>
        </p:sp>
        <p:sp>
          <p:nvSpPr>
            <p:cNvPr id="46125" name="Text Box 46"/>
            <p:cNvSpPr txBox="1">
              <a:spLocks noChangeArrowheads="1"/>
            </p:cNvSpPr>
            <p:nvPr/>
          </p:nvSpPr>
          <p:spPr bwMode="auto">
            <a:xfrm>
              <a:off x="5284312" y="5336704"/>
              <a:ext cx="1177925"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dirty="0" err="1"/>
                <a:t>a+b+c+d</a:t>
              </a:r>
              <a:endParaRPr lang="en-US" sz="2000" dirty="0"/>
            </a:p>
          </p:txBody>
        </p:sp>
        <p:sp>
          <p:nvSpPr>
            <p:cNvPr id="46123" name="Text Box 44"/>
            <p:cNvSpPr txBox="1">
              <a:spLocks noChangeArrowheads="1"/>
            </p:cNvSpPr>
            <p:nvPr/>
          </p:nvSpPr>
          <p:spPr bwMode="auto">
            <a:xfrm>
              <a:off x="4163764" y="6159029"/>
              <a:ext cx="825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d/b+d</a:t>
              </a:r>
            </a:p>
          </p:txBody>
        </p:sp>
        <p:sp>
          <p:nvSpPr>
            <p:cNvPr id="46124" name="Text Box 45"/>
            <p:cNvSpPr txBox="1">
              <a:spLocks noChangeArrowheads="1"/>
            </p:cNvSpPr>
            <p:nvPr/>
          </p:nvSpPr>
          <p:spPr bwMode="auto">
            <a:xfrm>
              <a:off x="2977901" y="6159029"/>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a/a+c</a:t>
              </a:r>
            </a:p>
          </p:txBody>
        </p:sp>
        <p:sp>
          <p:nvSpPr>
            <p:cNvPr id="46127" name="Text Box 48"/>
            <p:cNvSpPr txBox="1">
              <a:spLocks noChangeArrowheads="1"/>
            </p:cNvSpPr>
            <p:nvPr/>
          </p:nvSpPr>
          <p:spPr bwMode="auto">
            <a:xfrm>
              <a:off x="2768351" y="5870104"/>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b="1">
                  <a:solidFill>
                    <a:schemeClr val="accent2"/>
                  </a:solidFill>
                </a:rPr>
                <a:t>Sensitivity</a:t>
              </a:r>
            </a:p>
          </p:txBody>
        </p:sp>
        <p:sp>
          <p:nvSpPr>
            <p:cNvPr id="46128" name="Text Box 49"/>
            <p:cNvSpPr txBox="1">
              <a:spLocks noChangeArrowheads="1"/>
            </p:cNvSpPr>
            <p:nvPr/>
          </p:nvSpPr>
          <p:spPr bwMode="auto">
            <a:xfrm>
              <a:off x="3987551" y="5870104"/>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b="1">
                  <a:solidFill>
                    <a:schemeClr val="accent2"/>
                  </a:solidFill>
                </a:rPr>
                <a:t>Specificity</a:t>
              </a:r>
            </a:p>
          </p:txBody>
        </p:sp>
        <p:grpSp>
          <p:nvGrpSpPr>
            <p:cNvPr id="46131" name="Group 57"/>
            <p:cNvGrpSpPr>
              <a:grpSpLocks/>
            </p:cNvGrpSpPr>
            <p:nvPr/>
          </p:nvGrpSpPr>
          <p:grpSpPr bwMode="auto">
            <a:xfrm>
              <a:off x="6183064" y="5887567"/>
              <a:ext cx="2565400" cy="717550"/>
              <a:chOff x="4000" y="3707"/>
              <a:chExt cx="1616" cy="452"/>
            </a:xfrm>
          </p:grpSpPr>
          <p:sp>
            <p:nvSpPr>
              <p:cNvPr id="46132" name="Text Box 53"/>
              <p:cNvSpPr txBox="1">
                <a:spLocks noChangeArrowheads="1"/>
              </p:cNvSpPr>
              <p:nvPr/>
            </p:nvSpPr>
            <p:spPr bwMode="auto">
              <a:xfrm>
                <a:off x="4000" y="3840"/>
                <a:ext cx="8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b="1">
                    <a:solidFill>
                      <a:schemeClr val="accent2"/>
                    </a:solidFill>
                  </a:rPr>
                  <a:t>Accuracy</a:t>
                </a:r>
                <a:r>
                  <a:rPr lang="en-US" sz="1800" b="1"/>
                  <a:t> =</a:t>
                </a:r>
              </a:p>
            </p:txBody>
          </p:sp>
          <p:grpSp>
            <p:nvGrpSpPr>
              <p:cNvPr id="46133" name="Group 56"/>
              <p:cNvGrpSpPr>
                <a:grpSpLocks/>
              </p:cNvGrpSpPr>
              <p:nvPr/>
            </p:nvGrpSpPr>
            <p:grpSpPr bwMode="auto">
              <a:xfrm>
                <a:off x="4874" y="3707"/>
                <a:ext cx="742" cy="452"/>
                <a:chOff x="4874" y="3734"/>
                <a:chExt cx="742" cy="452"/>
              </a:xfrm>
            </p:grpSpPr>
            <p:sp>
              <p:nvSpPr>
                <p:cNvPr id="46134" name="Text Box 52"/>
                <p:cNvSpPr txBox="1">
                  <a:spLocks noChangeArrowheads="1"/>
                </p:cNvSpPr>
                <p:nvPr/>
              </p:nvSpPr>
              <p:spPr bwMode="auto">
                <a:xfrm>
                  <a:off x="4874" y="3936"/>
                  <a:ext cx="7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a+b+c+d</a:t>
                  </a:r>
                </a:p>
              </p:txBody>
            </p:sp>
            <p:sp>
              <p:nvSpPr>
                <p:cNvPr id="46135" name="Text Box 54"/>
                <p:cNvSpPr txBox="1">
                  <a:spLocks noChangeArrowheads="1"/>
                </p:cNvSpPr>
                <p:nvPr/>
              </p:nvSpPr>
              <p:spPr bwMode="auto">
                <a:xfrm>
                  <a:off x="5050" y="3734"/>
                  <a:ext cx="3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a+d</a:t>
                  </a:r>
                </a:p>
              </p:txBody>
            </p:sp>
            <p:sp>
              <p:nvSpPr>
                <p:cNvPr id="46136" name="Line 55"/>
                <p:cNvSpPr>
                  <a:spLocks noChangeShapeType="1"/>
                </p:cNvSpPr>
                <p:nvPr/>
              </p:nvSpPr>
              <p:spPr bwMode="auto">
                <a:xfrm>
                  <a:off x="4896" y="3984"/>
                  <a:ext cx="67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nvGrpSpPr>
            <p:cNvPr id="10" name="Group 9"/>
            <p:cNvGrpSpPr/>
            <p:nvPr/>
          </p:nvGrpSpPr>
          <p:grpSpPr>
            <a:xfrm>
              <a:off x="380751" y="1638799"/>
              <a:ext cx="8077449" cy="5030561"/>
              <a:chOff x="380751" y="1601543"/>
              <a:chExt cx="8077449" cy="5030561"/>
            </a:xfrm>
          </p:grpSpPr>
          <p:sp>
            <p:nvSpPr>
              <p:cNvPr id="46109" name="Line 30"/>
              <p:cNvSpPr>
                <a:spLocks noChangeShapeType="1"/>
              </p:cNvSpPr>
              <p:nvPr/>
            </p:nvSpPr>
            <p:spPr bwMode="auto">
              <a:xfrm>
                <a:off x="1447800" y="4114800"/>
                <a:ext cx="7010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087" name="Line 7"/>
              <p:cNvSpPr>
                <a:spLocks noChangeShapeType="1"/>
              </p:cNvSpPr>
              <p:nvPr/>
            </p:nvSpPr>
            <p:spPr bwMode="auto">
              <a:xfrm>
                <a:off x="2742951" y="2364904"/>
                <a:ext cx="3733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3" name="Line 3"/>
              <p:cNvSpPr>
                <a:spLocks noChangeShapeType="1"/>
              </p:cNvSpPr>
              <p:nvPr/>
            </p:nvSpPr>
            <p:spPr bwMode="auto">
              <a:xfrm>
                <a:off x="1447551" y="2898304"/>
                <a:ext cx="0" cy="2895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0" name="Line 31"/>
              <p:cNvSpPr>
                <a:spLocks noChangeShapeType="1"/>
              </p:cNvSpPr>
              <p:nvPr/>
            </p:nvSpPr>
            <p:spPr bwMode="auto">
              <a:xfrm>
                <a:off x="6476751" y="2364904"/>
                <a:ext cx="0" cy="3429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12" name="Line 33"/>
              <p:cNvSpPr>
                <a:spLocks noChangeShapeType="1"/>
              </p:cNvSpPr>
              <p:nvPr/>
            </p:nvSpPr>
            <p:spPr bwMode="auto">
              <a:xfrm>
                <a:off x="1447551" y="5793904"/>
                <a:ext cx="5029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082" name="Rectangle 2"/>
              <p:cNvSpPr>
                <a:spLocks noChangeArrowheads="1"/>
              </p:cNvSpPr>
              <p:nvPr/>
            </p:nvSpPr>
            <p:spPr bwMode="auto">
              <a:xfrm>
                <a:off x="380751" y="2898304"/>
                <a:ext cx="8077200" cy="2362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FontTx/>
                  <a:buNone/>
                </a:pPr>
                <a:endParaRPr lang="en-US" sz="1800"/>
              </a:p>
            </p:txBody>
          </p:sp>
          <p:sp>
            <p:nvSpPr>
              <p:cNvPr id="46111" name="Line 32"/>
              <p:cNvSpPr>
                <a:spLocks noChangeShapeType="1"/>
              </p:cNvSpPr>
              <p:nvPr/>
            </p:nvSpPr>
            <p:spPr bwMode="auto">
              <a:xfrm>
                <a:off x="2742951" y="6632104"/>
                <a:ext cx="2514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3" name="Straight Connector 2"/>
              <p:cNvCxnSpPr/>
              <p:nvPr/>
            </p:nvCxnSpPr>
            <p:spPr bwMode="auto">
              <a:xfrm>
                <a:off x="5257551" y="1602904"/>
                <a:ext cx="0" cy="5029200"/>
              </a:xfrm>
              <a:prstGeom prst="line">
                <a:avLst/>
              </a:prstGeom>
              <a:noFill/>
              <a:ln w="28575" cap="flat" cmpd="sng" algn="ctr">
                <a:solidFill>
                  <a:schemeClr val="tx2"/>
                </a:solidFill>
                <a:prstDash val="solid"/>
                <a:round/>
                <a:headEnd type="none" w="med" len="med"/>
                <a:tailEnd type="none" w="med" len="med"/>
              </a:ln>
              <a:effectLst/>
            </p:spPr>
          </p:cxnSp>
          <p:cxnSp>
            <p:nvCxnSpPr>
              <p:cNvPr id="5" name="Straight Connector 4"/>
              <p:cNvCxnSpPr>
                <a:endCxn id="46111" idx="0"/>
              </p:cNvCxnSpPr>
              <p:nvPr/>
            </p:nvCxnSpPr>
            <p:spPr bwMode="auto">
              <a:xfrm>
                <a:off x="2742951" y="1602904"/>
                <a:ext cx="0" cy="5029200"/>
              </a:xfrm>
              <a:prstGeom prst="line">
                <a:avLst/>
              </a:prstGeom>
              <a:noFill/>
              <a:ln w="2857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4033586" y="2364904"/>
                <a:ext cx="19844" cy="4267200"/>
              </a:xfrm>
              <a:prstGeom prst="line">
                <a:avLst/>
              </a:prstGeom>
              <a:no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2742951" y="1601543"/>
                <a:ext cx="2514600" cy="0"/>
              </a:xfrm>
              <a:prstGeom prst="line">
                <a:avLst/>
              </a:prstGeom>
              <a:noFill/>
              <a:ln w="28575" cap="flat" cmpd="sng" algn="ctr">
                <a:solidFill>
                  <a:schemeClr val="tx1"/>
                </a:solidFill>
                <a:prstDash val="solid"/>
                <a:round/>
                <a:headEnd type="none" w="med" len="med"/>
                <a:tailEnd type="none" w="med" len="med"/>
              </a:ln>
              <a:effectLst/>
            </p:spPr>
          </p:cxn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457200" y="-242888"/>
            <a:ext cx="8229600" cy="1371601"/>
          </a:xfrm>
        </p:spPr>
        <p:txBody>
          <a:bodyPr/>
          <a:lstStyle/>
          <a:p>
            <a:pPr eaLnBrk="1" hangingPunct="1">
              <a:defRPr/>
            </a:pPr>
            <a:r>
              <a:rPr lang="en-US" smtClean="0">
                <a:solidFill>
                  <a:schemeClr val="bg2"/>
                </a:solidFill>
                <a:effectLst>
                  <a:outerShdw blurRad="38100" dist="38100" dir="2700000" algn="tl">
                    <a:srgbClr val="C0C0C0"/>
                  </a:outerShdw>
                </a:effectLst>
              </a:rPr>
              <a:t>Example</a:t>
            </a:r>
            <a:endParaRPr lang="en-US" sz="4000" smtClean="0">
              <a:solidFill>
                <a:schemeClr val="bg2"/>
              </a:solidFill>
            </a:endParaRPr>
          </a:p>
        </p:txBody>
      </p:sp>
      <p:sp>
        <p:nvSpPr>
          <p:cNvPr id="47107" name="Text Box 5"/>
          <p:cNvSpPr txBox="1">
            <a:spLocks noChangeArrowheads="1"/>
          </p:cNvSpPr>
          <p:nvPr/>
        </p:nvSpPr>
        <p:spPr bwMode="auto">
          <a:xfrm>
            <a:off x="1371600" y="609600"/>
            <a:ext cx="54181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latin typeface="Times New Roman" pitchFamily="18" charset="0"/>
              </a:rPr>
              <a:t> </a:t>
            </a:r>
          </a:p>
        </p:txBody>
      </p:sp>
      <p:grpSp>
        <p:nvGrpSpPr>
          <p:cNvPr id="47108" name="Group 42"/>
          <p:cNvGrpSpPr>
            <a:grpSpLocks/>
          </p:cNvGrpSpPr>
          <p:nvPr/>
        </p:nvGrpSpPr>
        <p:grpSpPr bwMode="auto">
          <a:xfrm>
            <a:off x="228600" y="4781550"/>
            <a:ext cx="8459788" cy="952500"/>
            <a:chOff x="144" y="3385"/>
            <a:chExt cx="5329" cy="600"/>
          </a:xfrm>
        </p:grpSpPr>
        <p:grpSp>
          <p:nvGrpSpPr>
            <p:cNvPr id="47140" name="Group 40"/>
            <p:cNvGrpSpPr>
              <a:grpSpLocks/>
            </p:cNvGrpSpPr>
            <p:nvPr/>
          </p:nvGrpSpPr>
          <p:grpSpPr bwMode="auto">
            <a:xfrm>
              <a:off x="144" y="3385"/>
              <a:ext cx="2448" cy="596"/>
              <a:chOff x="144" y="3389"/>
              <a:chExt cx="2448" cy="596"/>
            </a:xfrm>
          </p:grpSpPr>
          <p:sp>
            <p:nvSpPr>
              <p:cNvPr id="47145" name="Text Box 31"/>
              <p:cNvSpPr txBox="1">
                <a:spLocks noChangeArrowheads="1"/>
              </p:cNvSpPr>
              <p:nvPr/>
            </p:nvSpPr>
            <p:spPr bwMode="auto">
              <a:xfrm>
                <a:off x="144" y="3499"/>
                <a:ext cx="143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A50021"/>
                    </a:solidFill>
                  </a:rPr>
                  <a:t>Sensitivity</a:t>
                </a:r>
                <a:r>
                  <a:rPr lang="en-US" sz="2800"/>
                  <a:t> =</a:t>
                </a:r>
              </a:p>
            </p:txBody>
          </p:sp>
          <p:sp>
            <p:nvSpPr>
              <p:cNvPr id="47146" name="Text Box 32"/>
              <p:cNvSpPr txBox="1">
                <a:spLocks noChangeArrowheads="1"/>
              </p:cNvSpPr>
              <p:nvPr/>
            </p:nvSpPr>
            <p:spPr bwMode="auto">
              <a:xfrm>
                <a:off x="1535" y="3389"/>
                <a:ext cx="36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u="sng"/>
                  <a:t>14</a:t>
                </a:r>
                <a:endParaRPr lang="en-US" sz="2800"/>
              </a:p>
              <a:p>
                <a:pPr>
                  <a:buFontTx/>
                  <a:buNone/>
                </a:pPr>
                <a:r>
                  <a:rPr lang="en-US" sz="2800"/>
                  <a:t>15</a:t>
                </a:r>
              </a:p>
            </p:txBody>
          </p:sp>
          <p:sp>
            <p:nvSpPr>
              <p:cNvPr id="47147" name="Text Box 33"/>
              <p:cNvSpPr txBox="1">
                <a:spLocks noChangeArrowheads="1"/>
              </p:cNvSpPr>
              <p:nvPr/>
            </p:nvSpPr>
            <p:spPr bwMode="auto">
              <a:xfrm>
                <a:off x="1909" y="3505"/>
                <a:ext cx="6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.93</a:t>
                </a:r>
              </a:p>
            </p:txBody>
          </p:sp>
        </p:grpSp>
        <p:grpSp>
          <p:nvGrpSpPr>
            <p:cNvPr id="47141" name="Group 41"/>
            <p:cNvGrpSpPr>
              <a:grpSpLocks/>
            </p:cNvGrpSpPr>
            <p:nvPr/>
          </p:nvGrpSpPr>
          <p:grpSpPr bwMode="auto">
            <a:xfrm>
              <a:off x="2928" y="3389"/>
              <a:ext cx="2545" cy="596"/>
              <a:chOff x="2928" y="3389"/>
              <a:chExt cx="2545" cy="596"/>
            </a:xfrm>
          </p:grpSpPr>
          <p:sp>
            <p:nvSpPr>
              <p:cNvPr id="47142" name="Text Box 34"/>
              <p:cNvSpPr txBox="1">
                <a:spLocks noChangeArrowheads="1"/>
              </p:cNvSpPr>
              <p:nvPr/>
            </p:nvSpPr>
            <p:spPr bwMode="auto">
              <a:xfrm>
                <a:off x="2928" y="3499"/>
                <a:ext cx="143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A50021"/>
                    </a:solidFill>
                  </a:rPr>
                  <a:t>Specificity</a:t>
                </a:r>
                <a:r>
                  <a:rPr lang="en-US" sz="2800"/>
                  <a:t> =</a:t>
                </a:r>
              </a:p>
            </p:txBody>
          </p:sp>
          <p:sp>
            <p:nvSpPr>
              <p:cNvPr id="47143" name="Text Box 35"/>
              <p:cNvSpPr txBox="1">
                <a:spLocks noChangeArrowheads="1"/>
              </p:cNvSpPr>
              <p:nvPr/>
            </p:nvSpPr>
            <p:spPr bwMode="auto">
              <a:xfrm>
                <a:off x="4416" y="3389"/>
                <a:ext cx="36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u="sng"/>
                  <a:t>91</a:t>
                </a:r>
                <a:endParaRPr lang="en-US" sz="2800"/>
              </a:p>
              <a:p>
                <a:pPr>
                  <a:buFontTx/>
                  <a:buNone/>
                </a:pPr>
                <a:r>
                  <a:rPr lang="en-US" sz="2800"/>
                  <a:t>99</a:t>
                </a:r>
              </a:p>
            </p:txBody>
          </p:sp>
          <p:sp>
            <p:nvSpPr>
              <p:cNvPr id="47144" name="Text Box 36"/>
              <p:cNvSpPr txBox="1">
                <a:spLocks noChangeArrowheads="1"/>
              </p:cNvSpPr>
              <p:nvPr/>
            </p:nvSpPr>
            <p:spPr bwMode="auto">
              <a:xfrm>
                <a:off x="4790" y="3505"/>
                <a:ext cx="6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.92</a:t>
                </a:r>
              </a:p>
            </p:txBody>
          </p:sp>
        </p:grpSp>
      </p:grpSp>
      <p:grpSp>
        <p:nvGrpSpPr>
          <p:cNvPr id="47109" name="Group 39"/>
          <p:cNvGrpSpPr>
            <a:grpSpLocks/>
          </p:cNvGrpSpPr>
          <p:nvPr/>
        </p:nvGrpSpPr>
        <p:grpSpPr bwMode="auto">
          <a:xfrm>
            <a:off x="684213" y="1454150"/>
            <a:ext cx="6477000" cy="3127375"/>
            <a:chOff x="144" y="1102"/>
            <a:chExt cx="4080" cy="1970"/>
          </a:xfrm>
        </p:grpSpPr>
        <p:sp>
          <p:nvSpPr>
            <p:cNvPr id="47111" name="Text Box 3"/>
            <p:cNvSpPr txBox="1">
              <a:spLocks noChangeArrowheads="1"/>
            </p:cNvSpPr>
            <p:nvPr/>
          </p:nvSpPr>
          <p:spPr bwMode="auto">
            <a:xfrm>
              <a:off x="3692" y="2255"/>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92</a:t>
              </a:r>
              <a:endParaRPr lang="en-US" sz="2400"/>
            </a:p>
          </p:txBody>
        </p:sp>
        <p:sp>
          <p:nvSpPr>
            <p:cNvPr id="47112" name="Text Box 4"/>
            <p:cNvSpPr txBox="1">
              <a:spLocks noChangeArrowheads="1"/>
            </p:cNvSpPr>
            <p:nvPr/>
          </p:nvSpPr>
          <p:spPr bwMode="auto">
            <a:xfrm>
              <a:off x="3696" y="1583"/>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22</a:t>
              </a:r>
              <a:endParaRPr lang="en-US" sz="2400"/>
            </a:p>
          </p:txBody>
        </p:sp>
        <p:sp>
          <p:nvSpPr>
            <p:cNvPr id="47113" name="Text Box 6"/>
            <p:cNvSpPr txBox="1">
              <a:spLocks noChangeArrowheads="1"/>
            </p:cNvSpPr>
            <p:nvPr/>
          </p:nvSpPr>
          <p:spPr bwMode="auto">
            <a:xfrm>
              <a:off x="1536" y="1102"/>
              <a:ext cx="47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Yes</a:t>
              </a:r>
            </a:p>
          </p:txBody>
        </p:sp>
        <p:sp>
          <p:nvSpPr>
            <p:cNvPr id="47114" name="Text Box 7"/>
            <p:cNvSpPr txBox="1">
              <a:spLocks noChangeArrowheads="1"/>
            </p:cNvSpPr>
            <p:nvPr/>
          </p:nvSpPr>
          <p:spPr bwMode="auto">
            <a:xfrm>
              <a:off x="2798" y="1102"/>
              <a:ext cx="38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009999"/>
                  </a:solidFill>
                </a:rPr>
                <a:t>No</a:t>
              </a:r>
              <a:endParaRPr lang="en-US" sz="2600"/>
            </a:p>
          </p:txBody>
        </p:sp>
        <p:sp>
          <p:nvSpPr>
            <p:cNvPr id="47115" name="Text Box 8"/>
            <p:cNvSpPr txBox="1">
              <a:spLocks noChangeArrowheads="1"/>
            </p:cNvSpPr>
            <p:nvPr/>
          </p:nvSpPr>
          <p:spPr bwMode="auto">
            <a:xfrm>
              <a:off x="144" y="1928"/>
              <a:ext cx="5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FNB</a:t>
              </a:r>
            </a:p>
          </p:txBody>
        </p:sp>
        <p:sp>
          <p:nvSpPr>
            <p:cNvPr id="47116" name="Text Box 9"/>
            <p:cNvSpPr txBox="1">
              <a:spLocks noChangeArrowheads="1"/>
            </p:cNvSpPr>
            <p:nvPr/>
          </p:nvSpPr>
          <p:spPr bwMode="auto">
            <a:xfrm>
              <a:off x="1142" y="1406"/>
              <a:ext cx="3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TP</a:t>
              </a:r>
            </a:p>
          </p:txBody>
        </p:sp>
        <p:sp>
          <p:nvSpPr>
            <p:cNvPr id="47117" name="Text Box 10"/>
            <p:cNvSpPr txBox="1">
              <a:spLocks noChangeArrowheads="1"/>
            </p:cNvSpPr>
            <p:nvPr/>
          </p:nvSpPr>
          <p:spPr bwMode="auto">
            <a:xfrm>
              <a:off x="2348" y="1406"/>
              <a:ext cx="3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FP</a:t>
              </a:r>
              <a:endParaRPr lang="en-US" sz="2400"/>
            </a:p>
          </p:txBody>
        </p:sp>
        <p:sp>
          <p:nvSpPr>
            <p:cNvPr id="47118" name="Text Box 11"/>
            <p:cNvSpPr txBox="1">
              <a:spLocks noChangeArrowheads="1"/>
            </p:cNvSpPr>
            <p:nvPr/>
          </p:nvSpPr>
          <p:spPr bwMode="auto">
            <a:xfrm>
              <a:off x="2337" y="2227"/>
              <a:ext cx="3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TN</a:t>
              </a:r>
              <a:endParaRPr lang="en-US" sz="2400"/>
            </a:p>
          </p:txBody>
        </p:sp>
        <p:sp>
          <p:nvSpPr>
            <p:cNvPr id="47119" name="Text Box 12"/>
            <p:cNvSpPr txBox="1">
              <a:spLocks noChangeArrowheads="1"/>
            </p:cNvSpPr>
            <p:nvPr/>
          </p:nvSpPr>
          <p:spPr bwMode="auto">
            <a:xfrm>
              <a:off x="1152" y="2078"/>
              <a:ext cx="3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FN</a:t>
              </a:r>
              <a:endParaRPr lang="en-US" sz="2400"/>
            </a:p>
          </p:txBody>
        </p:sp>
        <p:grpSp>
          <p:nvGrpSpPr>
            <p:cNvPr id="47120" name="Group 13"/>
            <p:cNvGrpSpPr>
              <a:grpSpLocks/>
            </p:cNvGrpSpPr>
            <p:nvPr/>
          </p:nvGrpSpPr>
          <p:grpSpPr bwMode="auto">
            <a:xfrm>
              <a:off x="2151" y="1823"/>
              <a:ext cx="415" cy="480"/>
              <a:chOff x="2151" y="1823"/>
              <a:chExt cx="415" cy="480"/>
            </a:xfrm>
          </p:grpSpPr>
          <p:sp>
            <p:nvSpPr>
              <p:cNvPr id="47136" name="Text Box 14"/>
              <p:cNvSpPr txBox="1">
                <a:spLocks noChangeArrowheads="1"/>
              </p:cNvSpPr>
              <p:nvPr/>
            </p:nvSpPr>
            <p:spPr bwMode="auto">
              <a:xfrm>
                <a:off x="2151" y="182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a:t>
                </a:r>
              </a:p>
            </p:txBody>
          </p:sp>
          <p:sp>
            <p:nvSpPr>
              <p:cNvPr id="47137" name="Text Box 15"/>
              <p:cNvSpPr txBox="1">
                <a:spLocks noChangeArrowheads="1"/>
              </p:cNvSpPr>
              <p:nvPr/>
            </p:nvSpPr>
            <p:spPr bwMode="auto">
              <a:xfrm>
                <a:off x="2352" y="1823"/>
                <a:ext cx="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b</a:t>
                </a:r>
              </a:p>
            </p:txBody>
          </p:sp>
          <p:sp>
            <p:nvSpPr>
              <p:cNvPr id="47138" name="Text Box 16"/>
              <p:cNvSpPr txBox="1">
                <a:spLocks noChangeArrowheads="1"/>
              </p:cNvSpPr>
              <p:nvPr/>
            </p:nvSpPr>
            <p:spPr bwMode="auto">
              <a:xfrm>
                <a:off x="2352" y="2034"/>
                <a:ext cx="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d</a:t>
                </a:r>
              </a:p>
            </p:txBody>
          </p:sp>
          <p:sp>
            <p:nvSpPr>
              <p:cNvPr id="47139" name="Text Box 17"/>
              <p:cNvSpPr txBox="1">
                <a:spLocks noChangeArrowheads="1"/>
              </p:cNvSpPr>
              <p:nvPr/>
            </p:nvSpPr>
            <p:spPr bwMode="auto">
              <a:xfrm>
                <a:off x="2158" y="2034"/>
                <a:ext cx="2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c</a:t>
                </a:r>
                <a:endParaRPr lang="en-US" sz="2400"/>
              </a:p>
            </p:txBody>
          </p:sp>
        </p:grpSp>
        <p:sp>
          <p:nvSpPr>
            <p:cNvPr id="47121" name="Text Box 18"/>
            <p:cNvSpPr txBox="1">
              <a:spLocks noChangeArrowheads="1"/>
            </p:cNvSpPr>
            <p:nvPr/>
          </p:nvSpPr>
          <p:spPr bwMode="auto">
            <a:xfrm>
              <a:off x="1584" y="1577"/>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14</a:t>
              </a:r>
              <a:endParaRPr lang="en-US" sz="2400"/>
            </a:p>
          </p:txBody>
        </p:sp>
        <p:sp>
          <p:nvSpPr>
            <p:cNvPr id="47122" name="Text Box 19"/>
            <p:cNvSpPr txBox="1">
              <a:spLocks noChangeArrowheads="1"/>
            </p:cNvSpPr>
            <p:nvPr/>
          </p:nvSpPr>
          <p:spPr bwMode="auto">
            <a:xfrm>
              <a:off x="2828" y="1583"/>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8</a:t>
              </a:r>
              <a:endParaRPr lang="en-US" sz="2400"/>
            </a:p>
          </p:txBody>
        </p:sp>
        <p:sp>
          <p:nvSpPr>
            <p:cNvPr id="47123" name="Text Box 20"/>
            <p:cNvSpPr txBox="1">
              <a:spLocks noChangeArrowheads="1"/>
            </p:cNvSpPr>
            <p:nvPr/>
          </p:nvSpPr>
          <p:spPr bwMode="auto">
            <a:xfrm>
              <a:off x="1628" y="2255"/>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a:t>
              </a:r>
              <a:endParaRPr lang="en-US" sz="2400"/>
            </a:p>
          </p:txBody>
        </p:sp>
        <p:sp>
          <p:nvSpPr>
            <p:cNvPr id="47124" name="Text Box 21"/>
            <p:cNvSpPr txBox="1">
              <a:spLocks noChangeArrowheads="1"/>
            </p:cNvSpPr>
            <p:nvPr/>
          </p:nvSpPr>
          <p:spPr bwMode="auto">
            <a:xfrm>
              <a:off x="2784" y="2255"/>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91</a:t>
              </a:r>
              <a:endParaRPr lang="en-US" sz="2400"/>
            </a:p>
          </p:txBody>
        </p:sp>
        <p:grpSp>
          <p:nvGrpSpPr>
            <p:cNvPr id="47125" name="Group 22"/>
            <p:cNvGrpSpPr>
              <a:grpSpLocks/>
            </p:cNvGrpSpPr>
            <p:nvPr/>
          </p:nvGrpSpPr>
          <p:grpSpPr bwMode="auto">
            <a:xfrm>
              <a:off x="1152" y="1392"/>
              <a:ext cx="3072" cy="1680"/>
              <a:chOff x="1152" y="1392"/>
              <a:chExt cx="3072" cy="1680"/>
            </a:xfrm>
          </p:grpSpPr>
          <p:sp>
            <p:nvSpPr>
              <p:cNvPr id="47131" name="Rectangle 23"/>
              <p:cNvSpPr>
                <a:spLocks noChangeArrowheads="1"/>
              </p:cNvSpPr>
              <p:nvPr/>
            </p:nvSpPr>
            <p:spPr bwMode="auto">
              <a:xfrm>
                <a:off x="1152" y="1392"/>
                <a:ext cx="2448" cy="13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32" name="Line 24"/>
              <p:cNvSpPr>
                <a:spLocks noChangeShapeType="1"/>
              </p:cNvSpPr>
              <p:nvPr/>
            </p:nvSpPr>
            <p:spPr bwMode="auto">
              <a:xfrm>
                <a:off x="2352" y="1392"/>
                <a:ext cx="0" cy="13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3" name="Line 25"/>
              <p:cNvSpPr>
                <a:spLocks noChangeShapeType="1"/>
              </p:cNvSpPr>
              <p:nvPr/>
            </p:nvSpPr>
            <p:spPr bwMode="auto">
              <a:xfrm>
                <a:off x="1152" y="2064"/>
                <a:ext cx="24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4" name="Line 26"/>
              <p:cNvSpPr>
                <a:spLocks noChangeShapeType="1"/>
              </p:cNvSpPr>
              <p:nvPr/>
            </p:nvSpPr>
            <p:spPr bwMode="auto">
              <a:xfrm>
                <a:off x="3600" y="2736"/>
                <a:ext cx="6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5" name="Line 27"/>
              <p:cNvSpPr>
                <a:spLocks noChangeShapeType="1"/>
              </p:cNvSpPr>
              <p:nvPr/>
            </p:nvSpPr>
            <p:spPr bwMode="auto">
              <a:xfrm>
                <a:off x="3600" y="2736"/>
                <a:ext cx="0" cy="3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7126" name="Text Box 28"/>
            <p:cNvSpPr txBox="1">
              <a:spLocks noChangeArrowheads="1"/>
            </p:cNvSpPr>
            <p:nvPr/>
          </p:nvSpPr>
          <p:spPr bwMode="auto">
            <a:xfrm>
              <a:off x="3648" y="2735"/>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114</a:t>
              </a:r>
              <a:endParaRPr lang="en-US" sz="2400"/>
            </a:p>
          </p:txBody>
        </p:sp>
        <p:sp>
          <p:nvSpPr>
            <p:cNvPr id="47127" name="Text Box 29"/>
            <p:cNvSpPr txBox="1">
              <a:spLocks noChangeArrowheads="1"/>
            </p:cNvSpPr>
            <p:nvPr/>
          </p:nvSpPr>
          <p:spPr bwMode="auto">
            <a:xfrm>
              <a:off x="1580" y="2744"/>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15</a:t>
              </a:r>
              <a:endParaRPr lang="en-US" sz="2400"/>
            </a:p>
          </p:txBody>
        </p:sp>
        <p:sp>
          <p:nvSpPr>
            <p:cNvPr id="47128" name="Text Box 30"/>
            <p:cNvSpPr txBox="1">
              <a:spLocks noChangeArrowheads="1"/>
            </p:cNvSpPr>
            <p:nvPr/>
          </p:nvSpPr>
          <p:spPr bwMode="auto">
            <a:xfrm>
              <a:off x="2780" y="2735"/>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99</a:t>
              </a:r>
              <a:endParaRPr lang="en-US" sz="2400"/>
            </a:p>
          </p:txBody>
        </p:sp>
        <p:sp>
          <p:nvSpPr>
            <p:cNvPr id="47129" name="Text Box 37"/>
            <p:cNvSpPr txBox="1">
              <a:spLocks noChangeArrowheads="1"/>
            </p:cNvSpPr>
            <p:nvPr/>
          </p:nvSpPr>
          <p:spPr bwMode="auto">
            <a:xfrm>
              <a:off x="240" y="1609"/>
              <a:ext cx="9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A50021"/>
                  </a:solidFill>
                </a:rPr>
                <a:t>Abnormal</a:t>
              </a:r>
            </a:p>
          </p:txBody>
        </p:sp>
        <p:sp>
          <p:nvSpPr>
            <p:cNvPr id="47130" name="Text Box 38"/>
            <p:cNvSpPr txBox="1">
              <a:spLocks noChangeArrowheads="1"/>
            </p:cNvSpPr>
            <p:nvPr/>
          </p:nvSpPr>
          <p:spPr bwMode="auto">
            <a:xfrm>
              <a:off x="432" y="2329"/>
              <a:ext cx="7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009999"/>
                  </a:solidFill>
                </a:rPr>
                <a:t>Normal</a:t>
              </a:r>
              <a:endParaRPr lang="en-US" sz="2400"/>
            </a:p>
          </p:txBody>
        </p:sp>
      </p:grpSp>
      <p:sp>
        <p:nvSpPr>
          <p:cNvPr id="47110" name="Rectangle 43"/>
          <p:cNvSpPr>
            <a:spLocks noChangeArrowheads="1"/>
          </p:cNvSpPr>
          <p:nvPr/>
        </p:nvSpPr>
        <p:spPr bwMode="auto">
          <a:xfrm>
            <a:off x="468313" y="620713"/>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3600">
                <a:solidFill>
                  <a:srgbClr val="990033"/>
                </a:solidFill>
              </a:rPr>
              <a:t>Breast cancer Dx by surgical biopsy</a:t>
            </a:r>
            <a:endParaRPr lang="en-US" sz="3600">
              <a:solidFill>
                <a:schemeClr val="bg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8"/>
          <p:cNvSpPr>
            <a:spLocks noChangeArrowheads="1"/>
          </p:cNvSpPr>
          <p:nvPr/>
        </p:nvSpPr>
        <p:spPr bwMode="auto">
          <a:xfrm>
            <a:off x="457200" y="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endParaRPr lang="en-US" sz="4400">
              <a:solidFill>
                <a:schemeClr val="tx2"/>
              </a:solidFill>
            </a:endParaRPr>
          </a:p>
        </p:txBody>
      </p:sp>
      <p:sp>
        <p:nvSpPr>
          <p:cNvPr id="48131" name="Text Box 29"/>
          <p:cNvSpPr txBox="1">
            <a:spLocks noChangeArrowheads="1"/>
          </p:cNvSpPr>
          <p:nvPr/>
        </p:nvSpPr>
        <p:spPr bwMode="auto">
          <a:xfrm>
            <a:off x="838200" y="5002213"/>
            <a:ext cx="21939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A50021"/>
                </a:solidFill>
              </a:rPr>
              <a:t>Accuracy  </a:t>
            </a:r>
            <a:r>
              <a:rPr lang="en-US" sz="2800">
                <a:solidFill>
                  <a:srgbClr val="A50021"/>
                </a:solidFill>
              </a:rPr>
              <a:t>=</a:t>
            </a:r>
          </a:p>
        </p:txBody>
      </p:sp>
      <p:sp>
        <p:nvSpPr>
          <p:cNvPr id="48132" name="Text Box 30"/>
          <p:cNvSpPr txBox="1">
            <a:spLocks noChangeArrowheads="1"/>
          </p:cNvSpPr>
          <p:nvPr/>
        </p:nvSpPr>
        <p:spPr bwMode="auto">
          <a:xfrm>
            <a:off x="3200400" y="4846638"/>
            <a:ext cx="13827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u="sng"/>
              <a:t>14 + 91</a:t>
            </a:r>
            <a:endParaRPr lang="en-US" sz="2800"/>
          </a:p>
          <a:p>
            <a:pPr>
              <a:buFontTx/>
              <a:buNone/>
            </a:pPr>
            <a:r>
              <a:rPr lang="en-US" sz="2800"/>
              <a:t>   114</a:t>
            </a:r>
            <a:endParaRPr lang="en-US" sz="2800" u="sng"/>
          </a:p>
        </p:txBody>
      </p:sp>
      <p:sp>
        <p:nvSpPr>
          <p:cNvPr id="48133" name="Text Box 31"/>
          <p:cNvSpPr txBox="1">
            <a:spLocks noChangeArrowheads="1"/>
          </p:cNvSpPr>
          <p:nvPr/>
        </p:nvSpPr>
        <p:spPr bwMode="auto">
          <a:xfrm>
            <a:off x="4648200" y="5029200"/>
            <a:ext cx="1184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.921</a:t>
            </a:r>
          </a:p>
        </p:txBody>
      </p:sp>
      <p:sp>
        <p:nvSpPr>
          <p:cNvPr id="48134" name="Text Box 32"/>
          <p:cNvSpPr txBox="1">
            <a:spLocks noChangeArrowheads="1"/>
          </p:cNvSpPr>
          <p:nvPr/>
        </p:nvSpPr>
        <p:spPr bwMode="auto">
          <a:xfrm>
            <a:off x="0" y="6019800"/>
            <a:ext cx="1104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A50021"/>
                </a:solidFill>
              </a:rPr>
              <a:t>PV</a:t>
            </a:r>
            <a:r>
              <a:rPr lang="en-US" sz="2800" baseline="30000">
                <a:solidFill>
                  <a:srgbClr val="A50021"/>
                </a:solidFill>
              </a:rPr>
              <a:t>+</a:t>
            </a:r>
            <a:r>
              <a:rPr lang="en-US" sz="2800">
                <a:solidFill>
                  <a:srgbClr val="A50021"/>
                </a:solidFill>
              </a:rPr>
              <a:t> =</a:t>
            </a:r>
          </a:p>
        </p:txBody>
      </p:sp>
      <p:grpSp>
        <p:nvGrpSpPr>
          <p:cNvPr id="2" name="Group 87"/>
          <p:cNvGrpSpPr>
            <a:grpSpLocks/>
          </p:cNvGrpSpPr>
          <p:nvPr/>
        </p:nvGrpSpPr>
        <p:grpSpPr bwMode="auto">
          <a:xfrm>
            <a:off x="1244600" y="5837238"/>
            <a:ext cx="3306763" cy="946150"/>
            <a:chOff x="784" y="3677"/>
            <a:chExt cx="2083" cy="596"/>
          </a:xfrm>
        </p:grpSpPr>
        <p:grpSp>
          <p:nvGrpSpPr>
            <p:cNvPr id="48178" name="Group 33"/>
            <p:cNvGrpSpPr>
              <a:grpSpLocks/>
            </p:cNvGrpSpPr>
            <p:nvPr/>
          </p:nvGrpSpPr>
          <p:grpSpPr bwMode="auto">
            <a:xfrm>
              <a:off x="784" y="3677"/>
              <a:ext cx="1111" cy="596"/>
              <a:chOff x="784" y="3677"/>
              <a:chExt cx="1111" cy="596"/>
            </a:xfrm>
          </p:grpSpPr>
          <p:sp>
            <p:nvSpPr>
              <p:cNvPr id="48181" name="Text Box 34"/>
              <p:cNvSpPr txBox="1">
                <a:spLocks noChangeArrowheads="1"/>
              </p:cNvSpPr>
              <p:nvPr/>
            </p:nvSpPr>
            <p:spPr bwMode="auto">
              <a:xfrm>
                <a:off x="784" y="3677"/>
                <a:ext cx="83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u="sng"/>
                  <a:t>    TP   </a:t>
                </a:r>
                <a:endParaRPr lang="en-US" sz="2800"/>
              </a:p>
              <a:p>
                <a:pPr>
                  <a:buFontTx/>
                  <a:buNone/>
                </a:pPr>
                <a:r>
                  <a:rPr lang="en-US" sz="2800"/>
                  <a:t>All pos</a:t>
                </a:r>
              </a:p>
            </p:txBody>
          </p:sp>
          <p:sp>
            <p:nvSpPr>
              <p:cNvPr id="48182" name="Text Box 35"/>
              <p:cNvSpPr txBox="1">
                <a:spLocks noChangeArrowheads="1"/>
              </p:cNvSpPr>
              <p:nvPr/>
            </p:nvSpPr>
            <p:spPr bwMode="auto">
              <a:xfrm>
                <a:off x="1648" y="3792"/>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sp>
          <p:nvSpPr>
            <p:cNvPr id="48179" name="Text Box 36"/>
            <p:cNvSpPr txBox="1">
              <a:spLocks noChangeArrowheads="1"/>
            </p:cNvSpPr>
            <p:nvPr/>
          </p:nvSpPr>
          <p:spPr bwMode="auto">
            <a:xfrm>
              <a:off x="1899" y="3677"/>
              <a:ext cx="36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u="sng"/>
                <a:t>14</a:t>
              </a:r>
              <a:endParaRPr lang="en-US" sz="2800"/>
            </a:p>
            <a:p>
              <a:pPr>
                <a:buFontTx/>
                <a:buNone/>
              </a:pPr>
              <a:r>
                <a:rPr lang="en-US" sz="2800"/>
                <a:t>22</a:t>
              </a:r>
            </a:p>
          </p:txBody>
        </p:sp>
        <p:sp>
          <p:nvSpPr>
            <p:cNvPr id="48180" name="Text Box 37"/>
            <p:cNvSpPr txBox="1">
              <a:spLocks noChangeArrowheads="1"/>
            </p:cNvSpPr>
            <p:nvPr/>
          </p:nvSpPr>
          <p:spPr bwMode="auto">
            <a:xfrm>
              <a:off x="2246" y="3785"/>
              <a:ext cx="62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.64</a:t>
              </a:r>
            </a:p>
          </p:txBody>
        </p:sp>
      </p:grpSp>
      <p:sp>
        <p:nvSpPr>
          <p:cNvPr id="48136" name="Text Box 38"/>
          <p:cNvSpPr txBox="1">
            <a:spLocks noChangeArrowheads="1"/>
          </p:cNvSpPr>
          <p:nvPr/>
        </p:nvSpPr>
        <p:spPr bwMode="auto">
          <a:xfrm>
            <a:off x="4781550" y="5995988"/>
            <a:ext cx="1044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A50021"/>
                </a:solidFill>
              </a:rPr>
              <a:t>PV</a:t>
            </a:r>
            <a:r>
              <a:rPr lang="en-US" sz="2800" b="1" baseline="30000">
                <a:solidFill>
                  <a:srgbClr val="A50021"/>
                </a:solidFill>
              </a:rPr>
              <a:t>-</a:t>
            </a:r>
            <a:r>
              <a:rPr lang="en-US" sz="2800">
                <a:solidFill>
                  <a:srgbClr val="A50021"/>
                </a:solidFill>
              </a:rPr>
              <a:t> =</a:t>
            </a:r>
          </a:p>
        </p:txBody>
      </p:sp>
      <p:grpSp>
        <p:nvGrpSpPr>
          <p:cNvPr id="4" name="Group 88"/>
          <p:cNvGrpSpPr>
            <a:grpSpLocks/>
          </p:cNvGrpSpPr>
          <p:nvPr/>
        </p:nvGrpSpPr>
        <p:grpSpPr bwMode="auto">
          <a:xfrm>
            <a:off x="5892800" y="5813425"/>
            <a:ext cx="3267075" cy="946150"/>
            <a:chOff x="3712" y="3662"/>
            <a:chExt cx="2058" cy="596"/>
          </a:xfrm>
        </p:grpSpPr>
        <p:grpSp>
          <p:nvGrpSpPr>
            <p:cNvPr id="48173" name="Group 39"/>
            <p:cNvGrpSpPr>
              <a:grpSpLocks/>
            </p:cNvGrpSpPr>
            <p:nvPr/>
          </p:nvGrpSpPr>
          <p:grpSpPr bwMode="auto">
            <a:xfrm>
              <a:off x="3712" y="3662"/>
              <a:ext cx="1111" cy="596"/>
              <a:chOff x="3712" y="3662"/>
              <a:chExt cx="1111" cy="596"/>
            </a:xfrm>
          </p:grpSpPr>
          <p:sp>
            <p:nvSpPr>
              <p:cNvPr id="48176" name="Text Box 40"/>
              <p:cNvSpPr txBox="1">
                <a:spLocks noChangeArrowheads="1"/>
              </p:cNvSpPr>
              <p:nvPr/>
            </p:nvSpPr>
            <p:spPr bwMode="auto">
              <a:xfrm>
                <a:off x="3712" y="3662"/>
                <a:ext cx="84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u="sng"/>
                  <a:t>    TN   </a:t>
                </a:r>
                <a:endParaRPr lang="en-US" sz="2800"/>
              </a:p>
              <a:p>
                <a:pPr>
                  <a:buFontTx/>
                  <a:buNone/>
                </a:pPr>
                <a:r>
                  <a:rPr lang="en-US" sz="2800"/>
                  <a:t>All neg</a:t>
                </a:r>
              </a:p>
            </p:txBody>
          </p:sp>
          <p:sp>
            <p:nvSpPr>
              <p:cNvPr id="48177" name="Text Box 41"/>
              <p:cNvSpPr txBox="1">
                <a:spLocks noChangeArrowheads="1"/>
              </p:cNvSpPr>
              <p:nvPr/>
            </p:nvSpPr>
            <p:spPr bwMode="auto">
              <a:xfrm>
                <a:off x="4576" y="3777"/>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grpSp>
        <p:sp>
          <p:nvSpPr>
            <p:cNvPr id="48174" name="Text Box 42"/>
            <p:cNvSpPr txBox="1">
              <a:spLocks noChangeArrowheads="1"/>
            </p:cNvSpPr>
            <p:nvPr/>
          </p:nvSpPr>
          <p:spPr bwMode="auto">
            <a:xfrm>
              <a:off x="4827" y="3662"/>
              <a:ext cx="36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u="sng"/>
                <a:t>91</a:t>
              </a:r>
              <a:endParaRPr lang="en-US" sz="2800"/>
            </a:p>
            <a:p>
              <a:pPr>
                <a:buFontTx/>
                <a:buNone/>
              </a:pPr>
              <a:r>
                <a:rPr lang="en-US" sz="2800"/>
                <a:t>92</a:t>
              </a:r>
            </a:p>
          </p:txBody>
        </p:sp>
        <p:sp>
          <p:nvSpPr>
            <p:cNvPr id="48175" name="Rectangle 43"/>
            <p:cNvSpPr>
              <a:spLocks noChangeArrowheads="1"/>
            </p:cNvSpPr>
            <p:nvPr/>
          </p:nvSpPr>
          <p:spPr bwMode="auto">
            <a:xfrm>
              <a:off x="5149" y="3758"/>
              <a:ext cx="62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800"/>
                <a:t>= .99</a:t>
              </a:r>
            </a:p>
          </p:txBody>
        </p:sp>
      </p:grpSp>
      <p:sp>
        <p:nvSpPr>
          <p:cNvPr id="482350" name="Oval 46"/>
          <p:cNvSpPr>
            <a:spLocks noChangeArrowheads="1"/>
          </p:cNvSpPr>
          <p:nvPr/>
        </p:nvSpPr>
        <p:spPr bwMode="auto">
          <a:xfrm>
            <a:off x="3886200" y="5943600"/>
            <a:ext cx="762000" cy="6096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82351" name="Oval 47"/>
          <p:cNvSpPr>
            <a:spLocks noChangeArrowheads="1"/>
          </p:cNvSpPr>
          <p:nvPr/>
        </p:nvSpPr>
        <p:spPr bwMode="auto">
          <a:xfrm>
            <a:off x="8458200" y="5943600"/>
            <a:ext cx="838200" cy="609600"/>
          </a:xfrm>
          <a:prstGeom prst="ellipse">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8140" name="Text Box 49"/>
          <p:cNvSpPr txBox="1">
            <a:spLocks noChangeArrowheads="1"/>
          </p:cNvSpPr>
          <p:nvPr/>
        </p:nvSpPr>
        <p:spPr bwMode="auto">
          <a:xfrm>
            <a:off x="990600" y="685800"/>
            <a:ext cx="279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latin typeface="Times New Roman" pitchFamily="18" charset="0"/>
              </a:rPr>
              <a:t> </a:t>
            </a:r>
            <a:endParaRPr lang="en-US" sz="2800">
              <a:latin typeface="Times New Roman" pitchFamily="18" charset="0"/>
            </a:endParaRPr>
          </a:p>
          <a:p>
            <a:pPr>
              <a:buFontTx/>
              <a:buNone/>
            </a:pPr>
            <a:endParaRPr lang="en-US">
              <a:latin typeface="Times New Roman" pitchFamily="18" charset="0"/>
            </a:endParaRPr>
          </a:p>
        </p:txBody>
      </p:sp>
      <p:sp>
        <p:nvSpPr>
          <p:cNvPr id="482355" name="Rectangle 51"/>
          <p:cNvSpPr>
            <a:spLocks noGrp="1" noChangeArrowheads="1"/>
          </p:cNvSpPr>
          <p:nvPr>
            <p:ph type="title"/>
          </p:nvPr>
        </p:nvSpPr>
        <p:spPr>
          <a:xfrm>
            <a:off x="457200" y="-242888"/>
            <a:ext cx="8229600" cy="1371601"/>
          </a:xfrm>
        </p:spPr>
        <p:txBody>
          <a:bodyPr/>
          <a:lstStyle/>
          <a:p>
            <a:pPr eaLnBrk="1" hangingPunct="1">
              <a:defRPr/>
            </a:pPr>
            <a:r>
              <a:rPr lang="en-US" smtClean="0">
                <a:solidFill>
                  <a:schemeClr val="bg2"/>
                </a:solidFill>
                <a:effectLst>
                  <a:outerShdw blurRad="38100" dist="38100" dir="2700000" algn="tl">
                    <a:srgbClr val="C0C0C0"/>
                  </a:outerShdw>
                </a:effectLst>
              </a:rPr>
              <a:t>Example</a:t>
            </a:r>
            <a:r>
              <a:rPr lang="en-US" smtClean="0">
                <a:solidFill>
                  <a:schemeClr val="bg2"/>
                </a:solidFill>
              </a:rPr>
              <a:t>, cont.</a:t>
            </a:r>
            <a:endParaRPr lang="en-US" smtClean="0">
              <a:solidFill>
                <a:schemeClr val="bg2"/>
              </a:solidFill>
              <a:effectLst>
                <a:outerShdw blurRad="38100" dist="38100" dir="2700000" algn="tl">
                  <a:srgbClr val="C0C0C0"/>
                </a:outerShdw>
              </a:effectLst>
            </a:endParaRPr>
          </a:p>
        </p:txBody>
      </p:sp>
      <p:sp>
        <p:nvSpPr>
          <p:cNvPr id="48142" name="Rectangle 52"/>
          <p:cNvSpPr>
            <a:spLocks noChangeArrowheads="1"/>
          </p:cNvSpPr>
          <p:nvPr/>
        </p:nvSpPr>
        <p:spPr bwMode="auto">
          <a:xfrm>
            <a:off x="468313" y="620713"/>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3600">
                <a:solidFill>
                  <a:srgbClr val="990033"/>
                </a:solidFill>
              </a:rPr>
              <a:t>Breast cancer Dx by surgical biopsy</a:t>
            </a:r>
            <a:endParaRPr lang="en-US" sz="3600">
              <a:solidFill>
                <a:schemeClr val="bg2"/>
              </a:solidFill>
            </a:endParaRPr>
          </a:p>
        </p:txBody>
      </p:sp>
      <p:grpSp>
        <p:nvGrpSpPr>
          <p:cNvPr id="48143" name="Group 57"/>
          <p:cNvGrpSpPr>
            <a:grpSpLocks/>
          </p:cNvGrpSpPr>
          <p:nvPr/>
        </p:nvGrpSpPr>
        <p:grpSpPr bwMode="auto">
          <a:xfrm>
            <a:off x="684213" y="1454150"/>
            <a:ext cx="6477000" cy="3127375"/>
            <a:chOff x="144" y="1102"/>
            <a:chExt cx="4080" cy="1970"/>
          </a:xfrm>
        </p:grpSpPr>
        <p:sp>
          <p:nvSpPr>
            <p:cNvPr id="48144" name="Text Box 58"/>
            <p:cNvSpPr txBox="1">
              <a:spLocks noChangeArrowheads="1"/>
            </p:cNvSpPr>
            <p:nvPr/>
          </p:nvSpPr>
          <p:spPr bwMode="auto">
            <a:xfrm>
              <a:off x="3692" y="2255"/>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92</a:t>
              </a:r>
              <a:endParaRPr lang="en-US" sz="2400"/>
            </a:p>
          </p:txBody>
        </p:sp>
        <p:sp>
          <p:nvSpPr>
            <p:cNvPr id="48145" name="Text Box 59"/>
            <p:cNvSpPr txBox="1">
              <a:spLocks noChangeArrowheads="1"/>
            </p:cNvSpPr>
            <p:nvPr/>
          </p:nvSpPr>
          <p:spPr bwMode="auto">
            <a:xfrm>
              <a:off x="3696" y="1583"/>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22</a:t>
              </a:r>
              <a:endParaRPr lang="en-US" sz="2400"/>
            </a:p>
          </p:txBody>
        </p:sp>
        <p:sp>
          <p:nvSpPr>
            <p:cNvPr id="48146" name="Text Box 60"/>
            <p:cNvSpPr txBox="1">
              <a:spLocks noChangeArrowheads="1"/>
            </p:cNvSpPr>
            <p:nvPr/>
          </p:nvSpPr>
          <p:spPr bwMode="auto">
            <a:xfrm>
              <a:off x="1536" y="1102"/>
              <a:ext cx="47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A50021"/>
                  </a:solidFill>
                </a:rPr>
                <a:t>Yes</a:t>
              </a:r>
            </a:p>
          </p:txBody>
        </p:sp>
        <p:sp>
          <p:nvSpPr>
            <p:cNvPr id="48147" name="Text Box 61"/>
            <p:cNvSpPr txBox="1">
              <a:spLocks noChangeArrowheads="1"/>
            </p:cNvSpPr>
            <p:nvPr/>
          </p:nvSpPr>
          <p:spPr bwMode="auto">
            <a:xfrm>
              <a:off x="2798" y="1102"/>
              <a:ext cx="38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solidFill>
                    <a:srgbClr val="009999"/>
                  </a:solidFill>
                </a:rPr>
                <a:t>No</a:t>
              </a:r>
              <a:endParaRPr lang="en-US" sz="2600"/>
            </a:p>
          </p:txBody>
        </p:sp>
        <p:sp>
          <p:nvSpPr>
            <p:cNvPr id="48148" name="Text Box 62"/>
            <p:cNvSpPr txBox="1">
              <a:spLocks noChangeArrowheads="1"/>
            </p:cNvSpPr>
            <p:nvPr/>
          </p:nvSpPr>
          <p:spPr bwMode="auto">
            <a:xfrm>
              <a:off x="144" y="1928"/>
              <a:ext cx="5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FNB</a:t>
              </a:r>
            </a:p>
          </p:txBody>
        </p:sp>
        <p:sp>
          <p:nvSpPr>
            <p:cNvPr id="48149" name="Text Box 63"/>
            <p:cNvSpPr txBox="1">
              <a:spLocks noChangeArrowheads="1"/>
            </p:cNvSpPr>
            <p:nvPr/>
          </p:nvSpPr>
          <p:spPr bwMode="auto">
            <a:xfrm>
              <a:off x="1142" y="1406"/>
              <a:ext cx="3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TP</a:t>
              </a:r>
            </a:p>
          </p:txBody>
        </p:sp>
        <p:sp>
          <p:nvSpPr>
            <p:cNvPr id="48150" name="Text Box 64"/>
            <p:cNvSpPr txBox="1">
              <a:spLocks noChangeArrowheads="1"/>
            </p:cNvSpPr>
            <p:nvPr/>
          </p:nvSpPr>
          <p:spPr bwMode="auto">
            <a:xfrm>
              <a:off x="2348" y="1406"/>
              <a:ext cx="3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FP</a:t>
              </a:r>
              <a:endParaRPr lang="en-US" sz="2400"/>
            </a:p>
          </p:txBody>
        </p:sp>
        <p:sp>
          <p:nvSpPr>
            <p:cNvPr id="48151" name="Text Box 65"/>
            <p:cNvSpPr txBox="1">
              <a:spLocks noChangeArrowheads="1"/>
            </p:cNvSpPr>
            <p:nvPr/>
          </p:nvSpPr>
          <p:spPr bwMode="auto">
            <a:xfrm>
              <a:off x="2337" y="2227"/>
              <a:ext cx="3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TN</a:t>
              </a:r>
              <a:endParaRPr lang="en-US" sz="2400"/>
            </a:p>
          </p:txBody>
        </p:sp>
        <p:sp>
          <p:nvSpPr>
            <p:cNvPr id="48152" name="Text Box 66"/>
            <p:cNvSpPr txBox="1">
              <a:spLocks noChangeArrowheads="1"/>
            </p:cNvSpPr>
            <p:nvPr/>
          </p:nvSpPr>
          <p:spPr bwMode="auto">
            <a:xfrm>
              <a:off x="1152" y="2078"/>
              <a:ext cx="3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FN</a:t>
              </a:r>
              <a:endParaRPr lang="en-US" sz="2400"/>
            </a:p>
          </p:txBody>
        </p:sp>
        <p:grpSp>
          <p:nvGrpSpPr>
            <p:cNvPr id="48153" name="Group 67"/>
            <p:cNvGrpSpPr>
              <a:grpSpLocks/>
            </p:cNvGrpSpPr>
            <p:nvPr/>
          </p:nvGrpSpPr>
          <p:grpSpPr bwMode="auto">
            <a:xfrm>
              <a:off x="2151" y="1823"/>
              <a:ext cx="415" cy="480"/>
              <a:chOff x="2151" y="1823"/>
              <a:chExt cx="415" cy="480"/>
            </a:xfrm>
          </p:grpSpPr>
          <p:sp>
            <p:nvSpPr>
              <p:cNvPr id="48169" name="Text Box 68"/>
              <p:cNvSpPr txBox="1">
                <a:spLocks noChangeArrowheads="1"/>
              </p:cNvSpPr>
              <p:nvPr/>
            </p:nvSpPr>
            <p:spPr bwMode="auto">
              <a:xfrm>
                <a:off x="2151" y="182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a:t>
                </a:r>
              </a:p>
            </p:txBody>
          </p:sp>
          <p:sp>
            <p:nvSpPr>
              <p:cNvPr id="48170" name="Text Box 69"/>
              <p:cNvSpPr txBox="1">
                <a:spLocks noChangeArrowheads="1"/>
              </p:cNvSpPr>
              <p:nvPr/>
            </p:nvSpPr>
            <p:spPr bwMode="auto">
              <a:xfrm>
                <a:off x="2352" y="1823"/>
                <a:ext cx="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b</a:t>
                </a:r>
              </a:p>
            </p:txBody>
          </p:sp>
          <p:sp>
            <p:nvSpPr>
              <p:cNvPr id="48171" name="Text Box 70"/>
              <p:cNvSpPr txBox="1">
                <a:spLocks noChangeArrowheads="1"/>
              </p:cNvSpPr>
              <p:nvPr/>
            </p:nvSpPr>
            <p:spPr bwMode="auto">
              <a:xfrm>
                <a:off x="2352" y="2034"/>
                <a:ext cx="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d</a:t>
                </a:r>
              </a:p>
            </p:txBody>
          </p:sp>
          <p:sp>
            <p:nvSpPr>
              <p:cNvPr id="48172" name="Text Box 71"/>
              <p:cNvSpPr txBox="1">
                <a:spLocks noChangeArrowheads="1"/>
              </p:cNvSpPr>
              <p:nvPr/>
            </p:nvSpPr>
            <p:spPr bwMode="auto">
              <a:xfrm>
                <a:off x="2158" y="2034"/>
                <a:ext cx="2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c</a:t>
                </a:r>
                <a:endParaRPr lang="en-US" sz="2400"/>
              </a:p>
            </p:txBody>
          </p:sp>
        </p:grpSp>
        <p:sp>
          <p:nvSpPr>
            <p:cNvPr id="48154" name="Text Box 72"/>
            <p:cNvSpPr txBox="1">
              <a:spLocks noChangeArrowheads="1"/>
            </p:cNvSpPr>
            <p:nvPr/>
          </p:nvSpPr>
          <p:spPr bwMode="auto">
            <a:xfrm>
              <a:off x="1584" y="1577"/>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14</a:t>
              </a:r>
              <a:endParaRPr lang="en-US" sz="2400"/>
            </a:p>
          </p:txBody>
        </p:sp>
        <p:sp>
          <p:nvSpPr>
            <p:cNvPr id="48155" name="Text Box 73"/>
            <p:cNvSpPr txBox="1">
              <a:spLocks noChangeArrowheads="1"/>
            </p:cNvSpPr>
            <p:nvPr/>
          </p:nvSpPr>
          <p:spPr bwMode="auto">
            <a:xfrm>
              <a:off x="2828" y="1583"/>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8</a:t>
              </a:r>
              <a:endParaRPr lang="en-US" sz="2400"/>
            </a:p>
          </p:txBody>
        </p:sp>
        <p:sp>
          <p:nvSpPr>
            <p:cNvPr id="48156" name="Text Box 74"/>
            <p:cNvSpPr txBox="1">
              <a:spLocks noChangeArrowheads="1"/>
            </p:cNvSpPr>
            <p:nvPr/>
          </p:nvSpPr>
          <p:spPr bwMode="auto">
            <a:xfrm>
              <a:off x="1628" y="2255"/>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a:t>
              </a:r>
              <a:endParaRPr lang="en-US" sz="2400"/>
            </a:p>
          </p:txBody>
        </p:sp>
        <p:sp>
          <p:nvSpPr>
            <p:cNvPr id="48157" name="Text Box 75"/>
            <p:cNvSpPr txBox="1">
              <a:spLocks noChangeArrowheads="1"/>
            </p:cNvSpPr>
            <p:nvPr/>
          </p:nvSpPr>
          <p:spPr bwMode="auto">
            <a:xfrm>
              <a:off x="2784" y="2255"/>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91</a:t>
              </a:r>
              <a:endParaRPr lang="en-US" sz="2400"/>
            </a:p>
          </p:txBody>
        </p:sp>
        <p:grpSp>
          <p:nvGrpSpPr>
            <p:cNvPr id="48158" name="Group 76"/>
            <p:cNvGrpSpPr>
              <a:grpSpLocks/>
            </p:cNvGrpSpPr>
            <p:nvPr/>
          </p:nvGrpSpPr>
          <p:grpSpPr bwMode="auto">
            <a:xfrm>
              <a:off x="1152" y="1392"/>
              <a:ext cx="3072" cy="1680"/>
              <a:chOff x="1152" y="1392"/>
              <a:chExt cx="3072" cy="1680"/>
            </a:xfrm>
          </p:grpSpPr>
          <p:sp>
            <p:nvSpPr>
              <p:cNvPr id="48164" name="Rectangle 77"/>
              <p:cNvSpPr>
                <a:spLocks noChangeArrowheads="1"/>
              </p:cNvSpPr>
              <p:nvPr/>
            </p:nvSpPr>
            <p:spPr bwMode="auto">
              <a:xfrm>
                <a:off x="1152" y="1392"/>
                <a:ext cx="2448" cy="13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65" name="Line 78"/>
              <p:cNvSpPr>
                <a:spLocks noChangeShapeType="1"/>
              </p:cNvSpPr>
              <p:nvPr/>
            </p:nvSpPr>
            <p:spPr bwMode="auto">
              <a:xfrm>
                <a:off x="2352" y="1392"/>
                <a:ext cx="0" cy="13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6" name="Line 79"/>
              <p:cNvSpPr>
                <a:spLocks noChangeShapeType="1"/>
              </p:cNvSpPr>
              <p:nvPr/>
            </p:nvSpPr>
            <p:spPr bwMode="auto">
              <a:xfrm>
                <a:off x="1152" y="2064"/>
                <a:ext cx="24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7" name="Line 80"/>
              <p:cNvSpPr>
                <a:spLocks noChangeShapeType="1"/>
              </p:cNvSpPr>
              <p:nvPr/>
            </p:nvSpPr>
            <p:spPr bwMode="auto">
              <a:xfrm>
                <a:off x="3600" y="2736"/>
                <a:ext cx="6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8" name="Line 81"/>
              <p:cNvSpPr>
                <a:spLocks noChangeShapeType="1"/>
              </p:cNvSpPr>
              <p:nvPr/>
            </p:nvSpPr>
            <p:spPr bwMode="auto">
              <a:xfrm>
                <a:off x="3600" y="2736"/>
                <a:ext cx="0" cy="3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8159" name="Text Box 82"/>
            <p:cNvSpPr txBox="1">
              <a:spLocks noChangeArrowheads="1"/>
            </p:cNvSpPr>
            <p:nvPr/>
          </p:nvSpPr>
          <p:spPr bwMode="auto">
            <a:xfrm>
              <a:off x="3648" y="2735"/>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114</a:t>
              </a:r>
              <a:endParaRPr lang="en-US" sz="2400"/>
            </a:p>
          </p:txBody>
        </p:sp>
        <p:sp>
          <p:nvSpPr>
            <p:cNvPr id="48160" name="Text Box 83"/>
            <p:cNvSpPr txBox="1">
              <a:spLocks noChangeArrowheads="1"/>
            </p:cNvSpPr>
            <p:nvPr/>
          </p:nvSpPr>
          <p:spPr bwMode="auto">
            <a:xfrm>
              <a:off x="1580" y="2744"/>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15</a:t>
              </a:r>
              <a:endParaRPr lang="en-US" sz="2400"/>
            </a:p>
          </p:txBody>
        </p:sp>
        <p:sp>
          <p:nvSpPr>
            <p:cNvPr id="48161" name="Text Box 84"/>
            <p:cNvSpPr txBox="1">
              <a:spLocks noChangeArrowheads="1"/>
            </p:cNvSpPr>
            <p:nvPr/>
          </p:nvSpPr>
          <p:spPr bwMode="auto">
            <a:xfrm>
              <a:off x="2780" y="2735"/>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99</a:t>
              </a:r>
              <a:endParaRPr lang="en-US" sz="2400"/>
            </a:p>
          </p:txBody>
        </p:sp>
        <p:sp>
          <p:nvSpPr>
            <p:cNvPr id="48162" name="Text Box 85"/>
            <p:cNvSpPr txBox="1">
              <a:spLocks noChangeArrowheads="1"/>
            </p:cNvSpPr>
            <p:nvPr/>
          </p:nvSpPr>
          <p:spPr bwMode="auto">
            <a:xfrm>
              <a:off x="240" y="1609"/>
              <a:ext cx="9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A50021"/>
                  </a:solidFill>
                </a:rPr>
                <a:t>Abnormal</a:t>
              </a:r>
            </a:p>
          </p:txBody>
        </p:sp>
        <p:sp>
          <p:nvSpPr>
            <p:cNvPr id="48163" name="Text Box 86"/>
            <p:cNvSpPr txBox="1">
              <a:spLocks noChangeArrowheads="1"/>
            </p:cNvSpPr>
            <p:nvPr/>
          </p:nvSpPr>
          <p:spPr bwMode="auto">
            <a:xfrm>
              <a:off x="432" y="2329"/>
              <a:ext cx="7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009999"/>
                  </a:solidFill>
                </a:rPr>
                <a:t>Normal</a:t>
              </a:r>
              <a:endParaRPr lang="en-US" sz="2400"/>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29" fill="hold"/>
                                        <p:tgtEl>
                                          <p:spTgt spid="5"/>
                                        </p:tgtEl>
                                      </p:cBhvr>
                                    </p:cmd>
                                  </p:childTnLst>
                                </p:cTn>
                              </p:par>
                              <p:par>
                                <p:cTn id="7" presetID="55" presetClass="entr" presetSubtype="0" fill="hold" nodeType="withEffect">
                                  <p:stCondLst>
                                    <p:cond delay="4000"/>
                                  </p:stCondLst>
                                  <p:childTnLst>
                                    <p:set>
                                      <p:cBhvr>
                                        <p:cTn id="8" dur="1" fill="hold">
                                          <p:stCondLst>
                                            <p:cond delay="0"/>
                                          </p:stCondLst>
                                        </p:cTn>
                                        <p:tgtEl>
                                          <p:spTgt spid="2"/>
                                        </p:tgtEl>
                                        <p:attrNameLst>
                                          <p:attrName>style.visibility</p:attrName>
                                        </p:attrNameLst>
                                      </p:cBhvr>
                                      <p:to>
                                        <p:strVal val="visible"/>
                                      </p:to>
                                    </p:set>
                                    <p:anim calcmode="lin" valueType="num">
                                      <p:cBhvr>
                                        <p:cTn id="9" dur="2000" fill="hold"/>
                                        <p:tgtEl>
                                          <p:spTgt spid="2"/>
                                        </p:tgtEl>
                                        <p:attrNameLst>
                                          <p:attrName>ppt_w</p:attrName>
                                        </p:attrNameLst>
                                      </p:cBhvr>
                                      <p:tavLst>
                                        <p:tav tm="0">
                                          <p:val>
                                            <p:strVal val="#ppt_w*0.70"/>
                                          </p:val>
                                        </p:tav>
                                        <p:tav tm="100000">
                                          <p:val>
                                            <p:strVal val="#ppt_w"/>
                                          </p:val>
                                        </p:tav>
                                      </p:tavLst>
                                    </p:anim>
                                    <p:anim calcmode="lin" valueType="num">
                                      <p:cBhvr>
                                        <p:cTn id="10" dur="2000" fill="hold"/>
                                        <p:tgtEl>
                                          <p:spTgt spid="2"/>
                                        </p:tgtEl>
                                        <p:attrNameLst>
                                          <p:attrName>ppt_h</p:attrName>
                                        </p:attrNameLst>
                                      </p:cBhvr>
                                      <p:tavLst>
                                        <p:tav tm="0">
                                          <p:val>
                                            <p:strVal val="#ppt_h"/>
                                          </p:val>
                                        </p:tav>
                                        <p:tav tm="100000">
                                          <p:val>
                                            <p:strVal val="#ppt_h"/>
                                          </p:val>
                                        </p:tav>
                                      </p:tavLst>
                                    </p:anim>
                                    <p:animEffect transition="in" filter="fade">
                                      <p:cBhvr>
                                        <p:cTn id="11" dur="2000"/>
                                        <p:tgtEl>
                                          <p:spTgt spid="2"/>
                                        </p:tgtEl>
                                      </p:cBhvr>
                                    </p:animEffect>
                                  </p:childTnLst>
                                </p:cTn>
                              </p:par>
                              <p:par>
                                <p:cTn id="12" presetID="3" presetClass="entr" presetSubtype="10" fill="hold" grpId="0" nodeType="withEffect">
                                  <p:stCondLst>
                                    <p:cond delay="4000"/>
                                  </p:stCondLst>
                                  <p:childTnLst>
                                    <p:set>
                                      <p:cBhvr>
                                        <p:cTn id="13" dur="1" fill="hold">
                                          <p:stCondLst>
                                            <p:cond delay="0"/>
                                          </p:stCondLst>
                                        </p:cTn>
                                        <p:tgtEl>
                                          <p:spTgt spid="482350"/>
                                        </p:tgtEl>
                                        <p:attrNameLst>
                                          <p:attrName>style.visibility</p:attrName>
                                        </p:attrNameLst>
                                      </p:cBhvr>
                                      <p:to>
                                        <p:strVal val="visible"/>
                                      </p:to>
                                    </p:set>
                                    <p:animEffect transition="in" filter="blinds(horizontal)">
                                      <p:cBhvr>
                                        <p:cTn id="14" dur="2000"/>
                                        <p:tgtEl>
                                          <p:spTgt spid="482350"/>
                                        </p:tgtEl>
                                      </p:cBhvr>
                                    </p:animEffect>
                                  </p:childTnLst>
                                </p:cTn>
                              </p:par>
                              <p:par>
                                <p:cTn id="15" presetID="55" presetClass="entr" presetSubtype="0" fill="hold" nodeType="withEffect">
                                  <p:stCondLst>
                                    <p:cond delay="600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strVal val="#ppt_w*0.70"/>
                                          </p:val>
                                        </p:tav>
                                        <p:tav tm="100000">
                                          <p:val>
                                            <p:strVal val="#ppt_w"/>
                                          </p:val>
                                        </p:tav>
                                      </p:tavLst>
                                    </p:anim>
                                    <p:anim calcmode="lin" valueType="num">
                                      <p:cBhvr>
                                        <p:cTn id="18" dur="2000" fill="hold"/>
                                        <p:tgtEl>
                                          <p:spTgt spid="4"/>
                                        </p:tgtEl>
                                        <p:attrNameLst>
                                          <p:attrName>ppt_h</p:attrName>
                                        </p:attrNameLst>
                                      </p:cBhvr>
                                      <p:tavLst>
                                        <p:tav tm="0">
                                          <p:val>
                                            <p:strVal val="#ppt_h"/>
                                          </p:val>
                                        </p:tav>
                                        <p:tav tm="100000">
                                          <p:val>
                                            <p:strVal val="#ppt_h"/>
                                          </p:val>
                                        </p:tav>
                                      </p:tavLst>
                                    </p:anim>
                                    <p:animEffect transition="in" filter="fade">
                                      <p:cBhvr>
                                        <p:cTn id="19" dur="2000"/>
                                        <p:tgtEl>
                                          <p:spTgt spid="4"/>
                                        </p:tgtEl>
                                      </p:cBhvr>
                                    </p:animEffect>
                                  </p:childTnLst>
                                </p:cTn>
                              </p:par>
                              <p:par>
                                <p:cTn id="20" presetID="3" presetClass="entr" presetSubtype="10" fill="hold" grpId="0" nodeType="withEffect">
                                  <p:stCondLst>
                                    <p:cond delay="6000"/>
                                  </p:stCondLst>
                                  <p:childTnLst>
                                    <p:set>
                                      <p:cBhvr>
                                        <p:cTn id="21" dur="1" fill="hold">
                                          <p:stCondLst>
                                            <p:cond delay="0"/>
                                          </p:stCondLst>
                                        </p:cTn>
                                        <p:tgtEl>
                                          <p:spTgt spid="482351"/>
                                        </p:tgtEl>
                                        <p:attrNameLst>
                                          <p:attrName>style.visibility</p:attrName>
                                        </p:attrNameLst>
                                      </p:cBhvr>
                                      <p:to>
                                        <p:strVal val="visible"/>
                                      </p:to>
                                    </p:set>
                                    <p:animEffect transition="in" filter="blinds(horizontal)">
                                      <p:cBhvr>
                                        <p:cTn id="22" dur="2000"/>
                                        <p:tgtEl>
                                          <p:spTgt spid="4823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StopAudio" delay="0">
                      <p:tgtEl>
                        <p:sldTgt/>
                      </p:tgtEl>
                    </p:cond>
                  </p:endCondLst>
                </p:cTn>
                <p:tgtEl>
                  <p:spTgt spid="5"/>
                </p:tgtEl>
              </p:cMediaNode>
            </p:audio>
          </p:childTnLst>
        </p:cTn>
      </p:par>
    </p:tnLst>
    <p:bldLst>
      <p:bldP spid="482350" grpId="0" animBg="1"/>
      <p:bldP spid="4823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457200" y="115888"/>
            <a:ext cx="8229600" cy="990600"/>
          </a:xfrm>
        </p:spPr>
        <p:txBody>
          <a:bodyPr/>
          <a:lstStyle/>
          <a:p>
            <a:pPr eaLnBrk="1" hangingPunct="1">
              <a:defRPr/>
            </a:pPr>
            <a:r>
              <a:rPr lang="en-US" sz="4000" smtClean="0">
                <a:solidFill>
                  <a:srgbClr val="990033"/>
                </a:solidFill>
                <a:effectLst>
                  <a:outerShdw blurRad="38100" dist="38100" dir="2700000" algn="tl">
                    <a:srgbClr val="C0C0C0"/>
                  </a:outerShdw>
                </a:effectLst>
              </a:rPr>
              <a:t>Profile: Breast Cancer Screening</a:t>
            </a:r>
          </a:p>
        </p:txBody>
      </p:sp>
      <p:sp>
        <p:nvSpPr>
          <p:cNvPr id="443395" name="Text Box 3"/>
          <p:cNvSpPr txBox="1">
            <a:spLocks noChangeArrowheads="1"/>
          </p:cNvSpPr>
          <p:nvPr/>
        </p:nvSpPr>
        <p:spPr bwMode="auto">
          <a:xfrm>
            <a:off x="381000" y="1268413"/>
            <a:ext cx="8382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800">
                <a:latin typeface="Georgia" pitchFamily="18" charset="0"/>
                <a:cs typeface="Times New Roman" pitchFamily="18" charset="0"/>
              </a:rPr>
              <a:t>But a very high percentage of the women screened, the college warns, will get </a:t>
            </a:r>
            <a:r>
              <a:rPr lang="en-US" sz="1800">
                <a:solidFill>
                  <a:srgbClr val="FF33CC"/>
                </a:solidFill>
                <a:latin typeface="Georgia" pitchFamily="18" charset="0"/>
                <a:cs typeface="Times New Roman" pitchFamily="18" charset="0"/>
              </a:rPr>
              <a:t>false positive results</a:t>
            </a:r>
            <a:r>
              <a:rPr lang="en-US" sz="1800">
                <a:latin typeface="Georgia" pitchFamily="18" charset="0"/>
                <a:cs typeface="Times New Roman" pitchFamily="18" charset="0"/>
              </a:rPr>
              <a:t> that lead to unnecessary </a:t>
            </a:r>
            <a:r>
              <a:rPr lang="en-US" sz="1800">
                <a:solidFill>
                  <a:schemeClr val="accent2"/>
                </a:solidFill>
                <a:latin typeface="Georgia" pitchFamily="18" charset="0"/>
                <a:cs typeface="Times New Roman" pitchFamily="18" charset="0"/>
              </a:rPr>
              <a:t>biopsies</a:t>
            </a:r>
            <a:r>
              <a:rPr lang="en-US" sz="1800">
                <a:latin typeface="Georgia" pitchFamily="18" charset="0"/>
                <a:cs typeface="Times New Roman" pitchFamily="18" charset="0"/>
              </a:rPr>
              <a:t>, increased </a:t>
            </a:r>
            <a:r>
              <a:rPr lang="en-US" sz="1800">
                <a:solidFill>
                  <a:schemeClr val="accent2"/>
                </a:solidFill>
                <a:latin typeface="Georgia" pitchFamily="18" charset="0"/>
                <a:cs typeface="Times New Roman" pitchFamily="18" charset="0"/>
              </a:rPr>
              <a:t>costs</a:t>
            </a:r>
            <a:r>
              <a:rPr lang="en-US" sz="1800">
                <a:latin typeface="Georgia" pitchFamily="18" charset="0"/>
                <a:cs typeface="Times New Roman" pitchFamily="18" charset="0"/>
              </a:rPr>
              <a:t> and </a:t>
            </a:r>
            <a:r>
              <a:rPr lang="en-US" sz="1800">
                <a:solidFill>
                  <a:schemeClr val="accent2"/>
                </a:solidFill>
                <a:latin typeface="Georgia" pitchFamily="18" charset="0"/>
                <a:cs typeface="Times New Roman" pitchFamily="18" charset="0"/>
              </a:rPr>
              <a:t>risk</a:t>
            </a:r>
            <a:r>
              <a:rPr lang="en-US" sz="1800">
                <a:latin typeface="Georgia" pitchFamily="18" charset="0"/>
                <a:cs typeface="Times New Roman" pitchFamily="18" charset="0"/>
              </a:rPr>
              <a:t> of injury. There is also a tiny risk that </a:t>
            </a:r>
            <a:r>
              <a:rPr lang="en-US" sz="1800">
                <a:solidFill>
                  <a:srgbClr val="FF33CC"/>
                </a:solidFill>
                <a:latin typeface="Georgia" pitchFamily="18" charset="0"/>
                <a:cs typeface="Times New Roman" pitchFamily="18" charset="0"/>
              </a:rPr>
              <a:t>radiation</a:t>
            </a:r>
            <a:r>
              <a:rPr lang="en-US" sz="1800">
                <a:latin typeface="Georgia" pitchFamily="18" charset="0"/>
                <a:cs typeface="Times New Roman" pitchFamily="18" charset="0"/>
              </a:rPr>
              <a:t> from the screening might itself cause cancer. In the end, women deeply worried about breast cancer will want to get screened, while those who judge — with the help of their doctors — that they who are at low risk may prefer to wait.</a:t>
            </a:r>
          </a:p>
        </p:txBody>
      </p:sp>
      <p:sp>
        <p:nvSpPr>
          <p:cNvPr id="443396" name="Text Box 4"/>
          <p:cNvSpPr txBox="1">
            <a:spLocks noChangeArrowheads="1"/>
          </p:cNvSpPr>
          <p:nvPr/>
        </p:nvSpPr>
        <p:spPr bwMode="auto">
          <a:xfrm>
            <a:off x="381000" y="3175000"/>
            <a:ext cx="8382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800">
                <a:latin typeface="Georgia" pitchFamily="18" charset="0"/>
                <a:cs typeface="Times New Roman" pitchFamily="18" charset="0"/>
              </a:rPr>
              <a:t>The latest verdicts on two advanced technologies were mixed. One new study found that </a:t>
            </a:r>
            <a:r>
              <a:rPr lang="en-US" sz="1800">
                <a:solidFill>
                  <a:srgbClr val="FF33CC"/>
                </a:solidFill>
                <a:latin typeface="Georgia" pitchFamily="18" charset="0"/>
                <a:cs typeface="Times New Roman" pitchFamily="18" charset="0"/>
              </a:rPr>
              <a:t>M.R.I.</a:t>
            </a:r>
            <a:r>
              <a:rPr lang="en-US" sz="1800">
                <a:latin typeface="Georgia" pitchFamily="18" charset="0"/>
                <a:cs typeface="Times New Roman" pitchFamily="18" charset="0"/>
              </a:rPr>
              <a:t> scans could find tumors that mammograms had missed in a small percentage of women. The downside is that the costly scans are so </a:t>
            </a:r>
            <a:r>
              <a:rPr lang="en-US" sz="1800">
                <a:solidFill>
                  <a:srgbClr val="FF33CC"/>
                </a:solidFill>
                <a:latin typeface="Georgia" pitchFamily="18" charset="0"/>
                <a:cs typeface="Times New Roman" pitchFamily="18" charset="0"/>
              </a:rPr>
              <a:t>sensitive</a:t>
            </a:r>
            <a:r>
              <a:rPr lang="en-US" sz="1800">
                <a:latin typeface="Georgia" pitchFamily="18" charset="0"/>
                <a:cs typeface="Times New Roman" pitchFamily="18" charset="0"/>
              </a:rPr>
              <a:t> they pick up lots of suspicious but harmless growths.</a:t>
            </a:r>
          </a:p>
        </p:txBody>
      </p:sp>
      <p:sp>
        <p:nvSpPr>
          <p:cNvPr id="443397" name="Text Box 5"/>
          <p:cNvSpPr txBox="1">
            <a:spLocks noChangeArrowheads="1"/>
          </p:cNvSpPr>
          <p:nvPr/>
        </p:nvSpPr>
        <p:spPr bwMode="auto">
          <a:xfrm>
            <a:off x="381000" y="4583113"/>
            <a:ext cx="83820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800" dirty="0">
                <a:latin typeface="Georgia" pitchFamily="18" charset="0"/>
                <a:cs typeface="Times New Roman" pitchFamily="18" charset="0"/>
              </a:rPr>
              <a:t>Another new study found that a costly computerized system to help radiologists read mammograms was no better at finding cancer than traditional mammography and led to many more </a:t>
            </a:r>
            <a:r>
              <a:rPr lang="en-US" sz="1800" dirty="0">
                <a:solidFill>
                  <a:schemeClr val="accent2"/>
                </a:solidFill>
                <a:latin typeface="Georgia" pitchFamily="18" charset="0"/>
                <a:cs typeface="Times New Roman" pitchFamily="18" charset="0"/>
              </a:rPr>
              <a:t>false alarms</a:t>
            </a:r>
            <a:r>
              <a:rPr lang="en-US" sz="1800" dirty="0">
                <a:latin typeface="Georgia" pitchFamily="18" charset="0"/>
                <a:cs typeface="Times New Roman" pitchFamily="18" charset="0"/>
              </a:rPr>
              <a:t> that required needless biopsies. The computerized systems are used in some 30 percent of all mammography centers, where they are </a:t>
            </a:r>
            <a:r>
              <a:rPr lang="en-US" sz="1800" dirty="0">
                <a:solidFill>
                  <a:srgbClr val="FF33CC"/>
                </a:solidFill>
                <a:latin typeface="Georgia" pitchFamily="18" charset="0"/>
                <a:cs typeface="Times New Roman" pitchFamily="18" charset="0"/>
              </a:rPr>
              <a:t>driving up costs</a:t>
            </a:r>
            <a:r>
              <a:rPr lang="en-US" sz="1800" dirty="0">
                <a:latin typeface="Georgia" pitchFamily="18" charset="0"/>
                <a:cs typeface="Times New Roman" pitchFamily="18" charset="0"/>
              </a:rPr>
              <a:t> for no clear medical benefit. Government and private insurers may need to reconsider whether the systems are worth covering.</a:t>
            </a:r>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043" fill="hold"/>
                                        <p:tgtEl>
                                          <p:spTgt spid="3"/>
                                        </p:tgtEl>
                                      </p:cBhvr>
                                    </p:cmd>
                                  </p:childTnLst>
                                </p:cTn>
                              </p:par>
                              <p:par>
                                <p:cTn id="7" presetID="18" presetClass="entr" presetSubtype="6" fill="hold" grpId="0" nodeType="withEffect">
                                  <p:stCondLst>
                                    <p:cond delay="0"/>
                                  </p:stCondLst>
                                  <p:childTnLst>
                                    <p:set>
                                      <p:cBhvr>
                                        <p:cTn id="8" dur="1" fill="hold">
                                          <p:stCondLst>
                                            <p:cond delay="0"/>
                                          </p:stCondLst>
                                        </p:cTn>
                                        <p:tgtEl>
                                          <p:spTgt spid="443395"/>
                                        </p:tgtEl>
                                        <p:attrNameLst>
                                          <p:attrName>style.visibility</p:attrName>
                                        </p:attrNameLst>
                                      </p:cBhvr>
                                      <p:to>
                                        <p:strVal val="visible"/>
                                      </p:to>
                                    </p:set>
                                    <p:animEffect transition="in" filter="strips(downRight)">
                                      <p:cBhvr>
                                        <p:cTn id="9" dur="3000"/>
                                        <p:tgtEl>
                                          <p:spTgt spid="443395"/>
                                        </p:tgtEl>
                                      </p:cBhvr>
                                    </p:animEffect>
                                  </p:childTnLst>
                                </p:cTn>
                              </p:par>
                              <p:par>
                                <p:cTn id="10" presetID="18" presetClass="entr" presetSubtype="6" fill="hold" grpId="0" nodeType="withEffect">
                                  <p:stCondLst>
                                    <p:cond delay="3000"/>
                                  </p:stCondLst>
                                  <p:childTnLst>
                                    <p:set>
                                      <p:cBhvr>
                                        <p:cTn id="11" dur="1" fill="hold">
                                          <p:stCondLst>
                                            <p:cond delay="0"/>
                                          </p:stCondLst>
                                        </p:cTn>
                                        <p:tgtEl>
                                          <p:spTgt spid="443396"/>
                                        </p:tgtEl>
                                        <p:attrNameLst>
                                          <p:attrName>style.visibility</p:attrName>
                                        </p:attrNameLst>
                                      </p:cBhvr>
                                      <p:to>
                                        <p:strVal val="visible"/>
                                      </p:to>
                                    </p:set>
                                    <p:animEffect transition="in" filter="strips(downRight)">
                                      <p:cBhvr>
                                        <p:cTn id="12" dur="3000"/>
                                        <p:tgtEl>
                                          <p:spTgt spid="443396"/>
                                        </p:tgtEl>
                                      </p:cBhvr>
                                    </p:animEffect>
                                  </p:childTnLst>
                                </p:cTn>
                              </p:par>
                              <p:par>
                                <p:cTn id="13" presetID="18" presetClass="entr" presetSubtype="6" fill="hold" grpId="0" nodeType="withEffect">
                                  <p:stCondLst>
                                    <p:cond delay="6000"/>
                                  </p:stCondLst>
                                  <p:childTnLst>
                                    <p:set>
                                      <p:cBhvr>
                                        <p:cTn id="14" dur="1" fill="hold">
                                          <p:stCondLst>
                                            <p:cond delay="0"/>
                                          </p:stCondLst>
                                        </p:cTn>
                                        <p:tgtEl>
                                          <p:spTgt spid="443397"/>
                                        </p:tgtEl>
                                        <p:attrNameLst>
                                          <p:attrName>style.visibility</p:attrName>
                                        </p:attrNameLst>
                                      </p:cBhvr>
                                      <p:to>
                                        <p:strVal val="visible"/>
                                      </p:to>
                                    </p:set>
                                    <p:animEffect transition="in" filter="strips(downRight)">
                                      <p:cBhvr>
                                        <p:cTn id="15" dur="3000"/>
                                        <p:tgtEl>
                                          <p:spTgt spid="4433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443395" grpId="0"/>
      <p:bldP spid="443396" grpId="0"/>
      <p:bldP spid="44339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ext Box 2"/>
          <p:cNvSpPr txBox="1">
            <a:spLocks noChangeArrowheads="1"/>
          </p:cNvSpPr>
          <p:nvPr/>
        </p:nvSpPr>
        <p:spPr bwMode="auto">
          <a:xfrm>
            <a:off x="504825" y="77788"/>
            <a:ext cx="8315325" cy="1190625"/>
          </a:xfrm>
          <a:prstGeom prst="rect">
            <a:avLst/>
          </a:prstGeom>
          <a:noFill/>
          <a:ln w="9525">
            <a:noFill/>
            <a:miter lim="800000"/>
            <a:headEnd/>
            <a:tailEnd/>
          </a:ln>
          <a:effectLst/>
        </p:spPr>
        <p:txBody>
          <a:bodyPr>
            <a:spAutoFit/>
          </a:bodyPr>
          <a:lstStyle/>
          <a:p>
            <a:pPr algn="ctr">
              <a:buFontTx/>
              <a:buNone/>
              <a:defRPr/>
            </a:pPr>
            <a:r>
              <a:rPr lang="en-US" sz="3600">
                <a:solidFill>
                  <a:srgbClr val="990000"/>
                </a:solidFill>
                <a:effectLst>
                  <a:outerShdw blurRad="38100" dist="38100" dir="2700000" algn="tl">
                    <a:srgbClr val="C0C0C0"/>
                  </a:outerShdw>
                </a:effectLst>
              </a:rPr>
              <a:t>Predictive value is very dependent on prevalence of disease</a:t>
            </a:r>
            <a:endParaRPr lang="en-US" sz="3600">
              <a:solidFill>
                <a:schemeClr val="accent2"/>
              </a:solidFill>
              <a:effectLst>
                <a:outerShdw blurRad="38100" dist="38100" dir="2700000" algn="tl">
                  <a:srgbClr val="C0C0C0"/>
                </a:outerShdw>
              </a:effectLst>
            </a:endParaRPr>
          </a:p>
        </p:txBody>
      </p:sp>
      <p:sp>
        <p:nvSpPr>
          <p:cNvPr id="49155" name="Text Box 3"/>
          <p:cNvSpPr txBox="1">
            <a:spLocks noChangeArrowheads="1"/>
          </p:cNvSpPr>
          <p:nvPr/>
        </p:nvSpPr>
        <p:spPr bwMode="auto">
          <a:xfrm>
            <a:off x="579438" y="1603375"/>
            <a:ext cx="65849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latin typeface="Times New Roman" pitchFamily="18" charset="0"/>
              </a:rPr>
              <a:t>  </a:t>
            </a:r>
            <a:r>
              <a:rPr lang="en-US" sz="3600" b="1">
                <a:solidFill>
                  <a:srgbClr val="FF00FF"/>
                </a:solidFill>
              </a:rPr>
              <a:t>Low prevalence (&lt; 10%):</a:t>
            </a:r>
            <a:r>
              <a:rPr lang="en-US" sz="3600"/>
              <a:t> </a:t>
            </a:r>
            <a:r>
              <a:rPr lang="en-US" sz="3600" b="1"/>
              <a:t>	</a:t>
            </a:r>
          </a:p>
          <a:p>
            <a:pPr>
              <a:buFontTx/>
              <a:buNone/>
            </a:pPr>
            <a:r>
              <a:rPr lang="en-US" sz="3600" b="1"/>
              <a:t>			</a:t>
            </a:r>
            <a:r>
              <a:rPr lang="en-US" sz="3600" b="1">
                <a:solidFill>
                  <a:schemeClr val="accent2"/>
                </a:solidFill>
              </a:rPr>
              <a:t>PV+ is low</a:t>
            </a:r>
            <a:endParaRPr lang="en-US" sz="3600"/>
          </a:p>
          <a:p>
            <a:pPr>
              <a:buFontTx/>
              <a:buNone/>
            </a:pPr>
            <a:r>
              <a:rPr lang="en-US" sz="3600"/>
              <a:t>			</a:t>
            </a:r>
            <a:r>
              <a:rPr lang="en-US" sz="3600" b="1">
                <a:solidFill>
                  <a:srgbClr val="008080"/>
                </a:solidFill>
              </a:rPr>
              <a:t>PV- is </a:t>
            </a:r>
            <a:r>
              <a:rPr lang="en-US" sz="3600" b="1">
                <a:solidFill>
                  <a:srgbClr val="FF3399"/>
                </a:solidFill>
              </a:rPr>
              <a:t>high</a:t>
            </a:r>
            <a:endParaRPr lang="en-US" sz="3600"/>
          </a:p>
        </p:txBody>
      </p:sp>
      <p:sp>
        <p:nvSpPr>
          <p:cNvPr id="484356" name="Text Box 4"/>
          <p:cNvSpPr txBox="1">
            <a:spLocks noChangeArrowheads="1"/>
          </p:cNvSpPr>
          <p:nvPr/>
        </p:nvSpPr>
        <p:spPr bwMode="auto">
          <a:xfrm>
            <a:off x="827088" y="3690938"/>
            <a:ext cx="65849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b="1" dirty="0">
                <a:solidFill>
                  <a:srgbClr val="008080"/>
                </a:solidFill>
              </a:rPr>
              <a:t>High prevalence ( &gt; 40-50%):</a:t>
            </a:r>
            <a:r>
              <a:rPr lang="en-US" sz="3600" dirty="0"/>
              <a:t> </a:t>
            </a:r>
          </a:p>
          <a:p>
            <a:pPr>
              <a:buFontTx/>
              <a:buNone/>
            </a:pPr>
            <a:r>
              <a:rPr lang="en-US" sz="3600" dirty="0"/>
              <a:t>			</a:t>
            </a:r>
            <a:r>
              <a:rPr lang="en-US" sz="3600" b="1" dirty="0">
                <a:solidFill>
                  <a:schemeClr val="accent2"/>
                </a:solidFill>
              </a:rPr>
              <a:t>PV+ is </a:t>
            </a:r>
            <a:r>
              <a:rPr lang="en-US" sz="3600" b="1" dirty="0">
                <a:solidFill>
                  <a:srgbClr val="FF3399"/>
                </a:solidFill>
              </a:rPr>
              <a:t>high</a:t>
            </a:r>
            <a:endParaRPr lang="en-US" sz="3600" b="1" dirty="0">
              <a:solidFill>
                <a:schemeClr val="accent2"/>
              </a:solidFill>
            </a:endParaRPr>
          </a:p>
          <a:p>
            <a:pPr>
              <a:buFontTx/>
              <a:buNone/>
            </a:pPr>
            <a:r>
              <a:rPr lang="en-US" sz="3600" dirty="0"/>
              <a:t>			</a:t>
            </a:r>
            <a:r>
              <a:rPr lang="en-US" sz="3600" b="1" dirty="0">
                <a:solidFill>
                  <a:srgbClr val="008080"/>
                </a:solidFill>
              </a:rPr>
              <a:t>PV-</a:t>
            </a:r>
            <a:r>
              <a:rPr lang="en-US" sz="3600" b="1" dirty="0">
                <a:solidFill>
                  <a:schemeClr val="accent2"/>
                </a:solidFill>
              </a:rPr>
              <a:t> </a:t>
            </a:r>
            <a:r>
              <a:rPr lang="en-US" sz="3600" b="1" dirty="0">
                <a:solidFill>
                  <a:srgbClr val="008080"/>
                </a:solidFill>
              </a:rPr>
              <a:t>is</a:t>
            </a:r>
            <a:r>
              <a:rPr lang="en-US" sz="3600" b="1" dirty="0">
                <a:solidFill>
                  <a:schemeClr val="accent2"/>
                </a:solidFill>
              </a:rPr>
              <a:t> lower</a:t>
            </a:r>
            <a:r>
              <a:rPr lang="en-US" sz="3600" dirty="0"/>
              <a:t>	</a:t>
            </a:r>
            <a:r>
              <a:rPr lang="en-US" sz="3600" dirty="0">
                <a:latin typeface="Times New Roman" pitchFamily="18" charset="0"/>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018" fill="hold"/>
                                        <p:tgtEl>
                                          <p:spTgt spid="3"/>
                                        </p:tgtEl>
                                      </p:cBhvr>
                                    </p:cmd>
                                  </p:childTnLst>
                                </p:cTn>
                              </p:par>
                              <p:par>
                                <p:cTn id="7" presetID="3" presetClass="entr" presetSubtype="10" fill="hold" grpId="0" nodeType="withEffect">
                                  <p:stCondLst>
                                    <p:cond delay="6000"/>
                                  </p:stCondLst>
                                  <p:childTnLst>
                                    <p:set>
                                      <p:cBhvr>
                                        <p:cTn id="8" dur="1" fill="hold">
                                          <p:stCondLst>
                                            <p:cond delay="0"/>
                                          </p:stCondLst>
                                        </p:cTn>
                                        <p:tgtEl>
                                          <p:spTgt spid="484356"/>
                                        </p:tgtEl>
                                        <p:attrNameLst>
                                          <p:attrName>style.visibility</p:attrName>
                                        </p:attrNameLst>
                                      </p:cBhvr>
                                      <p:to>
                                        <p:strVal val="visible"/>
                                      </p:to>
                                    </p:set>
                                    <p:animEffect transition="in" filter="blinds(horizontal)">
                                      <p:cBhvr>
                                        <p:cTn id="9" dur="2000"/>
                                        <p:tgtEl>
                                          <p:spTgt spid="4843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bldLst>
      <p:bldP spid="48435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a:xfrm>
            <a:off x="457200" y="0"/>
            <a:ext cx="8001000" cy="914400"/>
          </a:xfrm>
        </p:spPr>
        <p:txBody>
          <a:bodyPr/>
          <a:lstStyle/>
          <a:p>
            <a:pPr eaLnBrk="1" hangingPunct="1">
              <a:defRPr/>
            </a:pPr>
            <a:r>
              <a:rPr lang="en-US" smtClean="0">
                <a:solidFill>
                  <a:schemeClr val="bg2"/>
                </a:solidFill>
                <a:effectLst>
                  <a:outerShdw blurRad="38100" dist="38100" dir="2700000" algn="tl">
                    <a:srgbClr val="C0C0C0"/>
                  </a:outerShdw>
                </a:effectLst>
              </a:rPr>
              <a:t>Example - low prevalence (1%)</a:t>
            </a:r>
          </a:p>
        </p:txBody>
      </p:sp>
      <p:grpSp>
        <p:nvGrpSpPr>
          <p:cNvPr id="50179" name="Group 4"/>
          <p:cNvGrpSpPr>
            <a:grpSpLocks/>
          </p:cNvGrpSpPr>
          <p:nvPr/>
        </p:nvGrpSpPr>
        <p:grpSpPr bwMode="auto">
          <a:xfrm>
            <a:off x="228600" y="1127125"/>
            <a:ext cx="6540500" cy="3749675"/>
            <a:chOff x="144" y="710"/>
            <a:chExt cx="4120" cy="2362"/>
          </a:xfrm>
        </p:grpSpPr>
        <p:sp>
          <p:nvSpPr>
            <p:cNvPr id="50192" name="Text Box 5"/>
            <p:cNvSpPr txBox="1">
              <a:spLocks noChangeArrowheads="1"/>
            </p:cNvSpPr>
            <p:nvPr/>
          </p:nvSpPr>
          <p:spPr bwMode="auto">
            <a:xfrm>
              <a:off x="3692" y="2255"/>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892</a:t>
              </a:r>
            </a:p>
          </p:txBody>
        </p:sp>
        <p:sp>
          <p:nvSpPr>
            <p:cNvPr id="50193" name="Text Box 6"/>
            <p:cNvSpPr txBox="1">
              <a:spLocks noChangeArrowheads="1"/>
            </p:cNvSpPr>
            <p:nvPr/>
          </p:nvSpPr>
          <p:spPr bwMode="auto">
            <a:xfrm>
              <a:off x="3696" y="1583"/>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108</a:t>
              </a:r>
            </a:p>
          </p:txBody>
        </p:sp>
        <p:sp>
          <p:nvSpPr>
            <p:cNvPr id="50194" name="Text Box 7"/>
            <p:cNvSpPr txBox="1">
              <a:spLocks noChangeArrowheads="1"/>
            </p:cNvSpPr>
            <p:nvPr/>
          </p:nvSpPr>
          <p:spPr bwMode="auto">
            <a:xfrm>
              <a:off x="672" y="710"/>
              <a:ext cx="341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a:latin typeface="Times New Roman" pitchFamily="18" charset="0"/>
                </a:rPr>
                <a:t> </a:t>
              </a:r>
              <a:r>
                <a:rPr lang="en-US" sz="2800"/>
                <a:t>Disease</a:t>
              </a:r>
              <a:endParaRPr lang="en-US"/>
            </a:p>
          </p:txBody>
        </p:sp>
        <p:sp>
          <p:nvSpPr>
            <p:cNvPr id="50195" name="Text Box 8"/>
            <p:cNvSpPr txBox="1">
              <a:spLocks noChangeArrowheads="1"/>
            </p:cNvSpPr>
            <p:nvPr/>
          </p:nvSpPr>
          <p:spPr bwMode="auto">
            <a:xfrm>
              <a:off x="1536" y="1119"/>
              <a:ext cx="4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FF33CC"/>
                  </a:solidFill>
                </a:rPr>
                <a:t>Yes</a:t>
              </a:r>
              <a:endParaRPr lang="en-US" sz="2400"/>
            </a:p>
          </p:txBody>
        </p:sp>
        <p:sp>
          <p:nvSpPr>
            <p:cNvPr id="50196" name="Text Box 9"/>
            <p:cNvSpPr txBox="1">
              <a:spLocks noChangeArrowheads="1"/>
            </p:cNvSpPr>
            <p:nvPr/>
          </p:nvSpPr>
          <p:spPr bwMode="auto">
            <a:xfrm>
              <a:off x="2798" y="1119"/>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009999"/>
                  </a:solidFill>
                </a:rPr>
                <a:t>No</a:t>
              </a:r>
              <a:endParaRPr lang="en-US" sz="2400"/>
            </a:p>
          </p:txBody>
        </p:sp>
        <p:sp>
          <p:nvSpPr>
            <p:cNvPr id="50197" name="Text Box 10"/>
            <p:cNvSpPr txBox="1">
              <a:spLocks noChangeArrowheads="1"/>
            </p:cNvSpPr>
            <p:nvPr/>
          </p:nvSpPr>
          <p:spPr bwMode="auto">
            <a:xfrm>
              <a:off x="144" y="1913"/>
              <a:ext cx="5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Test</a:t>
              </a:r>
            </a:p>
          </p:txBody>
        </p:sp>
        <p:sp>
          <p:nvSpPr>
            <p:cNvPr id="50198" name="Text Box 11"/>
            <p:cNvSpPr txBox="1">
              <a:spLocks noChangeArrowheads="1"/>
            </p:cNvSpPr>
            <p:nvPr/>
          </p:nvSpPr>
          <p:spPr bwMode="auto">
            <a:xfrm>
              <a:off x="1142" y="1406"/>
              <a:ext cx="3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TP</a:t>
              </a:r>
            </a:p>
          </p:txBody>
        </p:sp>
        <p:sp>
          <p:nvSpPr>
            <p:cNvPr id="50199" name="Text Box 12"/>
            <p:cNvSpPr txBox="1">
              <a:spLocks noChangeArrowheads="1"/>
            </p:cNvSpPr>
            <p:nvPr/>
          </p:nvSpPr>
          <p:spPr bwMode="auto">
            <a:xfrm>
              <a:off x="2348" y="1406"/>
              <a:ext cx="3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FP</a:t>
              </a:r>
              <a:endParaRPr lang="en-US" sz="2400"/>
            </a:p>
          </p:txBody>
        </p:sp>
        <p:sp>
          <p:nvSpPr>
            <p:cNvPr id="50200" name="Text Box 13"/>
            <p:cNvSpPr txBox="1">
              <a:spLocks noChangeArrowheads="1"/>
            </p:cNvSpPr>
            <p:nvPr/>
          </p:nvSpPr>
          <p:spPr bwMode="auto">
            <a:xfrm>
              <a:off x="2337" y="2227"/>
              <a:ext cx="3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TN</a:t>
              </a:r>
              <a:endParaRPr lang="en-US" sz="2400"/>
            </a:p>
          </p:txBody>
        </p:sp>
        <p:sp>
          <p:nvSpPr>
            <p:cNvPr id="50201" name="Text Box 14"/>
            <p:cNvSpPr txBox="1">
              <a:spLocks noChangeArrowheads="1"/>
            </p:cNvSpPr>
            <p:nvPr/>
          </p:nvSpPr>
          <p:spPr bwMode="auto">
            <a:xfrm>
              <a:off x="1152" y="2078"/>
              <a:ext cx="3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FN</a:t>
              </a:r>
              <a:endParaRPr lang="en-US" sz="2400"/>
            </a:p>
          </p:txBody>
        </p:sp>
        <p:grpSp>
          <p:nvGrpSpPr>
            <p:cNvPr id="50202" name="Group 15"/>
            <p:cNvGrpSpPr>
              <a:grpSpLocks/>
            </p:cNvGrpSpPr>
            <p:nvPr/>
          </p:nvGrpSpPr>
          <p:grpSpPr bwMode="auto">
            <a:xfrm>
              <a:off x="2151" y="1808"/>
              <a:ext cx="424" cy="499"/>
              <a:chOff x="2151" y="1808"/>
              <a:chExt cx="424" cy="499"/>
            </a:xfrm>
          </p:grpSpPr>
          <p:sp>
            <p:nvSpPr>
              <p:cNvPr id="50218" name="Text Box 16"/>
              <p:cNvSpPr txBox="1">
                <a:spLocks noChangeArrowheads="1"/>
              </p:cNvSpPr>
              <p:nvPr/>
            </p:nvSpPr>
            <p:spPr bwMode="auto">
              <a:xfrm>
                <a:off x="2151" y="182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a:t>
                </a:r>
              </a:p>
            </p:txBody>
          </p:sp>
          <p:sp>
            <p:nvSpPr>
              <p:cNvPr id="50219" name="Text Box 17"/>
              <p:cNvSpPr txBox="1">
                <a:spLocks noChangeArrowheads="1"/>
              </p:cNvSpPr>
              <p:nvPr/>
            </p:nvSpPr>
            <p:spPr bwMode="auto">
              <a:xfrm>
                <a:off x="2352" y="180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b</a:t>
                </a:r>
              </a:p>
            </p:txBody>
          </p:sp>
          <p:sp>
            <p:nvSpPr>
              <p:cNvPr id="50220" name="Text Box 18"/>
              <p:cNvSpPr txBox="1">
                <a:spLocks noChangeArrowheads="1"/>
              </p:cNvSpPr>
              <p:nvPr/>
            </p:nvSpPr>
            <p:spPr bwMode="auto">
              <a:xfrm>
                <a:off x="2352" y="201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d</a:t>
                </a:r>
              </a:p>
            </p:txBody>
          </p:sp>
          <p:sp>
            <p:nvSpPr>
              <p:cNvPr id="50221" name="Text Box 19"/>
              <p:cNvSpPr txBox="1">
                <a:spLocks noChangeArrowheads="1"/>
              </p:cNvSpPr>
              <p:nvPr/>
            </p:nvSpPr>
            <p:spPr bwMode="auto">
              <a:xfrm>
                <a:off x="2158" y="2019"/>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c</a:t>
                </a:r>
              </a:p>
            </p:txBody>
          </p:sp>
        </p:grpSp>
        <p:sp>
          <p:nvSpPr>
            <p:cNvPr id="50203" name="Text Box 20"/>
            <p:cNvSpPr txBox="1">
              <a:spLocks noChangeArrowheads="1"/>
            </p:cNvSpPr>
            <p:nvPr/>
          </p:nvSpPr>
          <p:spPr bwMode="auto">
            <a:xfrm>
              <a:off x="1584" y="1577"/>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a:t>
              </a:r>
            </a:p>
          </p:txBody>
        </p:sp>
        <p:sp>
          <p:nvSpPr>
            <p:cNvPr id="50204" name="Text Box 21"/>
            <p:cNvSpPr txBox="1">
              <a:spLocks noChangeArrowheads="1"/>
            </p:cNvSpPr>
            <p:nvPr/>
          </p:nvSpPr>
          <p:spPr bwMode="auto">
            <a:xfrm>
              <a:off x="2828" y="1583"/>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99</a:t>
              </a:r>
              <a:endParaRPr lang="en-US" sz="2400"/>
            </a:p>
          </p:txBody>
        </p:sp>
        <p:sp>
          <p:nvSpPr>
            <p:cNvPr id="50205" name="Text Box 22"/>
            <p:cNvSpPr txBox="1">
              <a:spLocks noChangeArrowheads="1"/>
            </p:cNvSpPr>
            <p:nvPr/>
          </p:nvSpPr>
          <p:spPr bwMode="auto">
            <a:xfrm>
              <a:off x="1628" y="2255"/>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a:t>
              </a:r>
              <a:endParaRPr lang="en-US" sz="2400"/>
            </a:p>
          </p:txBody>
        </p:sp>
        <p:sp>
          <p:nvSpPr>
            <p:cNvPr id="50206" name="Text Box 23"/>
            <p:cNvSpPr txBox="1">
              <a:spLocks noChangeArrowheads="1"/>
            </p:cNvSpPr>
            <p:nvPr/>
          </p:nvSpPr>
          <p:spPr bwMode="auto">
            <a:xfrm>
              <a:off x="2784" y="2255"/>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891</a:t>
              </a:r>
              <a:endParaRPr lang="en-US" sz="2400"/>
            </a:p>
          </p:txBody>
        </p:sp>
        <p:grpSp>
          <p:nvGrpSpPr>
            <p:cNvPr id="50207" name="Group 24"/>
            <p:cNvGrpSpPr>
              <a:grpSpLocks/>
            </p:cNvGrpSpPr>
            <p:nvPr/>
          </p:nvGrpSpPr>
          <p:grpSpPr bwMode="auto">
            <a:xfrm>
              <a:off x="1152" y="1392"/>
              <a:ext cx="3072" cy="1680"/>
              <a:chOff x="1152" y="1392"/>
              <a:chExt cx="3072" cy="1680"/>
            </a:xfrm>
          </p:grpSpPr>
          <p:sp>
            <p:nvSpPr>
              <p:cNvPr id="50213" name="Rectangle 25"/>
              <p:cNvSpPr>
                <a:spLocks noChangeArrowheads="1"/>
              </p:cNvSpPr>
              <p:nvPr/>
            </p:nvSpPr>
            <p:spPr bwMode="auto">
              <a:xfrm>
                <a:off x="1152" y="1392"/>
                <a:ext cx="2448" cy="13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4" name="Line 26"/>
              <p:cNvSpPr>
                <a:spLocks noChangeShapeType="1"/>
              </p:cNvSpPr>
              <p:nvPr/>
            </p:nvSpPr>
            <p:spPr bwMode="auto">
              <a:xfrm>
                <a:off x="2352" y="1392"/>
                <a:ext cx="0" cy="13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5" name="Line 27"/>
              <p:cNvSpPr>
                <a:spLocks noChangeShapeType="1"/>
              </p:cNvSpPr>
              <p:nvPr/>
            </p:nvSpPr>
            <p:spPr bwMode="auto">
              <a:xfrm>
                <a:off x="1152" y="2064"/>
                <a:ext cx="24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6" name="Line 28"/>
              <p:cNvSpPr>
                <a:spLocks noChangeShapeType="1"/>
              </p:cNvSpPr>
              <p:nvPr/>
            </p:nvSpPr>
            <p:spPr bwMode="auto">
              <a:xfrm>
                <a:off x="3600" y="2736"/>
                <a:ext cx="6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17" name="Line 29"/>
              <p:cNvSpPr>
                <a:spLocks noChangeShapeType="1"/>
              </p:cNvSpPr>
              <p:nvPr/>
            </p:nvSpPr>
            <p:spPr bwMode="auto">
              <a:xfrm>
                <a:off x="3600" y="2736"/>
                <a:ext cx="0" cy="3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0208" name="Text Box 30"/>
            <p:cNvSpPr txBox="1">
              <a:spLocks noChangeArrowheads="1"/>
            </p:cNvSpPr>
            <p:nvPr/>
          </p:nvSpPr>
          <p:spPr bwMode="auto">
            <a:xfrm>
              <a:off x="3648" y="2735"/>
              <a:ext cx="6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1000</a:t>
              </a:r>
              <a:endParaRPr lang="en-US" sz="2400"/>
            </a:p>
          </p:txBody>
        </p:sp>
        <p:sp>
          <p:nvSpPr>
            <p:cNvPr id="50209" name="Text Box 31"/>
            <p:cNvSpPr txBox="1">
              <a:spLocks noChangeArrowheads="1"/>
            </p:cNvSpPr>
            <p:nvPr/>
          </p:nvSpPr>
          <p:spPr bwMode="auto">
            <a:xfrm>
              <a:off x="1580" y="2744"/>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10</a:t>
              </a:r>
              <a:endParaRPr lang="en-US" sz="2400"/>
            </a:p>
          </p:txBody>
        </p:sp>
        <p:sp>
          <p:nvSpPr>
            <p:cNvPr id="50210" name="Text Box 32"/>
            <p:cNvSpPr txBox="1">
              <a:spLocks noChangeArrowheads="1"/>
            </p:cNvSpPr>
            <p:nvPr/>
          </p:nvSpPr>
          <p:spPr bwMode="auto">
            <a:xfrm>
              <a:off x="2780" y="2735"/>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990</a:t>
              </a:r>
              <a:endParaRPr lang="en-US" sz="2400"/>
            </a:p>
          </p:txBody>
        </p:sp>
        <p:sp>
          <p:nvSpPr>
            <p:cNvPr id="50211" name="Text Box 33"/>
            <p:cNvSpPr txBox="1">
              <a:spLocks noChangeArrowheads="1"/>
            </p:cNvSpPr>
            <p:nvPr/>
          </p:nvSpPr>
          <p:spPr bwMode="auto">
            <a:xfrm>
              <a:off x="240" y="1609"/>
              <a:ext cx="9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FF33CC"/>
                  </a:solidFill>
                </a:rPr>
                <a:t>Abnormal</a:t>
              </a:r>
              <a:endParaRPr lang="en-US" sz="2400"/>
            </a:p>
          </p:txBody>
        </p:sp>
        <p:sp>
          <p:nvSpPr>
            <p:cNvPr id="50212" name="Text Box 34"/>
            <p:cNvSpPr txBox="1">
              <a:spLocks noChangeArrowheads="1"/>
            </p:cNvSpPr>
            <p:nvPr/>
          </p:nvSpPr>
          <p:spPr bwMode="auto">
            <a:xfrm>
              <a:off x="432" y="2329"/>
              <a:ext cx="7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009999"/>
                  </a:solidFill>
                </a:rPr>
                <a:t>Normal</a:t>
              </a:r>
              <a:endParaRPr lang="en-US" sz="2400"/>
            </a:p>
          </p:txBody>
        </p:sp>
      </p:grpSp>
      <p:sp>
        <p:nvSpPr>
          <p:cNvPr id="538659" name="Text Box 35"/>
          <p:cNvSpPr txBox="1">
            <a:spLocks noChangeArrowheads="1"/>
          </p:cNvSpPr>
          <p:nvPr/>
        </p:nvSpPr>
        <p:spPr bwMode="auto">
          <a:xfrm>
            <a:off x="6400800" y="2133600"/>
            <a:ext cx="219868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008080"/>
                </a:solidFill>
                <a:latin typeface="Times New Roman" pitchFamily="18" charset="0"/>
              </a:rPr>
              <a:t>	</a:t>
            </a:r>
            <a:r>
              <a:rPr lang="en-US" sz="2800" b="1">
                <a:solidFill>
                  <a:srgbClr val="008080"/>
                </a:solidFill>
              </a:rPr>
              <a:t>PV+ : </a:t>
            </a:r>
          </a:p>
          <a:p>
            <a:pPr>
              <a:buFontTx/>
              <a:buNone/>
            </a:pPr>
            <a:r>
              <a:rPr lang="en-US" sz="2800">
                <a:solidFill>
                  <a:srgbClr val="008080"/>
                </a:solidFill>
              </a:rPr>
              <a:t>	9/108</a:t>
            </a:r>
            <a:r>
              <a:rPr lang="en-US" sz="2800" b="1">
                <a:solidFill>
                  <a:srgbClr val="008080"/>
                </a:solidFill>
              </a:rPr>
              <a:t>=</a:t>
            </a:r>
          </a:p>
          <a:p>
            <a:pPr>
              <a:buFontTx/>
              <a:buNone/>
            </a:pPr>
            <a:r>
              <a:rPr lang="en-US" sz="2800" b="1">
                <a:solidFill>
                  <a:srgbClr val="008080"/>
                </a:solidFill>
              </a:rPr>
              <a:t>	  8.3%</a:t>
            </a:r>
          </a:p>
        </p:txBody>
      </p:sp>
      <p:sp>
        <p:nvSpPr>
          <p:cNvPr id="538660" name="Text Box 36"/>
          <p:cNvSpPr txBox="1">
            <a:spLocks noChangeArrowheads="1"/>
          </p:cNvSpPr>
          <p:nvPr/>
        </p:nvSpPr>
        <p:spPr bwMode="auto">
          <a:xfrm>
            <a:off x="6400800" y="3856038"/>
            <a:ext cx="241458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chemeClr val="accent2"/>
                </a:solidFill>
                <a:latin typeface="Times New Roman" pitchFamily="18" charset="0"/>
              </a:rPr>
              <a:t>	</a:t>
            </a:r>
            <a:r>
              <a:rPr lang="en-US" sz="2800" b="1">
                <a:solidFill>
                  <a:schemeClr val="accent2"/>
                </a:solidFill>
              </a:rPr>
              <a:t>PV-: </a:t>
            </a:r>
          </a:p>
          <a:p>
            <a:pPr>
              <a:buFontTx/>
              <a:buNone/>
            </a:pPr>
            <a:r>
              <a:rPr lang="en-US" sz="2800" b="1">
                <a:solidFill>
                  <a:schemeClr val="accent2"/>
                </a:solidFill>
              </a:rPr>
              <a:t>	</a:t>
            </a:r>
            <a:r>
              <a:rPr lang="en-US" sz="2800">
                <a:solidFill>
                  <a:schemeClr val="accent2"/>
                </a:solidFill>
              </a:rPr>
              <a:t>891/892</a:t>
            </a:r>
            <a:endParaRPr lang="en-US" sz="2800" b="1">
              <a:solidFill>
                <a:schemeClr val="accent2"/>
              </a:solidFill>
            </a:endParaRPr>
          </a:p>
          <a:p>
            <a:pPr>
              <a:buFontTx/>
              <a:buNone/>
            </a:pPr>
            <a:r>
              <a:rPr lang="en-US" sz="2800" b="1">
                <a:solidFill>
                  <a:schemeClr val="accent2"/>
                </a:solidFill>
              </a:rPr>
              <a:t>	= 99.9%</a:t>
            </a:r>
            <a:endParaRPr lang="en-US" sz="2800" b="1">
              <a:solidFill>
                <a:srgbClr val="008080"/>
              </a:solidFill>
            </a:endParaRPr>
          </a:p>
        </p:txBody>
      </p:sp>
      <p:grpSp>
        <p:nvGrpSpPr>
          <p:cNvPr id="50182" name="Group 37"/>
          <p:cNvGrpSpPr>
            <a:grpSpLocks/>
          </p:cNvGrpSpPr>
          <p:nvPr/>
        </p:nvGrpSpPr>
        <p:grpSpPr bwMode="auto">
          <a:xfrm>
            <a:off x="933450" y="5257800"/>
            <a:ext cx="2608263" cy="1006475"/>
            <a:chOff x="588" y="3312"/>
            <a:chExt cx="1643" cy="634"/>
          </a:xfrm>
        </p:grpSpPr>
        <p:sp>
          <p:nvSpPr>
            <p:cNvPr id="50188" name="Text Box 38"/>
            <p:cNvSpPr txBox="1">
              <a:spLocks noChangeArrowheads="1"/>
            </p:cNvSpPr>
            <p:nvPr/>
          </p:nvSpPr>
          <p:spPr bwMode="auto">
            <a:xfrm>
              <a:off x="588" y="3499"/>
              <a:ext cx="5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CC"/>
                  </a:solidFill>
                </a:rPr>
                <a:t>Se</a:t>
              </a:r>
              <a:r>
                <a:rPr lang="en-US" sz="2800"/>
                <a:t> =</a:t>
              </a:r>
            </a:p>
          </p:txBody>
        </p:sp>
        <p:sp>
          <p:nvSpPr>
            <p:cNvPr id="50189" name="Text Box 39"/>
            <p:cNvSpPr txBox="1">
              <a:spLocks noChangeArrowheads="1"/>
            </p:cNvSpPr>
            <p:nvPr/>
          </p:nvSpPr>
          <p:spPr bwMode="auto">
            <a:xfrm>
              <a:off x="1174" y="3312"/>
              <a:ext cx="36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9</a:t>
              </a:r>
            </a:p>
            <a:p>
              <a:pPr>
                <a:buFontTx/>
                <a:buNone/>
              </a:pPr>
              <a:r>
                <a:rPr lang="en-US" sz="2800"/>
                <a:t>10</a:t>
              </a:r>
            </a:p>
          </p:txBody>
        </p:sp>
        <p:sp>
          <p:nvSpPr>
            <p:cNvPr id="50190" name="Text Box 40"/>
            <p:cNvSpPr txBox="1">
              <a:spLocks noChangeArrowheads="1"/>
            </p:cNvSpPr>
            <p:nvPr/>
          </p:nvSpPr>
          <p:spPr bwMode="auto">
            <a:xfrm>
              <a:off x="1548" y="3505"/>
              <a:ext cx="6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.90</a:t>
              </a:r>
            </a:p>
          </p:txBody>
        </p:sp>
        <p:sp>
          <p:nvSpPr>
            <p:cNvPr id="50191" name="Line 41"/>
            <p:cNvSpPr>
              <a:spLocks noChangeShapeType="1"/>
            </p:cNvSpPr>
            <p:nvPr/>
          </p:nvSpPr>
          <p:spPr bwMode="auto">
            <a:xfrm>
              <a:off x="1164" y="3648"/>
              <a:ext cx="3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50183" name="Group 42"/>
          <p:cNvGrpSpPr>
            <a:grpSpLocks/>
          </p:cNvGrpSpPr>
          <p:nvPr/>
        </p:nvGrpSpPr>
        <p:grpSpPr bwMode="auto">
          <a:xfrm>
            <a:off x="4648200" y="5303838"/>
            <a:ext cx="2855913" cy="946150"/>
            <a:chOff x="2928" y="3341"/>
            <a:chExt cx="1799" cy="596"/>
          </a:xfrm>
        </p:grpSpPr>
        <p:sp>
          <p:nvSpPr>
            <p:cNvPr id="50184" name="Text Box 43"/>
            <p:cNvSpPr txBox="1">
              <a:spLocks noChangeArrowheads="1"/>
            </p:cNvSpPr>
            <p:nvPr/>
          </p:nvSpPr>
          <p:spPr bwMode="auto">
            <a:xfrm>
              <a:off x="2928" y="3468"/>
              <a:ext cx="60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CC"/>
                  </a:solidFill>
                </a:rPr>
                <a:t>Sp</a:t>
              </a:r>
              <a:r>
                <a:rPr lang="en-US" sz="3200"/>
                <a:t> </a:t>
              </a:r>
              <a:r>
                <a:rPr lang="en-US" sz="2800"/>
                <a:t>=</a:t>
              </a:r>
            </a:p>
          </p:txBody>
        </p:sp>
        <p:sp>
          <p:nvSpPr>
            <p:cNvPr id="50185" name="Text Box 44"/>
            <p:cNvSpPr txBox="1">
              <a:spLocks noChangeArrowheads="1"/>
            </p:cNvSpPr>
            <p:nvPr/>
          </p:nvSpPr>
          <p:spPr bwMode="auto">
            <a:xfrm>
              <a:off x="3514" y="3341"/>
              <a:ext cx="49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891</a:t>
              </a:r>
            </a:p>
            <a:p>
              <a:pPr>
                <a:buFontTx/>
                <a:buNone/>
              </a:pPr>
              <a:r>
                <a:rPr lang="en-US" sz="2800"/>
                <a:t>990</a:t>
              </a:r>
            </a:p>
          </p:txBody>
        </p:sp>
        <p:sp>
          <p:nvSpPr>
            <p:cNvPr id="50186" name="Text Box 45"/>
            <p:cNvSpPr txBox="1">
              <a:spLocks noChangeArrowheads="1"/>
            </p:cNvSpPr>
            <p:nvPr/>
          </p:nvSpPr>
          <p:spPr bwMode="auto">
            <a:xfrm>
              <a:off x="4044" y="3505"/>
              <a:ext cx="6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.90</a:t>
              </a:r>
            </a:p>
          </p:txBody>
        </p:sp>
        <p:sp>
          <p:nvSpPr>
            <p:cNvPr id="50187" name="Line 46"/>
            <p:cNvSpPr>
              <a:spLocks noChangeShapeType="1"/>
            </p:cNvSpPr>
            <p:nvPr/>
          </p:nvSpPr>
          <p:spPr bwMode="auto">
            <a:xfrm>
              <a:off x="3552" y="3648"/>
              <a:ext cx="4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38" fill="hold"/>
                                        <p:tgtEl>
                                          <p:spTgt spid="3"/>
                                        </p:tgtEl>
                                      </p:cBhvr>
                                    </p:cmd>
                                  </p:childTnLst>
                                </p:cTn>
                              </p:par>
                              <p:par>
                                <p:cTn id="7" presetID="3" presetClass="entr" presetSubtype="10" fill="hold" grpId="0" nodeType="withEffect">
                                  <p:stCondLst>
                                    <p:cond delay="2000"/>
                                  </p:stCondLst>
                                  <p:childTnLst>
                                    <p:set>
                                      <p:cBhvr>
                                        <p:cTn id="8" dur="1" fill="hold">
                                          <p:stCondLst>
                                            <p:cond delay="0"/>
                                          </p:stCondLst>
                                        </p:cTn>
                                        <p:tgtEl>
                                          <p:spTgt spid="538659"/>
                                        </p:tgtEl>
                                        <p:attrNameLst>
                                          <p:attrName>style.visibility</p:attrName>
                                        </p:attrNameLst>
                                      </p:cBhvr>
                                      <p:to>
                                        <p:strVal val="visible"/>
                                      </p:to>
                                    </p:set>
                                    <p:animEffect transition="in" filter="blinds(horizontal)">
                                      <p:cBhvr>
                                        <p:cTn id="9" dur="2000"/>
                                        <p:tgtEl>
                                          <p:spTgt spid="538659"/>
                                        </p:tgtEl>
                                      </p:cBhvr>
                                    </p:animEffect>
                                  </p:childTnLst>
                                </p:cTn>
                              </p:par>
                              <p:par>
                                <p:cTn id="10" presetID="3" presetClass="entr" presetSubtype="10" fill="hold" grpId="0" nodeType="withEffect">
                                  <p:stCondLst>
                                    <p:cond delay="6000"/>
                                  </p:stCondLst>
                                  <p:childTnLst>
                                    <p:set>
                                      <p:cBhvr>
                                        <p:cTn id="11" dur="1" fill="hold">
                                          <p:stCondLst>
                                            <p:cond delay="0"/>
                                          </p:stCondLst>
                                        </p:cTn>
                                        <p:tgtEl>
                                          <p:spTgt spid="538660"/>
                                        </p:tgtEl>
                                        <p:attrNameLst>
                                          <p:attrName>style.visibility</p:attrName>
                                        </p:attrNameLst>
                                      </p:cBhvr>
                                      <p:to>
                                        <p:strVal val="visible"/>
                                      </p:to>
                                    </p:set>
                                    <p:animEffect transition="in" filter="blinds(horizontal)">
                                      <p:cBhvr>
                                        <p:cTn id="12" dur="2000"/>
                                        <p:tgtEl>
                                          <p:spTgt spid="5386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538659" grpId="0"/>
      <p:bldP spid="53866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idx="4294967295"/>
          </p:nvPr>
        </p:nvSpPr>
        <p:spPr>
          <a:xfrm>
            <a:off x="0" y="0"/>
            <a:ext cx="9144000" cy="914400"/>
          </a:xfrm>
        </p:spPr>
        <p:txBody>
          <a:bodyPr/>
          <a:lstStyle/>
          <a:p>
            <a:pPr eaLnBrk="1" hangingPunct="1">
              <a:defRPr/>
            </a:pPr>
            <a:r>
              <a:rPr lang="en-US" smtClean="0">
                <a:solidFill>
                  <a:schemeClr val="bg2"/>
                </a:solidFill>
                <a:effectLst>
                  <a:outerShdw blurRad="38100" dist="38100" dir="2700000" algn="tl">
                    <a:srgbClr val="C0C0C0"/>
                  </a:outerShdw>
                </a:effectLst>
              </a:rPr>
              <a:t>Example - high prevalence (50%)</a:t>
            </a:r>
          </a:p>
        </p:txBody>
      </p:sp>
      <p:sp>
        <p:nvSpPr>
          <p:cNvPr id="51203" name="Text Box 4"/>
          <p:cNvSpPr txBox="1">
            <a:spLocks noChangeArrowheads="1"/>
          </p:cNvSpPr>
          <p:nvPr/>
        </p:nvSpPr>
        <p:spPr bwMode="auto">
          <a:xfrm>
            <a:off x="5861050" y="3579813"/>
            <a:ext cx="779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500</a:t>
            </a:r>
            <a:endParaRPr lang="en-US" sz="2400"/>
          </a:p>
        </p:txBody>
      </p:sp>
      <p:sp>
        <p:nvSpPr>
          <p:cNvPr id="51204" name="Text Box 5"/>
          <p:cNvSpPr txBox="1">
            <a:spLocks noChangeArrowheads="1"/>
          </p:cNvSpPr>
          <p:nvPr/>
        </p:nvSpPr>
        <p:spPr bwMode="auto">
          <a:xfrm>
            <a:off x="5867400" y="2513013"/>
            <a:ext cx="779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500</a:t>
            </a:r>
            <a:endParaRPr lang="en-US" sz="2400"/>
          </a:p>
        </p:txBody>
      </p:sp>
      <p:sp>
        <p:nvSpPr>
          <p:cNvPr id="51205" name="Text Box 6"/>
          <p:cNvSpPr txBox="1">
            <a:spLocks noChangeArrowheads="1"/>
          </p:cNvSpPr>
          <p:nvPr/>
        </p:nvSpPr>
        <p:spPr bwMode="auto">
          <a:xfrm>
            <a:off x="1077913" y="1127125"/>
            <a:ext cx="54181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800"/>
              <a:t> Disease</a:t>
            </a:r>
          </a:p>
        </p:txBody>
      </p:sp>
      <p:sp>
        <p:nvSpPr>
          <p:cNvPr id="51206" name="Text Box 7"/>
          <p:cNvSpPr txBox="1">
            <a:spLocks noChangeArrowheads="1"/>
          </p:cNvSpPr>
          <p:nvPr/>
        </p:nvSpPr>
        <p:spPr bwMode="auto">
          <a:xfrm>
            <a:off x="2438400" y="1776413"/>
            <a:ext cx="70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FF33CC"/>
                </a:solidFill>
              </a:rPr>
              <a:t>Yes</a:t>
            </a:r>
            <a:endParaRPr lang="en-US" sz="2400"/>
          </a:p>
        </p:txBody>
      </p:sp>
      <p:sp>
        <p:nvSpPr>
          <p:cNvPr id="51207" name="Text Box 8"/>
          <p:cNvSpPr txBox="1">
            <a:spLocks noChangeArrowheads="1"/>
          </p:cNvSpPr>
          <p:nvPr/>
        </p:nvSpPr>
        <p:spPr bwMode="auto">
          <a:xfrm>
            <a:off x="4441825" y="1776413"/>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009999"/>
                </a:solidFill>
              </a:rPr>
              <a:t>No</a:t>
            </a:r>
            <a:endParaRPr lang="en-US" sz="2400"/>
          </a:p>
        </p:txBody>
      </p:sp>
      <p:sp>
        <p:nvSpPr>
          <p:cNvPr id="51208" name="Text Box 9"/>
          <p:cNvSpPr txBox="1">
            <a:spLocks noChangeArrowheads="1"/>
          </p:cNvSpPr>
          <p:nvPr/>
        </p:nvSpPr>
        <p:spPr bwMode="auto">
          <a:xfrm>
            <a:off x="228600" y="3036888"/>
            <a:ext cx="876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Test</a:t>
            </a:r>
          </a:p>
        </p:txBody>
      </p:sp>
      <p:sp>
        <p:nvSpPr>
          <p:cNvPr id="51209" name="Text Box 10"/>
          <p:cNvSpPr txBox="1">
            <a:spLocks noChangeArrowheads="1"/>
          </p:cNvSpPr>
          <p:nvPr/>
        </p:nvSpPr>
        <p:spPr bwMode="auto">
          <a:xfrm>
            <a:off x="1812925" y="2232025"/>
            <a:ext cx="5413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TP</a:t>
            </a:r>
          </a:p>
        </p:txBody>
      </p:sp>
      <p:sp>
        <p:nvSpPr>
          <p:cNvPr id="51210" name="Text Box 11"/>
          <p:cNvSpPr txBox="1">
            <a:spLocks noChangeArrowheads="1"/>
          </p:cNvSpPr>
          <p:nvPr/>
        </p:nvSpPr>
        <p:spPr bwMode="auto">
          <a:xfrm>
            <a:off x="3727450" y="2232025"/>
            <a:ext cx="5413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FP</a:t>
            </a:r>
            <a:endParaRPr lang="en-US" sz="2400"/>
          </a:p>
        </p:txBody>
      </p:sp>
      <p:sp>
        <p:nvSpPr>
          <p:cNvPr id="51211" name="Text Box 12"/>
          <p:cNvSpPr txBox="1">
            <a:spLocks noChangeArrowheads="1"/>
          </p:cNvSpPr>
          <p:nvPr/>
        </p:nvSpPr>
        <p:spPr bwMode="auto">
          <a:xfrm>
            <a:off x="3709988" y="3535363"/>
            <a:ext cx="5572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TN</a:t>
            </a:r>
            <a:endParaRPr lang="en-US" sz="2400"/>
          </a:p>
        </p:txBody>
      </p:sp>
      <p:sp>
        <p:nvSpPr>
          <p:cNvPr id="51212" name="Text Box 13"/>
          <p:cNvSpPr txBox="1">
            <a:spLocks noChangeArrowheads="1"/>
          </p:cNvSpPr>
          <p:nvPr/>
        </p:nvSpPr>
        <p:spPr bwMode="auto">
          <a:xfrm>
            <a:off x="1828800" y="3298825"/>
            <a:ext cx="5572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FN</a:t>
            </a:r>
            <a:endParaRPr lang="en-US" sz="2400"/>
          </a:p>
        </p:txBody>
      </p:sp>
      <p:grpSp>
        <p:nvGrpSpPr>
          <p:cNvPr id="51213" name="Group 14"/>
          <p:cNvGrpSpPr>
            <a:grpSpLocks/>
          </p:cNvGrpSpPr>
          <p:nvPr/>
        </p:nvGrpSpPr>
        <p:grpSpPr bwMode="auto">
          <a:xfrm>
            <a:off x="3414713" y="2870200"/>
            <a:ext cx="673100" cy="792163"/>
            <a:chOff x="2151" y="1808"/>
            <a:chExt cx="424" cy="499"/>
          </a:xfrm>
        </p:grpSpPr>
        <p:sp>
          <p:nvSpPr>
            <p:cNvPr id="51239" name="Text Box 15"/>
            <p:cNvSpPr txBox="1">
              <a:spLocks noChangeArrowheads="1"/>
            </p:cNvSpPr>
            <p:nvPr/>
          </p:nvSpPr>
          <p:spPr bwMode="auto">
            <a:xfrm>
              <a:off x="2151" y="182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a:t>
              </a:r>
            </a:p>
          </p:txBody>
        </p:sp>
        <p:sp>
          <p:nvSpPr>
            <p:cNvPr id="51240" name="Text Box 16"/>
            <p:cNvSpPr txBox="1">
              <a:spLocks noChangeArrowheads="1"/>
            </p:cNvSpPr>
            <p:nvPr/>
          </p:nvSpPr>
          <p:spPr bwMode="auto">
            <a:xfrm>
              <a:off x="2352" y="180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b</a:t>
              </a:r>
            </a:p>
          </p:txBody>
        </p:sp>
        <p:sp>
          <p:nvSpPr>
            <p:cNvPr id="51241" name="Text Box 17"/>
            <p:cNvSpPr txBox="1">
              <a:spLocks noChangeArrowheads="1"/>
            </p:cNvSpPr>
            <p:nvPr/>
          </p:nvSpPr>
          <p:spPr bwMode="auto">
            <a:xfrm>
              <a:off x="2352" y="201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d</a:t>
              </a:r>
            </a:p>
          </p:txBody>
        </p:sp>
        <p:sp>
          <p:nvSpPr>
            <p:cNvPr id="51242" name="Text Box 18"/>
            <p:cNvSpPr txBox="1">
              <a:spLocks noChangeArrowheads="1"/>
            </p:cNvSpPr>
            <p:nvPr/>
          </p:nvSpPr>
          <p:spPr bwMode="auto">
            <a:xfrm>
              <a:off x="2158" y="2019"/>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c</a:t>
              </a:r>
            </a:p>
          </p:txBody>
        </p:sp>
      </p:grpSp>
      <p:sp>
        <p:nvSpPr>
          <p:cNvPr id="51214" name="Text Box 19"/>
          <p:cNvSpPr txBox="1">
            <a:spLocks noChangeArrowheads="1"/>
          </p:cNvSpPr>
          <p:nvPr/>
        </p:nvSpPr>
        <p:spPr bwMode="auto">
          <a:xfrm>
            <a:off x="2514600" y="2503488"/>
            <a:ext cx="779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450</a:t>
            </a:r>
          </a:p>
        </p:txBody>
      </p:sp>
      <p:sp>
        <p:nvSpPr>
          <p:cNvPr id="51215" name="Text Box 20"/>
          <p:cNvSpPr txBox="1">
            <a:spLocks noChangeArrowheads="1"/>
          </p:cNvSpPr>
          <p:nvPr/>
        </p:nvSpPr>
        <p:spPr bwMode="auto">
          <a:xfrm>
            <a:off x="4489450" y="2513013"/>
            <a:ext cx="581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50</a:t>
            </a:r>
            <a:endParaRPr lang="en-US" sz="2400"/>
          </a:p>
        </p:txBody>
      </p:sp>
      <p:sp>
        <p:nvSpPr>
          <p:cNvPr id="51216" name="Text Box 21"/>
          <p:cNvSpPr txBox="1">
            <a:spLocks noChangeArrowheads="1"/>
          </p:cNvSpPr>
          <p:nvPr/>
        </p:nvSpPr>
        <p:spPr bwMode="auto">
          <a:xfrm>
            <a:off x="2584450" y="3579813"/>
            <a:ext cx="581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50</a:t>
            </a:r>
            <a:endParaRPr lang="en-US" sz="2400"/>
          </a:p>
        </p:txBody>
      </p:sp>
      <p:sp>
        <p:nvSpPr>
          <p:cNvPr id="51217" name="Text Box 22"/>
          <p:cNvSpPr txBox="1">
            <a:spLocks noChangeArrowheads="1"/>
          </p:cNvSpPr>
          <p:nvPr/>
        </p:nvSpPr>
        <p:spPr bwMode="auto">
          <a:xfrm>
            <a:off x="4419600" y="3579813"/>
            <a:ext cx="779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450</a:t>
            </a:r>
            <a:endParaRPr lang="en-US" sz="2400"/>
          </a:p>
        </p:txBody>
      </p:sp>
      <p:grpSp>
        <p:nvGrpSpPr>
          <p:cNvPr id="51218" name="Group 23"/>
          <p:cNvGrpSpPr>
            <a:grpSpLocks/>
          </p:cNvGrpSpPr>
          <p:nvPr/>
        </p:nvGrpSpPr>
        <p:grpSpPr bwMode="auto">
          <a:xfrm>
            <a:off x="1828800" y="2209800"/>
            <a:ext cx="4876800" cy="2667000"/>
            <a:chOff x="1152" y="1392"/>
            <a:chExt cx="3072" cy="1680"/>
          </a:xfrm>
        </p:grpSpPr>
        <p:sp>
          <p:nvSpPr>
            <p:cNvPr id="51234" name="Rectangle 24"/>
            <p:cNvSpPr>
              <a:spLocks noChangeArrowheads="1"/>
            </p:cNvSpPr>
            <p:nvPr/>
          </p:nvSpPr>
          <p:spPr bwMode="auto">
            <a:xfrm>
              <a:off x="1152" y="1392"/>
              <a:ext cx="2448" cy="13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35" name="Line 25"/>
            <p:cNvSpPr>
              <a:spLocks noChangeShapeType="1"/>
            </p:cNvSpPr>
            <p:nvPr/>
          </p:nvSpPr>
          <p:spPr bwMode="auto">
            <a:xfrm>
              <a:off x="2352" y="1392"/>
              <a:ext cx="0" cy="13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6" name="Line 26"/>
            <p:cNvSpPr>
              <a:spLocks noChangeShapeType="1"/>
            </p:cNvSpPr>
            <p:nvPr/>
          </p:nvSpPr>
          <p:spPr bwMode="auto">
            <a:xfrm>
              <a:off x="1152" y="2064"/>
              <a:ext cx="24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7" name="Line 27"/>
            <p:cNvSpPr>
              <a:spLocks noChangeShapeType="1"/>
            </p:cNvSpPr>
            <p:nvPr/>
          </p:nvSpPr>
          <p:spPr bwMode="auto">
            <a:xfrm>
              <a:off x="3600" y="2736"/>
              <a:ext cx="6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8" name="Line 28"/>
            <p:cNvSpPr>
              <a:spLocks noChangeShapeType="1"/>
            </p:cNvSpPr>
            <p:nvPr/>
          </p:nvSpPr>
          <p:spPr bwMode="auto">
            <a:xfrm>
              <a:off x="3600" y="2736"/>
              <a:ext cx="0" cy="3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1219" name="Text Box 29"/>
          <p:cNvSpPr txBox="1">
            <a:spLocks noChangeArrowheads="1"/>
          </p:cNvSpPr>
          <p:nvPr/>
        </p:nvSpPr>
        <p:spPr bwMode="auto">
          <a:xfrm>
            <a:off x="5791200" y="4341813"/>
            <a:ext cx="977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1000</a:t>
            </a:r>
            <a:endParaRPr lang="en-US" sz="2400"/>
          </a:p>
        </p:txBody>
      </p:sp>
      <p:sp>
        <p:nvSpPr>
          <p:cNvPr id="51220" name="Text Box 30"/>
          <p:cNvSpPr txBox="1">
            <a:spLocks noChangeArrowheads="1"/>
          </p:cNvSpPr>
          <p:nvPr/>
        </p:nvSpPr>
        <p:spPr bwMode="auto">
          <a:xfrm>
            <a:off x="2508250" y="4356100"/>
            <a:ext cx="779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500</a:t>
            </a:r>
            <a:endParaRPr lang="en-US" sz="2400"/>
          </a:p>
        </p:txBody>
      </p:sp>
      <p:sp>
        <p:nvSpPr>
          <p:cNvPr id="51221" name="Text Box 31"/>
          <p:cNvSpPr txBox="1">
            <a:spLocks noChangeArrowheads="1"/>
          </p:cNvSpPr>
          <p:nvPr/>
        </p:nvSpPr>
        <p:spPr bwMode="auto">
          <a:xfrm>
            <a:off x="4413250" y="4341813"/>
            <a:ext cx="779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500</a:t>
            </a:r>
            <a:endParaRPr lang="en-US" sz="2400"/>
          </a:p>
        </p:txBody>
      </p:sp>
      <p:sp>
        <p:nvSpPr>
          <p:cNvPr id="51222" name="Text Box 32"/>
          <p:cNvSpPr txBox="1">
            <a:spLocks noChangeArrowheads="1"/>
          </p:cNvSpPr>
          <p:nvPr/>
        </p:nvSpPr>
        <p:spPr bwMode="auto">
          <a:xfrm>
            <a:off x="933450" y="5554663"/>
            <a:ext cx="92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CC"/>
                </a:solidFill>
              </a:rPr>
              <a:t>Se</a:t>
            </a:r>
            <a:r>
              <a:rPr lang="en-US" sz="2800"/>
              <a:t> =</a:t>
            </a:r>
          </a:p>
        </p:txBody>
      </p:sp>
      <p:sp>
        <p:nvSpPr>
          <p:cNvPr id="51223" name="Text Box 33"/>
          <p:cNvSpPr txBox="1">
            <a:spLocks noChangeArrowheads="1"/>
          </p:cNvSpPr>
          <p:nvPr/>
        </p:nvSpPr>
        <p:spPr bwMode="auto">
          <a:xfrm>
            <a:off x="1863725" y="5303838"/>
            <a:ext cx="7794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450</a:t>
            </a:r>
          </a:p>
          <a:p>
            <a:pPr>
              <a:buFontTx/>
              <a:buNone/>
            </a:pPr>
            <a:r>
              <a:rPr lang="en-US" sz="2800"/>
              <a:t>500</a:t>
            </a:r>
          </a:p>
        </p:txBody>
      </p:sp>
      <p:sp>
        <p:nvSpPr>
          <p:cNvPr id="51224" name="Text Box 34"/>
          <p:cNvSpPr txBox="1">
            <a:spLocks noChangeArrowheads="1"/>
          </p:cNvSpPr>
          <p:nvPr/>
        </p:nvSpPr>
        <p:spPr bwMode="auto">
          <a:xfrm>
            <a:off x="2660650" y="55181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  .90</a:t>
            </a:r>
          </a:p>
        </p:txBody>
      </p:sp>
      <p:sp>
        <p:nvSpPr>
          <p:cNvPr id="51225" name="Text Box 35"/>
          <p:cNvSpPr txBox="1">
            <a:spLocks noChangeArrowheads="1"/>
          </p:cNvSpPr>
          <p:nvPr/>
        </p:nvSpPr>
        <p:spPr bwMode="auto">
          <a:xfrm>
            <a:off x="4648200" y="5554663"/>
            <a:ext cx="944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CC"/>
                </a:solidFill>
              </a:rPr>
              <a:t>Sp</a:t>
            </a:r>
            <a:r>
              <a:rPr lang="en-US" sz="2800"/>
              <a:t> =</a:t>
            </a:r>
          </a:p>
        </p:txBody>
      </p:sp>
      <p:sp>
        <p:nvSpPr>
          <p:cNvPr id="51226" name="Text Box 36"/>
          <p:cNvSpPr txBox="1">
            <a:spLocks noChangeArrowheads="1"/>
          </p:cNvSpPr>
          <p:nvPr/>
        </p:nvSpPr>
        <p:spPr bwMode="auto">
          <a:xfrm>
            <a:off x="5578475" y="5303838"/>
            <a:ext cx="7794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450</a:t>
            </a:r>
          </a:p>
          <a:p>
            <a:pPr>
              <a:buFontTx/>
              <a:buNone/>
            </a:pPr>
            <a:r>
              <a:rPr lang="en-US" sz="2800"/>
              <a:t>500</a:t>
            </a:r>
          </a:p>
        </p:txBody>
      </p:sp>
      <p:sp>
        <p:nvSpPr>
          <p:cNvPr id="51227" name="Text Box 37"/>
          <p:cNvSpPr txBox="1">
            <a:spLocks noChangeArrowheads="1"/>
          </p:cNvSpPr>
          <p:nvPr/>
        </p:nvSpPr>
        <p:spPr bwMode="auto">
          <a:xfrm>
            <a:off x="6292850" y="5518150"/>
            <a:ext cx="1287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latin typeface="Times New Roman" pitchFamily="18" charset="0"/>
              </a:rPr>
              <a:t>  </a:t>
            </a:r>
            <a:r>
              <a:rPr lang="en-US" sz="2800"/>
              <a:t>=  .90</a:t>
            </a:r>
          </a:p>
        </p:txBody>
      </p:sp>
      <p:sp>
        <p:nvSpPr>
          <p:cNvPr id="51228" name="Text Box 38"/>
          <p:cNvSpPr txBox="1">
            <a:spLocks noChangeArrowheads="1"/>
          </p:cNvSpPr>
          <p:nvPr/>
        </p:nvSpPr>
        <p:spPr bwMode="auto">
          <a:xfrm>
            <a:off x="381000" y="2554288"/>
            <a:ext cx="1490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FF33CC"/>
                </a:solidFill>
              </a:rPr>
              <a:t>Abnormal</a:t>
            </a:r>
            <a:endParaRPr lang="en-US" sz="2400"/>
          </a:p>
        </p:txBody>
      </p:sp>
      <p:sp>
        <p:nvSpPr>
          <p:cNvPr id="51229" name="Text Box 39"/>
          <p:cNvSpPr txBox="1">
            <a:spLocks noChangeArrowheads="1"/>
          </p:cNvSpPr>
          <p:nvPr/>
        </p:nvSpPr>
        <p:spPr bwMode="auto">
          <a:xfrm>
            <a:off x="685800" y="3697288"/>
            <a:ext cx="116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009999"/>
                </a:solidFill>
              </a:rPr>
              <a:t>Normal</a:t>
            </a:r>
            <a:endParaRPr lang="en-US" sz="2400"/>
          </a:p>
        </p:txBody>
      </p:sp>
      <p:sp>
        <p:nvSpPr>
          <p:cNvPr id="539688" name="Text Box 40"/>
          <p:cNvSpPr txBox="1">
            <a:spLocks noChangeArrowheads="1"/>
          </p:cNvSpPr>
          <p:nvPr/>
        </p:nvSpPr>
        <p:spPr bwMode="auto">
          <a:xfrm>
            <a:off x="6400800" y="2179638"/>
            <a:ext cx="259556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008080"/>
                </a:solidFill>
              </a:rPr>
              <a:t>	PV+ :</a:t>
            </a:r>
          </a:p>
          <a:p>
            <a:pPr>
              <a:buFontTx/>
              <a:buNone/>
            </a:pPr>
            <a:r>
              <a:rPr lang="en-US" sz="2800" b="1">
                <a:solidFill>
                  <a:srgbClr val="008080"/>
                </a:solidFill>
              </a:rPr>
              <a:t> 	</a:t>
            </a:r>
            <a:r>
              <a:rPr lang="en-US" sz="2800">
                <a:solidFill>
                  <a:srgbClr val="008080"/>
                </a:solidFill>
              </a:rPr>
              <a:t>450/500</a:t>
            </a:r>
            <a:r>
              <a:rPr lang="en-US" sz="2800" b="1">
                <a:solidFill>
                  <a:srgbClr val="008080"/>
                </a:solidFill>
              </a:rPr>
              <a:t>=</a:t>
            </a:r>
          </a:p>
          <a:p>
            <a:pPr>
              <a:buFontTx/>
              <a:buNone/>
            </a:pPr>
            <a:r>
              <a:rPr lang="en-US" sz="2800" b="1">
                <a:solidFill>
                  <a:srgbClr val="008080"/>
                </a:solidFill>
              </a:rPr>
              <a:t>	  90.0%</a:t>
            </a:r>
          </a:p>
        </p:txBody>
      </p:sp>
      <p:sp>
        <p:nvSpPr>
          <p:cNvPr id="539689" name="Text Box 41"/>
          <p:cNvSpPr txBox="1">
            <a:spLocks noChangeArrowheads="1"/>
          </p:cNvSpPr>
          <p:nvPr/>
        </p:nvSpPr>
        <p:spPr bwMode="auto">
          <a:xfrm>
            <a:off x="6400800" y="3627438"/>
            <a:ext cx="24145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accent2"/>
                </a:solidFill>
              </a:rPr>
              <a:t>	PV-: </a:t>
            </a:r>
          </a:p>
          <a:p>
            <a:pPr>
              <a:buFontTx/>
              <a:buNone/>
            </a:pPr>
            <a:r>
              <a:rPr lang="en-US" sz="2800" b="1">
                <a:solidFill>
                  <a:schemeClr val="accent2"/>
                </a:solidFill>
              </a:rPr>
              <a:t>	475</a:t>
            </a:r>
            <a:r>
              <a:rPr lang="en-US" sz="2800">
                <a:solidFill>
                  <a:schemeClr val="accent2"/>
                </a:solidFill>
              </a:rPr>
              <a:t>/500</a:t>
            </a:r>
            <a:endParaRPr lang="en-US" sz="2800" b="1">
              <a:solidFill>
                <a:schemeClr val="accent2"/>
              </a:solidFill>
            </a:endParaRPr>
          </a:p>
          <a:p>
            <a:pPr>
              <a:buFontTx/>
              <a:buNone/>
            </a:pPr>
            <a:r>
              <a:rPr lang="en-US" sz="2800" b="1">
                <a:solidFill>
                  <a:schemeClr val="accent2"/>
                </a:solidFill>
              </a:rPr>
              <a:t>	= 90.0%</a:t>
            </a:r>
            <a:endParaRPr lang="en-US" sz="2800" b="1">
              <a:solidFill>
                <a:srgbClr val="008080"/>
              </a:solidFill>
            </a:endParaRPr>
          </a:p>
        </p:txBody>
      </p:sp>
      <p:sp>
        <p:nvSpPr>
          <p:cNvPr id="51232" name="Line 42"/>
          <p:cNvSpPr>
            <a:spLocks noChangeShapeType="1"/>
          </p:cNvSpPr>
          <p:nvPr/>
        </p:nvSpPr>
        <p:spPr bwMode="auto">
          <a:xfrm>
            <a:off x="1885950" y="5791200"/>
            <a:ext cx="838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1233" name="Line 43"/>
          <p:cNvSpPr>
            <a:spLocks noChangeShapeType="1"/>
          </p:cNvSpPr>
          <p:nvPr/>
        </p:nvSpPr>
        <p:spPr bwMode="auto">
          <a:xfrm>
            <a:off x="5619750" y="5791200"/>
            <a:ext cx="838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00" fill="hold"/>
                                        <p:tgtEl>
                                          <p:spTgt spid="3"/>
                                        </p:tgtEl>
                                      </p:cBhvr>
                                    </p:cmd>
                                  </p:childTnLst>
                                </p:cTn>
                              </p:par>
                              <p:par>
                                <p:cTn id="7" presetID="3" presetClass="entr" presetSubtype="10" fill="hold" grpId="0" nodeType="withEffect">
                                  <p:stCondLst>
                                    <p:cond delay="2000"/>
                                  </p:stCondLst>
                                  <p:childTnLst>
                                    <p:set>
                                      <p:cBhvr>
                                        <p:cTn id="8" dur="1" fill="hold">
                                          <p:stCondLst>
                                            <p:cond delay="0"/>
                                          </p:stCondLst>
                                        </p:cTn>
                                        <p:tgtEl>
                                          <p:spTgt spid="539688"/>
                                        </p:tgtEl>
                                        <p:attrNameLst>
                                          <p:attrName>style.visibility</p:attrName>
                                        </p:attrNameLst>
                                      </p:cBhvr>
                                      <p:to>
                                        <p:strVal val="visible"/>
                                      </p:to>
                                    </p:set>
                                    <p:animEffect transition="in" filter="blinds(horizontal)">
                                      <p:cBhvr>
                                        <p:cTn id="9" dur="2000"/>
                                        <p:tgtEl>
                                          <p:spTgt spid="539688"/>
                                        </p:tgtEl>
                                      </p:cBhvr>
                                    </p:animEffect>
                                  </p:childTnLst>
                                </p:cTn>
                              </p:par>
                              <p:par>
                                <p:cTn id="10" presetID="3" presetClass="entr" presetSubtype="10" fill="hold" grpId="0" nodeType="withEffect">
                                  <p:stCondLst>
                                    <p:cond delay="4000"/>
                                  </p:stCondLst>
                                  <p:childTnLst>
                                    <p:set>
                                      <p:cBhvr>
                                        <p:cTn id="11" dur="1" fill="hold">
                                          <p:stCondLst>
                                            <p:cond delay="0"/>
                                          </p:stCondLst>
                                        </p:cTn>
                                        <p:tgtEl>
                                          <p:spTgt spid="539689"/>
                                        </p:tgtEl>
                                        <p:attrNameLst>
                                          <p:attrName>style.visibility</p:attrName>
                                        </p:attrNameLst>
                                      </p:cBhvr>
                                      <p:to>
                                        <p:strVal val="visible"/>
                                      </p:to>
                                    </p:set>
                                    <p:animEffect transition="in" filter="blinds(horizontal)">
                                      <p:cBhvr>
                                        <p:cTn id="12" dur="2000"/>
                                        <p:tgtEl>
                                          <p:spTgt spid="5396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539688" grpId="0"/>
      <p:bldP spid="53968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2"/>
          <p:cNvSpPr>
            <a:spLocks noChangeShapeType="1"/>
          </p:cNvSpPr>
          <p:nvPr/>
        </p:nvSpPr>
        <p:spPr bwMode="auto">
          <a:xfrm>
            <a:off x="1295400" y="1371600"/>
            <a:ext cx="0" cy="266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27" name="Line 3"/>
          <p:cNvSpPr>
            <a:spLocks noChangeShapeType="1"/>
          </p:cNvSpPr>
          <p:nvPr/>
        </p:nvSpPr>
        <p:spPr bwMode="auto">
          <a:xfrm>
            <a:off x="0" y="13716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28" name="Rectangle 4"/>
          <p:cNvSpPr>
            <a:spLocks noChangeArrowheads="1"/>
          </p:cNvSpPr>
          <p:nvPr/>
        </p:nvSpPr>
        <p:spPr bwMode="auto">
          <a:xfrm>
            <a:off x="0" y="7620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nchor="ctr"/>
          <a:lstStyle/>
          <a:p>
            <a:pPr algn="ctr">
              <a:buFontTx/>
              <a:buNone/>
            </a:pPr>
            <a:endParaRPr lang="en-US" sz="2400">
              <a:latin typeface="Times New Roman" pitchFamily="18" charset="0"/>
            </a:endParaRPr>
          </a:p>
        </p:txBody>
      </p:sp>
      <p:sp>
        <p:nvSpPr>
          <p:cNvPr id="52229" name="Line 5"/>
          <p:cNvSpPr>
            <a:spLocks noChangeShapeType="1"/>
          </p:cNvSpPr>
          <p:nvPr/>
        </p:nvSpPr>
        <p:spPr bwMode="auto">
          <a:xfrm>
            <a:off x="0" y="19050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0" name="Line 6"/>
          <p:cNvSpPr>
            <a:spLocks noChangeShapeType="1"/>
          </p:cNvSpPr>
          <p:nvPr/>
        </p:nvSpPr>
        <p:spPr bwMode="auto">
          <a:xfrm>
            <a:off x="0" y="29718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231" name="Group 7"/>
          <p:cNvGrpSpPr>
            <a:grpSpLocks/>
          </p:cNvGrpSpPr>
          <p:nvPr/>
        </p:nvGrpSpPr>
        <p:grpSpPr bwMode="auto">
          <a:xfrm>
            <a:off x="-65088" y="1570038"/>
            <a:ext cx="2987676" cy="2405062"/>
            <a:chOff x="-41" y="1373"/>
            <a:chExt cx="1882" cy="1515"/>
          </a:xfrm>
        </p:grpSpPr>
        <p:sp>
          <p:nvSpPr>
            <p:cNvPr id="52305" name="Text Box 8"/>
            <p:cNvSpPr txBox="1">
              <a:spLocks noChangeArrowheads="1"/>
            </p:cNvSpPr>
            <p:nvPr/>
          </p:nvSpPr>
          <p:spPr bwMode="auto">
            <a:xfrm>
              <a:off x="-1" y="1382"/>
              <a:ext cx="75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Prevalence</a:t>
              </a:r>
            </a:p>
          </p:txBody>
        </p:sp>
        <p:sp>
          <p:nvSpPr>
            <p:cNvPr id="52306" name="Text Box 9"/>
            <p:cNvSpPr txBox="1">
              <a:spLocks noChangeArrowheads="1"/>
            </p:cNvSpPr>
            <p:nvPr/>
          </p:nvSpPr>
          <p:spPr bwMode="auto">
            <a:xfrm>
              <a:off x="-41" y="1677"/>
              <a:ext cx="809"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Positive</a:t>
              </a:r>
            </a:p>
            <a:p>
              <a:pPr>
                <a:buFontTx/>
                <a:buNone/>
              </a:pPr>
              <a:r>
                <a:rPr lang="en-US" sz="1600"/>
                <a:t>Predictive</a:t>
              </a:r>
            </a:p>
            <a:p>
              <a:pPr>
                <a:buFontTx/>
                <a:buNone/>
              </a:pPr>
              <a:r>
                <a:rPr lang="en-US" sz="1600"/>
                <a:t>Value (PV+)</a:t>
              </a:r>
            </a:p>
          </p:txBody>
        </p:sp>
        <p:sp>
          <p:nvSpPr>
            <p:cNvPr id="52307" name="Text Box 10"/>
            <p:cNvSpPr txBox="1">
              <a:spLocks noChangeArrowheads="1"/>
            </p:cNvSpPr>
            <p:nvPr/>
          </p:nvSpPr>
          <p:spPr bwMode="auto">
            <a:xfrm>
              <a:off x="-38" y="2368"/>
              <a:ext cx="77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Negative</a:t>
              </a:r>
            </a:p>
            <a:p>
              <a:pPr>
                <a:buFontTx/>
                <a:buNone/>
              </a:pPr>
              <a:r>
                <a:rPr lang="en-US" sz="1600"/>
                <a:t>Predictive</a:t>
              </a:r>
            </a:p>
            <a:p>
              <a:pPr>
                <a:buFontTx/>
                <a:buNone/>
              </a:pPr>
              <a:r>
                <a:rPr lang="en-US" sz="1600"/>
                <a:t>Value (PV-)</a:t>
              </a:r>
            </a:p>
          </p:txBody>
        </p:sp>
        <p:sp>
          <p:nvSpPr>
            <p:cNvPr id="52308" name="Text Box 11"/>
            <p:cNvSpPr txBox="1">
              <a:spLocks noChangeArrowheads="1"/>
            </p:cNvSpPr>
            <p:nvPr/>
          </p:nvSpPr>
          <p:spPr bwMode="auto">
            <a:xfrm>
              <a:off x="791" y="1382"/>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99%</a:t>
              </a:r>
            </a:p>
          </p:txBody>
        </p:sp>
        <p:sp>
          <p:nvSpPr>
            <p:cNvPr id="52309" name="Text Box 12"/>
            <p:cNvSpPr txBox="1">
              <a:spLocks noChangeArrowheads="1"/>
            </p:cNvSpPr>
            <p:nvPr/>
          </p:nvSpPr>
          <p:spPr bwMode="auto">
            <a:xfrm>
              <a:off x="804" y="1910"/>
              <a:ext cx="36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99.9</a:t>
              </a:r>
            </a:p>
          </p:txBody>
        </p:sp>
        <p:sp>
          <p:nvSpPr>
            <p:cNvPr id="52310" name="Text Box 13"/>
            <p:cNvSpPr txBox="1">
              <a:spLocks noChangeArrowheads="1"/>
            </p:cNvSpPr>
            <p:nvPr/>
          </p:nvSpPr>
          <p:spPr bwMode="auto">
            <a:xfrm>
              <a:off x="816" y="257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16</a:t>
              </a:r>
            </a:p>
          </p:txBody>
        </p:sp>
        <p:sp>
          <p:nvSpPr>
            <p:cNvPr id="52311" name="Text Box 14"/>
            <p:cNvSpPr txBox="1">
              <a:spLocks noChangeArrowheads="1"/>
            </p:cNvSpPr>
            <p:nvPr/>
          </p:nvSpPr>
          <p:spPr bwMode="auto">
            <a:xfrm>
              <a:off x="1127" y="1373"/>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95%</a:t>
              </a:r>
            </a:p>
          </p:txBody>
        </p:sp>
        <p:sp>
          <p:nvSpPr>
            <p:cNvPr id="52312" name="Text Box 15"/>
            <p:cNvSpPr txBox="1">
              <a:spLocks noChangeArrowheads="1"/>
            </p:cNvSpPr>
            <p:nvPr/>
          </p:nvSpPr>
          <p:spPr bwMode="auto">
            <a:xfrm>
              <a:off x="1140" y="1911"/>
              <a:ext cx="36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99.7</a:t>
              </a:r>
            </a:p>
          </p:txBody>
        </p:sp>
        <p:sp>
          <p:nvSpPr>
            <p:cNvPr id="52313" name="Text Box 16"/>
            <p:cNvSpPr txBox="1">
              <a:spLocks noChangeArrowheads="1"/>
            </p:cNvSpPr>
            <p:nvPr/>
          </p:nvSpPr>
          <p:spPr bwMode="auto">
            <a:xfrm>
              <a:off x="1124" y="257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50</a:t>
              </a:r>
            </a:p>
          </p:txBody>
        </p:sp>
        <p:sp>
          <p:nvSpPr>
            <p:cNvPr id="52314" name="Text Box 17"/>
            <p:cNvSpPr txBox="1">
              <a:spLocks noChangeArrowheads="1"/>
            </p:cNvSpPr>
            <p:nvPr/>
          </p:nvSpPr>
          <p:spPr bwMode="auto">
            <a:xfrm>
              <a:off x="1463" y="1373"/>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90%</a:t>
              </a:r>
            </a:p>
          </p:txBody>
        </p:sp>
        <p:sp>
          <p:nvSpPr>
            <p:cNvPr id="52315" name="Text Box 18"/>
            <p:cNvSpPr txBox="1">
              <a:spLocks noChangeArrowheads="1"/>
            </p:cNvSpPr>
            <p:nvPr/>
          </p:nvSpPr>
          <p:spPr bwMode="auto">
            <a:xfrm>
              <a:off x="1476" y="1911"/>
              <a:ext cx="36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99.4</a:t>
              </a:r>
            </a:p>
          </p:txBody>
        </p:sp>
        <p:sp>
          <p:nvSpPr>
            <p:cNvPr id="52316" name="Text Box 19"/>
            <p:cNvSpPr txBox="1">
              <a:spLocks noChangeArrowheads="1"/>
            </p:cNvSpPr>
            <p:nvPr/>
          </p:nvSpPr>
          <p:spPr bwMode="auto">
            <a:xfrm>
              <a:off x="1460" y="257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68</a:t>
              </a:r>
            </a:p>
          </p:txBody>
        </p:sp>
      </p:grpSp>
      <p:grpSp>
        <p:nvGrpSpPr>
          <p:cNvPr id="52232" name="Group 20"/>
          <p:cNvGrpSpPr>
            <a:grpSpLocks/>
          </p:cNvGrpSpPr>
          <p:nvPr/>
        </p:nvGrpSpPr>
        <p:grpSpPr bwMode="auto">
          <a:xfrm>
            <a:off x="1828800" y="1447800"/>
            <a:ext cx="7319963" cy="2667000"/>
            <a:chOff x="1152" y="1296"/>
            <a:chExt cx="4611" cy="1680"/>
          </a:xfrm>
        </p:grpSpPr>
        <p:grpSp>
          <p:nvGrpSpPr>
            <p:cNvPr id="52247" name="Group 21"/>
            <p:cNvGrpSpPr>
              <a:grpSpLocks/>
            </p:cNvGrpSpPr>
            <p:nvPr/>
          </p:nvGrpSpPr>
          <p:grpSpPr bwMode="auto">
            <a:xfrm>
              <a:off x="1152" y="1296"/>
              <a:ext cx="3572" cy="1680"/>
              <a:chOff x="1152" y="1296"/>
              <a:chExt cx="3572" cy="1680"/>
            </a:xfrm>
          </p:grpSpPr>
          <p:sp>
            <p:nvSpPr>
              <p:cNvPr id="52263" name="Line 22"/>
              <p:cNvSpPr>
                <a:spLocks noChangeShapeType="1"/>
              </p:cNvSpPr>
              <p:nvPr/>
            </p:nvSpPr>
            <p:spPr bwMode="auto">
              <a:xfrm>
                <a:off x="1152"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64" name="Line 23"/>
              <p:cNvSpPr>
                <a:spLocks noChangeShapeType="1"/>
              </p:cNvSpPr>
              <p:nvPr/>
            </p:nvSpPr>
            <p:spPr bwMode="auto">
              <a:xfrm>
                <a:off x="1488"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65" name="Line 24"/>
              <p:cNvSpPr>
                <a:spLocks noChangeShapeType="1"/>
              </p:cNvSpPr>
              <p:nvPr/>
            </p:nvSpPr>
            <p:spPr bwMode="auto">
              <a:xfrm>
                <a:off x="1824"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266" name="Group 25"/>
              <p:cNvGrpSpPr>
                <a:grpSpLocks/>
              </p:cNvGrpSpPr>
              <p:nvPr/>
            </p:nvGrpSpPr>
            <p:grpSpPr bwMode="auto">
              <a:xfrm>
                <a:off x="1716" y="1296"/>
                <a:ext cx="3008" cy="1680"/>
                <a:chOff x="1716" y="1296"/>
                <a:chExt cx="3008" cy="1680"/>
              </a:xfrm>
            </p:grpSpPr>
            <p:grpSp>
              <p:nvGrpSpPr>
                <p:cNvPr id="52267" name="Group 26"/>
                <p:cNvGrpSpPr>
                  <a:grpSpLocks/>
                </p:cNvGrpSpPr>
                <p:nvPr/>
              </p:nvGrpSpPr>
              <p:grpSpPr bwMode="auto">
                <a:xfrm>
                  <a:off x="2116" y="1296"/>
                  <a:ext cx="2304" cy="1680"/>
                  <a:chOff x="1968" y="1296"/>
                  <a:chExt cx="2304" cy="1680"/>
                </a:xfrm>
              </p:grpSpPr>
              <p:sp>
                <p:nvSpPr>
                  <p:cNvPr id="52297" name="Line 27"/>
                  <p:cNvSpPr>
                    <a:spLocks noChangeShapeType="1"/>
                  </p:cNvSpPr>
                  <p:nvPr/>
                </p:nvSpPr>
                <p:spPr bwMode="auto">
                  <a:xfrm>
                    <a:off x="1968"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8" name="Line 28"/>
                  <p:cNvSpPr>
                    <a:spLocks noChangeShapeType="1"/>
                  </p:cNvSpPr>
                  <p:nvPr/>
                </p:nvSpPr>
                <p:spPr bwMode="auto">
                  <a:xfrm>
                    <a:off x="2256"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9" name="Line 29"/>
                  <p:cNvSpPr>
                    <a:spLocks noChangeShapeType="1"/>
                  </p:cNvSpPr>
                  <p:nvPr/>
                </p:nvSpPr>
                <p:spPr bwMode="auto">
                  <a:xfrm>
                    <a:off x="2592"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0" name="Line 30"/>
                  <p:cNvSpPr>
                    <a:spLocks noChangeShapeType="1"/>
                  </p:cNvSpPr>
                  <p:nvPr/>
                </p:nvSpPr>
                <p:spPr bwMode="auto">
                  <a:xfrm>
                    <a:off x="2928"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1" name="Line 31"/>
                  <p:cNvSpPr>
                    <a:spLocks noChangeShapeType="1"/>
                  </p:cNvSpPr>
                  <p:nvPr/>
                </p:nvSpPr>
                <p:spPr bwMode="auto">
                  <a:xfrm>
                    <a:off x="3264"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2" name="Line 32"/>
                  <p:cNvSpPr>
                    <a:spLocks noChangeShapeType="1"/>
                  </p:cNvSpPr>
                  <p:nvPr/>
                </p:nvSpPr>
                <p:spPr bwMode="auto">
                  <a:xfrm>
                    <a:off x="3936"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3" name="Line 33"/>
                  <p:cNvSpPr>
                    <a:spLocks noChangeShapeType="1"/>
                  </p:cNvSpPr>
                  <p:nvPr/>
                </p:nvSpPr>
                <p:spPr bwMode="auto">
                  <a:xfrm>
                    <a:off x="4272"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4" name="Line 34"/>
                  <p:cNvSpPr>
                    <a:spLocks noChangeShapeType="1"/>
                  </p:cNvSpPr>
                  <p:nvPr/>
                </p:nvSpPr>
                <p:spPr bwMode="auto">
                  <a:xfrm>
                    <a:off x="3600"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2268" name="Group 35"/>
                <p:cNvGrpSpPr>
                  <a:grpSpLocks/>
                </p:cNvGrpSpPr>
                <p:nvPr/>
              </p:nvGrpSpPr>
              <p:grpSpPr bwMode="auto">
                <a:xfrm>
                  <a:off x="1716" y="1373"/>
                  <a:ext cx="3008" cy="1412"/>
                  <a:chOff x="1716" y="1373"/>
                  <a:chExt cx="3008" cy="1412"/>
                </a:xfrm>
              </p:grpSpPr>
              <p:sp>
                <p:nvSpPr>
                  <p:cNvPr id="52269" name="Text Box 36"/>
                  <p:cNvSpPr txBox="1">
                    <a:spLocks noChangeArrowheads="1"/>
                  </p:cNvSpPr>
                  <p:nvPr/>
                </p:nvSpPr>
                <p:spPr bwMode="auto">
                  <a:xfrm>
                    <a:off x="1755" y="1374"/>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80%</a:t>
                    </a:r>
                  </a:p>
                </p:txBody>
              </p:sp>
              <p:sp>
                <p:nvSpPr>
                  <p:cNvPr id="52270" name="Text Box 37"/>
                  <p:cNvSpPr txBox="1">
                    <a:spLocks noChangeArrowheads="1"/>
                  </p:cNvSpPr>
                  <p:nvPr/>
                </p:nvSpPr>
                <p:spPr bwMode="auto">
                  <a:xfrm>
                    <a:off x="1752" y="1911"/>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99</a:t>
                    </a:r>
                  </a:p>
                </p:txBody>
              </p:sp>
              <p:sp>
                <p:nvSpPr>
                  <p:cNvPr id="52271" name="Text Box 38"/>
                  <p:cNvSpPr txBox="1">
                    <a:spLocks noChangeArrowheads="1"/>
                  </p:cNvSpPr>
                  <p:nvPr/>
                </p:nvSpPr>
                <p:spPr bwMode="auto">
                  <a:xfrm>
                    <a:off x="1716" y="2573"/>
                    <a:ext cx="3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83</a:t>
                    </a:r>
                  </a:p>
                </p:txBody>
              </p:sp>
              <p:grpSp>
                <p:nvGrpSpPr>
                  <p:cNvPr id="52272" name="Group 39"/>
                  <p:cNvGrpSpPr>
                    <a:grpSpLocks/>
                  </p:cNvGrpSpPr>
                  <p:nvPr/>
                </p:nvGrpSpPr>
                <p:grpSpPr bwMode="auto">
                  <a:xfrm>
                    <a:off x="2000" y="1373"/>
                    <a:ext cx="2724" cy="1412"/>
                    <a:chOff x="2000" y="1373"/>
                    <a:chExt cx="2724" cy="1412"/>
                  </a:xfrm>
                </p:grpSpPr>
                <p:sp>
                  <p:nvSpPr>
                    <p:cNvPr id="52273" name="Text Box 40"/>
                    <p:cNvSpPr txBox="1">
                      <a:spLocks noChangeArrowheads="1"/>
                    </p:cNvSpPr>
                    <p:nvPr/>
                  </p:nvSpPr>
                  <p:spPr bwMode="auto">
                    <a:xfrm>
                      <a:off x="2043" y="1373"/>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70%</a:t>
                      </a:r>
                    </a:p>
                  </p:txBody>
                </p:sp>
                <p:sp>
                  <p:nvSpPr>
                    <p:cNvPr id="52274" name="Text Box 41"/>
                    <p:cNvSpPr txBox="1">
                      <a:spLocks noChangeArrowheads="1"/>
                    </p:cNvSpPr>
                    <p:nvPr/>
                  </p:nvSpPr>
                  <p:spPr bwMode="auto">
                    <a:xfrm>
                      <a:off x="2042" y="1911"/>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98</a:t>
                      </a:r>
                    </a:p>
                  </p:txBody>
                </p:sp>
                <p:sp>
                  <p:nvSpPr>
                    <p:cNvPr id="52275" name="Text Box 42"/>
                    <p:cNvSpPr txBox="1">
                      <a:spLocks noChangeArrowheads="1"/>
                    </p:cNvSpPr>
                    <p:nvPr/>
                  </p:nvSpPr>
                  <p:spPr bwMode="auto">
                    <a:xfrm>
                      <a:off x="2000" y="2573"/>
                      <a:ext cx="3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89</a:t>
                      </a:r>
                    </a:p>
                  </p:txBody>
                </p:sp>
                <p:sp>
                  <p:nvSpPr>
                    <p:cNvPr id="52276" name="Text Box 43"/>
                    <p:cNvSpPr txBox="1">
                      <a:spLocks noChangeArrowheads="1"/>
                    </p:cNvSpPr>
                    <p:nvPr/>
                  </p:nvSpPr>
                  <p:spPr bwMode="auto">
                    <a:xfrm>
                      <a:off x="2379" y="1373"/>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60%</a:t>
                      </a:r>
                    </a:p>
                  </p:txBody>
                </p:sp>
                <p:sp>
                  <p:nvSpPr>
                    <p:cNvPr id="52277" name="Text Box 44"/>
                    <p:cNvSpPr txBox="1">
                      <a:spLocks noChangeArrowheads="1"/>
                    </p:cNvSpPr>
                    <p:nvPr/>
                  </p:nvSpPr>
                  <p:spPr bwMode="auto">
                    <a:xfrm>
                      <a:off x="2376" y="1911"/>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97</a:t>
                      </a:r>
                    </a:p>
                  </p:txBody>
                </p:sp>
                <p:sp>
                  <p:nvSpPr>
                    <p:cNvPr id="52278" name="Text Box 45"/>
                    <p:cNvSpPr txBox="1">
                      <a:spLocks noChangeArrowheads="1"/>
                    </p:cNvSpPr>
                    <p:nvPr/>
                  </p:nvSpPr>
                  <p:spPr bwMode="auto">
                    <a:xfrm>
                      <a:off x="2356" y="2573"/>
                      <a:ext cx="3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89</a:t>
                      </a:r>
                    </a:p>
                  </p:txBody>
                </p:sp>
                <p:sp>
                  <p:nvSpPr>
                    <p:cNvPr id="52279" name="Text Box 46"/>
                    <p:cNvSpPr txBox="1">
                      <a:spLocks noChangeArrowheads="1"/>
                    </p:cNvSpPr>
                    <p:nvPr/>
                  </p:nvSpPr>
                  <p:spPr bwMode="auto">
                    <a:xfrm>
                      <a:off x="2715" y="1373"/>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50%</a:t>
                      </a:r>
                    </a:p>
                  </p:txBody>
                </p:sp>
                <p:sp>
                  <p:nvSpPr>
                    <p:cNvPr id="52280" name="Text Box 47"/>
                    <p:cNvSpPr txBox="1">
                      <a:spLocks noChangeArrowheads="1"/>
                    </p:cNvSpPr>
                    <p:nvPr/>
                  </p:nvSpPr>
                  <p:spPr bwMode="auto">
                    <a:xfrm>
                      <a:off x="2740" y="1911"/>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95</a:t>
                      </a:r>
                    </a:p>
                  </p:txBody>
                </p:sp>
                <p:sp>
                  <p:nvSpPr>
                    <p:cNvPr id="52281" name="Text Box 48"/>
                    <p:cNvSpPr txBox="1">
                      <a:spLocks noChangeArrowheads="1"/>
                    </p:cNvSpPr>
                    <p:nvPr/>
                  </p:nvSpPr>
                  <p:spPr bwMode="auto">
                    <a:xfrm>
                      <a:off x="2692" y="2573"/>
                      <a:ext cx="3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93</a:t>
                      </a:r>
                    </a:p>
                  </p:txBody>
                </p:sp>
                <p:sp>
                  <p:nvSpPr>
                    <p:cNvPr id="52282" name="Text Box 49"/>
                    <p:cNvSpPr txBox="1">
                      <a:spLocks noChangeArrowheads="1"/>
                    </p:cNvSpPr>
                    <p:nvPr/>
                  </p:nvSpPr>
                  <p:spPr bwMode="auto">
                    <a:xfrm>
                      <a:off x="3051" y="1373"/>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40%</a:t>
                      </a:r>
                    </a:p>
                  </p:txBody>
                </p:sp>
                <p:sp>
                  <p:nvSpPr>
                    <p:cNvPr id="52283" name="Text Box 50"/>
                    <p:cNvSpPr txBox="1">
                      <a:spLocks noChangeArrowheads="1"/>
                    </p:cNvSpPr>
                    <p:nvPr/>
                  </p:nvSpPr>
                  <p:spPr bwMode="auto">
                    <a:xfrm>
                      <a:off x="3096" y="190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93</a:t>
                      </a:r>
                    </a:p>
                  </p:txBody>
                </p:sp>
                <p:sp>
                  <p:nvSpPr>
                    <p:cNvPr id="52284" name="Text Box 51"/>
                    <p:cNvSpPr txBox="1">
                      <a:spLocks noChangeArrowheads="1"/>
                    </p:cNvSpPr>
                    <p:nvPr/>
                  </p:nvSpPr>
                  <p:spPr bwMode="auto">
                    <a:xfrm>
                      <a:off x="3056" y="2565"/>
                      <a:ext cx="3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95</a:t>
                      </a:r>
                    </a:p>
                  </p:txBody>
                </p:sp>
                <p:sp>
                  <p:nvSpPr>
                    <p:cNvPr id="52285" name="Text Box 52"/>
                    <p:cNvSpPr txBox="1">
                      <a:spLocks noChangeArrowheads="1"/>
                    </p:cNvSpPr>
                    <p:nvPr/>
                  </p:nvSpPr>
                  <p:spPr bwMode="auto">
                    <a:xfrm>
                      <a:off x="3364" y="2565"/>
                      <a:ext cx="3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97</a:t>
                      </a:r>
                    </a:p>
                  </p:txBody>
                </p:sp>
                <p:sp>
                  <p:nvSpPr>
                    <p:cNvPr id="52286" name="Text Box 53"/>
                    <p:cNvSpPr txBox="1">
                      <a:spLocks noChangeArrowheads="1"/>
                    </p:cNvSpPr>
                    <p:nvPr/>
                  </p:nvSpPr>
                  <p:spPr bwMode="auto">
                    <a:xfrm>
                      <a:off x="3700" y="2565"/>
                      <a:ext cx="3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98</a:t>
                      </a:r>
                    </a:p>
                  </p:txBody>
                </p:sp>
                <p:sp>
                  <p:nvSpPr>
                    <p:cNvPr id="52287" name="Text Box 54"/>
                    <p:cNvSpPr txBox="1">
                      <a:spLocks noChangeArrowheads="1"/>
                    </p:cNvSpPr>
                    <p:nvPr/>
                  </p:nvSpPr>
                  <p:spPr bwMode="auto">
                    <a:xfrm>
                      <a:off x="4036" y="2565"/>
                      <a:ext cx="3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99</a:t>
                      </a:r>
                    </a:p>
                  </p:txBody>
                </p:sp>
                <p:sp>
                  <p:nvSpPr>
                    <p:cNvPr id="52288" name="Text Box 55"/>
                    <p:cNvSpPr txBox="1">
                      <a:spLocks noChangeArrowheads="1"/>
                    </p:cNvSpPr>
                    <p:nvPr/>
                  </p:nvSpPr>
                  <p:spPr bwMode="auto">
                    <a:xfrm>
                      <a:off x="4276" y="2565"/>
                      <a:ext cx="4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99.4</a:t>
                      </a:r>
                    </a:p>
                  </p:txBody>
                </p:sp>
                <p:sp>
                  <p:nvSpPr>
                    <p:cNvPr id="52289" name="Text Box 56"/>
                    <p:cNvSpPr txBox="1">
                      <a:spLocks noChangeArrowheads="1"/>
                    </p:cNvSpPr>
                    <p:nvPr/>
                  </p:nvSpPr>
                  <p:spPr bwMode="auto">
                    <a:xfrm>
                      <a:off x="3387" y="1374"/>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30%</a:t>
                      </a:r>
                    </a:p>
                  </p:txBody>
                </p:sp>
                <p:sp>
                  <p:nvSpPr>
                    <p:cNvPr id="52290" name="Text Box 57"/>
                    <p:cNvSpPr txBox="1">
                      <a:spLocks noChangeArrowheads="1"/>
                    </p:cNvSpPr>
                    <p:nvPr/>
                  </p:nvSpPr>
                  <p:spPr bwMode="auto">
                    <a:xfrm>
                      <a:off x="3412" y="190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89</a:t>
                      </a:r>
                    </a:p>
                  </p:txBody>
                </p:sp>
                <p:sp>
                  <p:nvSpPr>
                    <p:cNvPr id="52291" name="Text Box 58"/>
                    <p:cNvSpPr txBox="1">
                      <a:spLocks noChangeArrowheads="1"/>
                    </p:cNvSpPr>
                    <p:nvPr/>
                  </p:nvSpPr>
                  <p:spPr bwMode="auto">
                    <a:xfrm>
                      <a:off x="3723" y="1374"/>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20%</a:t>
                      </a:r>
                    </a:p>
                  </p:txBody>
                </p:sp>
                <p:sp>
                  <p:nvSpPr>
                    <p:cNvPr id="52292" name="Text Box 59"/>
                    <p:cNvSpPr txBox="1">
                      <a:spLocks noChangeArrowheads="1"/>
                    </p:cNvSpPr>
                    <p:nvPr/>
                  </p:nvSpPr>
                  <p:spPr bwMode="auto">
                    <a:xfrm>
                      <a:off x="3748" y="190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83</a:t>
                      </a:r>
                    </a:p>
                  </p:txBody>
                </p:sp>
                <p:sp>
                  <p:nvSpPr>
                    <p:cNvPr id="52293" name="Text Box 60"/>
                    <p:cNvSpPr txBox="1">
                      <a:spLocks noChangeArrowheads="1"/>
                    </p:cNvSpPr>
                    <p:nvPr/>
                  </p:nvSpPr>
                  <p:spPr bwMode="auto">
                    <a:xfrm>
                      <a:off x="4059" y="1374"/>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10%</a:t>
                      </a:r>
                    </a:p>
                  </p:txBody>
                </p:sp>
                <p:sp>
                  <p:nvSpPr>
                    <p:cNvPr id="52294" name="Text Box 61"/>
                    <p:cNvSpPr txBox="1">
                      <a:spLocks noChangeArrowheads="1"/>
                    </p:cNvSpPr>
                    <p:nvPr/>
                  </p:nvSpPr>
                  <p:spPr bwMode="auto">
                    <a:xfrm>
                      <a:off x="4084" y="190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68</a:t>
                      </a:r>
                    </a:p>
                  </p:txBody>
                </p:sp>
                <p:sp>
                  <p:nvSpPr>
                    <p:cNvPr id="52295" name="Text Box 62"/>
                    <p:cNvSpPr txBox="1">
                      <a:spLocks noChangeArrowheads="1"/>
                    </p:cNvSpPr>
                    <p:nvPr/>
                  </p:nvSpPr>
                  <p:spPr bwMode="auto">
                    <a:xfrm>
                      <a:off x="4387" y="1374"/>
                      <a:ext cx="3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5%</a:t>
                      </a:r>
                    </a:p>
                  </p:txBody>
                </p:sp>
                <p:sp>
                  <p:nvSpPr>
                    <p:cNvPr id="52296" name="Text Box 63"/>
                    <p:cNvSpPr txBox="1">
                      <a:spLocks noChangeArrowheads="1"/>
                    </p:cNvSpPr>
                    <p:nvPr/>
                  </p:nvSpPr>
                  <p:spPr bwMode="auto">
                    <a:xfrm>
                      <a:off x="4392" y="190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50</a:t>
                      </a:r>
                    </a:p>
                  </p:txBody>
                </p:sp>
              </p:grpSp>
            </p:grpSp>
          </p:grpSp>
        </p:grpSp>
        <p:grpSp>
          <p:nvGrpSpPr>
            <p:cNvPr id="52248" name="Group 64"/>
            <p:cNvGrpSpPr>
              <a:grpSpLocks/>
            </p:cNvGrpSpPr>
            <p:nvPr/>
          </p:nvGrpSpPr>
          <p:grpSpPr bwMode="auto">
            <a:xfrm>
              <a:off x="4564" y="1296"/>
              <a:ext cx="1199" cy="1680"/>
              <a:chOff x="4564" y="1296"/>
              <a:chExt cx="1199" cy="1680"/>
            </a:xfrm>
          </p:grpSpPr>
          <p:sp>
            <p:nvSpPr>
              <p:cNvPr id="52249" name="Line 65"/>
              <p:cNvSpPr>
                <a:spLocks noChangeShapeType="1"/>
              </p:cNvSpPr>
              <p:nvPr/>
            </p:nvSpPr>
            <p:spPr bwMode="auto">
              <a:xfrm>
                <a:off x="4704"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0" name="Line 66"/>
              <p:cNvSpPr>
                <a:spLocks noChangeShapeType="1"/>
              </p:cNvSpPr>
              <p:nvPr/>
            </p:nvSpPr>
            <p:spPr bwMode="auto">
              <a:xfrm>
                <a:off x="4992"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1" name="Line 67"/>
              <p:cNvSpPr>
                <a:spLocks noChangeShapeType="1"/>
              </p:cNvSpPr>
              <p:nvPr/>
            </p:nvSpPr>
            <p:spPr bwMode="auto">
              <a:xfrm>
                <a:off x="5376" y="1296"/>
                <a:ext cx="0"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252" name="Group 68"/>
              <p:cNvGrpSpPr>
                <a:grpSpLocks/>
              </p:cNvGrpSpPr>
              <p:nvPr/>
            </p:nvGrpSpPr>
            <p:grpSpPr bwMode="auto">
              <a:xfrm>
                <a:off x="4564" y="1374"/>
                <a:ext cx="1199" cy="1403"/>
                <a:chOff x="4564" y="1374"/>
                <a:chExt cx="1199" cy="1403"/>
              </a:xfrm>
            </p:grpSpPr>
            <p:sp>
              <p:nvSpPr>
                <p:cNvPr id="52253" name="Text Box 69"/>
                <p:cNvSpPr txBox="1">
                  <a:spLocks noChangeArrowheads="1"/>
                </p:cNvSpPr>
                <p:nvPr/>
              </p:nvSpPr>
              <p:spPr bwMode="auto">
                <a:xfrm>
                  <a:off x="4564" y="2565"/>
                  <a:ext cx="4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99.7</a:t>
                  </a:r>
                </a:p>
              </p:txBody>
            </p:sp>
            <p:sp>
              <p:nvSpPr>
                <p:cNvPr id="52254" name="Text Box 70"/>
                <p:cNvSpPr txBox="1">
                  <a:spLocks noChangeArrowheads="1"/>
                </p:cNvSpPr>
                <p:nvPr/>
              </p:nvSpPr>
              <p:spPr bwMode="auto">
                <a:xfrm>
                  <a:off x="4848" y="2565"/>
                  <a:ext cx="5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99.97</a:t>
                  </a:r>
                </a:p>
              </p:txBody>
            </p:sp>
            <p:grpSp>
              <p:nvGrpSpPr>
                <p:cNvPr id="52255" name="Group 71"/>
                <p:cNvGrpSpPr>
                  <a:grpSpLocks/>
                </p:cNvGrpSpPr>
                <p:nvPr/>
              </p:nvGrpSpPr>
              <p:grpSpPr bwMode="auto">
                <a:xfrm>
                  <a:off x="4623" y="1374"/>
                  <a:ext cx="1140" cy="741"/>
                  <a:chOff x="4623" y="1374"/>
                  <a:chExt cx="1140" cy="741"/>
                </a:xfrm>
              </p:grpSpPr>
              <p:sp>
                <p:nvSpPr>
                  <p:cNvPr id="52257" name="Text Box 72"/>
                  <p:cNvSpPr txBox="1">
                    <a:spLocks noChangeArrowheads="1"/>
                  </p:cNvSpPr>
                  <p:nvPr/>
                </p:nvSpPr>
                <p:spPr bwMode="auto">
                  <a:xfrm>
                    <a:off x="4623" y="1374"/>
                    <a:ext cx="3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1%</a:t>
                    </a:r>
                  </a:p>
                </p:txBody>
              </p:sp>
              <p:sp>
                <p:nvSpPr>
                  <p:cNvPr id="52258" name="Text Box 73"/>
                  <p:cNvSpPr txBox="1">
                    <a:spLocks noChangeArrowheads="1"/>
                  </p:cNvSpPr>
                  <p:nvPr/>
                </p:nvSpPr>
                <p:spPr bwMode="auto">
                  <a:xfrm>
                    <a:off x="4678" y="1903"/>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16</a:t>
                    </a:r>
                  </a:p>
                </p:txBody>
              </p:sp>
              <p:sp>
                <p:nvSpPr>
                  <p:cNvPr id="52259" name="Text Box 74"/>
                  <p:cNvSpPr txBox="1">
                    <a:spLocks noChangeArrowheads="1"/>
                  </p:cNvSpPr>
                  <p:nvPr/>
                </p:nvSpPr>
                <p:spPr bwMode="auto">
                  <a:xfrm>
                    <a:off x="4935" y="1374"/>
                    <a:ext cx="4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0.5%</a:t>
                    </a:r>
                  </a:p>
                </p:txBody>
              </p:sp>
              <p:sp>
                <p:nvSpPr>
                  <p:cNvPr id="52260" name="Text Box 75"/>
                  <p:cNvSpPr txBox="1">
                    <a:spLocks noChangeArrowheads="1"/>
                  </p:cNvSpPr>
                  <p:nvPr/>
                </p:nvSpPr>
                <p:spPr bwMode="auto">
                  <a:xfrm>
                    <a:off x="4970" y="1903"/>
                    <a:ext cx="29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a:t>
                    </a:r>
                  </a:p>
                </p:txBody>
              </p:sp>
              <p:sp>
                <p:nvSpPr>
                  <p:cNvPr id="52261" name="Text Box 76"/>
                  <p:cNvSpPr txBox="1">
                    <a:spLocks noChangeArrowheads="1"/>
                  </p:cNvSpPr>
                  <p:nvPr/>
                </p:nvSpPr>
                <p:spPr bwMode="auto">
                  <a:xfrm>
                    <a:off x="5319" y="1374"/>
                    <a:ext cx="4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0.1%</a:t>
                    </a:r>
                  </a:p>
                </p:txBody>
              </p:sp>
              <p:sp>
                <p:nvSpPr>
                  <p:cNvPr id="52262" name="Text Box 77"/>
                  <p:cNvSpPr txBox="1">
                    <a:spLocks noChangeArrowheads="1"/>
                  </p:cNvSpPr>
                  <p:nvPr/>
                </p:nvSpPr>
                <p:spPr bwMode="auto">
                  <a:xfrm>
                    <a:off x="5354" y="1903"/>
                    <a:ext cx="29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2</a:t>
                    </a:r>
                  </a:p>
                </p:txBody>
              </p:sp>
            </p:grpSp>
            <p:sp>
              <p:nvSpPr>
                <p:cNvPr id="52256" name="Text Box 78"/>
                <p:cNvSpPr txBox="1">
                  <a:spLocks noChangeArrowheads="1"/>
                </p:cNvSpPr>
                <p:nvPr/>
              </p:nvSpPr>
              <p:spPr bwMode="auto">
                <a:xfrm>
                  <a:off x="5252" y="2565"/>
                  <a:ext cx="5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t>  99.99</a:t>
                  </a:r>
                </a:p>
              </p:txBody>
            </p:sp>
          </p:grpSp>
        </p:grpSp>
      </p:grpSp>
      <p:grpSp>
        <p:nvGrpSpPr>
          <p:cNvPr id="52233" name="Group 79"/>
          <p:cNvGrpSpPr>
            <a:grpSpLocks/>
          </p:cNvGrpSpPr>
          <p:nvPr/>
        </p:nvGrpSpPr>
        <p:grpSpPr bwMode="auto">
          <a:xfrm>
            <a:off x="3352800" y="4038600"/>
            <a:ext cx="2590800" cy="838200"/>
            <a:chOff x="2112" y="2544"/>
            <a:chExt cx="1632" cy="384"/>
          </a:xfrm>
        </p:grpSpPr>
        <p:sp>
          <p:nvSpPr>
            <p:cNvPr id="52243" name="Line 80"/>
            <p:cNvSpPr>
              <a:spLocks noChangeShapeType="1"/>
            </p:cNvSpPr>
            <p:nvPr/>
          </p:nvSpPr>
          <p:spPr bwMode="auto">
            <a:xfrm>
              <a:off x="2112" y="2544"/>
              <a:ext cx="0" cy="192"/>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4" name="Line 81"/>
            <p:cNvSpPr>
              <a:spLocks noChangeShapeType="1"/>
            </p:cNvSpPr>
            <p:nvPr/>
          </p:nvSpPr>
          <p:spPr bwMode="auto">
            <a:xfrm>
              <a:off x="3744" y="2544"/>
              <a:ext cx="0" cy="192"/>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5" name="Line 82"/>
            <p:cNvSpPr>
              <a:spLocks noChangeShapeType="1"/>
            </p:cNvSpPr>
            <p:nvPr/>
          </p:nvSpPr>
          <p:spPr bwMode="auto">
            <a:xfrm>
              <a:off x="2112" y="2736"/>
              <a:ext cx="768" cy="192"/>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6" name="Line 83"/>
            <p:cNvSpPr>
              <a:spLocks noChangeShapeType="1"/>
            </p:cNvSpPr>
            <p:nvPr/>
          </p:nvSpPr>
          <p:spPr bwMode="auto">
            <a:xfrm flipH="1">
              <a:off x="2880" y="2736"/>
              <a:ext cx="864" cy="192"/>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234" name="Text Box 84"/>
          <p:cNvSpPr txBox="1">
            <a:spLocks noChangeArrowheads="1"/>
          </p:cNvSpPr>
          <p:nvPr/>
        </p:nvSpPr>
        <p:spPr bwMode="auto">
          <a:xfrm>
            <a:off x="4038600" y="4878388"/>
            <a:ext cx="12176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bg2"/>
                </a:solidFill>
              </a:rPr>
              <a:t>Clinical</a:t>
            </a:r>
          </a:p>
          <a:p>
            <a:pPr>
              <a:buFontTx/>
              <a:buNone/>
            </a:pPr>
            <a:r>
              <a:rPr lang="en-US" sz="2400">
                <a:solidFill>
                  <a:schemeClr val="bg2"/>
                </a:solidFill>
              </a:rPr>
              <a:t> Setting</a:t>
            </a:r>
          </a:p>
        </p:txBody>
      </p:sp>
      <p:grpSp>
        <p:nvGrpSpPr>
          <p:cNvPr id="52235" name="Group 85"/>
          <p:cNvGrpSpPr>
            <a:grpSpLocks/>
          </p:cNvGrpSpPr>
          <p:nvPr/>
        </p:nvGrpSpPr>
        <p:grpSpPr bwMode="auto">
          <a:xfrm>
            <a:off x="6489700" y="4038600"/>
            <a:ext cx="2627313" cy="838200"/>
            <a:chOff x="2112" y="2544"/>
            <a:chExt cx="1632" cy="384"/>
          </a:xfrm>
        </p:grpSpPr>
        <p:sp>
          <p:nvSpPr>
            <p:cNvPr id="52239" name="Line 86"/>
            <p:cNvSpPr>
              <a:spLocks noChangeShapeType="1"/>
            </p:cNvSpPr>
            <p:nvPr/>
          </p:nvSpPr>
          <p:spPr bwMode="auto">
            <a:xfrm>
              <a:off x="2112" y="2544"/>
              <a:ext cx="0" cy="192"/>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0" name="Line 87"/>
            <p:cNvSpPr>
              <a:spLocks noChangeShapeType="1"/>
            </p:cNvSpPr>
            <p:nvPr/>
          </p:nvSpPr>
          <p:spPr bwMode="auto">
            <a:xfrm>
              <a:off x="3744" y="2544"/>
              <a:ext cx="0" cy="192"/>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1" name="Line 88"/>
            <p:cNvSpPr>
              <a:spLocks noChangeShapeType="1"/>
            </p:cNvSpPr>
            <p:nvPr/>
          </p:nvSpPr>
          <p:spPr bwMode="auto">
            <a:xfrm>
              <a:off x="2112" y="2736"/>
              <a:ext cx="768" cy="192"/>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2" name="Line 89"/>
            <p:cNvSpPr>
              <a:spLocks noChangeShapeType="1"/>
            </p:cNvSpPr>
            <p:nvPr/>
          </p:nvSpPr>
          <p:spPr bwMode="auto">
            <a:xfrm flipH="1">
              <a:off x="2880" y="2736"/>
              <a:ext cx="864" cy="192"/>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236" name="Text Box 90"/>
          <p:cNvSpPr txBox="1">
            <a:spLocks noChangeArrowheads="1"/>
          </p:cNvSpPr>
          <p:nvPr/>
        </p:nvSpPr>
        <p:spPr bwMode="auto">
          <a:xfrm>
            <a:off x="7056438" y="4799013"/>
            <a:ext cx="1558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A50021"/>
                </a:solidFill>
              </a:rPr>
              <a:t>Screening</a:t>
            </a:r>
          </a:p>
        </p:txBody>
      </p:sp>
      <p:sp>
        <p:nvSpPr>
          <p:cNvPr id="52237" name="Rectangle 91"/>
          <p:cNvSpPr>
            <a:spLocks noChangeArrowheads="1"/>
          </p:cNvSpPr>
          <p:nvPr/>
        </p:nvSpPr>
        <p:spPr bwMode="auto">
          <a:xfrm>
            <a:off x="533400" y="5638800"/>
            <a:ext cx="8153400" cy="101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buFontTx/>
              <a:buNone/>
            </a:pPr>
            <a:r>
              <a:rPr lang="en-US" sz="2000" b="1" i="1">
                <a:solidFill>
                  <a:srgbClr val="A50021"/>
                </a:solidFill>
                <a:cs typeface="Times New Roman" pitchFamily="18" charset="0"/>
              </a:rPr>
              <a:t>Note:</a:t>
            </a:r>
          </a:p>
          <a:p>
            <a:pPr>
              <a:buFontTx/>
              <a:buNone/>
            </a:pPr>
            <a:r>
              <a:rPr lang="en-US" sz="2000" b="1" i="1">
                <a:solidFill>
                  <a:srgbClr val="A50021"/>
                </a:solidFill>
                <a:cs typeface="Times New Roman" pitchFamily="18" charset="0"/>
              </a:rPr>
              <a:t>Increase in prevalence results in increase in positive predictive value but the sensitivity and specificity remains constant.  </a:t>
            </a:r>
            <a:r>
              <a:rPr lang="en-US" sz="1200" i="1">
                <a:solidFill>
                  <a:srgbClr val="A50021"/>
                </a:solidFill>
                <a:cs typeface="Times New Roman" pitchFamily="18" charset="0"/>
              </a:rPr>
              <a:t>.</a:t>
            </a:r>
            <a:r>
              <a:rPr lang="en-US" sz="1100">
                <a:solidFill>
                  <a:srgbClr val="A50021"/>
                </a:solidFill>
              </a:rPr>
              <a:t> </a:t>
            </a:r>
            <a:endParaRPr lang="en-US" sz="2400">
              <a:solidFill>
                <a:srgbClr val="A50021"/>
              </a:solidFill>
            </a:endParaRPr>
          </a:p>
        </p:txBody>
      </p:sp>
      <p:sp>
        <p:nvSpPr>
          <p:cNvPr id="483420" name="Text Box 92"/>
          <p:cNvSpPr txBox="1">
            <a:spLocks noGrp="1" noChangeArrowheads="1"/>
          </p:cNvSpPr>
          <p:nvPr>
            <p:ph type="title"/>
          </p:nvPr>
        </p:nvSpPr>
        <p:spPr>
          <a:xfrm>
            <a:off x="0" y="304800"/>
            <a:ext cx="9144000" cy="838200"/>
          </a:xfrm>
        </p:spPr>
        <p:txBody>
          <a:bodyPr/>
          <a:lstStyle/>
          <a:p>
            <a:pPr eaLnBrk="1" hangingPunct="1">
              <a:defRPr/>
            </a:pPr>
            <a:r>
              <a:rPr lang="en-US" sz="3600" smtClean="0">
                <a:solidFill>
                  <a:srgbClr val="990033"/>
                </a:solidFill>
                <a:effectLst>
                  <a:outerShdw blurRad="38100" dist="38100" dir="2700000" algn="tl">
                    <a:srgbClr val="C0C0C0"/>
                  </a:outerShdw>
                </a:effectLst>
              </a:rPr>
              <a:t>Effect of prevalence on the predictive value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idx="4294967295"/>
          </p:nvPr>
        </p:nvSpPr>
        <p:spPr>
          <a:xfrm>
            <a:off x="457200" y="125413"/>
            <a:ext cx="8001000" cy="1143000"/>
          </a:xfrm>
        </p:spPr>
        <p:txBody>
          <a:bodyPr/>
          <a:lstStyle/>
          <a:p>
            <a:pPr eaLnBrk="1" hangingPunct="1">
              <a:defRPr/>
            </a:pPr>
            <a:r>
              <a:rPr lang="en-US" sz="3600" smtClean="0">
                <a:solidFill>
                  <a:srgbClr val="990000"/>
                </a:solidFill>
                <a:effectLst>
                  <a:outerShdw blurRad="38100" dist="38100" dir="2700000" algn="tl">
                    <a:srgbClr val="C0C0C0"/>
                  </a:outerShdw>
                </a:effectLst>
              </a:rPr>
              <a:t>Clinical setting increases prevalence of disease</a:t>
            </a:r>
          </a:p>
        </p:txBody>
      </p:sp>
      <p:sp>
        <p:nvSpPr>
          <p:cNvPr id="485379" name="Text Box 3"/>
          <p:cNvSpPr txBox="1">
            <a:spLocks noChangeArrowheads="1"/>
          </p:cNvSpPr>
          <p:nvPr/>
        </p:nvSpPr>
        <p:spPr bwMode="auto">
          <a:xfrm>
            <a:off x="593725" y="2073275"/>
            <a:ext cx="3724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1.  </a:t>
            </a:r>
            <a:r>
              <a:rPr lang="en-US" sz="3200">
                <a:solidFill>
                  <a:srgbClr val="FF33CC"/>
                </a:solidFill>
              </a:rPr>
              <a:t>Referral</a:t>
            </a:r>
            <a:r>
              <a:rPr lang="en-US" sz="3200"/>
              <a:t> process</a:t>
            </a:r>
          </a:p>
        </p:txBody>
      </p:sp>
      <p:sp>
        <p:nvSpPr>
          <p:cNvPr id="485380" name="Text Box 4"/>
          <p:cNvSpPr txBox="1">
            <a:spLocks noChangeArrowheads="1"/>
          </p:cNvSpPr>
          <p:nvPr/>
        </p:nvSpPr>
        <p:spPr bwMode="auto">
          <a:xfrm>
            <a:off x="615950" y="2770188"/>
            <a:ext cx="6137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2.  </a:t>
            </a:r>
            <a:r>
              <a:rPr lang="en-US" sz="3200">
                <a:solidFill>
                  <a:srgbClr val="FF33CC"/>
                </a:solidFill>
              </a:rPr>
              <a:t>Selected demographic groups</a:t>
            </a:r>
            <a:endParaRPr lang="en-US" sz="3200"/>
          </a:p>
        </p:txBody>
      </p:sp>
      <p:sp>
        <p:nvSpPr>
          <p:cNvPr id="485381" name="Text Box 5"/>
          <p:cNvSpPr txBox="1">
            <a:spLocks noChangeArrowheads="1"/>
          </p:cNvSpPr>
          <p:nvPr/>
        </p:nvSpPr>
        <p:spPr bwMode="auto">
          <a:xfrm>
            <a:off x="609600" y="3532188"/>
            <a:ext cx="508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3.  Clinical </a:t>
            </a:r>
            <a:r>
              <a:rPr lang="en-US" sz="3200">
                <a:solidFill>
                  <a:srgbClr val="FF33CC"/>
                </a:solidFill>
              </a:rPr>
              <a:t>signs/symptoms</a:t>
            </a:r>
            <a:endParaRPr lang="en-US" sz="32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504"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485379"/>
                                        </p:tgtEl>
                                        <p:attrNameLst>
                                          <p:attrName>style.visibility</p:attrName>
                                        </p:attrNameLst>
                                      </p:cBhvr>
                                      <p:to>
                                        <p:strVal val="visible"/>
                                      </p:to>
                                    </p:set>
                                    <p:animEffect transition="in" filter="wipe(up)">
                                      <p:cBhvr>
                                        <p:cTn id="9" dur="2000"/>
                                        <p:tgtEl>
                                          <p:spTgt spid="485379"/>
                                        </p:tgtEl>
                                      </p:cBhvr>
                                    </p:animEffect>
                                  </p:childTnLst>
                                </p:cTn>
                              </p:par>
                              <p:par>
                                <p:cTn id="10" presetID="22" presetClass="entr" presetSubtype="1" fill="hold" grpId="0" nodeType="withEffect">
                                  <p:stCondLst>
                                    <p:cond delay="6000"/>
                                  </p:stCondLst>
                                  <p:childTnLst>
                                    <p:set>
                                      <p:cBhvr>
                                        <p:cTn id="11" dur="1" fill="hold">
                                          <p:stCondLst>
                                            <p:cond delay="0"/>
                                          </p:stCondLst>
                                        </p:cTn>
                                        <p:tgtEl>
                                          <p:spTgt spid="485380"/>
                                        </p:tgtEl>
                                        <p:attrNameLst>
                                          <p:attrName>style.visibility</p:attrName>
                                        </p:attrNameLst>
                                      </p:cBhvr>
                                      <p:to>
                                        <p:strVal val="visible"/>
                                      </p:to>
                                    </p:set>
                                    <p:animEffect transition="in" filter="wipe(up)">
                                      <p:cBhvr>
                                        <p:cTn id="12" dur="2000"/>
                                        <p:tgtEl>
                                          <p:spTgt spid="485380"/>
                                        </p:tgtEl>
                                      </p:cBhvr>
                                    </p:animEffect>
                                  </p:childTnLst>
                                </p:cTn>
                              </p:par>
                              <p:par>
                                <p:cTn id="13" presetID="22" presetClass="entr" presetSubtype="1" fill="hold" grpId="0" nodeType="withEffect">
                                  <p:stCondLst>
                                    <p:cond delay="26000"/>
                                  </p:stCondLst>
                                  <p:childTnLst>
                                    <p:set>
                                      <p:cBhvr>
                                        <p:cTn id="14" dur="1" fill="hold">
                                          <p:stCondLst>
                                            <p:cond delay="0"/>
                                          </p:stCondLst>
                                        </p:cTn>
                                        <p:tgtEl>
                                          <p:spTgt spid="485381"/>
                                        </p:tgtEl>
                                        <p:attrNameLst>
                                          <p:attrName>style.visibility</p:attrName>
                                        </p:attrNameLst>
                                      </p:cBhvr>
                                      <p:to>
                                        <p:strVal val="visible"/>
                                      </p:to>
                                    </p:set>
                                    <p:animEffect transition="in" filter="wipe(up)">
                                      <p:cBhvr>
                                        <p:cTn id="15" dur="2000"/>
                                        <p:tgtEl>
                                          <p:spTgt spid="4853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485379" grpId="0" autoUpdateAnimBg="0"/>
      <p:bldP spid="485380" grpId="0" autoUpdateAnimBg="0"/>
      <p:bldP spid="48538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28600" y="152400"/>
            <a:ext cx="8915400" cy="1143000"/>
          </a:xfrm>
        </p:spPr>
        <p:txBody>
          <a:bodyPr/>
          <a:lstStyle/>
          <a:p>
            <a:pPr eaLnBrk="1" hangingPunct="1"/>
            <a:r>
              <a:rPr lang="en-US" sz="2400" b="1" smtClean="0">
                <a:solidFill>
                  <a:srgbClr val="990000"/>
                </a:solidFill>
              </a:rPr>
              <a:t>Effect of disease prevalence on positive predictive value of a diagnostic test.</a:t>
            </a:r>
            <a:r>
              <a:rPr lang="en-US" sz="2400" smtClean="0"/>
              <a:t>  Probability of coronary artery disease in men according to age, symptoms, and depression of ST segment on electrocardiogram.</a:t>
            </a:r>
          </a:p>
        </p:txBody>
      </p:sp>
      <p:sp>
        <p:nvSpPr>
          <p:cNvPr id="54275" name="Text Box 3"/>
          <p:cNvSpPr txBox="1">
            <a:spLocks noChangeArrowheads="1"/>
          </p:cNvSpPr>
          <p:nvPr/>
        </p:nvSpPr>
        <p:spPr bwMode="auto">
          <a:xfrm>
            <a:off x="1508125" y="5334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latin typeface="Times New Roman" pitchFamily="18" charset="0"/>
              </a:rPr>
              <a:t>Age:</a:t>
            </a:r>
          </a:p>
        </p:txBody>
      </p:sp>
      <p:grpSp>
        <p:nvGrpSpPr>
          <p:cNvPr id="54276" name="Group 4"/>
          <p:cNvGrpSpPr>
            <a:grpSpLocks/>
          </p:cNvGrpSpPr>
          <p:nvPr/>
        </p:nvGrpSpPr>
        <p:grpSpPr bwMode="auto">
          <a:xfrm>
            <a:off x="533400" y="914400"/>
            <a:ext cx="8153400" cy="6003925"/>
            <a:chOff x="336" y="576"/>
            <a:chExt cx="5136" cy="3782"/>
          </a:xfrm>
        </p:grpSpPr>
        <p:graphicFrame>
          <p:nvGraphicFramePr>
            <p:cNvPr id="54277" name="Object 5"/>
            <p:cNvGraphicFramePr>
              <a:graphicFrameLocks noChangeAspect="1"/>
            </p:cNvGraphicFramePr>
            <p:nvPr/>
          </p:nvGraphicFramePr>
          <p:xfrm>
            <a:off x="336" y="576"/>
            <a:ext cx="5136" cy="3427"/>
          </p:xfrm>
          <a:graphic>
            <a:graphicData uri="http://schemas.openxmlformats.org/presentationml/2006/ole">
              <mc:AlternateContent xmlns:mc="http://schemas.openxmlformats.org/markup-compatibility/2006">
                <mc:Choice xmlns:v="urn:schemas-microsoft-com:vml" Requires="v">
                  <p:oleObj spid="_x0000_s54436" name="Chart" r:id="rId6" imgW="6096000" imgH="4067251" progId="MSGraph.Chart.8">
                    <p:embed followColorScheme="full"/>
                  </p:oleObj>
                </mc:Choice>
                <mc:Fallback>
                  <p:oleObj name="Chart" r:id="rId6" imgW="6096000" imgH="4067251"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 y="576"/>
                          <a:ext cx="5136" cy="3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78" name="Text Box 6"/>
            <p:cNvSpPr txBox="1">
              <a:spLocks noChangeArrowheads="1"/>
            </p:cNvSpPr>
            <p:nvPr/>
          </p:nvSpPr>
          <p:spPr bwMode="auto">
            <a:xfrm>
              <a:off x="480" y="3542"/>
              <a:ext cx="363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100" b="1">
                  <a:latin typeface="Times New Roman" pitchFamily="18" charset="0"/>
                </a:rPr>
                <a:t> </a:t>
              </a:r>
              <a:r>
                <a:rPr lang="en-US" sz="2100" b="1">
                  <a:solidFill>
                    <a:schemeClr val="accent2"/>
                  </a:solidFill>
                  <a:latin typeface="Times New Roman" pitchFamily="18" charset="0"/>
                </a:rPr>
                <a:t>Symptom:     None       None     Atypical   Typical</a:t>
              </a:r>
            </a:p>
            <a:p>
              <a:pPr>
                <a:lnSpc>
                  <a:spcPct val="90000"/>
                </a:lnSpc>
                <a:buFontTx/>
                <a:buNone/>
              </a:pPr>
              <a:r>
                <a:rPr lang="en-US" sz="2100" b="1">
                  <a:solidFill>
                    <a:schemeClr val="accent2"/>
                  </a:solidFill>
                  <a:latin typeface="Times New Roman" pitchFamily="18" charset="0"/>
                </a:rPr>
                <a:t>			             Angina    Angina</a:t>
              </a:r>
            </a:p>
          </p:txBody>
        </p:sp>
        <p:sp>
          <p:nvSpPr>
            <p:cNvPr id="54279" name="Text Box 7"/>
            <p:cNvSpPr txBox="1">
              <a:spLocks noChangeArrowheads="1"/>
            </p:cNvSpPr>
            <p:nvPr/>
          </p:nvSpPr>
          <p:spPr bwMode="auto">
            <a:xfrm>
              <a:off x="468" y="3936"/>
              <a:ext cx="343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100" b="1">
                  <a:solidFill>
                    <a:srgbClr val="CC0066"/>
                  </a:solidFill>
                  <a:latin typeface="Times New Roman" pitchFamily="18" charset="0"/>
                </a:rPr>
                <a:t>Prevalence:     1.9           12.3        67.1         94.3</a:t>
              </a:r>
            </a:p>
            <a:p>
              <a:pPr>
                <a:lnSpc>
                  <a:spcPct val="80000"/>
                </a:lnSpc>
                <a:buFontTx/>
                <a:buNone/>
              </a:pPr>
              <a:r>
                <a:rPr lang="en-US" sz="2100" b="1">
                  <a:solidFill>
                    <a:srgbClr val="CC0066"/>
                  </a:solidFill>
                  <a:latin typeface="Times New Roman" pitchFamily="18" charset="0"/>
                </a:rPr>
                <a:t>of CAD (%)</a:t>
              </a:r>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52400" y="152400"/>
            <a:ext cx="8763000" cy="1143000"/>
          </a:xfrm>
        </p:spPr>
        <p:txBody>
          <a:bodyPr/>
          <a:lstStyle/>
          <a:p>
            <a:pPr eaLnBrk="1" hangingPunct="1"/>
            <a:r>
              <a:rPr lang="en-US" sz="2400" b="1" smtClean="0">
                <a:solidFill>
                  <a:srgbClr val="990000"/>
                </a:solidFill>
              </a:rPr>
              <a:t>Yield of a screening test according to patients’ age:</a:t>
            </a:r>
            <a:r>
              <a:rPr lang="en-US" sz="2400" smtClean="0">
                <a:solidFill>
                  <a:srgbClr val="990000"/>
                </a:solidFill>
              </a:rPr>
              <a:t>  </a:t>
            </a:r>
            <a:br>
              <a:rPr lang="en-US" sz="2400" smtClean="0">
                <a:solidFill>
                  <a:srgbClr val="990000"/>
                </a:solidFill>
              </a:rPr>
            </a:br>
            <a:r>
              <a:rPr lang="en-US" sz="2400" smtClean="0">
                <a:solidFill>
                  <a:schemeClr val="tx1"/>
                </a:solidFill>
              </a:rPr>
              <a:t>ratio of nonmalignant to malignant biopsy results among women screened for breast cancer.</a:t>
            </a:r>
          </a:p>
        </p:txBody>
      </p:sp>
      <p:grpSp>
        <p:nvGrpSpPr>
          <p:cNvPr id="55299" name="Group 58"/>
          <p:cNvGrpSpPr>
            <a:grpSpLocks/>
          </p:cNvGrpSpPr>
          <p:nvPr/>
        </p:nvGrpSpPr>
        <p:grpSpPr bwMode="auto">
          <a:xfrm>
            <a:off x="1119188" y="2636838"/>
            <a:ext cx="2300287" cy="1211262"/>
            <a:chOff x="641" y="1661"/>
            <a:chExt cx="1449" cy="763"/>
          </a:xfrm>
        </p:grpSpPr>
        <p:sp>
          <p:nvSpPr>
            <p:cNvPr id="55352" name="Text Box 4"/>
            <p:cNvSpPr txBox="1">
              <a:spLocks noChangeArrowheads="1"/>
            </p:cNvSpPr>
            <p:nvPr/>
          </p:nvSpPr>
          <p:spPr bwMode="auto">
            <a:xfrm>
              <a:off x="641" y="1661"/>
              <a:ext cx="12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t>Biopsy Result:</a:t>
              </a:r>
            </a:p>
          </p:txBody>
        </p:sp>
        <p:sp>
          <p:nvSpPr>
            <p:cNvPr id="55353" name="Text Box 5"/>
            <p:cNvSpPr txBox="1">
              <a:spLocks noChangeArrowheads="1"/>
            </p:cNvSpPr>
            <p:nvPr/>
          </p:nvSpPr>
          <p:spPr bwMode="auto">
            <a:xfrm>
              <a:off x="657" y="1982"/>
              <a:ext cx="143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u="sng">
                  <a:solidFill>
                    <a:srgbClr val="FF33CC"/>
                  </a:solidFill>
                </a:rPr>
                <a:t>NONMALIGNANT</a:t>
              </a:r>
              <a:endParaRPr lang="en-US" sz="2000" b="1">
                <a:solidFill>
                  <a:srgbClr val="FF33CC"/>
                </a:solidFill>
              </a:endParaRPr>
            </a:p>
            <a:p>
              <a:pPr>
                <a:buFontTx/>
                <a:buNone/>
              </a:pPr>
              <a:r>
                <a:rPr lang="en-US" sz="2000" b="1">
                  <a:solidFill>
                    <a:srgbClr val="FF33CC"/>
                  </a:solidFill>
                </a:rPr>
                <a:t>    MALIGNANT</a:t>
              </a:r>
              <a:endParaRPr lang="en-US" sz="2000" u="sng"/>
            </a:p>
          </p:txBody>
        </p:sp>
      </p:grpSp>
      <p:grpSp>
        <p:nvGrpSpPr>
          <p:cNvPr id="55300" name="Group 6"/>
          <p:cNvGrpSpPr>
            <a:grpSpLocks/>
          </p:cNvGrpSpPr>
          <p:nvPr/>
        </p:nvGrpSpPr>
        <p:grpSpPr bwMode="auto">
          <a:xfrm>
            <a:off x="3563938" y="1943100"/>
            <a:ext cx="4546600" cy="4410075"/>
            <a:chOff x="2896" y="1224"/>
            <a:chExt cx="2864" cy="2778"/>
          </a:xfrm>
        </p:grpSpPr>
        <p:grpSp>
          <p:nvGrpSpPr>
            <p:cNvPr id="55301" name="Group 7"/>
            <p:cNvGrpSpPr>
              <a:grpSpLocks/>
            </p:cNvGrpSpPr>
            <p:nvPr/>
          </p:nvGrpSpPr>
          <p:grpSpPr bwMode="auto">
            <a:xfrm>
              <a:off x="2896" y="1224"/>
              <a:ext cx="2864" cy="2778"/>
              <a:chOff x="2896" y="1224"/>
              <a:chExt cx="2864" cy="2778"/>
            </a:xfrm>
          </p:grpSpPr>
          <p:grpSp>
            <p:nvGrpSpPr>
              <p:cNvPr id="55310" name="Group 8"/>
              <p:cNvGrpSpPr>
                <a:grpSpLocks/>
              </p:cNvGrpSpPr>
              <p:nvPr/>
            </p:nvGrpSpPr>
            <p:grpSpPr bwMode="auto">
              <a:xfrm>
                <a:off x="2896" y="1224"/>
                <a:ext cx="2864" cy="2778"/>
                <a:chOff x="2896" y="1224"/>
                <a:chExt cx="2864" cy="2778"/>
              </a:xfrm>
            </p:grpSpPr>
            <p:grpSp>
              <p:nvGrpSpPr>
                <p:cNvPr id="55312" name="Group 9"/>
                <p:cNvGrpSpPr>
                  <a:grpSpLocks/>
                </p:cNvGrpSpPr>
                <p:nvPr/>
              </p:nvGrpSpPr>
              <p:grpSpPr bwMode="auto">
                <a:xfrm>
                  <a:off x="2896" y="1224"/>
                  <a:ext cx="2864" cy="2559"/>
                  <a:chOff x="2896" y="1224"/>
                  <a:chExt cx="2864" cy="2559"/>
                </a:xfrm>
              </p:grpSpPr>
              <p:grpSp>
                <p:nvGrpSpPr>
                  <p:cNvPr id="55314" name="Group 10"/>
                  <p:cNvGrpSpPr>
                    <a:grpSpLocks/>
                  </p:cNvGrpSpPr>
                  <p:nvPr/>
                </p:nvGrpSpPr>
                <p:grpSpPr bwMode="auto">
                  <a:xfrm>
                    <a:off x="2896" y="1224"/>
                    <a:ext cx="2864" cy="2559"/>
                    <a:chOff x="2896" y="1224"/>
                    <a:chExt cx="2864" cy="2559"/>
                  </a:xfrm>
                </p:grpSpPr>
                <p:grpSp>
                  <p:nvGrpSpPr>
                    <p:cNvPr id="55317" name="Group 11"/>
                    <p:cNvGrpSpPr>
                      <a:grpSpLocks/>
                    </p:cNvGrpSpPr>
                    <p:nvPr/>
                  </p:nvGrpSpPr>
                  <p:grpSpPr bwMode="auto">
                    <a:xfrm>
                      <a:off x="3167" y="1344"/>
                      <a:ext cx="2449" cy="2209"/>
                      <a:chOff x="3167" y="1344"/>
                      <a:chExt cx="2449" cy="2209"/>
                    </a:xfrm>
                  </p:grpSpPr>
                  <p:grpSp>
                    <p:nvGrpSpPr>
                      <p:cNvPr id="55328" name="Group 12"/>
                      <p:cNvGrpSpPr>
                        <a:grpSpLocks/>
                      </p:cNvGrpSpPr>
                      <p:nvPr/>
                    </p:nvGrpSpPr>
                    <p:grpSpPr bwMode="auto">
                      <a:xfrm>
                        <a:off x="3168" y="1344"/>
                        <a:ext cx="96" cy="2208"/>
                        <a:chOff x="3168" y="1344"/>
                        <a:chExt cx="96" cy="2208"/>
                      </a:xfrm>
                    </p:grpSpPr>
                    <p:sp>
                      <p:nvSpPr>
                        <p:cNvPr id="55342" name="Line 13"/>
                        <p:cNvSpPr>
                          <a:spLocks noChangeShapeType="1"/>
                        </p:cNvSpPr>
                        <p:nvPr/>
                      </p:nvSpPr>
                      <p:spPr bwMode="auto">
                        <a:xfrm>
                          <a:off x="3168" y="1344"/>
                          <a:ext cx="0" cy="220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3" name="Line 14"/>
                        <p:cNvSpPr>
                          <a:spLocks noChangeShapeType="1"/>
                        </p:cNvSpPr>
                        <p:nvPr/>
                      </p:nvSpPr>
                      <p:spPr bwMode="auto">
                        <a:xfrm>
                          <a:off x="3168" y="1344"/>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4" name="Line 15"/>
                        <p:cNvSpPr>
                          <a:spLocks noChangeShapeType="1"/>
                        </p:cNvSpPr>
                        <p:nvPr/>
                      </p:nvSpPr>
                      <p:spPr bwMode="auto">
                        <a:xfrm>
                          <a:off x="3168" y="1824"/>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5" name="Line 16"/>
                        <p:cNvSpPr>
                          <a:spLocks noChangeShapeType="1"/>
                        </p:cNvSpPr>
                        <p:nvPr/>
                      </p:nvSpPr>
                      <p:spPr bwMode="auto">
                        <a:xfrm>
                          <a:off x="3168" y="2304"/>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6" name="Line 17"/>
                        <p:cNvSpPr>
                          <a:spLocks noChangeShapeType="1"/>
                        </p:cNvSpPr>
                        <p:nvPr/>
                      </p:nvSpPr>
                      <p:spPr bwMode="auto">
                        <a:xfrm>
                          <a:off x="3168" y="2784"/>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7" name="Line 18"/>
                        <p:cNvSpPr>
                          <a:spLocks noChangeShapeType="1"/>
                        </p:cNvSpPr>
                        <p:nvPr/>
                      </p:nvSpPr>
                      <p:spPr bwMode="auto">
                        <a:xfrm>
                          <a:off x="3168" y="3264"/>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8" name="Line 19"/>
                        <p:cNvSpPr>
                          <a:spLocks noChangeShapeType="1"/>
                        </p:cNvSpPr>
                        <p:nvPr/>
                      </p:nvSpPr>
                      <p:spPr bwMode="auto">
                        <a:xfrm>
                          <a:off x="3168" y="1584"/>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9" name="Line 20"/>
                        <p:cNvSpPr>
                          <a:spLocks noChangeShapeType="1"/>
                        </p:cNvSpPr>
                        <p:nvPr/>
                      </p:nvSpPr>
                      <p:spPr bwMode="auto">
                        <a:xfrm>
                          <a:off x="3168" y="2064"/>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50" name="Line 21"/>
                        <p:cNvSpPr>
                          <a:spLocks noChangeShapeType="1"/>
                        </p:cNvSpPr>
                        <p:nvPr/>
                      </p:nvSpPr>
                      <p:spPr bwMode="auto">
                        <a:xfrm>
                          <a:off x="3168" y="2544"/>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51" name="Line 22"/>
                        <p:cNvSpPr>
                          <a:spLocks noChangeShapeType="1"/>
                        </p:cNvSpPr>
                        <p:nvPr/>
                      </p:nvSpPr>
                      <p:spPr bwMode="auto">
                        <a:xfrm>
                          <a:off x="3168" y="3024"/>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5329" name="Group 23"/>
                      <p:cNvGrpSpPr>
                        <a:grpSpLocks/>
                      </p:cNvGrpSpPr>
                      <p:nvPr/>
                    </p:nvGrpSpPr>
                    <p:grpSpPr bwMode="auto">
                      <a:xfrm>
                        <a:off x="3167" y="3456"/>
                        <a:ext cx="2449" cy="97"/>
                        <a:chOff x="3167" y="3455"/>
                        <a:chExt cx="2449" cy="97"/>
                      </a:xfrm>
                    </p:grpSpPr>
                    <p:grpSp>
                      <p:nvGrpSpPr>
                        <p:cNvPr id="55330" name="Group 24"/>
                        <p:cNvGrpSpPr>
                          <a:grpSpLocks/>
                        </p:cNvGrpSpPr>
                        <p:nvPr/>
                      </p:nvGrpSpPr>
                      <p:grpSpPr bwMode="auto">
                        <a:xfrm>
                          <a:off x="3167" y="3455"/>
                          <a:ext cx="2449" cy="97"/>
                          <a:chOff x="3167" y="3455"/>
                          <a:chExt cx="2449" cy="97"/>
                        </a:xfrm>
                      </p:grpSpPr>
                      <p:sp>
                        <p:nvSpPr>
                          <p:cNvPr id="55333" name="Line 25"/>
                          <p:cNvSpPr>
                            <a:spLocks noChangeShapeType="1"/>
                          </p:cNvSpPr>
                          <p:nvPr/>
                        </p:nvSpPr>
                        <p:spPr bwMode="auto">
                          <a:xfrm rot="5400000" flipH="1">
                            <a:off x="4391" y="2327"/>
                            <a:ext cx="1" cy="2449"/>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4" name="Line 26"/>
                          <p:cNvSpPr>
                            <a:spLocks noChangeShapeType="1"/>
                          </p:cNvSpPr>
                          <p:nvPr/>
                        </p:nvSpPr>
                        <p:spPr bwMode="auto">
                          <a:xfrm rot="5400000" flipH="1">
                            <a:off x="5088" y="3503"/>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5" name="Line 27"/>
                          <p:cNvSpPr>
                            <a:spLocks noChangeShapeType="1"/>
                          </p:cNvSpPr>
                          <p:nvPr/>
                        </p:nvSpPr>
                        <p:spPr bwMode="auto">
                          <a:xfrm rot="5400000" flipH="1">
                            <a:off x="4608" y="3503"/>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6" name="Line 28"/>
                          <p:cNvSpPr>
                            <a:spLocks noChangeShapeType="1"/>
                          </p:cNvSpPr>
                          <p:nvPr/>
                        </p:nvSpPr>
                        <p:spPr bwMode="auto">
                          <a:xfrm rot="5400000" flipH="1">
                            <a:off x="4128" y="3503"/>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7" name="Line 29"/>
                          <p:cNvSpPr>
                            <a:spLocks noChangeShapeType="1"/>
                          </p:cNvSpPr>
                          <p:nvPr/>
                        </p:nvSpPr>
                        <p:spPr bwMode="auto">
                          <a:xfrm rot="5400000" flipH="1">
                            <a:off x="3648" y="3503"/>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8" name="Line 30"/>
                          <p:cNvSpPr>
                            <a:spLocks noChangeShapeType="1"/>
                          </p:cNvSpPr>
                          <p:nvPr/>
                        </p:nvSpPr>
                        <p:spPr bwMode="auto">
                          <a:xfrm rot="5400000" flipH="1">
                            <a:off x="4872" y="3527"/>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9" name="Line 31"/>
                          <p:cNvSpPr>
                            <a:spLocks noChangeShapeType="1"/>
                          </p:cNvSpPr>
                          <p:nvPr/>
                        </p:nvSpPr>
                        <p:spPr bwMode="auto">
                          <a:xfrm rot="5400000" flipH="1">
                            <a:off x="4392" y="3527"/>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0" name="Line 32"/>
                          <p:cNvSpPr>
                            <a:spLocks noChangeShapeType="1"/>
                          </p:cNvSpPr>
                          <p:nvPr/>
                        </p:nvSpPr>
                        <p:spPr bwMode="auto">
                          <a:xfrm rot="5400000" flipH="1">
                            <a:off x="3912" y="3527"/>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1" name="Line 33"/>
                          <p:cNvSpPr>
                            <a:spLocks noChangeShapeType="1"/>
                          </p:cNvSpPr>
                          <p:nvPr/>
                        </p:nvSpPr>
                        <p:spPr bwMode="auto">
                          <a:xfrm rot="5400000" flipH="1">
                            <a:off x="3432" y="3527"/>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5331" name="Line 34"/>
                        <p:cNvSpPr>
                          <a:spLocks noChangeShapeType="1"/>
                        </p:cNvSpPr>
                        <p:nvPr/>
                      </p:nvSpPr>
                      <p:spPr bwMode="auto">
                        <a:xfrm rot="5400000" flipH="1">
                          <a:off x="5352" y="3528"/>
                          <a:ext cx="48"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2" name="Line 35"/>
                        <p:cNvSpPr>
                          <a:spLocks noChangeShapeType="1"/>
                        </p:cNvSpPr>
                        <p:nvPr/>
                      </p:nvSpPr>
                      <p:spPr bwMode="auto">
                        <a:xfrm rot="5400000" flipH="1">
                          <a:off x="5568" y="3504"/>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5318" name="Text Box 36"/>
                    <p:cNvSpPr txBox="1">
                      <a:spLocks noChangeArrowheads="1"/>
                    </p:cNvSpPr>
                    <p:nvPr/>
                  </p:nvSpPr>
                  <p:spPr bwMode="auto">
                    <a:xfrm>
                      <a:off x="2918" y="1224"/>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18</a:t>
                      </a:r>
                      <a:endParaRPr lang="en-US" sz="2400">
                        <a:latin typeface="Times New Roman" pitchFamily="18" charset="0"/>
                      </a:endParaRPr>
                    </a:p>
                  </p:txBody>
                </p:sp>
                <p:sp>
                  <p:nvSpPr>
                    <p:cNvPr id="55319" name="Text Box 37"/>
                    <p:cNvSpPr txBox="1">
                      <a:spLocks noChangeArrowheads="1"/>
                    </p:cNvSpPr>
                    <p:nvPr/>
                  </p:nvSpPr>
                  <p:spPr bwMode="auto">
                    <a:xfrm>
                      <a:off x="2908" y="1728"/>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14</a:t>
                      </a:r>
                      <a:endParaRPr lang="en-US" sz="2400">
                        <a:latin typeface="Times New Roman" pitchFamily="18" charset="0"/>
                      </a:endParaRPr>
                    </a:p>
                  </p:txBody>
                </p:sp>
                <p:sp>
                  <p:nvSpPr>
                    <p:cNvPr id="55320" name="Text Box 38"/>
                    <p:cNvSpPr txBox="1">
                      <a:spLocks noChangeArrowheads="1"/>
                    </p:cNvSpPr>
                    <p:nvPr/>
                  </p:nvSpPr>
                  <p:spPr bwMode="auto">
                    <a:xfrm>
                      <a:off x="2908" y="2208"/>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10</a:t>
                      </a:r>
                      <a:endParaRPr lang="en-US" sz="2400">
                        <a:latin typeface="Times New Roman" pitchFamily="18" charset="0"/>
                      </a:endParaRPr>
                    </a:p>
                  </p:txBody>
                </p:sp>
                <p:sp>
                  <p:nvSpPr>
                    <p:cNvPr id="55321" name="Text Box 39"/>
                    <p:cNvSpPr txBox="1">
                      <a:spLocks noChangeArrowheads="1"/>
                    </p:cNvSpPr>
                    <p:nvPr/>
                  </p:nvSpPr>
                  <p:spPr bwMode="auto">
                    <a:xfrm>
                      <a:off x="2908" y="2688"/>
                      <a:ext cx="2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 6</a:t>
                      </a:r>
                      <a:endParaRPr lang="en-US" sz="2400">
                        <a:latin typeface="Times New Roman" pitchFamily="18" charset="0"/>
                      </a:endParaRPr>
                    </a:p>
                  </p:txBody>
                </p:sp>
                <p:sp>
                  <p:nvSpPr>
                    <p:cNvPr id="55322" name="Text Box 40"/>
                    <p:cNvSpPr txBox="1">
                      <a:spLocks noChangeArrowheads="1"/>
                    </p:cNvSpPr>
                    <p:nvPr/>
                  </p:nvSpPr>
                  <p:spPr bwMode="auto">
                    <a:xfrm>
                      <a:off x="2896" y="3168"/>
                      <a:ext cx="2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 2</a:t>
                      </a:r>
                      <a:endParaRPr lang="en-US" sz="2400">
                        <a:latin typeface="Times New Roman" pitchFamily="18" charset="0"/>
                      </a:endParaRPr>
                    </a:p>
                  </p:txBody>
                </p:sp>
                <p:sp>
                  <p:nvSpPr>
                    <p:cNvPr id="55323" name="Text Box 41"/>
                    <p:cNvSpPr txBox="1">
                      <a:spLocks noChangeArrowheads="1"/>
                    </p:cNvSpPr>
                    <p:nvPr/>
                  </p:nvSpPr>
                  <p:spPr bwMode="auto">
                    <a:xfrm>
                      <a:off x="3552" y="3552"/>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40</a:t>
                      </a:r>
                    </a:p>
                  </p:txBody>
                </p:sp>
                <p:sp>
                  <p:nvSpPr>
                    <p:cNvPr id="55324" name="Text Box 42"/>
                    <p:cNvSpPr txBox="1">
                      <a:spLocks noChangeArrowheads="1"/>
                    </p:cNvSpPr>
                    <p:nvPr/>
                  </p:nvSpPr>
                  <p:spPr bwMode="auto">
                    <a:xfrm>
                      <a:off x="4060" y="3552"/>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50</a:t>
                      </a:r>
                    </a:p>
                  </p:txBody>
                </p:sp>
                <p:sp>
                  <p:nvSpPr>
                    <p:cNvPr id="55325" name="Text Box 43"/>
                    <p:cNvSpPr txBox="1">
                      <a:spLocks noChangeArrowheads="1"/>
                    </p:cNvSpPr>
                    <p:nvPr/>
                  </p:nvSpPr>
                  <p:spPr bwMode="auto">
                    <a:xfrm>
                      <a:off x="4540" y="3552"/>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60</a:t>
                      </a:r>
                    </a:p>
                  </p:txBody>
                </p:sp>
                <p:sp>
                  <p:nvSpPr>
                    <p:cNvPr id="55326" name="Text Box 44"/>
                    <p:cNvSpPr txBox="1">
                      <a:spLocks noChangeArrowheads="1"/>
                    </p:cNvSpPr>
                    <p:nvPr/>
                  </p:nvSpPr>
                  <p:spPr bwMode="auto">
                    <a:xfrm>
                      <a:off x="5020" y="3552"/>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70</a:t>
                      </a:r>
                    </a:p>
                  </p:txBody>
                </p:sp>
                <p:sp>
                  <p:nvSpPr>
                    <p:cNvPr id="55327" name="Text Box 45"/>
                    <p:cNvSpPr txBox="1">
                      <a:spLocks noChangeArrowheads="1"/>
                    </p:cNvSpPr>
                    <p:nvPr/>
                  </p:nvSpPr>
                  <p:spPr bwMode="auto">
                    <a:xfrm>
                      <a:off x="5500" y="3552"/>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a:latin typeface="Times New Roman" pitchFamily="18" charset="0"/>
                        </a:rPr>
                        <a:t>80</a:t>
                      </a:r>
                    </a:p>
                  </p:txBody>
                </p:sp>
              </p:grpSp>
              <p:sp>
                <p:nvSpPr>
                  <p:cNvPr id="55315" name="Line 46"/>
                  <p:cNvSpPr>
                    <a:spLocks noChangeShapeType="1"/>
                  </p:cNvSpPr>
                  <p:nvPr/>
                </p:nvSpPr>
                <p:spPr bwMode="auto">
                  <a:xfrm flipH="1">
                    <a:off x="3216" y="3504"/>
                    <a:ext cx="48" cy="9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6" name="Line 47"/>
                  <p:cNvSpPr>
                    <a:spLocks noChangeShapeType="1"/>
                  </p:cNvSpPr>
                  <p:nvPr/>
                </p:nvSpPr>
                <p:spPr bwMode="auto">
                  <a:xfrm flipH="1">
                    <a:off x="3264" y="3504"/>
                    <a:ext cx="48" cy="9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5313" name="Text Box 48"/>
                <p:cNvSpPr txBox="1">
                  <a:spLocks noChangeArrowheads="1"/>
                </p:cNvSpPr>
                <p:nvPr/>
              </p:nvSpPr>
              <p:spPr bwMode="auto">
                <a:xfrm>
                  <a:off x="4022" y="3752"/>
                  <a:ext cx="10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solidFill>
                        <a:srgbClr val="FF33CC"/>
                      </a:solidFill>
                    </a:rPr>
                    <a:t>AGE (years</a:t>
                  </a:r>
                  <a:r>
                    <a:rPr lang="en-US" sz="2000" b="1">
                      <a:solidFill>
                        <a:srgbClr val="FF33CC"/>
                      </a:solidFill>
                      <a:latin typeface="Times New Roman" pitchFamily="18" charset="0"/>
                    </a:rPr>
                    <a:t>)</a:t>
                  </a:r>
                </a:p>
              </p:txBody>
            </p:sp>
          </p:grpSp>
          <p:sp>
            <p:nvSpPr>
              <p:cNvPr id="55311" name="Freeform 49"/>
              <p:cNvSpPr>
                <a:spLocks/>
              </p:cNvSpPr>
              <p:nvPr/>
            </p:nvSpPr>
            <p:spPr bwMode="auto">
              <a:xfrm>
                <a:off x="3408" y="1296"/>
                <a:ext cx="2064" cy="1872"/>
              </a:xfrm>
              <a:custGeom>
                <a:avLst/>
                <a:gdLst>
                  <a:gd name="T0" fmla="*/ 0 w 2064"/>
                  <a:gd name="T1" fmla="*/ 0 h 1872"/>
                  <a:gd name="T2" fmla="*/ 48 w 2064"/>
                  <a:gd name="T3" fmla="*/ 144 h 1872"/>
                  <a:gd name="T4" fmla="*/ 144 w 2064"/>
                  <a:gd name="T5" fmla="*/ 528 h 1872"/>
                  <a:gd name="T6" fmla="*/ 240 w 2064"/>
                  <a:gd name="T7" fmla="*/ 816 h 1872"/>
                  <a:gd name="T8" fmla="*/ 384 w 2064"/>
                  <a:gd name="T9" fmla="*/ 1056 h 1872"/>
                  <a:gd name="T10" fmla="*/ 672 w 2064"/>
                  <a:gd name="T11" fmla="*/ 1344 h 1872"/>
                  <a:gd name="T12" fmla="*/ 1056 w 2064"/>
                  <a:gd name="T13" fmla="*/ 1584 h 1872"/>
                  <a:gd name="T14" fmla="*/ 1392 w 2064"/>
                  <a:gd name="T15" fmla="*/ 1728 h 1872"/>
                  <a:gd name="T16" fmla="*/ 1776 w 2064"/>
                  <a:gd name="T17" fmla="*/ 1824 h 1872"/>
                  <a:gd name="T18" fmla="*/ 2064 w 2064"/>
                  <a:gd name="T19" fmla="*/ 1872 h 18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4"/>
                  <a:gd name="T31" fmla="*/ 0 h 1872"/>
                  <a:gd name="T32" fmla="*/ 2064 w 2064"/>
                  <a:gd name="T33" fmla="*/ 1872 h 18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4" h="1872">
                    <a:moveTo>
                      <a:pt x="0" y="0"/>
                    </a:moveTo>
                    <a:cubicBezTo>
                      <a:pt x="12" y="28"/>
                      <a:pt x="24" y="56"/>
                      <a:pt x="48" y="144"/>
                    </a:cubicBezTo>
                    <a:cubicBezTo>
                      <a:pt x="72" y="232"/>
                      <a:pt x="112" y="416"/>
                      <a:pt x="144" y="528"/>
                    </a:cubicBezTo>
                    <a:cubicBezTo>
                      <a:pt x="176" y="640"/>
                      <a:pt x="200" y="728"/>
                      <a:pt x="240" y="816"/>
                    </a:cubicBezTo>
                    <a:cubicBezTo>
                      <a:pt x="280" y="904"/>
                      <a:pt x="312" y="968"/>
                      <a:pt x="384" y="1056"/>
                    </a:cubicBezTo>
                    <a:cubicBezTo>
                      <a:pt x="456" y="1144"/>
                      <a:pt x="560" y="1256"/>
                      <a:pt x="672" y="1344"/>
                    </a:cubicBezTo>
                    <a:cubicBezTo>
                      <a:pt x="784" y="1432"/>
                      <a:pt x="936" y="1520"/>
                      <a:pt x="1056" y="1584"/>
                    </a:cubicBezTo>
                    <a:cubicBezTo>
                      <a:pt x="1176" y="1648"/>
                      <a:pt x="1272" y="1688"/>
                      <a:pt x="1392" y="1728"/>
                    </a:cubicBezTo>
                    <a:cubicBezTo>
                      <a:pt x="1512" y="1768"/>
                      <a:pt x="1664" y="1800"/>
                      <a:pt x="1776" y="1824"/>
                    </a:cubicBezTo>
                    <a:cubicBezTo>
                      <a:pt x="1888" y="1848"/>
                      <a:pt x="1976" y="1860"/>
                      <a:pt x="2064" y="1872"/>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5302" name="Oval 50"/>
            <p:cNvSpPr>
              <a:spLocks noChangeArrowheads="1"/>
            </p:cNvSpPr>
            <p:nvPr/>
          </p:nvSpPr>
          <p:spPr bwMode="auto">
            <a:xfrm>
              <a:off x="3426" y="1488"/>
              <a:ext cx="96" cy="9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3" name="Oval 51"/>
            <p:cNvSpPr>
              <a:spLocks noChangeArrowheads="1"/>
            </p:cNvSpPr>
            <p:nvPr/>
          </p:nvSpPr>
          <p:spPr bwMode="auto">
            <a:xfrm>
              <a:off x="3696" y="2256"/>
              <a:ext cx="96" cy="9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4" name="Oval 52"/>
            <p:cNvSpPr>
              <a:spLocks noChangeArrowheads="1"/>
            </p:cNvSpPr>
            <p:nvPr/>
          </p:nvSpPr>
          <p:spPr bwMode="auto">
            <a:xfrm>
              <a:off x="4176" y="2688"/>
              <a:ext cx="96" cy="9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5" name="Oval 53"/>
            <p:cNvSpPr>
              <a:spLocks noChangeArrowheads="1"/>
            </p:cNvSpPr>
            <p:nvPr/>
          </p:nvSpPr>
          <p:spPr bwMode="auto">
            <a:xfrm>
              <a:off x="4416" y="2784"/>
              <a:ext cx="96" cy="9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6" name="Oval 54"/>
            <p:cNvSpPr>
              <a:spLocks noChangeArrowheads="1"/>
            </p:cNvSpPr>
            <p:nvPr/>
          </p:nvSpPr>
          <p:spPr bwMode="auto">
            <a:xfrm>
              <a:off x="4608" y="2928"/>
              <a:ext cx="96" cy="9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7" name="Oval 55"/>
            <p:cNvSpPr>
              <a:spLocks noChangeArrowheads="1"/>
            </p:cNvSpPr>
            <p:nvPr/>
          </p:nvSpPr>
          <p:spPr bwMode="auto">
            <a:xfrm>
              <a:off x="4752" y="2928"/>
              <a:ext cx="96" cy="9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8" name="Oval 56"/>
            <p:cNvSpPr>
              <a:spLocks noChangeArrowheads="1"/>
            </p:cNvSpPr>
            <p:nvPr/>
          </p:nvSpPr>
          <p:spPr bwMode="auto">
            <a:xfrm>
              <a:off x="4944" y="2976"/>
              <a:ext cx="96" cy="9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9" name="Oval 57"/>
            <p:cNvSpPr>
              <a:spLocks noChangeArrowheads="1"/>
            </p:cNvSpPr>
            <p:nvPr/>
          </p:nvSpPr>
          <p:spPr bwMode="auto">
            <a:xfrm>
              <a:off x="5184" y="3072"/>
              <a:ext cx="96" cy="9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Use of Multiple Tests</a:t>
            </a:r>
          </a:p>
        </p:txBody>
      </p:sp>
      <p:sp>
        <p:nvSpPr>
          <p:cNvPr id="56323" name="Rectangle 3"/>
          <p:cNvSpPr>
            <a:spLocks noGrp="1" noChangeArrowheads="1"/>
          </p:cNvSpPr>
          <p:nvPr>
            <p:ph type="body" idx="1"/>
          </p:nvPr>
        </p:nvSpPr>
        <p:spPr>
          <a:xfrm>
            <a:off x="457200" y="1600200"/>
            <a:ext cx="8013700" cy="2474913"/>
          </a:xfrm>
          <a:noFill/>
        </p:spPr>
        <p:txBody>
          <a:bodyPr wrap="none">
            <a:spAutoFit/>
          </a:bodyPr>
          <a:lstStyle/>
          <a:p>
            <a:pPr eaLnBrk="1" hangingPunct="1">
              <a:lnSpc>
                <a:spcPct val="90000"/>
              </a:lnSpc>
            </a:pPr>
            <a:r>
              <a:rPr lang="en-US" smtClean="0"/>
              <a:t>Often several tests may be applied to the </a:t>
            </a:r>
          </a:p>
          <a:p>
            <a:pPr eaLnBrk="1" hangingPunct="1">
              <a:lnSpc>
                <a:spcPct val="90000"/>
              </a:lnSpc>
              <a:buFontTx/>
              <a:buNone/>
            </a:pPr>
            <a:r>
              <a:rPr lang="en-US" smtClean="0"/>
              <a:t>	same individuals</a:t>
            </a:r>
          </a:p>
          <a:p>
            <a:pPr lvl="1" eaLnBrk="1" hangingPunct="1">
              <a:lnSpc>
                <a:spcPct val="90000"/>
              </a:lnSpc>
            </a:pPr>
            <a:r>
              <a:rPr lang="en-US" smtClean="0">
                <a:solidFill>
                  <a:srgbClr val="990033"/>
                </a:solidFill>
              </a:rPr>
              <a:t>Sequential</a:t>
            </a:r>
            <a:r>
              <a:rPr lang="en-US" smtClean="0"/>
              <a:t> (two-stage) or </a:t>
            </a:r>
            <a:r>
              <a:rPr lang="en-US" smtClean="0">
                <a:solidFill>
                  <a:srgbClr val="990033"/>
                </a:solidFill>
              </a:rPr>
              <a:t>serial</a:t>
            </a:r>
            <a:r>
              <a:rPr lang="en-US" smtClean="0"/>
              <a:t> testing</a:t>
            </a:r>
          </a:p>
          <a:p>
            <a:pPr lvl="1" eaLnBrk="1" hangingPunct="1">
              <a:lnSpc>
                <a:spcPct val="90000"/>
              </a:lnSpc>
            </a:pPr>
            <a:r>
              <a:rPr lang="en-US" smtClean="0">
                <a:solidFill>
                  <a:srgbClr val="990033"/>
                </a:solidFill>
              </a:rPr>
              <a:t>Simultaneous (parallel)</a:t>
            </a:r>
            <a:r>
              <a:rPr lang="en-US" smtClean="0"/>
              <a:t> testing</a:t>
            </a:r>
          </a:p>
          <a:p>
            <a:pPr lvl="1" eaLnBrk="1" hangingPunct="1">
              <a:lnSpc>
                <a:spcPct val="90000"/>
              </a:lnSpc>
            </a:pPr>
            <a:r>
              <a:rPr lang="en-US" smtClean="0">
                <a:solidFill>
                  <a:srgbClr val="990033"/>
                </a:solidFill>
              </a:rPr>
              <a:t>Multi-phasic testing</a:t>
            </a:r>
            <a:r>
              <a:rPr lang="en-US" smtClean="0"/>
              <a:t> (Major health check)</a:t>
            </a:r>
          </a:p>
        </p:txBody>
      </p:sp>
      <p:sp>
        <p:nvSpPr>
          <p:cNvPr id="56324" name="Rectangle 4"/>
          <p:cNvSpPr>
            <a:spLocks noChangeArrowheads="1"/>
          </p:cNvSpPr>
          <p:nvPr/>
        </p:nvSpPr>
        <p:spPr bwMode="auto">
          <a:xfrm>
            <a:off x="452438" y="4276725"/>
            <a:ext cx="78565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1" hangingPunct="1">
              <a:lnSpc>
                <a:spcPct val="90000"/>
              </a:lnSpc>
              <a:spcBef>
                <a:spcPct val="20000"/>
              </a:spcBef>
            </a:pPr>
            <a:r>
              <a:rPr lang="en-US" sz="3200"/>
              <a:t>The choice is based on the objectives of </a:t>
            </a:r>
          </a:p>
          <a:p>
            <a:pPr marL="342900" indent="-342900" eaLnBrk="1" hangingPunct="1">
              <a:lnSpc>
                <a:spcPct val="90000"/>
              </a:lnSpc>
              <a:spcBef>
                <a:spcPct val="20000"/>
              </a:spcBef>
              <a:buFontTx/>
              <a:buNone/>
            </a:pPr>
            <a:r>
              <a:rPr lang="en-US" sz="3200"/>
              <a:t>	testing (diagnostic or screening, and the </a:t>
            </a:r>
          </a:p>
          <a:p>
            <a:pPr marL="342900" indent="-342900" eaLnBrk="1" hangingPunct="1">
              <a:lnSpc>
                <a:spcPct val="90000"/>
              </a:lnSpc>
              <a:spcBef>
                <a:spcPct val="20000"/>
              </a:spcBef>
              <a:buFontTx/>
              <a:buNone/>
            </a:pPr>
            <a:r>
              <a:rPr lang="en-US" sz="3200"/>
              <a:t>	setting, cost, invasiveness etc)</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457200" y="-103188"/>
            <a:ext cx="8229600" cy="1371601"/>
          </a:xfrm>
        </p:spPr>
        <p:txBody>
          <a:bodyPr/>
          <a:lstStyle/>
          <a:p>
            <a:pPr eaLnBrk="1" hangingPunct="1">
              <a:defRPr/>
            </a:pPr>
            <a:r>
              <a:rPr lang="en-US" sz="3600" smtClean="0">
                <a:solidFill>
                  <a:srgbClr val="990033"/>
                </a:solidFill>
                <a:effectLst>
                  <a:outerShdw blurRad="38100" dist="38100" dir="2700000" algn="tl">
                    <a:srgbClr val="C0C0C0"/>
                  </a:outerShdw>
                </a:effectLst>
              </a:rPr>
              <a:t>Sequential (two stage) Testing</a:t>
            </a:r>
          </a:p>
        </p:txBody>
      </p:sp>
      <p:sp>
        <p:nvSpPr>
          <p:cNvPr id="57347" name="Rectangle 3"/>
          <p:cNvSpPr>
            <a:spLocks noGrp="1" noChangeArrowheads="1"/>
          </p:cNvSpPr>
          <p:nvPr>
            <p:ph type="body" idx="1"/>
          </p:nvPr>
        </p:nvSpPr>
        <p:spPr>
          <a:xfrm>
            <a:off x="457200" y="1447800"/>
            <a:ext cx="8229600" cy="2743200"/>
          </a:xfrm>
        </p:spPr>
        <p:txBody>
          <a:bodyPr/>
          <a:lstStyle/>
          <a:p>
            <a:pPr eaLnBrk="1" hangingPunct="1">
              <a:lnSpc>
                <a:spcPct val="80000"/>
              </a:lnSpc>
            </a:pPr>
            <a:r>
              <a:rPr lang="en-US" sz="2800" smtClean="0"/>
              <a:t>Often for screening a population</a:t>
            </a:r>
          </a:p>
          <a:p>
            <a:pPr eaLnBrk="1" hangingPunct="1">
              <a:lnSpc>
                <a:spcPct val="80000"/>
              </a:lnSpc>
            </a:pPr>
            <a:r>
              <a:rPr lang="en-US" sz="2800" smtClean="0"/>
              <a:t>Less expensive, less invasive or less uncomfortable test used first</a:t>
            </a:r>
          </a:p>
          <a:p>
            <a:pPr eaLnBrk="1" hangingPunct="1">
              <a:lnSpc>
                <a:spcPct val="80000"/>
              </a:lnSpc>
            </a:pPr>
            <a:r>
              <a:rPr lang="en-US" sz="2800" smtClean="0"/>
              <a:t>Those who screen positive are recalled for a further more expensive test etc.with greater sensitivity and specificity. Hope to reduce false positives.</a:t>
            </a:r>
          </a:p>
        </p:txBody>
      </p:sp>
      <p:sp>
        <p:nvSpPr>
          <p:cNvPr id="487428" name="Text Box 4"/>
          <p:cNvSpPr txBox="1">
            <a:spLocks noChangeArrowheads="1"/>
          </p:cNvSpPr>
          <p:nvPr/>
        </p:nvSpPr>
        <p:spPr bwMode="auto">
          <a:xfrm>
            <a:off x="685800" y="4479925"/>
            <a:ext cx="55594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dirty="0"/>
              <a:t> </a:t>
            </a:r>
            <a:r>
              <a:rPr lang="en-US" b="1" dirty="0"/>
              <a:t>Test A</a:t>
            </a:r>
            <a:r>
              <a:rPr lang="en-US" dirty="0"/>
              <a:t> </a:t>
            </a:r>
            <a:r>
              <a:rPr lang="en-US" i="1" dirty="0">
                <a:solidFill>
                  <a:srgbClr val="FF3399"/>
                </a:solidFill>
              </a:rPr>
              <a:t>and</a:t>
            </a:r>
            <a:r>
              <a:rPr lang="en-US" dirty="0">
                <a:solidFill>
                  <a:srgbClr val="FF3399"/>
                </a:solidFill>
              </a:rPr>
              <a:t> </a:t>
            </a:r>
            <a:r>
              <a:rPr lang="en-US" b="1" dirty="0"/>
              <a:t>test B</a:t>
            </a:r>
            <a:r>
              <a:rPr lang="en-US" dirty="0">
                <a:solidFill>
                  <a:srgbClr val="FF3399"/>
                </a:solidFill>
              </a:rPr>
              <a:t> </a:t>
            </a:r>
            <a:r>
              <a:rPr lang="en-US" dirty="0"/>
              <a:t>are </a:t>
            </a:r>
            <a:r>
              <a:rPr lang="en-US" b="1" dirty="0"/>
              <a:t>positive</a:t>
            </a:r>
            <a:endParaRPr lang="en-US" dirty="0"/>
          </a:p>
        </p:txBody>
      </p:sp>
      <p:grpSp>
        <p:nvGrpSpPr>
          <p:cNvPr id="57349" name="Group 5"/>
          <p:cNvGrpSpPr>
            <a:grpSpLocks/>
          </p:cNvGrpSpPr>
          <p:nvPr/>
        </p:nvGrpSpPr>
        <p:grpSpPr bwMode="auto">
          <a:xfrm>
            <a:off x="990600" y="5410200"/>
            <a:ext cx="3962400" cy="1219200"/>
            <a:chOff x="192" y="2448"/>
            <a:chExt cx="2496" cy="768"/>
          </a:xfrm>
        </p:grpSpPr>
        <p:sp>
          <p:nvSpPr>
            <p:cNvPr id="57354" name="Rectangle 6"/>
            <p:cNvSpPr>
              <a:spLocks noChangeArrowheads="1"/>
            </p:cNvSpPr>
            <p:nvPr/>
          </p:nvSpPr>
          <p:spPr bwMode="auto">
            <a:xfrm>
              <a:off x="192" y="2448"/>
              <a:ext cx="2496" cy="4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55" name="Text Box 7"/>
            <p:cNvSpPr txBox="1">
              <a:spLocks noChangeArrowheads="1"/>
            </p:cNvSpPr>
            <p:nvPr/>
          </p:nvSpPr>
          <p:spPr bwMode="auto">
            <a:xfrm>
              <a:off x="230" y="2489"/>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a:t>
              </a:r>
            </a:p>
          </p:txBody>
        </p:sp>
        <p:sp>
          <p:nvSpPr>
            <p:cNvPr id="57356" name="Line 8"/>
            <p:cNvSpPr>
              <a:spLocks noChangeShapeType="1"/>
            </p:cNvSpPr>
            <p:nvPr/>
          </p:nvSpPr>
          <p:spPr bwMode="auto">
            <a:xfrm>
              <a:off x="528" y="2658"/>
              <a:ext cx="33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57" name="Text Box 9"/>
            <p:cNvSpPr txBox="1">
              <a:spLocks noChangeArrowheads="1"/>
            </p:cNvSpPr>
            <p:nvPr/>
          </p:nvSpPr>
          <p:spPr bwMode="auto">
            <a:xfrm>
              <a:off x="902" y="2489"/>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sp>
          <p:nvSpPr>
            <p:cNvPr id="57358" name="Line 10"/>
            <p:cNvSpPr>
              <a:spLocks noChangeShapeType="1"/>
            </p:cNvSpPr>
            <p:nvPr/>
          </p:nvSpPr>
          <p:spPr bwMode="auto">
            <a:xfrm>
              <a:off x="1200" y="2658"/>
              <a:ext cx="33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59" name="Text Box 11"/>
            <p:cNvSpPr txBox="1">
              <a:spLocks noChangeArrowheads="1"/>
            </p:cNvSpPr>
            <p:nvPr/>
          </p:nvSpPr>
          <p:spPr bwMode="auto">
            <a:xfrm>
              <a:off x="1574" y="2490"/>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B</a:t>
              </a:r>
            </a:p>
          </p:txBody>
        </p:sp>
        <p:sp>
          <p:nvSpPr>
            <p:cNvPr id="57360" name="Line 12"/>
            <p:cNvSpPr>
              <a:spLocks noChangeShapeType="1"/>
            </p:cNvSpPr>
            <p:nvPr/>
          </p:nvSpPr>
          <p:spPr bwMode="auto">
            <a:xfrm>
              <a:off x="1872" y="2658"/>
              <a:ext cx="33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61" name="Text Box 13"/>
            <p:cNvSpPr txBox="1">
              <a:spLocks noChangeArrowheads="1"/>
            </p:cNvSpPr>
            <p:nvPr/>
          </p:nvSpPr>
          <p:spPr bwMode="auto">
            <a:xfrm>
              <a:off x="2254" y="2495"/>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sp>
          <p:nvSpPr>
            <p:cNvPr id="57362" name="Line 14"/>
            <p:cNvSpPr>
              <a:spLocks noChangeShapeType="1"/>
            </p:cNvSpPr>
            <p:nvPr/>
          </p:nvSpPr>
          <p:spPr bwMode="auto">
            <a:xfrm>
              <a:off x="384" y="2832"/>
              <a:ext cx="192" cy="336"/>
            </a:xfrm>
            <a:prstGeom prst="line">
              <a:avLst/>
            </a:prstGeom>
            <a:noFill/>
            <a:ln w="222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63" name="Line 15"/>
            <p:cNvSpPr>
              <a:spLocks noChangeShapeType="1"/>
            </p:cNvSpPr>
            <p:nvPr/>
          </p:nvSpPr>
          <p:spPr bwMode="auto">
            <a:xfrm>
              <a:off x="528" y="3216"/>
              <a:ext cx="14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4" name="Line 16"/>
            <p:cNvSpPr>
              <a:spLocks noChangeShapeType="1"/>
            </p:cNvSpPr>
            <p:nvPr/>
          </p:nvSpPr>
          <p:spPr bwMode="auto">
            <a:xfrm>
              <a:off x="1728" y="2832"/>
              <a:ext cx="192" cy="336"/>
            </a:xfrm>
            <a:prstGeom prst="line">
              <a:avLst/>
            </a:prstGeom>
            <a:noFill/>
            <a:ln w="222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65" name="Line 17"/>
            <p:cNvSpPr>
              <a:spLocks noChangeShapeType="1"/>
            </p:cNvSpPr>
            <p:nvPr/>
          </p:nvSpPr>
          <p:spPr bwMode="auto">
            <a:xfrm>
              <a:off x="1872" y="3216"/>
              <a:ext cx="14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8"/>
          <p:cNvGrpSpPr>
            <a:grpSpLocks/>
          </p:cNvGrpSpPr>
          <p:nvPr/>
        </p:nvGrpSpPr>
        <p:grpSpPr bwMode="auto">
          <a:xfrm>
            <a:off x="6019800" y="5334000"/>
            <a:ext cx="2435225" cy="1031875"/>
            <a:chOff x="4272" y="1385"/>
            <a:chExt cx="1534" cy="650"/>
          </a:xfrm>
        </p:grpSpPr>
        <p:sp>
          <p:nvSpPr>
            <p:cNvPr id="57351" name="Text Box 19"/>
            <p:cNvSpPr txBox="1">
              <a:spLocks noChangeArrowheads="1"/>
            </p:cNvSpPr>
            <p:nvPr/>
          </p:nvSpPr>
          <p:spPr bwMode="auto">
            <a:xfrm>
              <a:off x="4310" y="1385"/>
              <a:ext cx="1496"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dirty="0">
                  <a:solidFill>
                    <a:srgbClr val="FF3399"/>
                  </a:solidFill>
                </a:rPr>
                <a:t>SENSITIVITY</a:t>
              </a:r>
              <a:endParaRPr lang="en-US" sz="2800" dirty="0"/>
            </a:p>
            <a:p>
              <a:pPr>
                <a:lnSpc>
                  <a:spcPct val="120000"/>
                </a:lnSpc>
                <a:buFontTx/>
                <a:buNone/>
              </a:pPr>
              <a:r>
                <a:rPr lang="en-US" sz="2800" b="1" dirty="0">
                  <a:solidFill>
                    <a:srgbClr val="CC00FF"/>
                  </a:solidFill>
                </a:rPr>
                <a:t>SPECIFICITY</a:t>
              </a:r>
              <a:endParaRPr lang="en-US" sz="2800" dirty="0"/>
            </a:p>
          </p:txBody>
        </p:sp>
        <p:sp>
          <p:nvSpPr>
            <p:cNvPr id="57352" name="Line 20"/>
            <p:cNvSpPr>
              <a:spLocks noChangeShapeType="1"/>
            </p:cNvSpPr>
            <p:nvPr/>
          </p:nvSpPr>
          <p:spPr bwMode="auto">
            <a:xfrm>
              <a:off x="4272" y="1440"/>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53" name="Line 21"/>
            <p:cNvSpPr>
              <a:spLocks noChangeShapeType="1"/>
            </p:cNvSpPr>
            <p:nvPr/>
          </p:nvSpPr>
          <p:spPr bwMode="auto">
            <a:xfrm flipV="1">
              <a:off x="4272" y="1776"/>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34" fill="hold"/>
                                        <p:tgtEl>
                                          <p:spTgt spid="4"/>
                                        </p:tgtEl>
                                      </p:cBhvr>
                                    </p:cmd>
                                  </p:childTnLst>
                                </p:cTn>
                              </p:par>
                              <p:par>
                                <p:cTn id="7" presetID="10" presetClass="entr" presetSubtype="0" fill="hold" nodeType="withEffect">
                                  <p:stCondLst>
                                    <p:cond delay="18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517525" y="423863"/>
            <a:ext cx="5873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b="1">
                <a:solidFill>
                  <a:schemeClr val="bg2"/>
                </a:solidFill>
              </a:rPr>
              <a:t>Sequential (serial) Testing</a:t>
            </a:r>
          </a:p>
        </p:txBody>
      </p:sp>
      <p:sp>
        <p:nvSpPr>
          <p:cNvPr id="58371" name="Oval 3"/>
          <p:cNvSpPr>
            <a:spLocks noChangeArrowheads="1"/>
          </p:cNvSpPr>
          <p:nvPr/>
        </p:nvSpPr>
        <p:spPr bwMode="auto">
          <a:xfrm>
            <a:off x="228600" y="4953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372" name="Oval 4"/>
          <p:cNvSpPr>
            <a:spLocks noChangeArrowheads="1"/>
          </p:cNvSpPr>
          <p:nvPr/>
        </p:nvSpPr>
        <p:spPr bwMode="auto">
          <a:xfrm>
            <a:off x="2057400" y="4724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373" name="Oval 5"/>
          <p:cNvSpPr>
            <a:spLocks noChangeArrowheads="1"/>
          </p:cNvSpPr>
          <p:nvPr/>
        </p:nvSpPr>
        <p:spPr bwMode="auto">
          <a:xfrm>
            <a:off x="304800" y="3962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374" name="Oval 6"/>
          <p:cNvSpPr>
            <a:spLocks noChangeArrowheads="1"/>
          </p:cNvSpPr>
          <p:nvPr/>
        </p:nvSpPr>
        <p:spPr bwMode="auto">
          <a:xfrm>
            <a:off x="533400" y="4572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375" name="Text Box 7"/>
          <p:cNvSpPr txBox="1">
            <a:spLocks noChangeArrowheads="1"/>
          </p:cNvSpPr>
          <p:nvPr/>
        </p:nvSpPr>
        <p:spPr bwMode="auto">
          <a:xfrm>
            <a:off x="2286000" y="1371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76" name="Text Box 8"/>
          <p:cNvSpPr txBox="1">
            <a:spLocks noChangeArrowheads="1"/>
          </p:cNvSpPr>
          <p:nvPr/>
        </p:nvSpPr>
        <p:spPr bwMode="auto">
          <a:xfrm>
            <a:off x="3276600" y="2514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77" name="Text Box 9"/>
          <p:cNvSpPr txBox="1">
            <a:spLocks noChangeArrowheads="1"/>
          </p:cNvSpPr>
          <p:nvPr/>
        </p:nvSpPr>
        <p:spPr bwMode="auto">
          <a:xfrm>
            <a:off x="2955925" y="2057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78" name="Text Box 10"/>
          <p:cNvSpPr txBox="1">
            <a:spLocks noChangeArrowheads="1"/>
          </p:cNvSpPr>
          <p:nvPr/>
        </p:nvSpPr>
        <p:spPr bwMode="auto">
          <a:xfrm>
            <a:off x="3352800" y="2057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79" name="Text Box 11"/>
          <p:cNvSpPr txBox="1">
            <a:spLocks noChangeArrowheads="1"/>
          </p:cNvSpPr>
          <p:nvPr/>
        </p:nvSpPr>
        <p:spPr bwMode="auto">
          <a:xfrm>
            <a:off x="2819400" y="3733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0" name="Text Box 12"/>
          <p:cNvSpPr txBox="1">
            <a:spLocks noChangeArrowheads="1"/>
          </p:cNvSpPr>
          <p:nvPr/>
        </p:nvSpPr>
        <p:spPr bwMode="auto">
          <a:xfrm>
            <a:off x="1828800"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1" name="Text Box 13"/>
          <p:cNvSpPr txBox="1">
            <a:spLocks noChangeArrowheads="1"/>
          </p:cNvSpPr>
          <p:nvPr/>
        </p:nvSpPr>
        <p:spPr bwMode="auto">
          <a:xfrm>
            <a:off x="3124200" y="32734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2" name="Text Box 14"/>
          <p:cNvSpPr txBox="1">
            <a:spLocks noChangeArrowheads="1"/>
          </p:cNvSpPr>
          <p:nvPr/>
        </p:nvSpPr>
        <p:spPr bwMode="auto">
          <a:xfrm>
            <a:off x="1676400" y="4572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3" name="Text Box 15"/>
          <p:cNvSpPr txBox="1">
            <a:spLocks noChangeArrowheads="1"/>
          </p:cNvSpPr>
          <p:nvPr/>
        </p:nvSpPr>
        <p:spPr bwMode="auto">
          <a:xfrm>
            <a:off x="914400" y="4495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4" name="Text Box 16"/>
          <p:cNvSpPr txBox="1">
            <a:spLocks noChangeArrowheads="1"/>
          </p:cNvSpPr>
          <p:nvPr/>
        </p:nvSpPr>
        <p:spPr bwMode="auto">
          <a:xfrm>
            <a:off x="914400" y="4191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5" name="Text Box 17"/>
          <p:cNvSpPr txBox="1">
            <a:spLocks noChangeArrowheads="1"/>
          </p:cNvSpPr>
          <p:nvPr/>
        </p:nvSpPr>
        <p:spPr bwMode="auto">
          <a:xfrm>
            <a:off x="1355725"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6" name="Text Box 18"/>
          <p:cNvSpPr txBox="1">
            <a:spLocks noChangeArrowheads="1"/>
          </p:cNvSpPr>
          <p:nvPr/>
        </p:nvSpPr>
        <p:spPr bwMode="auto">
          <a:xfrm>
            <a:off x="0" y="3581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7" name="Text Box 19"/>
          <p:cNvSpPr txBox="1">
            <a:spLocks noChangeArrowheads="1"/>
          </p:cNvSpPr>
          <p:nvPr/>
        </p:nvSpPr>
        <p:spPr bwMode="auto">
          <a:xfrm>
            <a:off x="990600" y="4876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8" name="Text Box 20"/>
          <p:cNvSpPr txBox="1">
            <a:spLocks noChangeArrowheads="1"/>
          </p:cNvSpPr>
          <p:nvPr/>
        </p:nvSpPr>
        <p:spPr bwMode="auto">
          <a:xfrm>
            <a:off x="533400" y="5105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89" name="Text Box 21"/>
          <p:cNvSpPr txBox="1">
            <a:spLocks noChangeArrowheads="1"/>
          </p:cNvSpPr>
          <p:nvPr/>
        </p:nvSpPr>
        <p:spPr bwMode="auto">
          <a:xfrm>
            <a:off x="-762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0" name="Text Box 22"/>
          <p:cNvSpPr txBox="1">
            <a:spLocks noChangeArrowheads="1"/>
          </p:cNvSpPr>
          <p:nvPr/>
        </p:nvSpPr>
        <p:spPr bwMode="auto">
          <a:xfrm>
            <a:off x="76200" y="49498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1" name="Text Box 23"/>
          <p:cNvSpPr txBox="1">
            <a:spLocks noChangeArrowheads="1"/>
          </p:cNvSpPr>
          <p:nvPr/>
        </p:nvSpPr>
        <p:spPr bwMode="auto">
          <a:xfrm>
            <a:off x="76200" y="1752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2" name="Text Box 24"/>
          <p:cNvSpPr txBox="1">
            <a:spLocks noChangeArrowheads="1"/>
          </p:cNvSpPr>
          <p:nvPr/>
        </p:nvSpPr>
        <p:spPr bwMode="auto">
          <a:xfrm>
            <a:off x="4572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3" name="Text Box 25"/>
          <p:cNvSpPr txBox="1">
            <a:spLocks noChangeArrowheads="1"/>
          </p:cNvSpPr>
          <p:nvPr/>
        </p:nvSpPr>
        <p:spPr bwMode="auto">
          <a:xfrm>
            <a:off x="6858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4" name="Text Box 26"/>
          <p:cNvSpPr txBox="1">
            <a:spLocks noChangeArrowheads="1"/>
          </p:cNvSpPr>
          <p:nvPr/>
        </p:nvSpPr>
        <p:spPr bwMode="auto">
          <a:xfrm>
            <a:off x="2590800" y="4191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5" name="Text Box 27"/>
          <p:cNvSpPr txBox="1">
            <a:spLocks noChangeArrowheads="1"/>
          </p:cNvSpPr>
          <p:nvPr/>
        </p:nvSpPr>
        <p:spPr bwMode="auto">
          <a:xfrm>
            <a:off x="22098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6" name="Text Box 28"/>
          <p:cNvSpPr txBox="1">
            <a:spLocks noChangeArrowheads="1"/>
          </p:cNvSpPr>
          <p:nvPr/>
        </p:nvSpPr>
        <p:spPr bwMode="auto">
          <a:xfrm>
            <a:off x="2819400" y="1828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7" name="Oval 29"/>
          <p:cNvSpPr>
            <a:spLocks noChangeArrowheads="1"/>
          </p:cNvSpPr>
          <p:nvPr/>
        </p:nvSpPr>
        <p:spPr bwMode="auto">
          <a:xfrm>
            <a:off x="6705600" y="381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398" name="Text Box 30"/>
          <p:cNvSpPr txBox="1">
            <a:spLocks noChangeArrowheads="1"/>
          </p:cNvSpPr>
          <p:nvPr/>
        </p:nvSpPr>
        <p:spPr bwMode="auto">
          <a:xfrm>
            <a:off x="6613525" y="914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399" name="Text Box 31"/>
          <p:cNvSpPr txBox="1">
            <a:spLocks noChangeArrowheads="1"/>
          </p:cNvSpPr>
          <p:nvPr/>
        </p:nvSpPr>
        <p:spPr bwMode="auto">
          <a:xfrm>
            <a:off x="6918325" y="192088"/>
            <a:ext cx="1711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Disease</a:t>
            </a:r>
          </a:p>
          <a:p>
            <a:pPr>
              <a:buFontTx/>
              <a:buNone/>
            </a:pPr>
            <a:endParaRPr lang="en-US" sz="2400"/>
          </a:p>
          <a:p>
            <a:pPr>
              <a:buFontTx/>
              <a:buNone/>
            </a:pPr>
            <a:r>
              <a:rPr lang="en-US" sz="2400"/>
              <a:t>No disease</a:t>
            </a:r>
          </a:p>
        </p:txBody>
      </p:sp>
      <p:sp>
        <p:nvSpPr>
          <p:cNvPr id="58400" name="Text Box 132"/>
          <p:cNvSpPr txBox="1">
            <a:spLocks noChangeArrowheads="1"/>
          </p:cNvSpPr>
          <p:nvPr/>
        </p:nvSpPr>
        <p:spPr bwMode="auto">
          <a:xfrm>
            <a:off x="-92075" y="64738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2800" b="1">
              <a:latin typeface="Comic Sans MS" pitchFamily="66" charset="0"/>
            </a:endParaRPr>
          </a:p>
        </p:txBody>
      </p:sp>
      <p:grpSp>
        <p:nvGrpSpPr>
          <p:cNvPr id="58401" name="Group 151"/>
          <p:cNvGrpSpPr>
            <a:grpSpLocks/>
          </p:cNvGrpSpPr>
          <p:nvPr/>
        </p:nvGrpSpPr>
        <p:grpSpPr bwMode="auto">
          <a:xfrm>
            <a:off x="207963" y="6067425"/>
            <a:ext cx="2570162" cy="817563"/>
            <a:chOff x="131" y="3822"/>
            <a:chExt cx="1619" cy="515"/>
          </a:xfrm>
        </p:grpSpPr>
        <p:sp>
          <p:nvSpPr>
            <p:cNvPr id="58449" name="Text Box 133"/>
            <p:cNvSpPr txBox="1">
              <a:spLocks noChangeArrowheads="1"/>
            </p:cNvSpPr>
            <p:nvPr/>
          </p:nvSpPr>
          <p:spPr bwMode="auto">
            <a:xfrm>
              <a:off x="138" y="3822"/>
              <a:ext cx="16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Se = TP/(TP+FN)</a:t>
              </a:r>
            </a:p>
          </p:txBody>
        </p:sp>
        <p:sp>
          <p:nvSpPr>
            <p:cNvPr id="58450" name="Text Box 134"/>
            <p:cNvSpPr txBox="1">
              <a:spLocks noChangeArrowheads="1"/>
            </p:cNvSpPr>
            <p:nvPr/>
          </p:nvSpPr>
          <p:spPr bwMode="auto">
            <a:xfrm>
              <a:off x="131" y="4049"/>
              <a:ext cx="16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Sp = TN/(TN+FP)</a:t>
              </a:r>
            </a:p>
          </p:txBody>
        </p:sp>
      </p:grpSp>
      <p:sp>
        <p:nvSpPr>
          <p:cNvPr id="58402" name="Oval 33"/>
          <p:cNvSpPr>
            <a:spLocks noChangeArrowheads="1"/>
          </p:cNvSpPr>
          <p:nvPr/>
        </p:nvSpPr>
        <p:spPr bwMode="auto">
          <a:xfrm>
            <a:off x="762000" y="20050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03" name="Oval 34"/>
          <p:cNvSpPr>
            <a:spLocks noChangeArrowheads="1"/>
          </p:cNvSpPr>
          <p:nvPr/>
        </p:nvSpPr>
        <p:spPr bwMode="auto">
          <a:xfrm>
            <a:off x="2743200" y="28432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04" name="Oval 35"/>
          <p:cNvSpPr>
            <a:spLocks noChangeArrowheads="1"/>
          </p:cNvSpPr>
          <p:nvPr/>
        </p:nvSpPr>
        <p:spPr bwMode="auto">
          <a:xfrm>
            <a:off x="457200" y="28432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05" name="Oval 36"/>
          <p:cNvSpPr>
            <a:spLocks noChangeArrowheads="1"/>
          </p:cNvSpPr>
          <p:nvPr/>
        </p:nvSpPr>
        <p:spPr bwMode="auto">
          <a:xfrm>
            <a:off x="3048000" y="31480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06" name="Oval 37"/>
          <p:cNvSpPr>
            <a:spLocks noChangeArrowheads="1"/>
          </p:cNvSpPr>
          <p:nvPr/>
        </p:nvSpPr>
        <p:spPr bwMode="auto">
          <a:xfrm>
            <a:off x="1066800" y="3300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07" name="Oval 38"/>
          <p:cNvSpPr>
            <a:spLocks noChangeArrowheads="1"/>
          </p:cNvSpPr>
          <p:nvPr/>
        </p:nvSpPr>
        <p:spPr bwMode="auto">
          <a:xfrm>
            <a:off x="762000" y="36052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08" name="Oval 39"/>
          <p:cNvSpPr>
            <a:spLocks noChangeArrowheads="1"/>
          </p:cNvSpPr>
          <p:nvPr/>
        </p:nvSpPr>
        <p:spPr bwMode="auto">
          <a:xfrm>
            <a:off x="2362200" y="37576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09" name="Oval 40"/>
          <p:cNvSpPr>
            <a:spLocks noChangeArrowheads="1"/>
          </p:cNvSpPr>
          <p:nvPr/>
        </p:nvSpPr>
        <p:spPr bwMode="auto">
          <a:xfrm>
            <a:off x="1447800" y="18526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0" name="Oval 41"/>
          <p:cNvSpPr>
            <a:spLocks noChangeArrowheads="1"/>
          </p:cNvSpPr>
          <p:nvPr/>
        </p:nvSpPr>
        <p:spPr bwMode="auto">
          <a:xfrm>
            <a:off x="2133600" y="36052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1" name="Oval 42"/>
          <p:cNvSpPr>
            <a:spLocks noChangeArrowheads="1"/>
          </p:cNvSpPr>
          <p:nvPr/>
        </p:nvSpPr>
        <p:spPr bwMode="auto">
          <a:xfrm>
            <a:off x="1447800" y="4062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2" name="Oval 43"/>
          <p:cNvSpPr>
            <a:spLocks noChangeArrowheads="1"/>
          </p:cNvSpPr>
          <p:nvPr/>
        </p:nvSpPr>
        <p:spPr bwMode="auto">
          <a:xfrm>
            <a:off x="1981200" y="39862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3" name="Oval 44"/>
          <p:cNvSpPr>
            <a:spLocks noChangeArrowheads="1"/>
          </p:cNvSpPr>
          <p:nvPr/>
        </p:nvSpPr>
        <p:spPr bwMode="auto">
          <a:xfrm>
            <a:off x="1752600" y="2157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4" name="Oval 45"/>
          <p:cNvSpPr>
            <a:spLocks noChangeArrowheads="1"/>
          </p:cNvSpPr>
          <p:nvPr/>
        </p:nvSpPr>
        <p:spPr bwMode="auto">
          <a:xfrm>
            <a:off x="1676400" y="3681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5" name="Oval 46"/>
          <p:cNvSpPr>
            <a:spLocks noChangeArrowheads="1"/>
          </p:cNvSpPr>
          <p:nvPr/>
        </p:nvSpPr>
        <p:spPr bwMode="auto">
          <a:xfrm>
            <a:off x="1066800" y="4062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6" name="Oval 47"/>
          <p:cNvSpPr>
            <a:spLocks noChangeArrowheads="1"/>
          </p:cNvSpPr>
          <p:nvPr/>
        </p:nvSpPr>
        <p:spPr bwMode="auto">
          <a:xfrm>
            <a:off x="1600200" y="2919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7" name="Oval 48"/>
          <p:cNvSpPr>
            <a:spLocks noChangeArrowheads="1"/>
          </p:cNvSpPr>
          <p:nvPr/>
        </p:nvSpPr>
        <p:spPr bwMode="auto">
          <a:xfrm>
            <a:off x="2286000" y="31480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8" name="Oval 49"/>
          <p:cNvSpPr>
            <a:spLocks noChangeArrowheads="1"/>
          </p:cNvSpPr>
          <p:nvPr/>
        </p:nvSpPr>
        <p:spPr bwMode="auto">
          <a:xfrm>
            <a:off x="990600" y="27670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19" name="Oval 50"/>
          <p:cNvSpPr>
            <a:spLocks noChangeArrowheads="1"/>
          </p:cNvSpPr>
          <p:nvPr/>
        </p:nvSpPr>
        <p:spPr bwMode="auto">
          <a:xfrm>
            <a:off x="533400" y="24622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20" name="Oval 51"/>
          <p:cNvSpPr>
            <a:spLocks noChangeArrowheads="1"/>
          </p:cNvSpPr>
          <p:nvPr/>
        </p:nvSpPr>
        <p:spPr bwMode="auto">
          <a:xfrm>
            <a:off x="2209800" y="215741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8421" name="Text Box 52"/>
          <p:cNvSpPr txBox="1">
            <a:spLocks noChangeArrowheads="1"/>
          </p:cNvSpPr>
          <p:nvPr/>
        </p:nvSpPr>
        <p:spPr bwMode="auto">
          <a:xfrm>
            <a:off x="1143000" y="36052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22" name="Text Box 53"/>
          <p:cNvSpPr txBox="1">
            <a:spLocks noChangeArrowheads="1"/>
          </p:cNvSpPr>
          <p:nvPr/>
        </p:nvSpPr>
        <p:spPr bwMode="auto">
          <a:xfrm>
            <a:off x="1219200" y="20812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23" name="Text Box 54"/>
          <p:cNvSpPr txBox="1">
            <a:spLocks noChangeArrowheads="1"/>
          </p:cNvSpPr>
          <p:nvPr/>
        </p:nvSpPr>
        <p:spPr bwMode="auto">
          <a:xfrm>
            <a:off x="2438400" y="3449638"/>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24" name="Text Box 55"/>
          <p:cNvSpPr txBox="1">
            <a:spLocks noChangeArrowheads="1"/>
          </p:cNvSpPr>
          <p:nvPr/>
        </p:nvSpPr>
        <p:spPr bwMode="auto">
          <a:xfrm>
            <a:off x="1524000" y="31480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25" name="Text Box 56"/>
          <p:cNvSpPr txBox="1">
            <a:spLocks noChangeArrowheads="1"/>
          </p:cNvSpPr>
          <p:nvPr/>
        </p:nvSpPr>
        <p:spPr bwMode="auto">
          <a:xfrm>
            <a:off x="1828800" y="28432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26" name="Text Box 57"/>
          <p:cNvSpPr txBox="1">
            <a:spLocks noChangeArrowheads="1"/>
          </p:cNvSpPr>
          <p:nvPr/>
        </p:nvSpPr>
        <p:spPr bwMode="auto">
          <a:xfrm>
            <a:off x="0" y="24622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27" name="Text Box 58"/>
          <p:cNvSpPr txBox="1">
            <a:spLocks noChangeArrowheads="1"/>
          </p:cNvSpPr>
          <p:nvPr/>
        </p:nvSpPr>
        <p:spPr bwMode="auto">
          <a:xfrm>
            <a:off x="2590800" y="22336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28" name="Text Box 59"/>
          <p:cNvSpPr txBox="1">
            <a:spLocks noChangeArrowheads="1"/>
          </p:cNvSpPr>
          <p:nvPr/>
        </p:nvSpPr>
        <p:spPr bwMode="auto">
          <a:xfrm>
            <a:off x="76200" y="29956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29" name="Text Box 60"/>
          <p:cNvSpPr txBox="1">
            <a:spLocks noChangeArrowheads="1"/>
          </p:cNvSpPr>
          <p:nvPr/>
        </p:nvSpPr>
        <p:spPr bwMode="auto">
          <a:xfrm>
            <a:off x="2743200" y="29194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30" name="Text Box 61"/>
          <p:cNvSpPr txBox="1">
            <a:spLocks noChangeArrowheads="1"/>
          </p:cNvSpPr>
          <p:nvPr/>
        </p:nvSpPr>
        <p:spPr bwMode="auto">
          <a:xfrm>
            <a:off x="1676400" y="22336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31" name="Text Box 62"/>
          <p:cNvSpPr txBox="1">
            <a:spLocks noChangeArrowheads="1"/>
          </p:cNvSpPr>
          <p:nvPr/>
        </p:nvSpPr>
        <p:spPr bwMode="auto">
          <a:xfrm>
            <a:off x="1143000" y="23860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32" name="Text Box 63"/>
          <p:cNvSpPr txBox="1">
            <a:spLocks noChangeArrowheads="1"/>
          </p:cNvSpPr>
          <p:nvPr/>
        </p:nvSpPr>
        <p:spPr bwMode="auto">
          <a:xfrm>
            <a:off x="533400" y="31480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8433" name="Text Box 64"/>
          <p:cNvSpPr txBox="1">
            <a:spLocks noChangeArrowheads="1"/>
          </p:cNvSpPr>
          <p:nvPr/>
        </p:nvSpPr>
        <p:spPr bwMode="auto">
          <a:xfrm>
            <a:off x="2133600" y="253841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grpSp>
        <p:nvGrpSpPr>
          <p:cNvPr id="3" name="Group 149"/>
          <p:cNvGrpSpPr>
            <a:grpSpLocks/>
          </p:cNvGrpSpPr>
          <p:nvPr/>
        </p:nvGrpSpPr>
        <p:grpSpPr bwMode="auto">
          <a:xfrm>
            <a:off x="0" y="1044575"/>
            <a:ext cx="6729413" cy="5014913"/>
            <a:chOff x="0" y="658"/>
            <a:chExt cx="4239" cy="3159"/>
          </a:xfrm>
        </p:grpSpPr>
        <p:sp>
          <p:nvSpPr>
            <p:cNvPr id="58435" name="Oval 65"/>
            <p:cNvSpPr>
              <a:spLocks noChangeArrowheads="1"/>
            </p:cNvSpPr>
            <p:nvPr/>
          </p:nvSpPr>
          <p:spPr bwMode="auto">
            <a:xfrm>
              <a:off x="0" y="1071"/>
              <a:ext cx="2016" cy="1632"/>
            </a:xfrm>
            <a:prstGeom prst="ellipse">
              <a:avLst/>
            </a:prstGeom>
            <a:noFill/>
            <a:ln w="28575">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36" name="Text Box 66"/>
            <p:cNvSpPr txBox="1">
              <a:spLocks noChangeArrowheads="1"/>
            </p:cNvSpPr>
            <p:nvPr/>
          </p:nvSpPr>
          <p:spPr bwMode="auto">
            <a:xfrm>
              <a:off x="555" y="658"/>
              <a:ext cx="8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CC"/>
                  </a:solidFill>
                </a:rPr>
                <a:t>Test A</a:t>
              </a:r>
            </a:p>
          </p:txBody>
        </p:sp>
        <p:grpSp>
          <p:nvGrpSpPr>
            <p:cNvPr id="58437" name="Group 146"/>
            <p:cNvGrpSpPr>
              <a:grpSpLocks/>
            </p:cNvGrpSpPr>
            <p:nvPr/>
          </p:nvGrpSpPr>
          <p:grpSpPr bwMode="auto">
            <a:xfrm>
              <a:off x="1094" y="3168"/>
              <a:ext cx="372" cy="649"/>
              <a:chOff x="1094" y="3168"/>
              <a:chExt cx="372" cy="649"/>
            </a:xfrm>
          </p:grpSpPr>
          <p:sp>
            <p:nvSpPr>
              <p:cNvPr id="58447" name="Text Box 126"/>
              <p:cNvSpPr txBox="1">
                <a:spLocks noChangeArrowheads="1"/>
              </p:cNvSpPr>
              <p:nvPr/>
            </p:nvSpPr>
            <p:spPr bwMode="auto">
              <a:xfrm>
                <a:off x="1094" y="3529"/>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FN</a:t>
                </a:r>
              </a:p>
            </p:txBody>
          </p:sp>
          <p:sp>
            <p:nvSpPr>
              <p:cNvPr id="58448" name="Line 127"/>
              <p:cNvSpPr>
                <a:spLocks noChangeShapeType="1"/>
              </p:cNvSpPr>
              <p:nvPr/>
            </p:nvSpPr>
            <p:spPr bwMode="auto">
              <a:xfrm flipH="1" flipV="1">
                <a:off x="1344" y="3168"/>
                <a:ext cx="48" cy="336"/>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grpSp>
          <p:nvGrpSpPr>
            <p:cNvPr id="58438" name="Group 140"/>
            <p:cNvGrpSpPr>
              <a:grpSpLocks/>
            </p:cNvGrpSpPr>
            <p:nvPr/>
          </p:nvGrpSpPr>
          <p:grpSpPr bwMode="auto">
            <a:xfrm>
              <a:off x="1519" y="886"/>
              <a:ext cx="797" cy="458"/>
              <a:chOff x="1519" y="886"/>
              <a:chExt cx="797" cy="458"/>
            </a:xfrm>
          </p:grpSpPr>
          <p:sp>
            <p:nvSpPr>
              <p:cNvPr id="58445" name="Text Box 136"/>
              <p:cNvSpPr txBox="1">
                <a:spLocks noChangeArrowheads="1"/>
              </p:cNvSpPr>
              <p:nvPr/>
            </p:nvSpPr>
            <p:spPr bwMode="auto">
              <a:xfrm>
                <a:off x="1955" y="886"/>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TP</a:t>
                </a:r>
              </a:p>
            </p:txBody>
          </p:sp>
          <p:sp>
            <p:nvSpPr>
              <p:cNvPr id="58446" name="Line 138"/>
              <p:cNvSpPr>
                <a:spLocks noChangeShapeType="1"/>
              </p:cNvSpPr>
              <p:nvPr/>
            </p:nvSpPr>
            <p:spPr bwMode="auto">
              <a:xfrm flipV="1">
                <a:off x="1519" y="1071"/>
                <a:ext cx="454" cy="273"/>
              </a:xfrm>
              <a:prstGeom prst="line">
                <a:avLst/>
              </a:prstGeom>
              <a:noFill/>
              <a:ln w="19050">
                <a:solidFill>
                  <a:schemeClr val="tx1"/>
                </a:solidFill>
                <a:round/>
                <a:headEnd type="stealth" w="lg" len="lg"/>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8439" name="Group 141"/>
            <p:cNvGrpSpPr>
              <a:grpSpLocks/>
            </p:cNvGrpSpPr>
            <p:nvPr/>
          </p:nvGrpSpPr>
          <p:grpSpPr bwMode="auto">
            <a:xfrm>
              <a:off x="2336" y="1113"/>
              <a:ext cx="717" cy="321"/>
              <a:chOff x="2336" y="1113"/>
              <a:chExt cx="717" cy="321"/>
            </a:xfrm>
          </p:grpSpPr>
          <p:sp>
            <p:nvSpPr>
              <p:cNvPr id="58443" name="Text Box 137"/>
              <p:cNvSpPr txBox="1">
                <a:spLocks noChangeArrowheads="1"/>
              </p:cNvSpPr>
              <p:nvPr/>
            </p:nvSpPr>
            <p:spPr bwMode="auto">
              <a:xfrm>
                <a:off x="2681" y="1113"/>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TN</a:t>
                </a:r>
              </a:p>
            </p:txBody>
          </p:sp>
          <p:sp>
            <p:nvSpPr>
              <p:cNvPr id="58444" name="Line 139"/>
              <p:cNvSpPr>
                <a:spLocks noChangeShapeType="1"/>
              </p:cNvSpPr>
              <p:nvPr/>
            </p:nvSpPr>
            <p:spPr bwMode="auto">
              <a:xfrm flipH="1">
                <a:off x="2336" y="1298"/>
                <a:ext cx="408" cy="136"/>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8440" name="Group 148"/>
            <p:cNvGrpSpPr>
              <a:grpSpLocks/>
            </p:cNvGrpSpPr>
            <p:nvPr/>
          </p:nvGrpSpPr>
          <p:grpSpPr bwMode="auto">
            <a:xfrm>
              <a:off x="1565" y="1321"/>
              <a:ext cx="2674" cy="431"/>
              <a:chOff x="1565" y="1321"/>
              <a:chExt cx="2674" cy="431"/>
            </a:xfrm>
          </p:grpSpPr>
          <p:sp>
            <p:nvSpPr>
              <p:cNvPr id="58441" name="Text Box 130"/>
              <p:cNvSpPr txBox="1">
                <a:spLocks noChangeArrowheads="1"/>
              </p:cNvSpPr>
              <p:nvPr/>
            </p:nvSpPr>
            <p:spPr bwMode="auto">
              <a:xfrm>
                <a:off x="3878" y="1321"/>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FP</a:t>
                </a:r>
              </a:p>
            </p:txBody>
          </p:sp>
          <p:sp>
            <p:nvSpPr>
              <p:cNvPr id="58442" name="Line 142"/>
              <p:cNvSpPr>
                <a:spLocks noChangeShapeType="1"/>
              </p:cNvSpPr>
              <p:nvPr/>
            </p:nvSpPr>
            <p:spPr bwMode="auto">
              <a:xfrm flipH="1">
                <a:off x="1565" y="1480"/>
                <a:ext cx="2268" cy="272"/>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018" fill="hold"/>
                                        <p:tgtEl>
                                          <p:spTgt spid="4"/>
                                        </p:tgtEl>
                                      </p:cBhvr>
                                    </p:cmd>
                                  </p:childTnLst>
                                </p:cTn>
                              </p:par>
                              <p:par>
                                <p:cTn id="7" presetID="55"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2000" fill="hold"/>
                                        <p:tgtEl>
                                          <p:spTgt spid="3"/>
                                        </p:tgtEl>
                                        <p:attrNameLst>
                                          <p:attrName>ppt_w</p:attrName>
                                        </p:attrNameLst>
                                      </p:cBhvr>
                                      <p:tavLst>
                                        <p:tav tm="0">
                                          <p:val>
                                            <p:strVal val="#ppt_w*0.70"/>
                                          </p:val>
                                        </p:tav>
                                        <p:tav tm="100000">
                                          <p:val>
                                            <p:strVal val="#ppt_w"/>
                                          </p:val>
                                        </p:tav>
                                      </p:tavLst>
                                    </p:anim>
                                    <p:anim calcmode="lin" valueType="num">
                                      <p:cBhvr>
                                        <p:cTn id="10" dur="2000" fill="hold"/>
                                        <p:tgtEl>
                                          <p:spTgt spid="3"/>
                                        </p:tgtEl>
                                        <p:attrNameLst>
                                          <p:attrName>ppt_h</p:attrName>
                                        </p:attrNameLst>
                                      </p:cBhvr>
                                      <p:tavLst>
                                        <p:tav tm="0">
                                          <p:val>
                                            <p:strVal val="#ppt_h"/>
                                          </p:val>
                                        </p:tav>
                                        <p:tav tm="100000">
                                          <p:val>
                                            <p:strVal val="#ppt_h"/>
                                          </p:val>
                                        </p:tav>
                                      </p:tavLst>
                                    </p:anim>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5800" y="-26988"/>
            <a:ext cx="7772400" cy="1143001"/>
          </a:xfrm>
        </p:spPr>
        <p:txBody>
          <a:bodyPr/>
          <a:lstStyle/>
          <a:p>
            <a:pPr eaLnBrk="1" hangingPunct="1">
              <a:defRPr/>
            </a:pPr>
            <a:r>
              <a:rPr lang="en-US" dirty="0" smtClean="0">
                <a:solidFill>
                  <a:srgbClr val="990033"/>
                </a:solidFill>
                <a:effectLst>
                  <a:outerShdw blurRad="38100" dist="38100" dir="2700000" algn="tl">
                    <a:srgbClr val="C0C0C0"/>
                  </a:outerShdw>
                </a:effectLst>
              </a:rPr>
              <a:t>What is Screening?</a:t>
            </a:r>
          </a:p>
        </p:txBody>
      </p:sp>
      <p:sp>
        <p:nvSpPr>
          <p:cNvPr id="7172" name="Text Box 5"/>
          <p:cNvSpPr txBox="1">
            <a:spLocks noChangeArrowheads="1"/>
          </p:cNvSpPr>
          <p:nvPr/>
        </p:nvSpPr>
        <p:spPr bwMode="auto">
          <a:xfrm>
            <a:off x="508919" y="1052736"/>
            <a:ext cx="838356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marL="0" indent="0">
              <a:buClr>
                <a:srgbClr val="008080"/>
              </a:buClr>
              <a:buNone/>
            </a:pPr>
            <a:r>
              <a:rPr lang="en-US" sz="2800" dirty="0" smtClean="0"/>
              <a:t>The </a:t>
            </a:r>
            <a:r>
              <a:rPr lang="en-US" sz="2800" dirty="0" smtClean="0">
                <a:solidFill>
                  <a:srgbClr val="0070C0"/>
                </a:solidFill>
              </a:rPr>
              <a:t>presumptive identification</a:t>
            </a:r>
            <a:r>
              <a:rPr lang="en-US" sz="2800" dirty="0" smtClean="0"/>
              <a:t> of unrecognized disease or defect by the application of tests, examinations or other procedures which can be applied rapidly. </a:t>
            </a:r>
          </a:p>
        </p:txBody>
      </p:sp>
      <p:sp>
        <p:nvSpPr>
          <p:cNvPr id="445455" name="Text Box 15"/>
          <p:cNvSpPr txBox="1">
            <a:spLocks noChangeArrowheads="1"/>
          </p:cNvSpPr>
          <p:nvPr/>
        </p:nvSpPr>
        <p:spPr bwMode="auto">
          <a:xfrm>
            <a:off x="539552" y="6464369"/>
            <a:ext cx="61643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marL="0" indent="0">
              <a:buClr>
                <a:srgbClr val="008080"/>
              </a:buClr>
              <a:buNone/>
            </a:pPr>
            <a:r>
              <a:rPr lang="en-US" sz="1200" dirty="0" smtClean="0"/>
              <a:t>US </a:t>
            </a:r>
            <a:r>
              <a:rPr lang="en-US" sz="1200" dirty="0" err="1" smtClean="0"/>
              <a:t>Comission</a:t>
            </a:r>
            <a:r>
              <a:rPr lang="en-US" sz="1200" dirty="0" smtClean="0"/>
              <a:t> on Chronic Illness, 1951, in Last JM, A Dictionary of Epidemiology, 4</a:t>
            </a:r>
            <a:r>
              <a:rPr lang="en-US" sz="1200" baseline="30000" dirty="0" smtClean="0"/>
              <a:t>th</a:t>
            </a:r>
            <a:r>
              <a:rPr lang="en-US" sz="1200" dirty="0" smtClean="0"/>
              <a:t> ed. </a:t>
            </a:r>
            <a:endParaRPr lang="en-US" sz="1200" dirty="0"/>
          </a:p>
        </p:txBody>
      </p:sp>
      <p:sp>
        <p:nvSpPr>
          <p:cNvPr id="10" name="Text Box 5"/>
          <p:cNvSpPr txBox="1">
            <a:spLocks noChangeArrowheads="1"/>
          </p:cNvSpPr>
          <p:nvPr/>
        </p:nvSpPr>
        <p:spPr bwMode="auto">
          <a:xfrm>
            <a:off x="508919" y="2996952"/>
            <a:ext cx="83835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marL="0" indent="0">
              <a:buClr>
                <a:srgbClr val="008080"/>
              </a:buClr>
              <a:buNone/>
            </a:pPr>
            <a:r>
              <a:rPr lang="en-US" sz="2800" dirty="0" smtClean="0"/>
              <a:t>Screening tests sort out apparently well persons who </a:t>
            </a:r>
            <a:r>
              <a:rPr lang="en-US" sz="2800" dirty="0" smtClean="0">
                <a:solidFill>
                  <a:srgbClr val="0070C0"/>
                </a:solidFill>
              </a:rPr>
              <a:t>probably have</a:t>
            </a:r>
            <a:r>
              <a:rPr lang="en-US" sz="2800" dirty="0" smtClean="0"/>
              <a:t> a disease from those who </a:t>
            </a:r>
            <a:r>
              <a:rPr lang="en-US" sz="2800" dirty="0" smtClean="0">
                <a:solidFill>
                  <a:srgbClr val="0070C0"/>
                </a:solidFill>
              </a:rPr>
              <a:t>probably do not</a:t>
            </a:r>
            <a:r>
              <a:rPr lang="en-US" sz="2800" dirty="0" smtClean="0"/>
              <a:t>. </a:t>
            </a:r>
          </a:p>
        </p:txBody>
      </p:sp>
      <p:sp>
        <p:nvSpPr>
          <p:cNvPr id="11" name="Text Box 5"/>
          <p:cNvSpPr txBox="1">
            <a:spLocks noChangeArrowheads="1"/>
          </p:cNvSpPr>
          <p:nvPr/>
        </p:nvSpPr>
        <p:spPr bwMode="auto">
          <a:xfrm>
            <a:off x="508919" y="4493438"/>
            <a:ext cx="838356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marL="0" indent="0">
              <a:buClr>
                <a:srgbClr val="008080"/>
              </a:buClr>
              <a:buNone/>
            </a:pPr>
            <a:r>
              <a:rPr lang="en-US" sz="2800" dirty="0" smtClean="0"/>
              <a:t>A screening test is </a:t>
            </a:r>
            <a:r>
              <a:rPr lang="en-US" sz="2800" dirty="0" smtClean="0">
                <a:solidFill>
                  <a:srgbClr val="0070C0"/>
                </a:solidFill>
              </a:rPr>
              <a:t>not intended to be diagnostic</a:t>
            </a:r>
            <a:r>
              <a:rPr lang="en-US" sz="2800" dirty="0" smtClean="0"/>
              <a:t>. Persons with positive or suspicious findings must be referred to their physicians for diagnosis and necessary treatment.</a:t>
            </a:r>
            <a:endParaRPr lang="en-US"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5455"/>
                                        </p:tgtEl>
                                        <p:attrNameLst>
                                          <p:attrName>style.visibility</p:attrName>
                                        </p:attrNameLst>
                                      </p:cBhvr>
                                      <p:to>
                                        <p:strVal val="visible"/>
                                      </p:to>
                                    </p:set>
                                    <p:animEffect transition="in" filter="dissolve">
                                      <p:cBhvr>
                                        <p:cTn id="7" dur="1000"/>
                                        <p:tgtEl>
                                          <p:spTgt spid="445455"/>
                                        </p:tgtEl>
                                      </p:cBhvr>
                                    </p:animEffect>
                                  </p:childTnLst>
                                </p:cTn>
                              </p:par>
                              <p:par>
                                <p:cTn id="8" presetID="1" presetClass="mediacall" presetSubtype="0" fill="hold" nodeType="withEffect">
                                  <p:stCondLst>
                                    <p:cond delay="0"/>
                                  </p:stCondLst>
                                  <p:childTnLst>
                                    <p:cmd type="call" cmd="playFrom(0.0)">
                                      <p:cBhvr>
                                        <p:cTn id="9" dur="22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bldLst>
      <p:bldP spid="44545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517525" y="423863"/>
            <a:ext cx="5873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b="1">
                <a:solidFill>
                  <a:schemeClr val="bg2"/>
                </a:solidFill>
              </a:rPr>
              <a:t>Sequential (serial) Testing</a:t>
            </a:r>
          </a:p>
        </p:txBody>
      </p:sp>
      <p:sp>
        <p:nvSpPr>
          <p:cNvPr id="59395" name="Oval 3"/>
          <p:cNvSpPr>
            <a:spLocks noChangeArrowheads="1"/>
          </p:cNvSpPr>
          <p:nvPr/>
        </p:nvSpPr>
        <p:spPr bwMode="auto">
          <a:xfrm>
            <a:off x="228600" y="4953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396" name="Oval 4"/>
          <p:cNvSpPr>
            <a:spLocks noChangeArrowheads="1"/>
          </p:cNvSpPr>
          <p:nvPr/>
        </p:nvSpPr>
        <p:spPr bwMode="auto">
          <a:xfrm>
            <a:off x="2057400" y="4724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397" name="Oval 5"/>
          <p:cNvSpPr>
            <a:spLocks noChangeArrowheads="1"/>
          </p:cNvSpPr>
          <p:nvPr/>
        </p:nvSpPr>
        <p:spPr bwMode="auto">
          <a:xfrm>
            <a:off x="304800" y="3962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398" name="Oval 6"/>
          <p:cNvSpPr>
            <a:spLocks noChangeArrowheads="1"/>
          </p:cNvSpPr>
          <p:nvPr/>
        </p:nvSpPr>
        <p:spPr bwMode="auto">
          <a:xfrm>
            <a:off x="533400" y="4572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399" name="Text Box 7"/>
          <p:cNvSpPr txBox="1">
            <a:spLocks noChangeArrowheads="1"/>
          </p:cNvSpPr>
          <p:nvPr/>
        </p:nvSpPr>
        <p:spPr bwMode="auto">
          <a:xfrm>
            <a:off x="2286000" y="1371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0" name="Text Box 8"/>
          <p:cNvSpPr txBox="1">
            <a:spLocks noChangeArrowheads="1"/>
          </p:cNvSpPr>
          <p:nvPr/>
        </p:nvSpPr>
        <p:spPr bwMode="auto">
          <a:xfrm>
            <a:off x="3276600" y="2514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1" name="Text Box 9"/>
          <p:cNvSpPr txBox="1">
            <a:spLocks noChangeArrowheads="1"/>
          </p:cNvSpPr>
          <p:nvPr/>
        </p:nvSpPr>
        <p:spPr bwMode="auto">
          <a:xfrm>
            <a:off x="2955925" y="2057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2" name="Text Box 10"/>
          <p:cNvSpPr txBox="1">
            <a:spLocks noChangeArrowheads="1"/>
          </p:cNvSpPr>
          <p:nvPr/>
        </p:nvSpPr>
        <p:spPr bwMode="auto">
          <a:xfrm>
            <a:off x="3352800" y="2057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3" name="Text Box 11"/>
          <p:cNvSpPr txBox="1">
            <a:spLocks noChangeArrowheads="1"/>
          </p:cNvSpPr>
          <p:nvPr/>
        </p:nvSpPr>
        <p:spPr bwMode="auto">
          <a:xfrm>
            <a:off x="2819400" y="3733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4" name="Text Box 12"/>
          <p:cNvSpPr txBox="1">
            <a:spLocks noChangeArrowheads="1"/>
          </p:cNvSpPr>
          <p:nvPr/>
        </p:nvSpPr>
        <p:spPr bwMode="auto">
          <a:xfrm>
            <a:off x="1828800"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5" name="Text Box 13"/>
          <p:cNvSpPr txBox="1">
            <a:spLocks noChangeArrowheads="1"/>
          </p:cNvSpPr>
          <p:nvPr/>
        </p:nvSpPr>
        <p:spPr bwMode="auto">
          <a:xfrm>
            <a:off x="3124200" y="32734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6" name="Text Box 14"/>
          <p:cNvSpPr txBox="1">
            <a:spLocks noChangeArrowheads="1"/>
          </p:cNvSpPr>
          <p:nvPr/>
        </p:nvSpPr>
        <p:spPr bwMode="auto">
          <a:xfrm>
            <a:off x="1676400" y="4572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7" name="Text Box 15"/>
          <p:cNvSpPr txBox="1">
            <a:spLocks noChangeArrowheads="1"/>
          </p:cNvSpPr>
          <p:nvPr/>
        </p:nvSpPr>
        <p:spPr bwMode="auto">
          <a:xfrm>
            <a:off x="914400" y="4495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8" name="Text Box 16"/>
          <p:cNvSpPr txBox="1">
            <a:spLocks noChangeArrowheads="1"/>
          </p:cNvSpPr>
          <p:nvPr/>
        </p:nvSpPr>
        <p:spPr bwMode="auto">
          <a:xfrm>
            <a:off x="914400" y="4191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09" name="Text Box 17"/>
          <p:cNvSpPr txBox="1">
            <a:spLocks noChangeArrowheads="1"/>
          </p:cNvSpPr>
          <p:nvPr/>
        </p:nvSpPr>
        <p:spPr bwMode="auto">
          <a:xfrm>
            <a:off x="1355725"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0" name="Text Box 18"/>
          <p:cNvSpPr txBox="1">
            <a:spLocks noChangeArrowheads="1"/>
          </p:cNvSpPr>
          <p:nvPr/>
        </p:nvSpPr>
        <p:spPr bwMode="auto">
          <a:xfrm>
            <a:off x="0" y="3581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1" name="Text Box 19"/>
          <p:cNvSpPr txBox="1">
            <a:spLocks noChangeArrowheads="1"/>
          </p:cNvSpPr>
          <p:nvPr/>
        </p:nvSpPr>
        <p:spPr bwMode="auto">
          <a:xfrm>
            <a:off x="990600" y="4876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2" name="Text Box 20"/>
          <p:cNvSpPr txBox="1">
            <a:spLocks noChangeArrowheads="1"/>
          </p:cNvSpPr>
          <p:nvPr/>
        </p:nvSpPr>
        <p:spPr bwMode="auto">
          <a:xfrm>
            <a:off x="533400" y="5105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3" name="Text Box 21"/>
          <p:cNvSpPr txBox="1">
            <a:spLocks noChangeArrowheads="1"/>
          </p:cNvSpPr>
          <p:nvPr/>
        </p:nvSpPr>
        <p:spPr bwMode="auto">
          <a:xfrm>
            <a:off x="-762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4" name="Text Box 22"/>
          <p:cNvSpPr txBox="1">
            <a:spLocks noChangeArrowheads="1"/>
          </p:cNvSpPr>
          <p:nvPr/>
        </p:nvSpPr>
        <p:spPr bwMode="auto">
          <a:xfrm>
            <a:off x="76200" y="49498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5" name="Text Box 23"/>
          <p:cNvSpPr txBox="1">
            <a:spLocks noChangeArrowheads="1"/>
          </p:cNvSpPr>
          <p:nvPr/>
        </p:nvSpPr>
        <p:spPr bwMode="auto">
          <a:xfrm>
            <a:off x="76200" y="1752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6" name="Text Box 24"/>
          <p:cNvSpPr txBox="1">
            <a:spLocks noChangeArrowheads="1"/>
          </p:cNvSpPr>
          <p:nvPr/>
        </p:nvSpPr>
        <p:spPr bwMode="auto">
          <a:xfrm>
            <a:off x="4572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7" name="Text Box 25"/>
          <p:cNvSpPr txBox="1">
            <a:spLocks noChangeArrowheads="1"/>
          </p:cNvSpPr>
          <p:nvPr/>
        </p:nvSpPr>
        <p:spPr bwMode="auto">
          <a:xfrm>
            <a:off x="6858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8" name="Text Box 26"/>
          <p:cNvSpPr txBox="1">
            <a:spLocks noChangeArrowheads="1"/>
          </p:cNvSpPr>
          <p:nvPr/>
        </p:nvSpPr>
        <p:spPr bwMode="auto">
          <a:xfrm>
            <a:off x="2590800" y="4191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19" name="Text Box 27"/>
          <p:cNvSpPr txBox="1">
            <a:spLocks noChangeArrowheads="1"/>
          </p:cNvSpPr>
          <p:nvPr/>
        </p:nvSpPr>
        <p:spPr bwMode="auto">
          <a:xfrm>
            <a:off x="22098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20" name="Text Box 28"/>
          <p:cNvSpPr txBox="1">
            <a:spLocks noChangeArrowheads="1"/>
          </p:cNvSpPr>
          <p:nvPr/>
        </p:nvSpPr>
        <p:spPr bwMode="auto">
          <a:xfrm>
            <a:off x="2819400" y="1828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21" name="Oval 29"/>
          <p:cNvSpPr>
            <a:spLocks noChangeArrowheads="1"/>
          </p:cNvSpPr>
          <p:nvPr/>
        </p:nvSpPr>
        <p:spPr bwMode="auto">
          <a:xfrm>
            <a:off x="6705600" y="381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22" name="Text Box 30"/>
          <p:cNvSpPr txBox="1">
            <a:spLocks noChangeArrowheads="1"/>
          </p:cNvSpPr>
          <p:nvPr/>
        </p:nvSpPr>
        <p:spPr bwMode="auto">
          <a:xfrm>
            <a:off x="6613525" y="914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23" name="Text Box 31"/>
          <p:cNvSpPr txBox="1">
            <a:spLocks noChangeArrowheads="1"/>
          </p:cNvSpPr>
          <p:nvPr/>
        </p:nvSpPr>
        <p:spPr bwMode="auto">
          <a:xfrm>
            <a:off x="6918325" y="192088"/>
            <a:ext cx="1711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Disease</a:t>
            </a:r>
          </a:p>
          <a:p>
            <a:pPr>
              <a:buFontTx/>
              <a:buNone/>
            </a:pPr>
            <a:endParaRPr lang="en-US" sz="2400"/>
          </a:p>
          <a:p>
            <a:pPr>
              <a:buFontTx/>
              <a:buNone/>
            </a:pPr>
            <a:r>
              <a:rPr lang="en-US" sz="2400"/>
              <a:t>No disease</a:t>
            </a:r>
          </a:p>
        </p:txBody>
      </p:sp>
      <p:grpSp>
        <p:nvGrpSpPr>
          <p:cNvPr id="59424" name="Group 32"/>
          <p:cNvGrpSpPr>
            <a:grpSpLocks/>
          </p:cNvGrpSpPr>
          <p:nvPr/>
        </p:nvGrpSpPr>
        <p:grpSpPr bwMode="auto">
          <a:xfrm>
            <a:off x="0" y="1704975"/>
            <a:ext cx="3200400" cy="2590800"/>
            <a:chOff x="0" y="1056"/>
            <a:chExt cx="2016" cy="1632"/>
          </a:xfrm>
        </p:grpSpPr>
        <p:sp>
          <p:nvSpPr>
            <p:cNvPr id="59493" name="Oval 33"/>
            <p:cNvSpPr>
              <a:spLocks noChangeArrowheads="1"/>
            </p:cNvSpPr>
            <p:nvPr/>
          </p:nvSpPr>
          <p:spPr bwMode="auto">
            <a:xfrm>
              <a:off x="480" y="12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94" name="Oval 34"/>
            <p:cNvSpPr>
              <a:spLocks noChangeArrowheads="1"/>
            </p:cNvSpPr>
            <p:nvPr/>
          </p:nvSpPr>
          <p:spPr bwMode="auto">
            <a:xfrm>
              <a:off x="1728" y="177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95" name="Oval 35"/>
            <p:cNvSpPr>
              <a:spLocks noChangeArrowheads="1"/>
            </p:cNvSpPr>
            <p:nvPr/>
          </p:nvSpPr>
          <p:spPr bwMode="auto">
            <a:xfrm>
              <a:off x="288" y="177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96" name="Oval 36"/>
            <p:cNvSpPr>
              <a:spLocks noChangeArrowheads="1"/>
            </p:cNvSpPr>
            <p:nvPr/>
          </p:nvSpPr>
          <p:spPr bwMode="auto">
            <a:xfrm>
              <a:off x="1920" y="196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97" name="Oval 37"/>
            <p:cNvSpPr>
              <a:spLocks noChangeArrowheads="1"/>
            </p:cNvSpPr>
            <p:nvPr/>
          </p:nvSpPr>
          <p:spPr bwMode="auto">
            <a:xfrm>
              <a:off x="672" y="20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98" name="Oval 38"/>
            <p:cNvSpPr>
              <a:spLocks noChangeArrowheads="1"/>
            </p:cNvSpPr>
            <p:nvPr/>
          </p:nvSpPr>
          <p:spPr bwMode="auto">
            <a:xfrm>
              <a:off x="480" y="225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99" name="Oval 39"/>
            <p:cNvSpPr>
              <a:spLocks noChangeArrowheads="1"/>
            </p:cNvSpPr>
            <p:nvPr/>
          </p:nvSpPr>
          <p:spPr bwMode="auto">
            <a:xfrm>
              <a:off x="1488" y="2352"/>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0" name="Oval 40"/>
            <p:cNvSpPr>
              <a:spLocks noChangeArrowheads="1"/>
            </p:cNvSpPr>
            <p:nvPr/>
          </p:nvSpPr>
          <p:spPr bwMode="auto">
            <a:xfrm>
              <a:off x="912" y="1152"/>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1" name="Oval 41"/>
            <p:cNvSpPr>
              <a:spLocks noChangeArrowheads="1"/>
            </p:cNvSpPr>
            <p:nvPr/>
          </p:nvSpPr>
          <p:spPr bwMode="auto">
            <a:xfrm>
              <a:off x="1344" y="225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2" name="Oval 42"/>
            <p:cNvSpPr>
              <a:spLocks noChangeArrowheads="1"/>
            </p:cNvSpPr>
            <p:nvPr/>
          </p:nvSpPr>
          <p:spPr bwMode="auto">
            <a:xfrm>
              <a:off x="912" y="25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3" name="Oval 43"/>
            <p:cNvSpPr>
              <a:spLocks noChangeArrowheads="1"/>
            </p:cNvSpPr>
            <p:nvPr/>
          </p:nvSpPr>
          <p:spPr bwMode="auto">
            <a:xfrm>
              <a:off x="1248" y="249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4" name="Oval 44"/>
            <p:cNvSpPr>
              <a:spLocks noChangeArrowheads="1"/>
            </p:cNvSpPr>
            <p:nvPr/>
          </p:nvSpPr>
          <p:spPr bwMode="auto">
            <a:xfrm>
              <a:off x="1104" y="13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5" name="Oval 45"/>
            <p:cNvSpPr>
              <a:spLocks noChangeArrowheads="1"/>
            </p:cNvSpPr>
            <p:nvPr/>
          </p:nvSpPr>
          <p:spPr bwMode="auto">
            <a:xfrm>
              <a:off x="1056"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6" name="Oval 46"/>
            <p:cNvSpPr>
              <a:spLocks noChangeArrowheads="1"/>
            </p:cNvSpPr>
            <p:nvPr/>
          </p:nvSpPr>
          <p:spPr bwMode="auto">
            <a:xfrm>
              <a:off x="672" y="25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7" name="Oval 47"/>
            <p:cNvSpPr>
              <a:spLocks noChangeArrowheads="1"/>
            </p:cNvSpPr>
            <p:nvPr/>
          </p:nvSpPr>
          <p:spPr bwMode="auto">
            <a:xfrm>
              <a:off x="1008"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8" name="Oval 48"/>
            <p:cNvSpPr>
              <a:spLocks noChangeArrowheads="1"/>
            </p:cNvSpPr>
            <p:nvPr/>
          </p:nvSpPr>
          <p:spPr bwMode="auto">
            <a:xfrm>
              <a:off x="1440" y="196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09" name="Oval 49"/>
            <p:cNvSpPr>
              <a:spLocks noChangeArrowheads="1"/>
            </p:cNvSpPr>
            <p:nvPr/>
          </p:nvSpPr>
          <p:spPr bwMode="auto">
            <a:xfrm>
              <a:off x="624" y="172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10" name="Oval 50"/>
            <p:cNvSpPr>
              <a:spLocks noChangeArrowheads="1"/>
            </p:cNvSpPr>
            <p:nvPr/>
          </p:nvSpPr>
          <p:spPr bwMode="auto">
            <a:xfrm>
              <a:off x="336" y="153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11" name="Oval 51"/>
            <p:cNvSpPr>
              <a:spLocks noChangeArrowheads="1"/>
            </p:cNvSpPr>
            <p:nvPr/>
          </p:nvSpPr>
          <p:spPr bwMode="auto">
            <a:xfrm>
              <a:off x="1392" y="13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512" name="Text Box 52"/>
            <p:cNvSpPr txBox="1">
              <a:spLocks noChangeArrowheads="1"/>
            </p:cNvSpPr>
            <p:nvPr/>
          </p:nvSpPr>
          <p:spPr bwMode="auto">
            <a:xfrm>
              <a:off x="720" y="225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13" name="Text Box 53"/>
            <p:cNvSpPr txBox="1">
              <a:spLocks noChangeArrowheads="1"/>
            </p:cNvSpPr>
            <p:nvPr/>
          </p:nvSpPr>
          <p:spPr bwMode="auto">
            <a:xfrm>
              <a:off x="768" y="129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14" name="Text Box 54"/>
            <p:cNvSpPr txBox="1">
              <a:spLocks noChangeArrowheads="1"/>
            </p:cNvSpPr>
            <p:nvPr/>
          </p:nvSpPr>
          <p:spPr bwMode="auto">
            <a:xfrm>
              <a:off x="1536" y="215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15" name="Text Box 55"/>
            <p:cNvSpPr txBox="1">
              <a:spLocks noChangeArrowheads="1"/>
            </p:cNvSpPr>
            <p:nvPr/>
          </p:nvSpPr>
          <p:spPr bwMode="auto">
            <a:xfrm>
              <a:off x="960" y="196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16" name="Text Box 56"/>
            <p:cNvSpPr txBox="1">
              <a:spLocks noChangeArrowheads="1"/>
            </p:cNvSpPr>
            <p:nvPr/>
          </p:nvSpPr>
          <p:spPr bwMode="auto">
            <a:xfrm>
              <a:off x="1152" y="177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17" name="Text Box 57"/>
            <p:cNvSpPr txBox="1">
              <a:spLocks noChangeArrowheads="1"/>
            </p:cNvSpPr>
            <p:nvPr/>
          </p:nvSpPr>
          <p:spPr bwMode="auto">
            <a:xfrm>
              <a:off x="0" y="153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18" name="Text Box 58"/>
            <p:cNvSpPr txBox="1">
              <a:spLocks noChangeArrowheads="1"/>
            </p:cNvSpPr>
            <p:nvPr/>
          </p:nvSpPr>
          <p:spPr bwMode="auto">
            <a:xfrm>
              <a:off x="1632" y="139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19" name="Text Box 59"/>
            <p:cNvSpPr txBox="1">
              <a:spLocks noChangeArrowheads="1"/>
            </p:cNvSpPr>
            <p:nvPr/>
          </p:nvSpPr>
          <p:spPr bwMode="auto">
            <a:xfrm>
              <a:off x="48" y="187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20" name="Text Box 60"/>
            <p:cNvSpPr txBox="1">
              <a:spLocks noChangeArrowheads="1"/>
            </p:cNvSpPr>
            <p:nvPr/>
          </p:nvSpPr>
          <p:spPr bwMode="auto">
            <a:xfrm>
              <a:off x="1728" y="1824"/>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21" name="Text Box 61"/>
            <p:cNvSpPr txBox="1">
              <a:spLocks noChangeArrowheads="1"/>
            </p:cNvSpPr>
            <p:nvPr/>
          </p:nvSpPr>
          <p:spPr bwMode="auto">
            <a:xfrm>
              <a:off x="1056" y="139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22" name="Text Box 62"/>
            <p:cNvSpPr txBox="1">
              <a:spLocks noChangeArrowheads="1"/>
            </p:cNvSpPr>
            <p:nvPr/>
          </p:nvSpPr>
          <p:spPr bwMode="auto">
            <a:xfrm>
              <a:off x="720" y="148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23" name="Text Box 63"/>
            <p:cNvSpPr txBox="1">
              <a:spLocks noChangeArrowheads="1"/>
            </p:cNvSpPr>
            <p:nvPr/>
          </p:nvSpPr>
          <p:spPr bwMode="auto">
            <a:xfrm>
              <a:off x="336" y="196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24" name="Text Box 64"/>
            <p:cNvSpPr txBox="1">
              <a:spLocks noChangeArrowheads="1"/>
            </p:cNvSpPr>
            <p:nvPr/>
          </p:nvSpPr>
          <p:spPr bwMode="auto">
            <a:xfrm>
              <a:off x="1344" y="1584"/>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525" name="Oval 65"/>
            <p:cNvSpPr>
              <a:spLocks noChangeArrowheads="1"/>
            </p:cNvSpPr>
            <p:nvPr/>
          </p:nvSpPr>
          <p:spPr bwMode="auto">
            <a:xfrm>
              <a:off x="0" y="1056"/>
              <a:ext cx="2016" cy="1632"/>
            </a:xfrm>
            <a:prstGeom prst="ellipse">
              <a:avLst/>
            </a:prstGeom>
            <a:noFill/>
            <a:ln w="28575">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9425" name="Text Box 66"/>
          <p:cNvSpPr txBox="1">
            <a:spLocks noChangeArrowheads="1"/>
          </p:cNvSpPr>
          <p:nvPr/>
        </p:nvSpPr>
        <p:spPr bwMode="auto">
          <a:xfrm>
            <a:off x="881063" y="1044575"/>
            <a:ext cx="1273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CC"/>
                </a:solidFill>
              </a:rPr>
              <a:t>Test A</a:t>
            </a:r>
          </a:p>
        </p:txBody>
      </p:sp>
      <p:sp>
        <p:nvSpPr>
          <p:cNvPr id="59426" name="Oval 69"/>
          <p:cNvSpPr>
            <a:spLocks noChangeArrowheads="1"/>
          </p:cNvSpPr>
          <p:nvPr/>
        </p:nvSpPr>
        <p:spPr bwMode="auto">
          <a:xfrm>
            <a:off x="6172200" y="4267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27" name="Oval 70"/>
          <p:cNvSpPr>
            <a:spLocks noChangeArrowheads="1"/>
          </p:cNvSpPr>
          <p:nvPr/>
        </p:nvSpPr>
        <p:spPr bwMode="auto">
          <a:xfrm>
            <a:off x="6477000" y="4572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28" name="Oval 71"/>
          <p:cNvSpPr>
            <a:spLocks noChangeArrowheads="1"/>
          </p:cNvSpPr>
          <p:nvPr/>
        </p:nvSpPr>
        <p:spPr bwMode="auto">
          <a:xfrm>
            <a:off x="5791200" y="5181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29" name="Oval 72"/>
          <p:cNvSpPr>
            <a:spLocks noChangeArrowheads="1"/>
          </p:cNvSpPr>
          <p:nvPr/>
        </p:nvSpPr>
        <p:spPr bwMode="auto">
          <a:xfrm>
            <a:off x="5562600" y="5029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30" name="Oval 73"/>
          <p:cNvSpPr>
            <a:spLocks noChangeArrowheads="1"/>
          </p:cNvSpPr>
          <p:nvPr/>
        </p:nvSpPr>
        <p:spPr bwMode="auto">
          <a:xfrm>
            <a:off x="4876800" y="5486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31" name="Oval 74"/>
          <p:cNvSpPr>
            <a:spLocks noChangeArrowheads="1"/>
          </p:cNvSpPr>
          <p:nvPr/>
        </p:nvSpPr>
        <p:spPr bwMode="auto">
          <a:xfrm>
            <a:off x="5410200" y="5410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32" name="Oval 75"/>
          <p:cNvSpPr>
            <a:spLocks noChangeArrowheads="1"/>
          </p:cNvSpPr>
          <p:nvPr/>
        </p:nvSpPr>
        <p:spPr bwMode="auto">
          <a:xfrm>
            <a:off x="4495800" y="5486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33" name="Oval 76"/>
          <p:cNvSpPr>
            <a:spLocks noChangeArrowheads="1"/>
          </p:cNvSpPr>
          <p:nvPr/>
        </p:nvSpPr>
        <p:spPr bwMode="auto">
          <a:xfrm>
            <a:off x="5715000" y="4572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34" name="Oval 77"/>
          <p:cNvSpPr>
            <a:spLocks noChangeArrowheads="1"/>
          </p:cNvSpPr>
          <p:nvPr/>
        </p:nvSpPr>
        <p:spPr bwMode="auto">
          <a:xfrm>
            <a:off x="5638800" y="3581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35" name="Text Box 78"/>
          <p:cNvSpPr txBox="1">
            <a:spLocks noChangeArrowheads="1"/>
          </p:cNvSpPr>
          <p:nvPr/>
        </p:nvSpPr>
        <p:spPr bwMode="auto">
          <a:xfrm>
            <a:off x="4572000" y="5029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36" name="Text Box 79"/>
          <p:cNvSpPr txBox="1">
            <a:spLocks noChangeArrowheads="1"/>
          </p:cNvSpPr>
          <p:nvPr/>
        </p:nvSpPr>
        <p:spPr bwMode="auto">
          <a:xfrm>
            <a:off x="5867400" y="48736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37" name="Text Box 80"/>
          <p:cNvSpPr txBox="1">
            <a:spLocks noChangeArrowheads="1"/>
          </p:cNvSpPr>
          <p:nvPr/>
        </p:nvSpPr>
        <p:spPr bwMode="auto">
          <a:xfrm>
            <a:off x="6019800" y="3657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38" name="Text Box 81"/>
          <p:cNvSpPr txBox="1">
            <a:spLocks noChangeArrowheads="1"/>
          </p:cNvSpPr>
          <p:nvPr/>
        </p:nvSpPr>
        <p:spPr bwMode="auto">
          <a:xfrm>
            <a:off x="6172200" y="4343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39" name="Text Box 82"/>
          <p:cNvSpPr txBox="1">
            <a:spLocks noChangeArrowheads="1"/>
          </p:cNvSpPr>
          <p:nvPr/>
        </p:nvSpPr>
        <p:spPr bwMode="auto">
          <a:xfrm>
            <a:off x="55626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40" name="Oval 83"/>
          <p:cNvSpPr>
            <a:spLocks noChangeArrowheads="1"/>
          </p:cNvSpPr>
          <p:nvPr/>
        </p:nvSpPr>
        <p:spPr bwMode="auto">
          <a:xfrm>
            <a:off x="3657600" y="3581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1" name="Oval 84"/>
          <p:cNvSpPr>
            <a:spLocks noChangeArrowheads="1"/>
          </p:cNvSpPr>
          <p:nvPr/>
        </p:nvSpPr>
        <p:spPr bwMode="auto">
          <a:xfrm>
            <a:off x="4191000" y="3429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2" name="Oval 85"/>
          <p:cNvSpPr>
            <a:spLocks noChangeArrowheads="1"/>
          </p:cNvSpPr>
          <p:nvPr/>
        </p:nvSpPr>
        <p:spPr bwMode="auto">
          <a:xfrm>
            <a:off x="3886200" y="4267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3" name="Oval 86"/>
          <p:cNvSpPr>
            <a:spLocks noChangeArrowheads="1"/>
          </p:cNvSpPr>
          <p:nvPr/>
        </p:nvSpPr>
        <p:spPr bwMode="auto">
          <a:xfrm>
            <a:off x="4495800" y="4724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4" name="Oval 87"/>
          <p:cNvSpPr>
            <a:spLocks noChangeArrowheads="1"/>
          </p:cNvSpPr>
          <p:nvPr/>
        </p:nvSpPr>
        <p:spPr bwMode="auto">
          <a:xfrm>
            <a:off x="4191000" y="5029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5" name="Oval 88"/>
          <p:cNvSpPr>
            <a:spLocks noChangeArrowheads="1"/>
          </p:cNvSpPr>
          <p:nvPr/>
        </p:nvSpPr>
        <p:spPr bwMode="auto">
          <a:xfrm>
            <a:off x="4876800" y="3276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6" name="Oval 89"/>
          <p:cNvSpPr>
            <a:spLocks noChangeArrowheads="1"/>
          </p:cNvSpPr>
          <p:nvPr/>
        </p:nvSpPr>
        <p:spPr bwMode="auto">
          <a:xfrm>
            <a:off x="5181600" y="3581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7" name="Oval 90"/>
          <p:cNvSpPr>
            <a:spLocks noChangeArrowheads="1"/>
          </p:cNvSpPr>
          <p:nvPr/>
        </p:nvSpPr>
        <p:spPr bwMode="auto">
          <a:xfrm>
            <a:off x="4800600" y="4876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8" name="Oval 91"/>
          <p:cNvSpPr>
            <a:spLocks noChangeArrowheads="1"/>
          </p:cNvSpPr>
          <p:nvPr/>
        </p:nvSpPr>
        <p:spPr bwMode="auto">
          <a:xfrm>
            <a:off x="5029200" y="4343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49" name="Oval 92"/>
          <p:cNvSpPr>
            <a:spLocks noChangeArrowheads="1"/>
          </p:cNvSpPr>
          <p:nvPr/>
        </p:nvSpPr>
        <p:spPr bwMode="auto">
          <a:xfrm>
            <a:off x="4419600" y="4191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50" name="Oval 93"/>
          <p:cNvSpPr>
            <a:spLocks noChangeArrowheads="1"/>
          </p:cNvSpPr>
          <p:nvPr/>
        </p:nvSpPr>
        <p:spPr bwMode="auto">
          <a:xfrm>
            <a:off x="3962400" y="3886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51" name="Text Box 94"/>
          <p:cNvSpPr txBox="1">
            <a:spLocks noChangeArrowheads="1"/>
          </p:cNvSpPr>
          <p:nvPr/>
        </p:nvSpPr>
        <p:spPr bwMode="auto">
          <a:xfrm>
            <a:off x="4648200" y="3505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52" name="Text Box 95"/>
          <p:cNvSpPr txBox="1">
            <a:spLocks noChangeArrowheads="1"/>
          </p:cNvSpPr>
          <p:nvPr/>
        </p:nvSpPr>
        <p:spPr bwMode="auto">
          <a:xfrm>
            <a:off x="4953000" y="4572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53" name="Text Box 96"/>
          <p:cNvSpPr txBox="1">
            <a:spLocks noChangeArrowheads="1"/>
          </p:cNvSpPr>
          <p:nvPr/>
        </p:nvSpPr>
        <p:spPr bwMode="auto">
          <a:xfrm>
            <a:off x="5257800"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54" name="Text Box 97"/>
          <p:cNvSpPr txBox="1">
            <a:spLocks noChangeArrowheads="1"/>
          </p:cNvSpPr>
          <p:nvPr/>
        </p:nvSpPr>
        <p:spPr bwMode="auto">
          <a:xfrm>
            <a:off x="3429000" y="3886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55" name="Text Box 98"/>
          <p:cNvSpPr txBox="1">
            <a:spLocks noChangeArrowheads="1"/>
          </p:cNvSpPr>
          <p:nvPr/>
        </p:nvSpPr>
        <p:spPr bwMode="auto">
          <a:xfrm>
            <a:off x="35052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56" name="Text Box 99"/>
          <p:cNvSpPr txBox="1">
            <a:spLocks noChangeArrowheads="1"/>
          </p:cNvSpPr>
          <p:nvPr/>
        </p:nvSpPr>
        <p:spPr bwMode="auto">
          <a:xfrm>
            <a:off x="5105400" y="3657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57" name="Text Box 100"/>
          <p:cNvSpPr txBox="1">
            <a:spLocks noChangeArrowheads="1"/>
          </p:cNvSpPr>
          <p:nvPr/>
        </p:nvSpPr>
        <p:spPr bwMode="auto">
          <a:xfrm>
            <a:off x="4572000" y="3810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58" name="Text Box 101"/>
          <p:cNvSpPr txBox="1">
            <a:spLocks noChangeArrowheads="1"/>
          </p:cNvSpPr>
          <p:nvPr/>
        </p:nvSpPr>
        <p:spPr bwMode="auto">
          <a:xfrm>
            <a:off x="3962400" y="4572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59459" name="Line 123"/>
          <p:cNvSpPr>
            <a:spLocks noChangeShapeType="1"/>
          </p:cNvSpPr>
          <p:nvPr/>
        </p:nvSpPr>
        <p:spPr bwMode="auto">
          <a:xfrm>
            <a:off x="2971800" y="3581400"/>
            <a:ext cx="457200" cy="228600"/>
          </a:xfrm>
          <a:prstGeom prst="line">
            <a:avLst/>
          </a:prstGeom>
          <a:noFill/>
          <a:ln w="508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60" name="Text Box 125"/>
          <p:cNvSpPr txBox="1">
            <a:spLocks noChangeArrowheads="1"/>
          </p:cNvSpPr>
          <p:nvPr/>
        </p:nvSpPr>
        <p:spPr bwMode="auto">
          <a:xfrm>
            <a:off x="1736725" y="560228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FN</a:t>
            </a:r>
          </a:p>
        </p:txBody>
      </p:sp>
      <p:sp>
        <p:nvSpPr>
          <p:cNvPr id="59461" name="Line 126"/>
          <p:cNvSpPr>
            <a:spLocks noChangeShapeType="1"/>
          </p:cNvSpPr>
          <p:nvPr/>
        </p:nvSpPr>
        <p:spPr bwMode="auto">
          <a:xfrm flipH="1" flipV="1">
            <a:off x="2133600" y="5029200"/>
            <a:ext cx="76200" cy="533400"/>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9462" name="Text Box 131"/>
          <p:cNvSpPr txBox="1">
            <a:spLocks noChangeArrowheads="1"/>
          </p:cNvSpPr>
          <p:nvPr/>
        </p:nvSpPr>
        <p:spPr bwMode="auto">
          <a:xfrm>
            <a:off x="-92075" y="64738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2800" b="1">
              <a:latin typeface="Comic Sans MS" pitchFamily="66" charset="0"/>
            </a:endParaRPr>
          </a:p>
        </p:txBody>
      </p:sp>
      <p:grpSp>
        <p:nvGrpSpPr>
          <p:cNvPr id="59463" name="Group 135"/>
          <p:cNvGrpSpPr>
            <a:grpSpLocks/>
          </p:cNvGrpSpPr>
          <p:nvPr/>
        </p:nvGrpSpPr>
        <p:grpSpPr bwMode="auto">
          <a:xfrm>
            <a:off x="2411413" y="1406525"/>
            <a:ext cx="1265237" cy="727075"/>
            <a:chOff x="1519" y="886"/>
            <a:chExt cx="797" cy="458"/>
          </a:xfrm>
        </p:grpSpPr>
        <p:sp>
          <p:nvSpPr>
            <p:cNvPr id="59491" name="Text Box 136"/>
            <p:cNvSpPr txBox="1">
              <a:spLocks noChangeArrowheads="1"/>
            </p:cNvSpPr>
            <p:nvPr/>
          </p:nvSpPr>
          <p:spPr bwMode="auto">
            <a:xfrm>
              <a:off x="1955" y="886"/>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TP</a:t>
              </a:r>
            </a:p>
          </p:txBody>
        </p:sp>
        <p:sp>
          <p:nvSpPr>
            <p:cNvPr id="59492" name="Line 137"/>
            <p:cNvSpPr>
              <a:spLocks noChangeShapeType="1"/>
            </p:cNvSpPr>
            <p:nvPr/>
          </p:nvSpPr>
          <p:spPr bwMode="auto">
            <a:xfrm flipV="1">
              <a:off x="1519" y="1071"/>
              <a:ext cx="454" cy="273"/>
            </a:xfrm>
            <a:prstGeom prst="line">
              <a:avLst/>
            </a:prstGeom>
            <a:noFill/>
            <a:ln w="19050">
              <a:solidFill>
                <a:schemeClr val="tx1"/>
              </a:solidFill>
              <a:round/>
              <a:headEnd type="stealth" w="lg" len="lg"/>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9464" name="Group 138"/>
          <p:cNvGrpSpPr>
            <a:grpSpLocks/>
          </p:cNvGrpSpPr>
          <p:nvPr/>
        </p:nvGrpSpPr>
        <p:grpSpPr bwMode="auto">
          <a:xfrm>
            <a:off x="3708400" y="1766888"/>
            <a:ext cx="1138238" cy="509587"/>
            <a:chOff x="2336" y="1113"/>
            <a:chExt cx="717" cy="321"/>
          </a:xfrm>
        </p:grpSpPr>
        <p:sp>
          <p:nvSpPr>
            <p:cNvPr id="59489" name="Text Box 139"/>
            <p:cNvSpPr txBox="1">
              <a:spLocks noChangeArrowheads="1"/>
            </p:cNvSpPr>
            <p:nvPr/>
          </p:nvSpPr>
          <p:spPr bwMode="auto">
            <a:xfrm>
              <a:off x="2681" y="1113"/>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TN</a:t>
              </a:r>
            </a:p>
          </p:txBody>
        </p:sp>
        <p:sp>
          <p:nvSpPr>
            <p:cNvPr id="59490" name="Line 140"/>
            <p:cNvSpPr>
              <a:spLocks noChangeShapeType="1"/>
            </p:cNvSpPr>
            <p:nvPr/>
          </p:nvSpPr>
          <p:spPr bwMode="auto">
            <a:xfrm flipH="1">
              <a:off x="2336" y="1298"/>
              <a:ext cx="408" cy="136"/>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9465" name="Group 143"/>
          <p:cNvGrpSpPr>
            <a:grpSpLocks/>
          </p:cNvGrpSpPr>
          <p:nvPr/>
        </p:nvGrpSpPr>
        <p:grpSpPr bwMode="auto">
          <a:xfrm>
            <a:off x="207963" y="6067425"/>
            <a:ext cx="2738437" cy="817563"/>
            <a:chOff x="131" y="3822"/>
            <a:chExt cx="1725" cy="515"/>
          </a:xfrm>
        </p:grpSpPr>
        <p:sp>
          <p:nvSpPr>
            <p:cNvPr id="59487" name="Text Box 144"/>
            <p:cNvSpPr txBox="1">
              <a:spLocks noChangeArrowheads="1"/>
            </p:cNvSpPr>
            <p:nvPr/>
          </p:nvSpPr>
          <p:spPr bwMode="auto">
            <a:xfrm>
              <a:off x="138" y="3822"/>
              <a:ext cx="17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Se = TP/(TP+FN  )</a:t>
              </a:r>
            </a:p>
          </p:txBody>
        </p:sp>
        <p:sp>
          <p:nvSpPr>
            <p:cNvPr id="59488" name="Text Box 145"/>
            <p:cNvSpPr txBox="1">
              <a:spLocks noChangeArrowheads="1"/>
            </p:cNvSpPr>
            <p:nvPr/>
          </p:nvSpPr>
          <p:spPr bwMode="auto">
            <a:xfrm>
              <a:off x="131" y="4049"/>
              <a:ext cx="17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Sp = TN/(TN+FP  )</a:t>
              </a:r>
            </a:p>
          </p:txBody>
        </p:sp>
      </p:grpSp>
      <p:grpSp>
        <p:nvGrpSpPr>
          <p:cNvPr id="6" name="Group 162"/>
          <p:cNvGrpSpPr>
            <a:grpSpLocks/>
          </p:cNvGrpSpPr>
          <p:nvPr/>
        </p:nvGrpSpPr>
        <p:grpSpPr bwMode="auto">
          <a:xfrm>
            <a:off x="6350" y="1762125"/>
            <a:ext cx="6972300" cy="5122863"/>
            <a:chOff x="4" y="1110"/>
            <a:chExt cx="4392" cy="3227"/>
          </a:xfrm>
        </p:grpSpPr>
        <p:sp>
          <p:nvSpPr>
            <p:cNvPr id="59467" name="Text Box 148"/>
            <p:cNvSpPr txBox="1">
              <a:spLocks noChangeArrowheads="1"/>
            </p:cNvSpPr>
            <p:nvPr/>
          </p:nvSpPr>
          <p:spPr bwMode="auto">
            <a:xfrm>
              <a:off x="2931" y="1110"/>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59468" name="Text Box 151"/>
            <p:cNvSpPr txBox="1">
              <a:spLocks noChangeArrowheads="1"/>
            </p:cNvSpPr>
            <p:nvPr/>
          </p:nvSpPr>
          <p:spPr bwMode="auto">
            <a:xfrm>
              <a:off x="4" y="4040"/>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59469" name="Text Box 152"/>
            <p:cNvSpPr txBox="1">
              <a:spLocks noChangeArrowheads="1"/>
            </p:cNvSpPr>
            <p:nvPr/>
          </p:nvSpPr>
          <p:spPr bwMode="auto">
            <a:xfrm>
              <a:off x="1547" y="4049"/>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59470" name="Text Box 153"/>
            <p:cNvSpPr txBox="1">
              <a:spLocks noChangeArrowheads="1"/>
            </p:cNvSpPr>
            <p:nvPr/>
          </p:nvSpPr>
          <p:spPr bwMode="auto">
            <a:xfrm>
              <a:off x="4" y="3820"/>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59471" name="Text Box 154"/>
            <p:cNvSpPr txBox="1">
              <a:spLocks noChangeArrowheads="1"/>
            </p:cNvSpPr>
            <p:nvPr/>
          </p:nvSpPr>
          <p:spPr bwMode="auto">
            <a:xfrm>
              <a:off x="1538" y="3820"/>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grpSp>
          <p:nvGrpSpPr>
            <p:cNvPr id="59472" name="Group 161"/>
            <p:cNvGrpSpPr>
              <a:grpSpLocks/>
            </p:cNvGrpSpPr>
            <p:nvPr/>
          </p:nvGrpSpPr>
          <p:grpSpPr bwMode="auto">
            <a:xfrm>
              <a:off x="1329" y="1310"/>
              <a:ext cx="3067" cy="2492"/>
              <a:chOff x="1329" y="1310"/>
              <a:chExt cx="3067" cy="2492"/>
            </a:xfrm>
          </p:grpSpPr>
          <p:sp>
            <p:nvSpPr>
              <p:cNvPr id="59473" name="Text Box 150"/>
              <p:cNvSpPr txBox="1">
                <a:spLocks noChangeArrowheads="1"/>
              </p:cNvSpPr>
              <p:nvPr/>
            </p:nvSpPr>
            <p:spPr bwMode="auto">
              <a:xfrm>
                <a:off x="1329" y="3514"/>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grpSp>
            <p:nvGrpSpPr>
              <p:cNvPr id="59474" name="Group 160"/>
              <p:cNvGrpSpPr>
                <a:grpSpLocks/>
              </p:cNvGrpSpPr>
              <p:nvPr/>
            </p:nvGrpSpPr>
            <p:grpSpPr bwMode="auto">
              <a:xfrm>
                <a:off x="1536" y="1310"/>
                <a:ext cx="2860" cy="2338"/>
                <a:chOff x="1536" y="1310"/>
                <a:chExt cx="2860" cy="2338"/>
              </a:xfrm>
            </p:grpSpPr>
            <p:grpSp>
              <p:nvGrpSpPr>
                <p:cNvPr id="59475" name="Group 142"/>
                <p:cNvGrpSpPr>
                  <a:grpSpLocks/>
                </p:cNvGrpSpPr>
                <p:nvPr/>
              </p:nvGrpSpPr>
              <p:grpSpPr bwMode="auto">
                <a:xfrm>
                  <a:off x="1536" y="1321"/>
                  <a:ext cx="2703" cy="2327"/>
                  <a:chOff x="1536" y="1321"/>
                  <a:chExt cx="2703" cy="2327"/>
                </a:xfrm>
              </p:grpSpPr>
              <p:sp>
                <p:nvSpPr>
                  <p:cNvPr id="59481" name="Text Box 68"/>
                  <p:cNvSpPr txBox="1">
                    <a:spLocks noChangeArrowheads="1"/>
                  </p:cNvSpPr>
                  <p:nvPr/>
                </p:nvSpPr>
                <p:spPr bwMode="auto">
                  <a:xfrm>
                    <a:off x="2496" y="1556"/>
                    <a:ext cx="8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3333FF"/>
                        </a:solidFill>
                      </a:rPr>
                      <a:t>Test B</a:t>
                    </a:r>
                  </a:p>
                </p:txBody>
              </p:sp>
              <p:sp>
                <p:nvSpPr>
                  <p:cNvPr id="59482" name="Oval 102"/>
                  <p:cNvSpPr>
                    <a:spLocks noChangeArrowheads="1"/>
                  </p:cNvSpPr>
                  <p:nvPr/>
                </p:nvSpPr>
                <p:spPr bwMode="auto">
                  <a:xfrm>
                    <a:off x="2160" y="1968"/>
                    <a:ext cx="1392" cy="1296"/>
                  </a:xfrm>
                  <a:prstGeom prst="ellipse">
                    <a:avLst/>
                  </a:pr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83" name="Line 127"/>
                  <p:cNvSpPr>
                    <a:spLocks noChangeShapeType="1"/>
                  </p:cNvSpPr>
                  <p:nvPr/>
                </p:nvSpPr>
                <p:spPr bwMode="auto">
                  <a:xfrm flipV="1">
                    <a:off x="1536" y="3504"/>
                    <a:ext cx="1152" cy="144"/>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nvGrpSpPr>
                  <p:cNvPr id="59484" name="Group 141"/>
                  <p:cNvGrpSpPr>
                    <a:grpSpLocks/>
                  </p:cNvGrpSpPr>
                  <p:nvPr/>
                </p:nvGrpSpPr>
                <p:grpSpPr bwMode="auto">
                  <a:xfrm>
                    <a:off x="3107" y="1321"/>
                    <a:ext cx="1132" cy="975"/>
                    <a:chOff x="3107" y="1321"/>
                    <a:chExt cx="1132" cy="975"/>
                  </a:xfrm>
                </p:grpSpPr>
                <p:sp>
                  <p:nvSpPr>
                    <p:cNvPr id="59485" name="Text Box 129"/>
                    <p:cNvSpPr txBox="1">
                      <a:spLocks noChangeArrowheads="1"/>
                    </p:cNvSpPr>
                    <p:nvPr/>
                  </p:nvSpPr>
                  <p:spPr bwMode="auto">
                    <a:xfrm>
                      <a:off x="3878" y="1321"/>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FP</a:t>
                      </a:r>
                    </a:p>
                  </p:txBody>
                </p:sp>
                <p:sp>
                  <p:nvSpPr>
                    <p:cNvPr id="59486" name="Line 134"/>
                    <p:cNvSpPr>
                      <a:spLocks noChangeShapeType="1"/>
                    </p:cNvSpPr>
                    <p:nvPr/>
                  </p:nvSpPr>
                  <p:spPr bwMode="auto">
                    <a:xfrm flipH="1">
                      <a:off x="3107" y="1570"/>
                      <a:ext cx="862" cy="726"/>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grpSp>
            <p:sp>
              <p:nvSpPr>
                <p:cNvPr id="59476" name="Text Box 149"/>
                <p:cNvSpPr txBox="1">
                  <a:spLocks noChangeArrowheads="1"/>
                </p:cNvSpPr>
                <p:nvPr/>
              </p:nvSpPr>
              <p:spPr bwMode="auto">
                <a:xfrm>
                  <a:off x="4124" y="1310"/>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grpSp>
              <p:nvGrpSpPr>
                <p:cNvPr id="59477" name="Group 159"/>
                <p:cNvGrpSpPr>
                  <a:grpSpLocks/>
                </p:cNvGrpSpPr>
                <p:nvPr/>
              </p:nvGrpSpPr>
              <p:grpSpPr bwMode="auto">
                <a:xfrm>
                  <a:off x="3379" y="1899"/>
                  <a:ext cx="1017" cy="352"/>
                  <a:chOff x="3379" y="1899"/>
                  <a:chExt cx="1017" cy="352"/>
                </a:xfrm>
              </p:grpSpPr>
              <p:sp>
                <p:nvSpPr>
                  <p:cNvPr id="59478" name="Line 155"/>
                  <p:cNvSpPr>
                    <a:spLocks noChangeShapeType="1"/>
                  </p:cNvSpPr>
                  <p:nvPr/>
                </p:nvSpPr>
                <p:spPr bwMode="auto">
                  <a:xfrm flipV="1">
                    <a:off x="3379" y="2069"/>
                    <a:ext cx="590" cy="182"/>
                  </a:xfrm>
                  <a:prstGeom prst="line">
                    <a:avLst/>
                  </a:prstGeom>
                  <a:noFill/>
                  <a:ln w="19050">
                    <a:solidFill>
                      <a:schemeClr val="tx1"/>
                    </a:solidFill>
                    <a:round/>
                    <a:headEnd type="stealth" w="lg" len="lg"/>
                    <a:tailEnd/>
                  </a:ln>
                  <a:extLst>
                    <a:ext uri="{909E8E84-426E-40DD-AFC4-6F175D3DCCD1}">
                      <a14:hiddenFill xmlns:a14="http://schemas.microsoft.com/office/drawing/2010/main">
                        <a:noFill/>
                      </a14:hiddenFill>
                    </a:ext>
                  </a:extLst>
                </p:spPr>
                <p:txBody>
                  <a:bodyPr>
                    <a:spAutoFit/>
                  </a:bodyPr>
                  <a:lstStyle/>
                  <a:p>
                    <a:endParaRPr lang="en-US"/>
                  </a:p>
                </p:txBody>
              </p:sp>
              <p:sp>
                <p:nvSpPr>
                  <p:cNvPr id="59479" name="Text Box 156"/>
                  <p:cNvSpPr txBox="1">
                    <a:spLocks noChangeArrowheads="1"/>
                  </p:cNvSpPr>
                  <p:nvPr/>
                </p:nvSpPr>
                <p:spPr bwMode="auto">
                  <a:xfrm>
                    <a:off x="3911" y="1900"/>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TP</a:t>
                    </a:r>
                  </a:p>
                </p:txBody>
              </p:sp>
              <p:sp>
                <p:nvSpPr>
                  <p:cNvPr id="59480" name="Text Box 157"/>
                  <p:cNvSpPr txBox="1">
                    <a:spLocks noChangeArrowheads="1"/>
                  </p:cNvSpPr>
                  <p:nvPr/>
                </p:nvSpPr>
                <p:spPr bwMode="auto">
                  <a:xfrm>
                    <a:off x="4143" y="1899"/>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grpSp>
          </p:gr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9249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000" fill="hold"/>
                                        <p:tgtEl>
                                          <p:spTgt spid="3"/>
                                        </p:tgtEl>
                                      </p:cBhvr>
                                    </p:cmd>
                                  </p:childTnLst>
                                </p:cTn>
                              </p:par>
                              <p:par>
                                <p:cTn id="7" presetID="55"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2000" fill="hold"/>
                                        <p:tgtEl>
                                          <p:spTgt spid="6"/>
                                        </p:tgtEl>
                                        <p:attrNameLst>
                                          <p:attrName>ppt_w</p:attrName>
                                        </p:attrNameLst>
                                      </p:cBhvr>
                                      <p:tavLst>
                                        <p:tav tm="0">
                                          <p:val>
                                            <p:strVal val="#ppt_w*0.70"/>
                                          </p:val>
                                        </p:tav>
                                        <p:tav tm="100000">
                                          <p:val>
                                            <p:strVal val="#ppt_w"/>
                                          </p:val>
                                        </p:tav>
                                      </p:tavLst>
                                    </p:anim>
                                    <p:anim calcmode="lin" valueType="num">
                                      <p:cBhvr>
                                        <p:cTn id="10" dur="2000" fill="hold"/>
                                        <p:tgtEl>
                                          <p:spTgt spid="6"/>
                                        </p:tgtEl>
                                        <p:attrNameLst>
                                          <p:attrName>ppt_h</p:attrName>
                                        </p:attrNameLst>
                                      </p:cBhvr>
                                      <p:tavLst>
                                        <p:tav tm="0">
                                          <p:val>
                                            <p:strVal val="#ppt_h"/>
                                          </p:val>
                                        </p:tav>
                                        <p:tav tm="100000">
                                          <p:val>
                                            <p:strVal val="#ppt_h"/>
                                          </p:val>
                                        </p:tav>
                                      </p:tavLst>
                                    </p:anim>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17525" y="423863"/>
            <a:ext cx="5873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b="1">
                <a:solidFill>
                  <a:schemeClr val="bg2"/>
                </a:solidFill>
              </a:rPr>
              <a:t>Sequential (serial) Testing</a:t>
            </a:r>
          </a:p>
        </p:txBody>
      </p:sp>
      <p:sp>
        <p:nvSpPr>
          <p:cNvPr id="60419" name="Oval 3"/>
          <p:cNvSpPr>
            <a:spLocks noChangeArrowheads="1"/>
          </p:cNvSpPr>
          <p:nvPr/>
        </p:nvSpPr>
        <p:spPr bwMode="auto">
          <a:xfrm>
            <a:off x="228600" y="4953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20" name="Oval 4"/>
          <p:cNvSpPr>
            <a:spLocks noChangeArrowheads="1"/>
          </p:cNvSpPr>
          <p:nvPr/>
        </p:nvSpPr>
        <p:spPr bwMode="auto">
          <a:xfrm>
            <a:off x="2057400" y="4724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21" name="Oval 5"/>
          <p:cNvSpPr>
            <a:spLocks noChangeArrowheads="1"/>
          </p:cNvSpPr>
          <p:nvPr/>
        </p:nvSpPr>
        <p:spPr bwMode="auto">
          <a:xfrm>
            <a:off x="304800" y="3962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22" name="Oval 6"/>
          <p:cNvSpPr>
            <a:spLocks noChangeArrowheads="1"/>
          </p:cNvSpPr>
          <p:nvPr/>
        </p:nvSpPr>
        <p:spPr bwMode="auto">
          <a:xfrm>
            <a:off x="533400" y="4572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23" name="Text Box 7"/>
          <p:cNvSpPr txBox="1">
            <a:spLocks noChangeArrowheads="1"/>
          </p:cNvSpPr>
          <p:nvPr/>
        </p:nvSpPr>
        <p:spPr bwMode="auto">
          <a:xfrm>
            <a:off x="2286000" y="1371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24" name="Text Box 8"/>
          <p:cNvSpPr txBox="1">
            <a:spLocks noChangeArrowheads="1"/>
          </p:cNvSpPr>
          <p:nvPr/>
        </p:nvSpPr>
        <p:spPr bwMode="auto">
          <a:xfrm>
            <a:off x="3276600" y="2514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25" name="Text Box 9"/>
          <p:cNvSpPr txBox="1">
            <a:spLocks noChangeArrowheads="1"/>
          </p:cNvSpPr>
          <p:nvPr/>
        </p:nvSpPr>
        <p:spPr bwMode="auto">
          <a:xfrm>
            <a:off x="2955925" y="2057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26" name="Text Box 10"/>
          <p:cNvSpPr txBox="1">
            <a:spLocks noChangeArrowheads="1"/>
          </p:cNvSpPr>
          <p:nvPr/>
        </p:nvSpPr>
        <p:spPr bwMode="auto">
          <a:xfrm>
            <a:off x="3352800" y="2057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27" name="Text Box 11"/>
          <p:cNvSpPr txBox="1">
            <a:spLocks noChangeArrowheads="1"/>
          </p:cNvSpPr>
          <p:nvPr/>
        </p:nvSpPr>
        <p:spPr bwMode="auto">
          <a:xfrm>
            <a:off x="2819400" y="3733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28" name="Text Box 12"/>
          <p:cNvSpPr txBox="1">
            <a:spLocks noChangeArrowheads="1"/>
          </p:cNvSpPr>
          <p:nvPr/>
        </p:nvSpPr>
        <p:spPr bwMode="auto">
          <a:xfrm>
            <a:off x="1828800"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29" name="Text Box 13"/>
          <p:cNvSpPr txBox="1">
            <a:spLocks noChangeArrowheads="1"/>
          </p:cNvSpPr>
          <p:nvPr/>
        </p:nvSpPr>
        <p:spPr bwMode="auto">
          <a:xfrm>
            <a:off x="3124200" y="32734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0" name="Text Box 14"/>
          <p:cNvSpPr txBox="1">
            <a:spLocks noChangeArrowheads="1"/>
          </p:cNvSpPr>
          <p:nvPr/>
        </p:nvSpPr>
        <p:spPr bwMode="auto">
          <a:xfrm>
            <a:off x="1676400" y="4572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1" name="Text Box 15"/>
          <p:cNvSpPr txBox="1">
            <a:spLocks noChangeArrowheads="1"/>
          </p:cNvSpPr>
          <p:nvPr/>
        </p:nvSpPr>
        <p:spPr bwMode="auto">
          <a:xfrm>
            <a:off x="914400" y="4495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2" name="Text Box 16"/>
          <p:cNvSpPr txBox="1">
            <a:spLocks noChangeArrowheads="1"/>
          </p:cNvSpPr>
          <p:nvPr/>
        </p:nvSpPr>
        <p:spPr bwMode="auto">
          <a:xfrm>
            <a:off x="914400" y="4191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3" name="Text Box 17"/>
          <p:cNvSpPr txBox="1">
            <a:spLocks noChangeArrowheads="1"/>
          </p:cNvSpPr>
          <p:nvPr/>
        </p:nvSpPr>
        <p:spPr bwMode="auto">
          <a:xfrm>
            <a:off x="1355725"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4" name="Text Box 18"/>
          <p:cNvSpPr txBox="1">
            <a:spLocks noChangeArrowheads="1"/>
          </p:cNvSpPr>
          <p:nvPr/>
        </p:nvSpPr>
        <p:spPr bwMode="auto">
          <a:xfrm>
            <a:off x="0" y="3581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5" name="Text Box 19"/>
          <p:cNvSpPr txBox="1">
            <a:spLocks noChangeArrowheads="1"/>
          </p:cNvSpPr>
          <p:nvPr/>
        </p:nvSpPr>
        <p:spPr bwMode="auto">
          <a:xfrm>
            <a:off x="990600" y="4876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6" name="Text Box 20"/>
          <p:cNvSpPr txBox="1">
            <a:spLocks noChangeArrowheads="1"/>
          </p:cNvSpPr>
          <p:nvPr/>
        </p:nvSpPr>
        <p:spPr bwMode="auto">
          <a:xfrm>
            <a:off x="533400" y="5105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7" name="Text Box 21"/>
          <p:cNvSpPr txBox="1">
            <a:spLocks noChangeArrowheads="1"/>
          </p:cNvSpPr>
          <p:nvPr/>
        </p:nvSpPr>
        <p:spPr bwMode="auto">
          <a:xfrm>
            <a:off x="-762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8" name="Text Box 22"/>
          <p:cNvSpPr txBox="1">
            <a:spLocks noChangeArrowheads="1"/>
          </p:cNvSpPr>
          <p:nvPr/>
        </p:nvSpPr>
        <p:spPr bwMode="auto">
          <a:xfrm>
            <a:off x="76200" y="49498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39" name="Text Box 23"/>
          <p:cNvSpPr txBox="1">
            <a:spLocks noChangeArrowheads="1"/>
          </p:cNvSpPr>
          <p:nvPr/>
        </p:nvSpPr>
        <p:spPr bwMode="auto">
          <a:xfrm>
            <a:off x="76200" y="1752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40" name="Text Box 24"/>
          <p:cNvSpPr txBox="1">
            <a:spLocks noChangeArrowheads="1"/>
          </p:cNvSpPr>
          <p:nvPr/>
        </p:nvSpPr>
        <p:spPr bwMode="auto">
          <a:xfrm>
            <a:off x="4572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41" name="Text Box 25"/>
          <p:cNvSpPr txBox="1">
            <a:spLocks noChangeArrowheads="1"/>
          </p:cNvSpPr>
          <p:nvPr/>
        </p:nvSpPr>
        <p:spPr bwMode="auto">
          <a:xfrm>
            <a:off x="6858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42" name="Text Box 26"/>
          <p:cNvSpPr txBox="1">
            <a:spLocks noChangeArrowheads="1"/>
          </p:cNvSpPr>
          <p:nvPr/>
        </p:nvSpPr>
        <p:spPr bwMode="auto">
          <a:xfrm>
            <a:off x="2590800" y="4191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43" name="Text Box 27"/>
          <p:cNvSpPr txBox="1">
            <a:spLocks noChangeArrowheads="1"/>
          </p:cNvSpPr>
          <p:nvPr/>
        </p:nvSpPr>
        <p:spPr bwMode="auto">
          <a:xfrm>
            <a:off x="22098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44" name="Text Box 28"/>
          <p:cNvSpPr txBox="1">
            <a:spLocks noChangeArrowheads="1"/>
          </p:cNvSpPr>
          <p:nvPr/>
        </p:nvSpPr>
        <p:spPr bwMode="auto">
          <a:xfrm>
            <a:off x="2819400" y="1828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45" name="Oval 29"/>
          <p:cNvSpPr>
            <a:spLocks noChangeArrowheads="1"/>
          </p:cNvSpPr>
          <p:nvPr/>
        </p:nvSpPr>
        <p:spPr bwMode="auto">
          <a:xfrm>
            <a:off x="6705600" y="381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46" name="Text Box 30"/>
          <p:cNvSpPr txBox="1">
            <a:spLocks noChangeArrowheads="1"/>
          </p:cNvSpPr>
          <p:nvPr/>
        </p:nvSpPr>
        <p:spPr bwMode="auto">
          <a:xfrm>
            <a:off x="6613525" y="914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47" name="Text Box 31"/>
          <p:cNvSpPr txBox="1">
            <a:spLocks noChangeArrowheads="1"/>
          </p:cNvSpPr>
          <p:nvPr/>
        </p:nvSpPr>
        <p:spPr bwMode="auto">
          <a:xfrm>
            <a:off x="6918325" y="192088"/>
            <a:ext cx="1711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Disease</a:t>
            </a:r>
          </a:p>
          <a:p>
            <a:pPr>
              <a:buFontTx/>
              <a:buNone/>
            </a:pPr>
            <a:endParaRPr lang="en-US" sz="2400"/>
          </a:p>
          <a:p>
            <a:pPr>
              <a:buFontTx/>
              <a:buNone/>
            </a:pPr>
            <a:r>
              <a:rPr lang="en-US" sz="2400"/>
              <a:t>No disease</a:t>
            </a:r>
          </a:p>
        </p:txBody>
      </p:sp>
      <p:grpSp>
        <p:nvGrpSpPr>
          <p:cNvPr id="60448" name="Group 32"/>
          <p:cNvGrpSpPr>
            <a:grpSpLocks/>
          </p:cNvGrpSpPr>
          <p:nvPr/>
        </p:nvGrpSpPr>
        <p:grpSpPr bwMode="auto">
          <a:xfrm>
            <a:off x="0" y="1701800"/>
            <a:ext cx="3200400" cy="2590800"/>
            <a:chOff x="0" y="1056"/>
            <a:chExt cx="2016" cy="1632"/>
          </a:xfrm>
        </p:grpSpPr>
        <p:sp>
          <p:nvSpPr>
            <p:cNvPr id="60538" name="Oval 33"/>
            <p:cNvSpPr>
              <a:spLocks noChangeArrowheads="1"/>
            </p:cNvSpPr>
            <p:nvPr/>
          </p:nvSpPr>
          <p:spPr bwMode="auto">
            <a:xfrm>
              <a:off x="480" y="12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39" name="Oval 34"/>
            <p:cNvSpPr>
              <a:spLocks noChangeArrowheads="1"/>
            </p:cNvSpPr>
            <p:nvPr/>
          </p:nvSpPr>
          <p:spPr bwMode="auto">
            <a:xfrm>
              <a:off x="1728" y="177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0" name="Oval 35"/>
            <p:cNvSpPr>
              <a:spLocks noChangeArrowheads="1"/>
            </p:cNvSpPr>
            <p:nvPr/>
          </p:nvSpPr>
          <p:spPr bwMode="auto">
            <a:xfrm>
              <a:off x="288" y="177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1" name="Oval 36"/>
            <p:cNvSpPr>
              <a:spLocks noChangeArrowheads="1"/>
            </p:cNvSpPr>
            <p:nvPr/>
          </p:nvSpPr>
          <p:spPr bwMode="auto">
            <a:xfrm>
              <a:off x="1920" y="196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2" name="Oval 37"/>
            <p:cNvSpPr>
              <a:spLocks noChangeArrowheads="1"/>
            </p:cNvSpPr>
            <p:nvPr/>
          </p:nvSpPr>
          <p:spPr bwMode="auto">
            <a:xfrm>
              <a:off x="672" y="20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3" name="Oval 38"/>
            <p:cNvSpPr>
              <a:spLocks noChangeArrowheads="1"/>
            </p:cNvSpPr>
            <p:nvPr/>
          </p:nvSpPr>
          <p:spPr bwMode="auto">
            <a:xfrm>
              <a:off x="480" y="225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4" name="Oval 39"/>
            <p:cNvSpPr>
              <a:spLocks noChangeArrowheads="1"/>
            </p:cNvSpPr>
            <p:nvPr/>
          </p:nvSpPr>
          <p:spPr bwMode="auto">
            <a:xfrm>
              <a:off x="1488" y="2352"/>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5" name="Oval 40"/>
            <p:cNvSpPr>
              <a:spLocks noChangeArrowheads="1"/>
            </p:cNvSpPr>
            <p:nvPr/>
          </p:nvSpPr>
          <p:spPr bwMode="auto">
            <a:xfrm>
              <a:off x="912" y="1152"/>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6" name="Oval 41"/>
            <p:cNvSpPr>
              <a:spLocks noChangeArrowheads="1"/>
            </p:cNvSpPr>
            <p:nvPr/>
          </p:nvSpPr>
          <p:spPr bwMode="auto">
            <a:xfrm>
              <a:off x="1344" y="225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7" name="Oval 42"/>
            <p:cNvSpPr>
              <a:spLocks noChangeArrowheads="1"/>
            </p:cNvSpPr>
            <p:nvPr/>
          </p:nvSpPr>
          <p:spPr bwMode="auto">
            <a:xfrm>
              <a:off x="912" y="25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8" name="Oval 43"/>
            <p:cNvSpPr>
              <a:spLocks noChangeArrowheads="1"/>
            </p:cNvSpPr>
            <p:nvPr/>
          </p:nvSpPr>
          <p:spPr bwMode="auto">
            <a:xfrm>
              <a:off x="1248" y="249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49" name="Oval 44"/>
            <p:cNvSpPr>
              <a:spLocks noChangeArrowheads="1"/>
            </p:cNvSpPr>
            <p:nvPr/>
          </p:nvSpPr>
          <p:spPr bwMode="auto">
            <a:xfrm>
              <a:off x="1104" y="13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50" name="Oval 45"/>
            <p:cNvSpPr>
              <a:spLocks noChangeArrowheads="1"/>
            </p:cNvSpPr>
            <p:nvPr/>
          </p:nvSpPr>
          <p:spPr bwMode="auto">
            <a:xfrm>
              <a:off x="1056"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51" name="Oval 46"/>
            <p:cNvSpPr>
              <a:spLocks noChangeArrowheads="1"/>
            </p:cNvSpPr>
            <p:nvPr/>
          </p:nvSpPr>
          <p:spPr bwMode="auto">
            <a:xfrm>
              <a:off x="672" y="25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52" name="Oval 47"/>
            <p:cNvSpPr>
              <a:spLocks noChangeArrowheads="1"/>
            </p:cNvSpPr>
            <p:nvPr/>
          </p:nvSpPr>
          <p:spPr bwMode="auto">
            <a:xfrm>
              <a:off x="1008"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53" name="Oval 48"/>
            <p:cNvSpPr>
              <a:spLocks noChangeArrowheads="1"/>
            </p:cNvSpPr>
            <p:nvPr/>
          </p:nvSpPr>
          <p:spPr bwMode="auto">
            <a:xfrm>
              <a:off x="1440" y="196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54" name="Oval 49"/>
            <p:cNvSpPr>
              <a:spLocks noChangeArrowheads="1"/>
            </p:cNvSpPr>
            <p:nvPr/>
          </p:nvSpPr>
          <p:spPr bwMode="auto">
            <a:xfrm>
              <a:off x="624" y="172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55" name="Oval 50"/>
            <p:cNvSpPr>
              <a:spLocks noChangeArrowheads="1"/>
            </p:cNvSpPr>
            <p:nvPr/>
          </p:nvSpPr>
          <p:spPr bwMode="auto">
            <a:xfrm>
              <a:off x="336" y="153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56" name="Oval 51"/>
            <p:cNvSpPr>
              <a:spLocks noChangeArrowheads="1"/>
            </p:cNvSpPr>
            <p:nvPr/>
          </p:nvSpPr>
          <p:spPr bwMode="auto">
            <a:xfrm>
              <a:off x="1392" y="13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57" name="Text Box 52"/>
            <p:cNvSpPr txBox="1">
              <a:spLocks noChangeArrowheads="1"/>
            </p:cNvSpPr>
            <p:nvPr/>
          </p:nvSpPr>
          <p:spPr bwMode="auto">
            <a:xfrm>
              <a:off x="720" y="225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58" name="Text Box 53"/>
            <p:cNvSpPr txBox="1">
              <a:spLocks noChangeArrowheads="1"/>
            </p:cNvSpPr>
            <p:nvPr/>
          </p:nvSpPr>
          <p:spPr bwMode="auto">
            <a:xfrm>
              <a:off x="768" y="129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59" name="Text Box 54"/>
            <p:cNvSpPr txBox="1">
              <a:spLocks noChangeArrowheads="1"/>
            </p:cNvSpPr>
            <p:nvPr/>
          </p:nvSpPr>
          <p:spPr bwMode="auto">
            <a:xfrm>
              <a:off x="1536" y="215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0" name="Text Box 55"/>
            <p:cNvSpPr txBox="1">
              <a:spLocks noChangeArrowheads="1"/>
            </p:cNvSpPr>
            <p:nvPr/>
          </p:nvSpPr>
          <p:spPr bwMode="auto">
            <a:xfrm>
              <a:off x="960" y="196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1" name="Text Box 56"/>
            <p:cNvSpPr txBox="1">
              <a:spLocks noChangeArrowheads="1"/>
            </p:cNvSpPr>
            <p:nvPr/>
          </p:nvSpPr>
          <p:spPr bwMode="auto">
            <a:xfrm>
              <a:off x="1152" y="177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2" name="Text Box 57"/>
            <p:cNvSpPr txBox="1">
              <a:spLocks noChangeArrowheads="1"/>
            </p:cNvSpPr>
            <p:nvPr/>
          </p:nvSpPr>
          <p:spPr bwMode="auto">
            <a:xfrm>
              <a:off x="0" y="153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3" name="Text Box 58"/>
            <p:cNvSpPr txBox="1">
              <a:spLocks noChangeArrowheads="1"/>
            </p:cNvSpPr>
            <p:nvPr/>
          </p:nvSpPr>
          <p:spPr bwMode="auto">
            <a:xfrm>
              <a:off x="1632" y="139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4" name="Text Box 59"/>
            <p:cNvSpPr txBox="1">
              <a:spLocks noChangeArrowheads="1"/>
            </p:cNvSpPr>
            <p:nvPr/>
          </p:nvSpPr>
          <p:spPr bwMode="auto">
            <a:xfrm>
              <a:off x="48" y="187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5" name="Text Box 60"/>
            <p:cNvSpPr txBox="1">
              <a:spLocks noChangeArrowheads="1"/>
            </p:cNvSpPr>
            <p:nvPr/>
          </p:nvSpPr>
          <p:spPr bwMode="auto">
            <a:xfrm>
              <a:off x="1728" y="1824"/>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6" name="Text Box 61"/>
            <p:cNvSpPr txBox="1">
              <a:spLocks noChangeArrowheads="1"/>
            </p:cNvSpPr>
            <p:nvPr/>
          </p:nvSpPr>
          <p:spPr bwMode="auto">
            <a:xfrm>
              <a:off x="1056" y="139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7" name="Text Box 62"/>
            <p:cNvSpPr txBox="1">
              <a:spLocks noChangeArrowheads="1"/>
            </p:cNvSpPr>
            <p:nvPr/>
          </p:nvSpPr>
          <p:spPr bwMode="auto">
            <a:xfrm>
              <a:off x="720" y="148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8" name="Text Box 63"/>
            <p:cNvSpPr txBox="1">
              <a:spLocks noChangeArrowheads="1"/>
            </p:cNvSpPr>
            <p:nvPr/>
          </p:nvSpPr>
          <p:spPr bwMode="auto">
            <a:xfrm>
              <a:off x="336" y="196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69" name="Text Box 64"/>
            <p:cNvSpPr txBox="1">
              <a:spLocks noChangeArrowheads="1"/>
            </p:cNvSpPr>
            <p:nvPr/>
          </p:nvSpPr>
          <p:spPr bwMode="auto">
            <a:xfrm>
              <a:off x="1344" y="1584"/>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70" name="Oval 65"/>
            <p:cNvSpPr>
              <a:spLocks noChangeArrowheads="1"/>
            </p:cNvSpPr>
            <p:nvPr/>
          </p:nvSpPr>
          <p:spPr bwMode="auto">
            <a:xfrm>
              <a:off x="0" y="1056"/>
              <a:ext cx="2016" cy="1632"/>
            </a:xfrm>
            <a:prstGeom prst="ellipse">
              <a:avLst/>
            </a:prstGeom>
            <a:noFill/>
            <a:ln w="28575">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0449" name="Text Box 66"/>
          <p:cNvSpPr txBox="1">
            <a:spLocks noChangeArrowheads="1"/>
          </p:cNvSpPr>
          <p:nvPr/>
        </p:nvSpPr>
        <p:spPr bwMode="auto">
          <a:xfrm>
            <a:off x="881063" y="1044575"/>
            <a:ext cx="1273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CC"/>
                </a:solidFill>
              </a:rPr>
              <a:t>Test A</a:t>
            </a:r>
          </a:p>
        </p:txBody>
      </p:sp>
      <p:sp>
        <p:nvSpPr>
          <p:cNvPr id="60450" name="Text Box 68"/>
          <p:cNvSpPr txBox="1">
            <a:spLocks noChangeArrowheads="1"/>
          </p:cNvSpPr>
          <p:nvPr/>
        </p:nvSpPr>
        <p:spPr bwMode="auto">
          <a:xfrm>
            <a:off x="3962400" y="2470150"/>
            <a:ext cx="1273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3333FF"/>
                </a:solidFill>
              </a:rPr>
              <a:t>Test B</a:t>
            </a:r>
          </a:p>
        </p:txBody>
      </p:sp>
      <p:sp>
        <p:nvSpPr>
          <p:cNvPr id="60451" name="Oval 69"/>
          <p:cNvSpPr>
            <a:spLocks noChangeArrowheads="1"/>
          </p:cNvSpPr>
          <p:nvPr/>
        </p:nvSpPr>
        <p:spPr bwMode="auto">
          <a:xfrm>
            <a:off x="6172200" y="4267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52" name="Oval 70"/>
          <p:cNvSpPr>
            <a:spLocks noChangeArrowheads="1"/>
          </p:cNvSpPr>
          <p:nvPr/>
        </p:nvSpPr>
        <p:spPr bwMode="auto">
          <a:xfrm>
            <a:off x="6477000" y="4572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53" name="Oval 71"/>
          <p:cNvSpPr>
            <a:spLocks noChangeArrowheads="1"/>
          </p:cNvSpPr>
          <p:nvPr/>
        </p:nvSpPr>
        <p:spPr bwMode="auto">
          <a:xfrm>
            <a:off x="5791200" y="5181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54" name="Oval 72"/>
          <p:cNvSpPr>
            <a:spLocks noChangeArrowheads="1"/>
          </p:cNvSpPr>
          <p:nvPr/>
        </p:nvSpPr>
        <p:spPr bwMode="auto">
          <a:xfrm>
            <a:off x="5562600" y="5029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55" name="Oval 73"/>
          <p:cNvSpPr>
            <a:spLocks noChangeArrowheads="1"/>
          </p:cNvSpPr>
          <p:nvPr/>
        </p:nvSpPr>
        <p:spPr bwMode="auto">
          <a:xfrm>
            <a:off x="4876800" y="5486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56" name="Oval 74"/>
          <p:cNvSpPr>
            <a:spLocks noChangeArrowheads="1"/>
          </p:cNvSpPr>
          <p:nvPr/>
        </p:nvSpPr>
        <p:spPr bwMode="auto">
          <a:xfrm>
            <a:off x="5410200" y="5410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57" name="Oval 75"/>
          <p:cNvSpPr>
            <a:spLocks noChangeArrowheads="1"/>
          </p:cNvSpPr>
          <p:nvPr/>
        </p:nvSpPr>
        <p:spPr bwMode="auto">
          <a:xfrm>
            <a:off x="4495800" y="5486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58" name="Oval 76"/>
          <p:cNvSpPr>
            <a:spLocks noChangeArrowheads="1"/>
          </p:cNvSpPr>
          <p:nvPr/>
        </p:nvSpPr>
        <p:spPr bwMode="auto">
          <a:xfrm>
            <a:off x="5715000" y="4572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59" name="Oval 77"/>
          <p:cNvSpPr>
            <a:spLocks noChangeArrowheads="1"/>
          </p:cNvSpPr>
          <p:nvPr/>
        </p:nvSpPr>
        <p:spPr bwMode="auto">
          <a:xfrm>
            <a:off x="5638800" y="3581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60" name="Text Box 78"/>
          <p:cNvSpPr txBox="1">
            <a:spLocks noChangeArrowheads="1"/>
          </p:cNvSpPr>
          <p:nvPr/>
        </p:nvSpPr>
        <p:spPr bwMode="auto">
          <a:xfrm>
            <a:off x="4572000" y="5029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61" name="Text Box 79"/>
          <p:cNvSpPr txBox="1">
            <a:spLocks noChangeArrowheads="1"/>
          </p:cNvSpPr>
          <p:nvPr/>
        </p:nvSpPr>
        <p:spPr bwMode="auto">
          <a:xfrm>
            <a:off x="5867400" y="48736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62" name="Text Box 80"/>
          <p:cNvSpPr txBox="1">
            <a:spLocks noChangeArrowheads="1"/>
          </p:cNvSpPr>
          <p:nvPr/>
        </p:nvSpPr>
        <p:spPr bwMode="auto">
          <a:xfrm>
            <a:off x="6019800" y="3657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63" name="Text Box 81"/>
          <p:cNvSpPr txBox="1">
            <a:spLocks noChangeArrowheads="1"/>
          </p:cNvSpPr>
          <p:nvPr/>
        </p:nvSpPr>
        <p:spPr bwMode="auto">
          <a:xfrm>
            <a:off x="6172200" y="4343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64" name="Text Box 82"/>
          <p:cNvSpPr txBox="1">
            <a:spLocks noChangeArrowheads="1"/>
          </p:cNvSpPr>
          <p:nvPr/>
        </p:nvSpPr>
        <p:spPr bwMode="auto">
          <a:xfrm>
            <a:off x="55626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65" name="Oval 83"/>
          <p:cNvSpPr>
            <a:spLocks noChangeArrowheads="1"/>
          </p:cNvSpPr>
          <p:nvPr/>
        </p:nvSpPr>
        <p:spPr bwMode="auto">
          <a:xfrm>
            <a:off x="3657600" y="3581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66" name="Oval 84"/>
          <p:cNvSpPr>
            <a:spLocks noChangeArrowheads="1"/>
          </p:cNvSpPr>
          <p:nvPr/>
        </p:nvSpPr>
        <p:spPr bwMode="auto">
          <a:xfrm>
            <a:off x="4191000" y="3429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67" name="Oval 85"/>
          <p:cNvSpPr>
            <a:spLocks noChangeArrowheads="1"/>
          </p:cNvSpPr>
          <p:nvPr/>
        </p:nvSpPr>
        <p:spPr bwMode="auto">
          <a:xfrm>
            <a:off x="3886200" y="4267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68" name="Oval 86"/>
          <p:cNvSpPr>
            <a:spLocks noChangeArrowheads="1"/>
          </p:cNvSpPr>
          <p:nvPr/>
        </p:nvSpPr>
        <p:spPr bwMode="auto">
          <a:xfrm>
            <a:off x="4495800" y="4724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69" name="Oval 87"/>
          <p:cNvSpPr>
            <a:spLocks noChangeArrowheads="1"/>
          </p:cNvSpPr>
          <p:nvPr/>
        </p:nvSpPr>
        <p:spPr bwMode="auto">
          <a:xfrm>
            <a:off x="4191000" y="5029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70" name="Oval 88"/>
          <p:cNvSpPr>
            <a:spLocks noChangeArrowheads="1"/>
          </p:cNvSpPr>
          <p:nvPr/>
        </p:nvSpPr>
        <p:spPr bwMode="auto">
          <a:xfrm>
            <a:off x="4876800" y="3276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71" name="Oval 89"/>
          <p:cNvSpPr>
            <a:spLocks noChangeArrowheads="1"/>
          </p:cNvSpPr>
          <p:nvPr/>
        </p:nvSpPr>
        <p:spPr bwMode="auto">
          <a:xfrm>
            <a:off x="5181600" y="3581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72" name="Oval 90"/>
          <p:cNvSpPr>
            <a:spLocks noChangeArrowheads="1"/>
          </p:cNvSpPr>
          <p:nvPr/>
        </p:nvSpPr>
        <p:spPr bwMode="auto">
          <a:xfrm>
            <a:off x="4800600" y="4876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73" name="Oval 91"/>
          <p:cNvSpPr>
            <a:spLocks noChangeArrowheads="1"/>
          </p:cNvSpPr>
          <p:nvPr/>
        </p:nvSpPr>
        <p:spPr bwMode="auto">
          <a:xfrm>
            <a:off x="5029200" y="4343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74" name="Oval 92"/>
          <p:cNvSpPr>
            <a:spLocks noChangeArrowheads="1"/>
          </p:cNvSpPr>
          <p:nvPr/>
        </p:nvSpPr>
        <p:spPr bwMode="auto">
          <a:xfrm>
            <a:off x="4419600" y="4191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75" name="Oval 93"/>
          <p:cNvSpPr>
            <a:spLocks noChangeArrowheads="1"/>
          </p:cNvSpPr>
          <p:nvPr/>
        </p:nvSpPr>
        <p:spPr bwMode="auto">
          <a:xfrm>
            <a:off x="3962400" y="3886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476" name="Text Box 94"/>
          <p:cNvSpPr txBox="1">
            <a:spLocks noChangeArrowheads="1"/>
          </p:cNvSpPr>
          <p:nvPr/>
        </p:nvSpPr>
        <p:spPr bwMode="auto">
          <a:xfrm>
            <a:off x="4648200" y="3505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77" name="Text Box 95"/>
          <p:cNvSpPr txBox="1">
            <a:spLocks noChangeArrowheads="1"/>
          </p:cNvSpPr>
          <p:nvPr/>
        </p:nvSpPr>
        <p:spPr bwMode="auto">
          <a:xfrm>
            <a:off x="4953000" y="4572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78" name="Text Box 96"/>
          <p:cNvSpPr txBox="1">
            <a:spLocks noChangeArrowheads="1"/>
          </p:cNvSpPr>
          <p:nvPr/>
        </p:nvSpPr>
        <p:spPr bwMode="auto">
          <a:xfrm>
            <a:off x="5257800"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79" name="Text Box 97"/>
          <p:cNvSpPr txBox="1">
            <a:spLocks noChangeArrowheads="1"/>
          </p:cNvSpPr>
          <p:nvPr/>
        </p:nvSpPr>
        <p:spPr bwMode="auto">
          <a:xfrm>
            <a:off x="3429000" y="3886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80" name="Text Box 98"/>
          <p:cNvSpPr txBox="1">
            <a:spLocks noChangeArrowheads="1"/>
          </p:cNvSpPr>
          <p:nvPr/>
        </p:nvSpPr>
        <p:spPr bwMode="auto">
          <a:xfrm>
            <a:off x="35052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81" name="Text Box 99"/>
          <p:cNvSpPr txBox="1">
            <a:spLocks noChangeArrowheads="1"/>
          </p:cNvSpPr>
          <p:nvPr/>
        </p:nvSpPr>
        <p:spPr bwMode="auto">
          <a:xfrm>
            <a:off x="5105400" y="3657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82" name="Text Box 100"/>
          <p:cNvSpPr txBox="1">
            <a:spLocks noChangeArrowheads="1"/>
          </p:cNvSpPr>
          <p:nvPr/>
        </p:nvSpPr>
        <p:spPr bwMode="auto">
          <a:xfrm>
            <a:off x="4572000" y="3810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83" name="Text Box 101"/>
          <p:cNvSpPr txBox="1">
            <a:spLocks noChangeArrowheads="1"/>
          </p:cNvSpPr>
          <p:nvPr/>
        </p:nvSpPr>
        <p:spPr bwMode="auto">
          <a:xfrm>
            <a:off x="3962400" y="4572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484" name="Oval 102"/>
          <p:cNvSpPr>
            <a:spLocks noChangeArrowheads="1"/>
          </p:cNvSpPr>
          <p:nvPr/>
        </p:nvSpPr>
        <p:spPr bwMode="auto">
          <a:xfrm>
            <a:off x="3429000" y="3124200"/>
            <a:ext cx="2209800" cy="2057400"/>
          </a:xfrm>
          <a:prstGeom prst="ellipse">
            <a:avLst/>
          </a:pr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485" name="Line 123"/>
          <p:cNvSpPr>
            <a:spLocks noChangeShapeType="1"/>
          </p:cNvSpPr>
          <p:nvPr/>
        </p:nvSpPr>
        <p:spPr bwMode="auto">
          <a:xfrm>
            <a:off x="2971800" y="3581400"/>
            <a:ext cx="457200" cy="228600"/>
          </a:xfrm>
          <a:prstGeom prst="line">
            <a:avLst/>
          </a:prstGeom>
          <a:noFill/>
          <a:ln w="508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86" name="Text Box 125"/>
          <p:cNvSpPr txBox="1">
            <a:spLocks noChangeArrowheads="1"/>
          </p:cNvSpPr>
          <p:nvPr/>
        </p:nvSpPr>
        <p:spPr bwMode="auto">
          <a:xfrm>
            <a:off x="1736725" y="560228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FN</a:t>
            </a:r>
          </a:p>
        </p:txBody>
      </p:sp>
      <p:sp>
        <p:nvSpPr>
          <p:cNvPr id="60487" name="Line 126"/>
          <p:cNvSpPr>
            <a:spLocks noChangeShapeType="1"/>
          </p:cNvSpPr>
          <p:nvPr/>
        </p:nvSpPr>
        <p:spPr bwMode="auto">
          <a:xfrm flipH="1" flipV="1">
            <a:off x="2133600" y="5029200"/>
            <a:ext cx="76200" cy="533400"/>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88" name="Line 127"/>
          <p:cNvSpPr>
            <a:spLocks noChangeShapeType="1"/>
          </p:cNvSpPr>
          <p:nvPr/>
        </p:nvSpPr>
        <p:spPr bwMode="auto">
          <a:xfrm flipV="1">
            <a:off x="2438400" y="5562600"/>
            <a:ext cx="1828800" cy="228600"/>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489" name="Text Box 129"/>
          <p:cNvSpPr txBox="1">
            <a:spLocks noChangeArrowheads="1"/>
          </p:cNvSpPr>
          <p:nvPr/>
        </p:nvSpPr>
        <p:spPr bwMode="auto">
          <a:xfrm>
            <a:off x="6156325" y="2097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FP</a:t>
            </a:r>
          </a:p>
        </p:txBody>
      </p:sp>
      <p:sp>
        <p:nvSpPr>
          <p:cNvPr id="60490" name="Text Box 131"/>
          <p:cNvSpPr txBox="1">
            <a:spLocks noChangeArrowheads="1"/>
          </p:cNvSpPr>
          <p:nvPr/>
        </p:nvSpPr>
        <p:spPr bwMode="auto">
          <a:xfrm>
            <a:off x="-92075" y="64738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2800" b="1">
              <a:latin typeface="Comic Sans MS" pitchFamily="66" charset="0"/>
            </a:endParaRPr>
          </a:p>
        </p:txBody>
      </p:sp>
      <p:sp>
        <p:nvSpPr>
          <p:cNvPr id="60491" name="Line 134"/>
          <p:cNvSpPr>
            <a:spLocks noChangeShapeType="1"/>
          </p:cNvSpPr>
          <p:nvPr/>
        </p:nvSpPr>
        <p:spPr bwMode="auto">
          <a:xfrm flipH="1">
            <a:off x="4932363" y="2492375"/>
            <a:ext cx="1368425" cy="1152525"/>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nvGrpSpPr>
          <p:cNvPr id="60492" name="Group 135"/>
          <p:cNvGrpSpPr>
            <a:grpSpLocks/>
          </p:cNvGrpSpPr>
          <p:nvPr/>
        </p:nvGrpSpPr>
        <p:grpSpPr bwMode="auto">
          <a:xfrm>
            <a:off x="2411413" y="1406525"/>
            <a:ext cx="1265237" cy="727075"/>
            <a:chOff x="1519" y="886"/>
            <a:chExt cx="797" cy="458"/>
          </a:xfrm>
        </p:grpSpPr>
        <p:sp>
          <p:nvSpPr>
            <p:cNvPr id="60536" name="Text Box 136"/>
            <p:cNvSpPr txBox="1">
              <a:spLocks noChangeArrowheads="1"/>
            </p:cNvSpPr>
            <p:nvPr/>
          </p:nvSpPr>
          <p:spPr bwMode="auto">
            <a:xfrm>
              <a:off x="1955" y="886"/>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TP</a:t>
              </a:r>
            </a:p>
          </p:txBody>
        </p:sp>
        <p:sp>
          <p:nvSpPr>
            <p:cNvPr id="60537" name="Line 137"/>
            <p:cNvSpPr>
              <a:spLocks noChangeShapeType="1"/>
            </p:cNvSpPr>
            <p:nvPr/>
          </p:nvSpPr>
          <p:spPr bwMode="auto">
            <a:xfrm flipV="1">
              <a:off x="1519" y="1071"/>
              <a:ext cx="454" cy="273"/>
            </a:xfrm>
            <a:prstGeom prst="line">
              <a:avLst/>
            </a:prstGeom>
            <a:noFill/>
            <a:ln w="19050">
              <a:solidFill>
                <a:schemeClr val="tx1"/>
              </a:solidFill>
              <a:round/>
              <a:headEnd type="stealth" w="lg" len="lg"/>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60493" name="Group 138"/>
          <p:cNvGrpSpPr>
            <a:grpSpLocks/>
          </p:cNvGrpSpPr>
          <p:nvPr/>
        </p:nvGrpSpPr>
        <p:grpSpPr bwMode="auto">
          <a:xfrm>
            <a:off x="3708400" y="1766888"/>
            <a:ext cx="1138238" cy="509587"/>
            <a:chOff x="2336" y="1113"/>
            <a:chExt cx="717" cy="321"/>
          </a:xfrm>
        </p:grpSpPr>
        <p:sp>
          <p:nvSpPr>
            <p:cNvPr id="60534" name="Text Box 139"/>
            <p:cNvSpPr txBox="1">
              <a:spLocks noChangeArrowheads="1"/>
            </p:cNvSpPr>
            <p:nvPr/>
          </p:nvSpPr>
          <p:spPr bwMode="auto">
            <a:xfrm>
              <a:off x="2681" y="1113"/>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TN</a:t>
              </a:r>
            </a:p>
          </p:txBody>
        </p:sp>
        <p:sp>
          <p:nvSpPr>
            <p:cNvPr id="60535" name="Line 140"/>
            <p:cNvSpPr>
              <a:spLocks noChangeShapeType="1"/>
            </p:cNvSpPr>
            <p:nvPr/>
          </p:nvSpPr>
          <p:spPr bwMode="auto">
            <a:xfrm flipH="1">
              <a:off x="2336" y="1298"/>
              <a:ext cx="408" cy="136"/>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60494" name="Group 141"/>
          <p:cNvGrpSpPr>
            <a:grpSpLocks/>
          </p:cNvGrpSpPr>
          <p:nvPr/>
        </p:nvGrpSpPr>
        <p:grpSpPr bwMode="auto">
          <a:xfrm>
            <a:off x="207963" y="6067425"/>
            <a:ext cx="2738437" cy="817563"/>
            <a:chOff x="131" y="3822"/>
            <a:chExt cx="1725" cy="515"/>
          </a:xfrm>
        </p:grpSpPr>
        <p:sp>
          <p:nvSpPr>
            <p:cNvPr id="60532" name="Text Box 142"/>
            <p:cNvSpPr txBox="1">
              <a:spLocks noChangeArrowheads="1"/>
            </p:cNvSpPr>
            <p:nvPr/>
          </p:nvSpPr>
          <p:spPr bwMode="auto">
            <a:xfrm>
              <a:off x="138" y="3822"/>
              <a:ext cx="17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Se = TP/(TP+FN  )</a:t>
              </a:r>
            </a:p>
          </p:txBody>
        </p:sp>
        <p:sp>
          <p:nvSpPr>
            <p:cNvPr id="60533" name="Text Box 143"/>
            <p:cNvSpPr txBox="1">
              <a:spLocks noChangeArrowheads="1"/>
            </p:cNvSpPr>
            <p:nvPr/>
          </p:nvSpPr>
          <p:spPr bwMode="auto">
            <a:xfrm>
              <a:off x="131" y="4049"/>
              <a:ext cx="17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Sp = TN/(TN+FP  )</a:t>
              </a:r>
            </a:p>
          </p:txBody>
        </p:sp>
      </p:grpSp>
      <p:sp>
        <p:nvSpPr>
          <p:cNvPr id="60495" name="Line 145"/>
          <p:cNvSpPr>
            <a:spLocks noChangeShapeType="1"/>
          </p:cNvSpPr>
          <p:nvPr/>
        </p:nvSpPr>
        <p:spPr bwMode="auto">
          <a:xfrm flipV="1">
            <a:off x="5364163" y="3284538"/>
            <a:ext cx="936625" cy="288925"/>
          </a:xfrm>
          <a:prstGeom prst="line">
            <a:avLst/>
          </a:prstGeom>
          <a:noFill/>
          <a:ln w="19050">
            <a:solidFill>
              <a:schemeClr val="tx1"/>
            </a:solidFill>
            <a:round/>
            <a:headEnd type="stealth" w="lg" len="lg"/>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60496" name="Group 148"/>
          <p:cNvGrpSpPr>
            <a:grpSpLocks/>
          </p:cNvGrpSpPr>
          <p:nvPr/>
        </p:nvGrpSpPr>
        <p:grpSpPr bwMode="auto">
          <a:xfrm>
            <a:off x="6208713" y="3014663"/>
            <a:ext cx="769937" cy="458787"/>
            <a:chOff x="3956" y="1899"/>
            <a:chExt cx="485" cy="289"/>
          </a:xfrm>
        </p:grpSpPr>
        <p:sp>
          <p:nvSpPr>
            <p:cNvPr id="60530" name="Text Box 146"/>
            <p:cNvSpPr txBox="1">
              <a:spLocks noChangeArrowheads="1"/>
            </p:cNvSpPr>
            <p:nvPr/>
          </p:nvSpPr>
          <p:spPr bwMode="auto">
            <a:xfrm>
              <a:off x="3956" y="1900"/>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TP</a:t>
              </a:r>
            </a:p>
          </p:txBody>
        </p:sp>
        <p:sp>
          <p:nvSpPr>
            <p:cNvPr id="60531" name="Text Box 147"/>
            <p:cNvSpPr txBox="1">
              <a:spLocks noChangeArrowheads="1"/>
            </p:cNvSpPr>
            <p:nvPr/>
          </p:nvSpPr>
          <p:spPr bwMode="auto">
            <a:xfrm>
              <a:off x="4188" y="1899"/>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grpSp>
      <p:sp>
        <p:nvSpPr>
          <p:cNvPr id="60497" name="Text Box 150"/>
          <p:cNvSpPr txBox="1">
            <a:spLocks noChangeArrowheads="1"/>
          </p:cNvSpPr>
          <p:nvPr/>
        </p:nvSpPr>
        <p:spPr bwMode="auto">
          <a:xfrm>
            <a:off x="4652963" y="1762125"/>
            <a:ext cx="40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0498" name="Text Box 151"/>
          <p:cNvSpPr txBox="1">
            <a:spLocks noChangeArrowheads="1"/>
          </p:cNvSpPr>
          <p:nvPr/>
        </p:nvSpPr>
        <p:spPr bwMode="auto">
          <a:xfrm>
            <a:off x="6546850" y="2079625"/>
            <a:ext cx="401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0499" name="Text Box 152"/>
          <p:cNvSpPr txBox="1">
            <a:spLocks noChangeArrowheads="1"/>
          </p:cNvSpPr>
          <p:nvPr/>
        </p:nvSpPr>
        <p:spPr bwMode="auto">
          <a:xfrm>
            <a:off x="2109788" y="5578475"/>
            <a:ext cx="40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0500" name="Text Box 153"/>
          <p:cNvSpPr txBox="1">
            <a:spLocks noChangeArrowheads="1"/>
          </p:cNvSpPr>
          <p:nvPr/>
        </p:nvSpPr>
        <p:spPr bwMode="auto">
          <a:xfrm>
            <a:off x="6350" y="6064250"/>
            <a:ext cx="401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0501" name="Text Box 154"/>
          <p:cNvSpPr txBox="1">
            <a:spLocks noChangeArrowheads="1"/>
          </p:cNvSpPr>
          <p:nvPr/>
        </p:nvSpPr>
        <p:spPr bwMode="auto">
          <a:xfrm>
            <a:off x="6350" y="6413500"/>
            <a:ext cx="401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0502" name="Text Box 155"/>
          <p:cNvSpPr txBox="1">
            <a:spLocks noChangeArrowheads="1"/>
          </p:cNvSpPr>
          <p:nvPr/>
        </p:nvSpPr>
        <p:spPr bwMode="auto">
          <a:xfrm>
            <a:off x="2441575" y="6064250"/>
            <a:ext cx="401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0503" name="Text Box 156"/>
          <p:cNvSpPr txBox="1">
            <a:spLocks noChangeArrowheads="1"/>
          </p:cNvSpPr>
          <p:nvPr/>
        </p:nvSpPr>
        <p:spPr bwMode="auto">
          <a:xfrm>
            <a:off x="2455863" y="6427788"/>
            <a:ext cx="40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grpSp>
        <p:nvGrpSpPr>
          <p:cNvPr id="7" name="Group 158"/>
          <p:cNvGrpSpPr>
            <a:grpSpLocks/>
          </p:cNvGrpSpPr>
          <p:nvPr/>
        </p:nvGrpSpPr>
        <p:grpSpPr bwMode="auto">
          <a:xfrm>
            <a:off x="2514600" y="2514600"/>
            <a:ext cx="6264275" cy="4114800"/>
            <a:chOff x="1584" y="1584"/>
            <a:chExt cx="3946" cy="2592"/>
          </a:xfrm>
        </p:grpSpPr>
        <p:sp>
          <p:nvSpPr>
            <p:cNvPr id="60505" name="Text Box 67"/>
            <p:cNvSpPr txBox="1">
              <a:spLocks noChangeArrowheads="1"/>
            </p:cNvSpPr>
            <p:nvPr/>
          </p:nvSpPr>
          <p:spPr bwMode="auto">
            <a:xfrm>
              <a:off x="4615" y="2382"/>
              <a:ext cx="8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hlink"/>
                  </a:solidFill>
                </a:rPr>
                <a:t>Test C</a:t>
              </a:r>
            </a:p>
          </p:txBody>
        </p:sp>
        <p:sp>
          <p:nvSpPr>
            <p:cNvPr id="60506" name="Oval 103"/>
            <p:cNvSpPr>
              <a:spLocks noChangeArrowheads="1"/>
            </p:cNvSpPr>
            <p:nvPr/>
          </p:nvSpPr>
          <p:spPr bwMode="auto">
            <a:xfrm>
              <a:off x="4512" y="316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07" name="Oval 104"/>
            <p:cNvSpPr>
              <a:spLocks noChangeArrowheads="1"/>
            </p:cNvSpPr>
            <p:nvPr/>
          </p:nvSpPr>
          <p:spPr bwMode="auto">
            <a:xfrm>
              <a:off x="4656" y="3072"/>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08" name="Oval 105"/>
            <p:cNvSpPr>
              <a:spLocks noChangeArrowheads="1"/>
            </p:cNvSpPr>
            <p:nvPr/>
          </p:nvSpPr>
          <p:spPr bwMode="auto">
            <a:xfrm>
              <a:off x="4464" y="360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09" name="Oval 106"/>
            <p:cNvSpPr>
              <a:spLocks noChangeArrowheads="1"/>
            </p:cNvSpPr>
            <p:nvPr/>
          </p:nvSpPr>
          <p:spPr bwMode="auto">
            <a:xfrm>
              <a:off x="4848" y="388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10" name="Oval 107"/>
            <p:cNvSpPr>
              <a:spLocks noChangeArrowheads="1"/>
            </p:cNvSpPr>
            <p:nvPr/>
          </p:nvSpPr>
          <p:spPr bwMode="auto">
            <a:xfrm>
              <a:off x="4656" y="408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11" name="Oval 108"/>
            <p:cNvSpPr>
              <a:spLocks noChangeArrowheads="1"/>
            </p:cNvSpPr>
            <p:nvPr/>
          </p:nvSpPr>
          <p:spPr bwMode="auto">
            <a:xfrm>
              <a:off x="5088" y="297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12" name="Oval 109"/>
            <p:cNvSpPr>
              <a:spLocks noChangeArrowheads="1"/>
            </p:cNvSpPr>
            <p:nvPr/>
          </p:nvSpPr>
          <p:spPr bwMode="auto">
            <a:xfrm>
              <a:off x="5280" y="316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13" name="Oval 110"/>
            <p:cNvSpPr>
              <a:spLocks noChangeArrowheads="1"/>
            </p:cNvSpPr>
            <p:nvPr/>
          </p:nvSpPr>
          <p:spPr bwMode="auto">
            <a:xfrm>
              <a:off x="5040" y="3792"/>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14" name="Oval 111"/>
            <p:cNvSpPr>
              <a:spLocks noChangeArrowheads="1"/>
            </p:cNvSpPr>
            <p:nvPr/>
          </p:nvSpPr>
          <p:spPr bwMode="auto">
            <a:xfrm>
              <a:off x="5184" y="36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15" name="Oval 112"/>
            <p:cNvSpPr>
              <a:spLocks noChangeArrowheads="1"/>
            </p:cNvSpPr>
            <p:nvPr/>
          </p:nvSpPr>
          <p:spPr bwMode="auto">
            <a:xfrm>
              <a:off x="4800" y="3552"/>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16" name="Oval 113"/>
            <p:cNvSpPr>
              <a:spLocks noChangeArrowheads="1"/>
            </p:cNvSpPr>
            <p:nvPr/>
          </p:nvSpPr>
          <p:spPr bwMode="auto">
            <a:xfrm>
              <a:off x="4512" y="336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517" name="Text Box 114"/>
            <p:cNvSpPr txBox="1">
              <a:spLocks noChangeArrowheads="1"/>
            </p:cNvSpPr>
            <p:nvPr/>
          </p:nvSpPr>
          <p:spPr bwMode="auto">
            <a:xfrm>
              <a:off x="4944" y="3120"/>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18" name="Text Box 115"/>
            <p:cNvSpPr txBox="1">
              <a:spLocks noChangeArrowheads="1"/>
            </p:cNvSpPr>
            <p:nvPr/>
          </p:nvSpPr>
          <p:spPr bwMode="auto">
            <a:xfrm>
              <a:off x="5136" y="379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19" name="Text Box 116"/>
            <p:cNvSpPr txBox="1">
              <a:spLocks noChangeArrowheads="1"/>
            </p:cNvSpPr>
            <p:nvPr/>
          </p:nvSpPr>
          <p:spPr bwMode="auto">
            <a:xfrm>
              <a:off x="5328" y="3600"/>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20" name="Text Box 117"/>
            <p:cNvSpPr txBox="1">
              <a:spLocks noChangeArrowheads="1"/>
            </p:cNvSpPr>
            <p:nvPr/>
          </p:nvSpPr>
          <p:spPr bwMode="auto">
            <a:xfrm>
              <a:off x="4176" y="3360"/>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21" name="Text Box 118"/>
            <p:cNvSpPr txBox="1">
              <a:spLocks noChangeArrowheads="1"/>
            </p:cNvSpPr>
            <p:nvPr/>
          </p:nvSpPr>
          <p:spPr bwMode="auto">
            <a:xfrm>
              <a:off x="4224" y="369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22" name="Text Box 119"/>
            <p:cNvSpPr txBox="1">
              <a:spLocks noChangeArrowheads="1"/>
            </p:cNvSpPr>
            <p:nvPr/>
          </p:nvSpPr>
          <p:spPr bwMode="auto">
            <a:xfrm>
              <a:off x="5232" y="3216"/>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23" name="Text Box 120"/>
            <p:cNvSpPr txBox="1">
              <a:spLocks noChangeArrowheads="1"/>
            </p:cNvSpPr>
            <p:nvPr/>
          </p:nvSpPr>
          <p:spPr bwMode="auto">
            <a:xfrm>
              <a:off x="4896" y="331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24" name="Text Box 121"/>
            <p:cNvSpPr txBox="1">
              <a:spLocks noChangeArrowheads="1"/>
            </p:cNvSpPr>
            <p:nvPr/>
          </p:nvSpPr>
          <p:spPr bwMode="auto">
            <a:xfrm>
              <a:off x="4512" y="3792"/>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0525" name="Oval 122"/>
            <p:cNvSpPr>
              <a:spLocks noChangeArrowheads="1"/>
            </p:cNvSpPr>
            <p:nvPr/>
          </p:nvSpPr>
          <p:spPr bwMode="auto">
            <a:xfrm>
              <a:off x="4368" y="2784"/>
              <a:ext cx="1152" cy="1200"/>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526" name="Line 124"/>
            <p:cNvSpPr>
              <a:spLocks noChangeShapeType="1"/>
            </p:cNvSpPr>
            <p:nvPr/>
          </p:nvSpPr>
          <p:spPr bwMode="auto">
            <a:xfrm>
              <a:off x="3552" y="2976"/>
              <a:ext cx="768" cy="240"/>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527" name="Line 128"/>
            <p:cNvSpPr>
              <a:spLocks noChangeShapeType="1"/>
            </p:cNvSpPr>
            <p:nvPr/>
          </p:nvSpPr>
          <p:spPr bwMode="auto">
            <a:xfrm>
              <a:off x="1584" y="3696"/>
              <a:ext cx="2976" cy="384"/>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528" name="Line 130"/>
            <p:cNvSpPr>
              <a:spLocks noChangeShapeType="1"/>
            </p:cNvSpPr>
            <p:nvPr/>
          </p:nvSpPr>
          <p:spPr bwMode="auto">
            <a:xfrm>
              <a:off x="4128" y="1584"/>
              <a:ext cx="864" cy="1632"/>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0529" name="Line 157"/>
            <p:cNvSpPr>
              <a:spLocks noChangeShapeType="1"/>
            </p:cNvSpPr>
            <p:nvPr/>
          </p:nvSpPr>
          <p:spPr bwMode="auto">
            <a:xfrm>
              <a:off x="4150" y="2160"/>
              <a:ext cx="499" cy="862"/>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cxnSp>
        <p:nvCxnSpPr>
          <p:cNvPr id="3" name="Straight Arrow Connector 2"/>
          <p:cNvCxnSpPr>
            <a:stCxn id="60497" idx="2"/>
          </p:cNvCxnSpPr>
          <p:nvPr/>
        </p:nvCxnSpPr>
        <p:spPr bwMode="auto">
          <a:xfrm>
            <a:off x="4853782" y="2219325"/>
            <a:ext cx="1302543" cy="1539875"/>
          </a:xfrm>
          <a:prstGeom prst="straightConnector1">
            <a:avLst/>
          </a:prstGeom>
          <a:noFill/>
          <a:ln w="9525" cap="flat" cmpd="sng" algn="ctr">
            <a:solidFill>
              <a:schemeClr val="tx1"/>
            </a:solidFill>
            <a:prstDash val="solid"/>
            <a:round/>
            <a:headEnd type="none" w="med" len="med"/>
            <a:tailEnd type="arrow"/>
          </a:ln>
          <a:effectLst/>
        </p:spPr>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21" fill="hold"/>
                                        <p:tgtEl>
                                          <p:spTgt spid="4"/>
                                        </p:tgtEl>
                                      </p:cBhvr>
                                    </p:cmd>
                                  </p:childTnLst>
                                </p:cTn>
                              </p:par>
                              <p:par>
                                <p:cTn id="7" presetID="55"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2000" fill="hold"/>
                                        <p:tgtEl>
                                          <p:spTgt spid="7"/>
                                        </p:tgtEl>
                                        <p:attrNameLst>
                                          <p:attrName>ppt_w</p:attrName>
                                        </p:attrNameLst>
                                      </p:cBhvr>
                                      <p:tavLst>
                                        <p:tav tm="0">
                                          <p:val>
                                            <p:strVal val="#ppt_w*0.70"/>
                                          </p:val>
                                        </p:tav>
                                        <p:tav tm="100000">
                                          <p:val>
                                            <p:strVal val="#ppt_w"/>
                                          </p:val>
                                        </p:tav>
                                      </p:tavLst>
                                    </p:anim>
                                    <p:anim calcmode="lin" valueType="num">
                                      <p:cBhvr>
                                        <p:cTn id="10" dur="2000" fill="hold"/>
                                        <p:tgtEl>
                                          <p:spTgt spid="7"/>
                                        </p:tgtEl>
                                        <p:attrNameLst>
                                          <p:attrName>ppt_h</p:attrName>
                                        </p:attrNameLst>
                                      </p:cBhvr>
                                      <p:tavLst>
                                        <p:tav tm="0">
                                          <p:val>
                                            <p:strVal val="#ppt_h"/>
                                          </p:val>
                                        </p:tav>
                                        <p:tav tm="100000">
                                          <p:val>
                                            <p:strVal val="#ppt_h"/>
                                          </p:val>
                                        </p:tav>
                                      </p:tavLst>
                                    </p:anim>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457200" y="-103188"/>
            <a:ext cx="8229600" cy="1371601"/>
          </a:xfrm>
        </p:spPr>
        <p:txBody>
          <a:bodyPr/>
          <a:lstStyle/>
          <a:p>
            <a:pPr eaLnBrk="1" hangingPunct="1">
              <a:defRPr/>
            </a:pPr>
            <a:r>
              <a:rPr lang="en-US" smtClean="0">
                <a:solidFill>
                  <a:srgbClr val="990033"/>
                </a:solidFill>
                <a:effectLst>
                  <a:outerShdw blurRad="38100" dist="38100" dir="2700000" algn="tl">
                    <a:srgbClr val="C0C0C0"/>
                  </a:outerShdw>
                </a:effectLst>
              </a:rPr>
              <a:t>Simultaneous/parallel testing</a:t>
            </a:r>
          </a:p>
        </p:txBody>
      </p:sp>
      <p:sp>
        <p:nvSpPr>
          <p:cNvPr id="61443" name="Rectangle 3"/>
          <p:cNvSpPr>
            <a:spLocks noGrp="1" noChangeArrowheads="1"/>
          </p:cNvSpPr>
          <p:nvPr>
            <p:ph type="body" idx="1"/>
          </p:nvPr>
        </p:nvSpPr>
        <p:spPr>
          <a:xfrm>
            <a:off x="457200" y="1219200"/>
            <a:ext cx="8229600" cy="2667000"/>
          </a:xfrm>
        </p:spPr>
        <p:txBody>
          <a:bodyPr/>
          <a:lstStyle/>
          <a:p>
            <a:pPr eaLnBrk="1" hangingPunct="1">
              <a:lnSpc>
                <a:spcPct val="90000"/>
              </a:lnSpc>
            </a:pPr>
            <a:r>
              <a:rPr lang="en-US" sz="2800" smtClean="0"/>
              <a:t>Multiple simultaneous tests are often used in clinical settings</a:t>
            </a:r>
          </a:p>
          <a:p>
            <a:pPr eaLnBrk="1" hangingPunct="1">
              <a:lnSpc>
                <a:spcPct val="90000"/>
              </a:lnSpc>
            </a:pPr>
            <a:r>
              <a:rPr lang="en-US" sz="2800" smtClean="0"/>
              <a:t>Individual is considered to have tested:</a:t>
            </a:r>
          </a:p>
          <a:p>
            <a:pPr lvl="1" eaLnBrk="1" hangingPunct="1">
              <a:lnSpc>
                <a:spcPct val="90000"/>
              </a:lnSpc>
            </a:pPr>
            <a:r>
              <a:rPr lang="en-US" sz="2400" smtClean="0"/>
              <a:t>“positive” if the result on </a:t>
            </a:r>
            <a:r>
              <a:rPr lang="en-US" sz="2400" b="1" smtClean="0"/>
              <a:t>any one or more</a:t>
            </a:r>
            <a:r>
              <a:rPr lang="en-US" sz="2400" smtClean="0"/>
              <a:t> of the tests are positive </a:t>
            </a:r>
          </a:p>
          <a:p>
            <a:pPr lvl="1" eaLnBrk="1" hangingPunct="1">
              <a:lnSpc>
                <a:spcPct val="90000"/>
              </a:lnSpc>
            </a:pPr>
            <a:r>
              <a:rPr lang="en-US" sz="2400" smtClean="0"/>
              <a:t>“negative” if the results are negative on </a:t>
            </a:r>
            <a:r>
              <a:rPr lang="en-US" sz="2400" b="1" smtClean="0"/>
              <a:t>all</a:t>
            </a:r>
            <a:r>
              <a:rPr lang="en-US" sz="2400" smtClean="0"/>
              <a:t> tests</a:t>
            </a:r>
          </a:p>
        </p:txBody>
      </p:sp>
      <p:sp>
        <p:nvSpPr>
          <p:cNvPr id="488452" name="Text Box 4"/>
          <p:cNvSpPr txBox="1">
            <a:spLocks noChangeArrowheads="1"/>
          </p:cNvSpPr>
          <p:nvPr/>
        </p:nvSpPr>
        <p:spPr bwMode="auto">
          <a:xfrm>
            <a:off x="2708275" y="4098925"/>
            <a:ext cx="27019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b="1"/>
              <a:t>test A</a:t>
            </a:r>
            <a:r>
              <a:rPr lang="en-US"/>
              <a:t> </a:t>
            </a:r>
            <a:r>
              <a:rPr lang="en-US" i="1">
                <a:solidFill>
                  <a:srgbClr val="FF3399"/>
                </a:solidFill>
              </a:rPr>
              <a:t>or</a:t>
            </a:r>
            <a:r>
              <a:rPr lang="en-US"/>
              <a:t> </a:t>
            </a:r>
          </a:p>
          <a:p>
            <a:pPr>
              <a:buFontTx/>
              <a:buNone/>
            </a:pPr>
            <a:r>
              <a:rPr lang="en-US" b="1"/>
              <a:t>test B</a:t>
            </a:r>
            <a:r>
              <a:rPr lang="en-US"/>
              <a:t> </a:t>
            </a:r>
            <a:r>
              <a:rPr lang="en-US" i="1">
                <a:solidFill>
                  <a:srgbClr val="FF3399"/>
                </a:solidFill>
              </a:rPr>
              <a:t>or</a:t>
            </a:r>
            <a:r>
              <a:rPr lang="en-US"/>
              <a:t> </a:t>
            </a:r>
          </a:p>
          <a:p>
            <a:pPr>
              <a:buFontTx/>
              <a:buNone/>
            </a:pPr>
            <a:r>
              <a:rPr lang="en-US" b="1"/>
              <a:t>test C</a:t>
            </a:r>
            <a:r>
              <a:rPr lang="en-US"/>
              <a:t> </a:t>
            </a:r>
          </a:p>
          <a:p>
            <a:pPr>
              <a:buFontTx/>
              <a:buNone/>
            </a:pPr>
            <a:r>
              <a:rPr lang="en-US"/>
              <a:t>is </a:t>
            </a:r>
            <a:r>
              <a:rPr lang="en-US" b="1"/>
              <a:t>positive</a:t>
            </a:r>
          </a:p>
        </p:txBody>
      </p:sp>
      <p:grpSp>
        <p:nvGrpSpPr>
          <p:cNvPr id="2" name="Group 5"/>
          <p:cNvGrpSpPr>
            <a:grpSpLocks/>
          </p:cNvGrpSpPr>
          <p:nvPr/>
        </p:nvGrpSpPr>
        <p:grpSpPr bwMode="auto">
          <a:xfrm>
            <a:off x="838200" y="3733800"/>
            <a:ext cx="1600200" cy="2971800"/>
            <a:chOff x="1718" y="2687"/>
            <a:chExt cx="1066" cy="1585"/>
          </a:xfrm>
        </p:grpSpPr>
        <p:sp>
          <p:nvSpPr>
            <p:cNvPr id="61450" name="Rectangle 6"/>
            <p:cNvSpPr>
              <a:spLocks noChangeArrowheads="1"/>
            </p:cNvSpPr>
            <p:nvPr/>
          </p:nvSpPr>
          <p:spPr bwMode="auto">
            <a:xfrm>
              <a:off x="2448" y="2736"/>
              <a:ext cx="336" cy="13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1" name="Text Box 7"/>
            <p:cNvSpPr txBox="1">
              <a:spLocks noChangeArrowheads="1"/>
            </p:cNvSpPr>
            <p:nvPr/>
          </p:nvSpPr>
          <p:spPr bwMode="auto">
            <a:xfrm>
              <a:off x="1718" y="2687"/>
              <a:ext cx="28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a:t>
              </a:r>
            </a:p>
          </p:txBody>
        </p:sp>
        <p:sp>
          <p:nvSpPr>
            <p:cNvPr id="61452" name="Text Box 8"/>
            <p:cNvSpPr txBox="1">
              <a:spLocks noChangeArrowheads="1"/>
            </p:cNvSpPr>
            <p:nvPr/>
          </p:nvSpPr>
          <p:spPr bwMode="auto">
            <a:xfrm>
              <a:off x="1728" y="3224"/>
              <a:ext cx="28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B</a:t>
              </a:r>
            </a:p>
          </p:txBody>
        </p:sp>
        <p:sp>
          <p:nvSpPr>
            <p:cNvPr id="61453" name="Text Box 9"/>
            <p:cNvSpPr txBox="1">
              <a:spLocks noChangeArrowheads="1"/>
            </p:cNvSpPr>
            <p:nvPr/>
          </p:nvSpPr>
          <p:spPr bwMode="auto">
            <a:xfrm>
              <a:off x="1728" y="3752"/>
              <a:ext cx="29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C</a:t>
              </a:r>
            </a:p>
          </p:txBody>
        </p:sp>
        <p:sp>
          <p:nvSpPr>
            <p:cNvPr id="61454" name="Text Box 10"/>
            <p:cNvSpPr txBox="1">
              <a:spLocks noChangeArrowheads="1"/>
            </p:cNvSpPr>
            <p:nvPr/>
          </p:nvSpPr>
          <p:spPr bwMode="auto">
            <a:xfrm>
              <a:off x="2494" y="2696"/>
              <a:ext cx="261"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sp>
          <p:nvSpPr>
            <p:cNvPr id="61455" name="Text Box 11"/>
            <p:cNvSpPr txBox="1">
              <a:spLocks noChangeArrowheads="1"/>
            </p:cNvSpPr>
            <p:nvPr/>
          </p:nvSpPr>
          <p:spPr bwMode="auto">
            <a:xfrm>
              <a:off x="2496" y="3215"/>
              <a:ext cx="262"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dirty="0"/>
                <a:t>+</a:t>
              </a:r>
            </a:p>
          </p:txBody>
        </p:sp>
        <p:sp>
          <p:nvSpPr>
            <p:cNvPr id="61456" name="Text Box 12"/>
            <p:cNvSpPr txBox="1">
              <a:spLocks noChangeArrowheads="1"/>
            </p:cNvSpPr>
            <p:nvPr/>
          </p:nvSpPr>
          <p:spPr bwMode="auto">
            <a:xfrm>
              <a:off x="2496" y="3743"/>
              <a:ext cx="262"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t>
              </a:r>
            </a:p>
          </p:txBody>
        </p:sp>
        <p:sp>
          <p:nvSpPr>
            <p:cNvPr id="61457" name="Line 13"/>
            <p:cNvSpPr>
              <a:spLocks noChangeShapeType="1"/>
            </p:cNvSpPr>
            <p:nvPr/>
          </p:nvSpPr>
          <p:spPr bwMode="auto">
            <a:xfrm>
              <a:off x="2016" y="2832"/>
              <a:ext cx="384"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8" name="Line 14"/>
            <p:cNvSpPr>
              <a:spLocks noChangeShapeType="1"/>
            </p:cNvSpPr>
            <p:nvPr/>
          </p:nvSpPr>
          <p:spPr bwMode="auto">
            <a:xfrm>
              <a:off x="2016" y="3360"/>
              <a:ext cx="384"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9" name="Line 15"/>
            <p:cNvSpPr>
              <a:spLocks noChangeShapeType="1"/>
            </p:cNvSpPr>
            <p:nvPr/>
          </p:nvSpPr>
          <p:spPr bwMode="auto">
            <a:xfrm>
              <a:off x="2016" y="3888"/>
              <a:ext cx="384"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60" name="Line 16"/>
            <p:cNvSpPr>
              <a:spLocks noChangeShapeType="1"/>
            </p:cNvSpPr>
            <p:nvPr/>
          </p:nvSpPr>
          <p:spPr bwMode="auto">
            <a:xfrm>
              <a:off x="1968" y="2928"/>
              <a:ext cx="192" cy="240"/>
            </a:xfrm>
            <a:prstGeom prst="line">
              <a:avLst/>
            </a:prstGeom>
            <a:noFill/>
            <a:ln w="222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61" name="Line 17"/>
            <p:cNvSpPr>
              <a:spLocks noChangeShapeType="1"/>
            </p:cNvSpPr>
            <p:nvPr/>
          </p:nvSpPr>
          <p:spPr bwMode="auto">
            <a:xfrm>
              <a:off x="2160" y="3216"/>
              <a:ext cx="14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2" name="Line 18"/>
            <p:cNvSpPr>
              <a:spLocks noChangeShapeType="1"/>
            </p:cNvSpPr>
            <p:nvPr/>
          </p:nvSpPr>
          <p:spPr bwMode="auto">
            <a:xfrm>
              <a:off x="1968" y="3456"/>
              <a:ext cx="192" cy="240"/>
            </a:xfrm>
            <a:prstGeom prst="line">
              <a:avLst/>
            </a:prstGeom>
            <a:noFill/>
            <a:ln w="222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63" name="Line 19"/>
            <p:cNvSpPr>
              <a:spLocks noChangeShapeType="1"/>
            </p:cNvSpPr>
            <p:nvPr/>
          </p:nvSpPr>
          <p:spPr bwMode="auto">
            <a:xfrm>
              <a:off x="1968" y="3984"/>
              <a:ext cx="192" cy="240"/>
            </a:xfrm>
            <a:prstGeom prst="line">
              <a:avLst/>
            </a:prstGeom>
            <a:noFill/>
            <a:ln w="222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64" name="Line 20"/>
            <p:cNvSpPr>
              <a:spLocks noChangeShapeType="1"/>
            </p:cNvSpPr>
            <p:nvPr/>
          </p:nvSpPr>
          <p:spPr bwMode="auto">
            <a:xfrm>
              <a:off x="2160" y="3744"/>
              <a:ext cx="14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5" name="Line 21"/>
            <p:cNvSpPr>
              <a:spLocks noChangeShapeType="1"/>
            </p:cNvSpPr>
            <p:nvPr/>
          </p:nvSpPr>
          <p:spPr bwMode="auto">
            <a:xfrm>
              <a:off x="2160" y="4272"/>
              <a:ext cx="14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2"/>
          <p:cNvGrpSpPr>
            <a:grpSpLocks/>
          </p:cNvGrpSpPr>
          <p:nvPr/>
        </p:nvGrpSpPr>
        <p:grpSpPr bwMode="auto">
          <a:xfrm>
            <a:off x="5867400" y="4530725"/>
            <a:ext cx="2435225" cy="1031875"/>
            <a:chOff x="4128" y="2997"/>
            <a:chExt cx="1534" cy="705"/>
          </a:xfrm>
        </p:grpSpPr>
        <p:sp>
          <p:nvSpPr>
            <p:cNvPr id="61447" name="Text Box 23"/>
            <p:cNvSpPr txBox="1">
              <a:spLocks noChangeArrowheads="1"/>
            </p:cNvSpPr>
            <p:nvPr/>
          </p:nvSpPr>
          <p:spPr bwMode="auto">
            <a:xfrm>
              <a:off x="4166" y="2997"/>
              <a:ext cx="1496"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dirty="0">
                  <a:solidFill>
                    <a:srgbClr val="FF3399"/>
                  </a:solidFill>
                </a:rPr>
                <a:t>SENSITIVITY</a:t>
              </a:r>
              <a:endParaRPr lang="en-US" sz="2800" dirty="0"/>
            </a:p>
            <a:p>
              <a:pPr>
                <a:lnSpc>
                  <a:spcPct val="120000"/>
                </a:lnSpc>
                <a:buFontTx/>
                <a:buNone/>
              </a:pPr>
              <a:r>
                <a:rPr lang="en-US" sz="2800" b="1" dirty="0">
                  <a:solidFill>
                    <a:srgbClr val="9900FF"/>
                  </a:solidFill>
                </a:rPr>
                <a:t>SPECIFICITY</a:t>
              </a:r>
              <a:endParaRPr lang="en-US" sz="2800" dirty="0"/>
            </a:p>
          </p:txBody>
        </p:sp>
        <p:sp>
          <p:nvSpPr>
            <p:cNvPr id="61448" name="Line 24"/>
            <p:cNvSpPr>
              <a:spLocks noChangeShapeType="1"/>
            </p:cNvSpPr>
            <p:nvPr/>
          </p:nvSpPr>
          <p:spPr bwMode="auto">
            <a:xfrm flipV="1">
              <a:off x="4128" y="3072"/>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49" name="Line 25"/>
            <p:cNvSpPr>
              <a:spLocks noChangeShapeType="1"/>
            </p:cNvSpPr>
            <p:nvPr/>
          </p:nvSpPr>
          <p:spPr bwMode="auto">
            <a:xfrm>
              <a:off x="4128" y="3360"/>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4"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0" presetClass="entr" presetSubtype="0" fill="hold" nodeType="withEffect">
                                  <p:stCondLst>
                                    <p:cond delay="1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517525" y="423863"/>
            <a:ext cx="356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b="1" dirty="0" smtClean="0">
                <a:solidFill>
                  <a:schemeClr val="bg2"/>
                </a:solidFill>
              </a:rPr>
              <a:t>Parallel </a:t>
            </a:r>
            <a:r>
              <a:rPr lang="en-US" sz="3600" b="1" dirty="0">
                <a:solidFill>
                  <a:schemeClr val="bg2"/>
                </a:solidFill>
              </a:rPr>
              <a:t>testing</a:t>
            </a:r>
          </a:p>
        </p:txBody>
      </p:sp>
      <p:sp>
        <p:nvSpPr>
          <p:cNvPr id="62467" name="Oval 3"/>
          <p:cNvSpPr>
            <a:spLocks noChangeArrowheads="1"/>
          </p:cNvSpPr>
          <p:nvPr/>
        </p:nvSpPr>
        <p:spPr bwMode="auto">
          <a:xfrm>
            <a:off x="3581400" y="1981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68" name="Oval 4"/>
          <p:cNvSpPr>
            <a:spLocks noChangeArrowheads="1"/>
          </p:cNvSpPr>
          <p:nvPr/>
        </p:nvSpPr>
        <p:spPr bwMode="auto">
          <a:xfrm>
            <a:off x="2743200" y="2819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69" name="Oval 5"/>
          <p:cNvSpPr>
            <a:spLocks noChangeArrowheads="1"/>
          </p:cNvSpPr>
          <p:nvPr/>
        </p:nvSpPr>
        <p:spPr bwMode="auto">
          <a:xfrm>
            <a:off x="3657600" y="2819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0" name="Oval 6"/>
          <p:cNvSpPr>
            <a:spLocks noChangeArrowheads="1"/>
          </p:cNvSpPr>
          <p:nvPr/>
        </p:nvSpPr>
        <p:spPr bwMode="auto">
          <a:xfrm>
            <a:off x="3048000" y="3124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1" name="Oval 7"/>
          <p:cNvSpPr>
            <a:spLocks noChangeArrowheads="1"/>
          </p:cNvSpPr>
          <p:nvPr/>
        </p:nvSpPr>
        <p:spPr bwMode="auto">
          <a:xfrm>
            <a:off x="3200400" y="3276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2" name="Oval 8"/>
          <p:cNvSpPr>
            <a:spLocks noChangeArrowheads="1"/>
          </p:cNvSpPr>
          <p:nvPr/>
        </p:nvSpPr>
        <p:spPr bwMode="auto">
          <a:xfrm>
            <a:off x="3124200" y="3962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3" name="Oval 9"/>
          <p:cNvSpPr>
            <a:spLocks noChangeArrowheads="1"/>
          </p:cNvSpPr>
          <p:nvPr/>
        </p:nvSpPr>
        <p:spPr bwMode="auto">
          <a:xfrm>
            <a:off x="3505200" y="3581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4" name="Oval 10"/>
          <p:cNvSpPr>
            <a:spLocks noChangeArrowheads="1"/>
          </p:cNvSpPr>
          <p:nvPr/>
        </p:nvSpPr>
        <p:spPr bwMode="auto">
          <a:xfrm>
            <a:off x="3657600" y="4114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5" name="Oval 11"/>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6" name="Oval 12"/>
          <p:cNvSpPr>
            <a:spLocks noChangeArrowheads="1"/>
          </p:cNvSpPr>
          <p:nvPr/>
        </p:nvSpPr>
        <p:spPr bwMode="auto">
          <a:xfrm>
            <a:off x="4648200" y="3581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7" name="Oval 13"/>
          <p:cNvSpPr>
            <a:spLocks noChangeArrowheads="1"/>
          </p:cNvSpPr>
          <p:nvPr/>
        </p:nvSpPr>
        <p:spPr bwMode="auto">
          <a:xfrm>
            <a:off x="4114800" y="4191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8" name="Oval 14"/>
          <p:cNvSpPr>
            <a:spLocks noChangeArrowheads="1"/>
          </p:cNvSpPr>
          <p:nvPr/>
        </p:nvSpPr>
        <p:spPr bwMode="auto">
          <a:xfrm>
            <a:off x="4267200" y="4876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79" name="Oval 15"/>
          <p:cNvSpPr>
            <a:spLocks noChangeArrowheads="1"/>
          </p:cNvSpPr>
          <p:nvPr/>
        </p:nvSpPr>
        <p:spPr bwMode="auto">
          <a:xfrm>
            <a:off x="4419600" y="4495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0" name="Oval 16"/>
          <p:cNvSpPr>
            <a:spLocks noChangeArrowheads="1"/>
          </p:cNvSpPr>
          <p:nvPr/>
        </p:nvSpPr>
        <p:spPr bwMode="auto">
          <a:xfrm>
            <a:off x="3581400" y="5181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1" name="Oval 17"/>
          <p:cNvSpPr>
            <a:spLocks noChangeArrowheads="1"/>
          </p:cNvSpPr>
          <p:nvPr/>
        </p:nvSpPr>
        <p:spPr bwMode="auto">
          <a:xfrm>
            <a:off x="4724400" y="48006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2" name="Oval 18"/>
          <p:cNvSpPr>
            <a:spLocks noChangeArrowheads="1"/>
          </p:cNvSpPr>
          <p:nvPr/>
        </p:nvSpPr>
        <p:spPr bwMode="auto">
          <a:xfrm>
            <a:off x="3124200" y="4876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3" name="Oval 19"/>
          <p:cNvSpPr>
            <a:spLocks noChangeArrowheads="1"/>
          </p:cNvSpPr>
          <p:nvPr/>
        </p:nvSpPr>
        <p:spPr bwMode="auto">
          <a:xfrm>
            <a:off x="5029200" y="4724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4" name="Oval 20"/>
          <p:cNvSpPr>
            <a:spLocks noChangeArrowheads="1"/>
          </p:cNvSpPr>
          <p:nvPr/>
        </p:nvSpPr>
        <p:spPr bwMode="auto">
          <a:xfrm>
            <a:off x="5181600" y="3352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5" name="Oval 21"/>
          <p:cNvSpPr>
            <a:spLocks noChangeArrowheads="1"/>
          </p:cNvSpPr>
          <p:nvPr/>
        </p:nvSpPr>
        <p:spPr bwMode="auto">
          <a:xfrm>
            <a:off x="2286000" y="3124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6" name="Oval 22"/>
          <p:cNvSpPr>
            <a:spLocks noChangeArrowheads="1"/>
          </p:cNvSpPr>
          <p:nvPr/>
        </p:nvSpPr>
        <p:spPr bwMode="auto">
          <a:xfrm>
            <a:off x="2057400" y="3733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7" name="Oval 23"/>
          <p:cNvSpPr>
            <a:spLocks noChangeArrowheads="1"/>
          </p:cNvSpPr>
          <p:nvPr/>
        </p:nvSpPr>
        <p:spPr bwMode="auto">
          <a:xfrm>
            <a:off x="2590800" y="4572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8" name="Oval 24"/>
          <p:cNvSpPr>
            <a:spLocks noChangeArrowheads="1"/>
          </p:cNvSpPr>
          <p:nvPr/>
        </p:nvSpPr>
        <p:spPr bwMode="auto">
          <a:xfrm>
            <a:off x="5257800" y="41148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89" name="Oval 25"/>
          <p:cNvSpPr>
            <a:spLocks noChangeArrowheads="1"/>
          </p:cNvSpPr>
          <p:nvPr/>
        </p:nvSpPr>
        <p:spPr bwMode="auto">
          <a:xfrm>
            <a:off x="4419600" y="2438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90" name="Oval 26"/>
          <p:cNvSpPr>
            <a:spLocks noChangeArrowheads="1"/>
          </p:cNvSpPr>
          <p:nvPr/>
        </p:nvSpPr>
        <p:spPr bwMode="auto">
          <a:xfrm>
            <a:off x="4953000" y="24384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491" name="Text Box 27"/>
          <p:cNvSpPr txBox="1">
            <a:spLocks noChangeArrowheads="1"/>
          </p:cNvSpPr>
          <p:nvPr/>
        </p:nvSpPr>
        <p:spPr bwMode="auto">
          <a:xfrm>
            <a:off x="4403725" y="1828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492" name="Text Box 28"/>
          <p:cNvSpPr txBox="1">
            <a:spLocks noChangeArrowheads="1"/>
          </p:cNvSpPr>
          <p:nvPr/>
        </p:nvSpPr>
        <p:spPr bwMode="auto">
          <a:xfrm>
            <a:off x="3200400" y="1524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493" name="Text Box 29"/>
          <p:cNvSpPr txBox="1">
            <a:spLocks noChangeArrowheads="1"/>
          </p:cNvSpPr>
          <p:nvPr/>
        </p:nvSpPr>
        <p:spPr bwMode="auto">
          <a:xfrm>
            <a:off x="4114800" y="2743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494" name="Text Box 30"/>
          <p:cNvSpPr txBox="1">
            <a:spLocks noChangeArrowheads="1"/>
          </p:cNvSpPr>
          <p:nvPr/>
        </p:nvSpPr>
        <p:spPr bwMode="auto">
          <a:xfrm>
            <a:off x="4038600" y="3581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495" name="Text Box 31"/>
          <p:cNvSpPr txBox="1">
            <a:spLocks noChangeArrowheads="1"/>
          </p:cNvSpPr>
          <p:nvPr/>
        </p:nvSpPr>
        <p:spPr bwMode="auto">
          <a:xfrm>
            <a:off x="3505200" y="2971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496" name="Text Box 32"/>
          <p:cNvSpPr txBox="1">
            <a:spLocks noChangeArrowheads="1"/>
          </p:cNvSpPr>
          <p:nvPr/>
        </p:nvSpPr>
        <p:spPr bwMode="auto">
          <a:xfrm>
            <a:off x="5622925" y="2057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497" name="Text Box 33"/>
          <p:cNvSpPr txBox="1">
            <a:spLocks noChangeArrowheads="1"/>
          </p:cNvSpPr>
          <p:nvPr/>
        </p:nvSpPr>
        <p:spPr bwMode="auto">
          <a:xfrm>
            <a:off x="6019800" y="4267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498" name="Text Box 34"/>
          <p:cNvSpPr txBox="1">
            <a:spLocks noChangeArrowheads="1"/>
          </p:cNvSpPr>
          <p:nvPr/>
        </p:nvSpPr>
        <p:spPr bwMode="auto">
          <a:xfrm>
            <a:off x="5410200" y="5029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499" name="Text Box 35"/>
          <p:cNvSpPr txBox="1">
            <a:spLocks noChangeArrowheads="1"/>
          </p:cNvSpPr>
          <p:nvPr/>
        </p:nvSpPr>
        <p:spPr bwMode="auto">
          <a:xfrm>
            <a:off x="5318125" y="32734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0" name="Text Box 36"/>
          <p:cNvSpPr txBox="1">
            <a:spLocks noChangeArrowheads="1"/>
          </p:cNvSpPr>
          <p:nvPr/>
        </p:nvSpPr>
        <p:spPr bwMode="auto">
          <a:xfrm>
            <a:off x="2438400" y="34258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1" name="Text Box 37"/>
          <p:cNvSpPr txBox="1">
            <a:spLocks noChangeArrowheads="1"/>
          </p:cNvSpPr>
          <p:nvPr/>
        </p:nvSpPr>
        <p:spPr bwMode="auto">
          <a:xfrm>
            <a:off x="5622925" y="4495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2" name="Text Box 38"/>
          <p:cNvSpPr txBox="1">
            <a:spLocks noChangeArrowheads="1"/>
          </p:cNvSpPr>
          <p:nvPr/>
        </p:nvSpPr>
        <p:spPr bwMode="auto">
          <a:xfrm>
            <a:off x="5927725" y="37306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3" name="Text Box 39"/>
          <p:cNvSpPr txBox="1">
            <a:spLocks noChangeArrowheads="1"/>
          </p:cNvSpPr>
          <p:nvPr/>
        </p:nvSpPr>
        <p:spPr bwMode="auto">
          <a:xfrm>
            <a:off x="3505200" y="4495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4" name="Text Box 40"/>
          <p:cNvSpPr txBox="1">
            <a:spLocks noChangeArrowheads="1"/>
          </p:cNvSpPr>
          <p:nvPr/>
        </p:nvSpPr>
        <p:spPr bwMode="auto">
          <a:xfrm>
            <a:off x="4251325" y="5791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5" name="Text Box 41"/>
          <p:cNvSpPr txBox="1">
            <a:spLocks noChangeArrowheads="1"/>
          </p:cNvSpPr>
          <p:nvPr/>
        </p:nvSpPr>
        <p:spPr bwMode="auto">
          <a:xfrm>
            <a:off x="4572000" y="41878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6" name="Text Box 42"/>
          <p:cNvSpPr txBox="1">
            <a:spLocks noChangeArrowheads="1"/>
          </p:cNvSpPr>
          <p:nvPr/>
        </p:nvSpPr>
        <p:spPr bwMode="auto">
          <a:xfrm>
            <a:off x="5562600" y="2819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7" name="Text Box 43"/>
          <p:cNvSpPr txBox="1">
            <a:spLocks noChangeArrowheads="1"/>
          </p:cNvSpPr>
          <p:nvPr/>
        </p:nvSpPr>
        <p:spPr bwMode="auto">
          <a:xfrm>
            <a:off x="2286000" y="2438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8" name="Text Box 44"/>
          <p:cNvSpPr txBox="1">
            <a:spLocks noChangeArrowheads="1"/>
          </p:cNvSpPr>
          <p:nvPr/>
        </p:nvSpPr>
        <p:spPr bwMode="auto">
          <a:xfrm>
            <a:off x="1752600" y="3886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09" name="Text Box 45"/>
          <p:cNvSpPr txBox="1">
            <a:spLocks noChangeArrowheads="1"/>
          </p:cNvSpPr>
          <p:nvPr/>
        </p:nvSpPr>
        <p:spPr bwMode="auto">
          <a:xfrm>
            <a:off x="4495800" y="4876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0" name="Text Box 46"/>
          <p:cNvSpPr txBox="1">
            <a:spLocks noChangeArrowheads="1"/>
          </p:cNvSpPr>
          <p:nvPr/>
        </p:nvSpPr>
        <p:spPr bwMode="auto">
          <a:xfrm>
            <a:off x="3962400" y="5105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1" name="Text Box 47"/>
          <p:cNvSpPr txBox="1">
            <a:spLocks noChangeArrowheads="1"/>
          </p:cNvSpPr>
          <p:nvPr/>
        </p:nvSpPr>
        <p:spPr bwMode="auto">
          <a:xfrm>
            <a:off x="5105400" y="2438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2" name="Text Box 48"/>
          <p:cNvSpPr txBox="1">
            <a:spLocks noChangeArrowheads="1"/>
          </p:cNvSpPr>
          <p:nvPr/>
        </p:nvSpPr>
        <p:spPr bwMode="auto">
          <a:xfrm>
            <a:off x="17526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3" name="Text Box 49"/>
          <p:cNvSpPr txBox="1">
            <a:spLocks noChangeArrowheads="1"/>
          </p:cNvSpPr>
          <p:nvPr/>
        </p:nvSpPr>
        <p:spPr bwMode="auto">
          <a:xfrm>
            <a:off x="2590800" y="4949825"/>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4" name="Text Box 50"/>
          <p:cNvSpPr txBox="1">
            <a:spLocks noChangeArrowheads="1"/>
          </p:cNvSpPr>
          <p:nvPr/>
        </p:nvSpPr>
        <p:spPr bwMode="auto">
          <a:xfrm>
            <a:off x="1889125" y="1905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5" name="Text Box 51"/>
          <p:cNvSpPr txBox="1">
            <a:spLocks noChangeArrowheads="1"/>
          </p:cNvSpPr>
          <p:nvPr/>
        </p:nvSpPr>
        <p:spPr bwMode="auto">
          <a:xfrm>
            <a:off x="2590800" y="1752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6" name="Text Box 52"/>
          <p:cNvSpPr txBox="1">
            <a:spLocks noChangeArrowheads="1"/>
          </p:cNvSpPr>
          <p:nvPr/>
        </p:nvSpPr>
        <p:spPr bwMode="auto">
          <a:xfrm>
            <a:off x="2743200" y="2895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7" name="Text Box 53"/>
          <p:cNvSpPr txBox="1">
            <a:spLocks noChangeArrowheads="1"/>
          </p:cNvSpPr>
          <p:nvPr/>
        </p:nvSpPr>
        <p:spPr bwMode="auto">
          <a:xfrm>
            <a:off x="1965325" y="4114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8" name="Text Box 54"/>
          <p:cNvSpPr txBox="1">
            <a:spLocks noChangeArrowheads="1"/>
          </p:cNvSpPr>
          <p:nvPr/>
        </p:nvSpPr>
        <p:spPr bwMode="auto">
          <a:xfrm>
            <a:off x="3048000" y="2133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19" name="Text Box 55"/>
          <p:cNvSpPr txBox="1">
            <a:spLocks noChangeArrowheads="1"/>
          </p:cNvSpPr>
          <p:nvPr/>
        </p:nvSpPr>
        <p:spPr bwMode="auto">
          <a:xfrm>
            <a:off x="1355725" y="2895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20" name="Text Box 56"/>
          <p:cNvSpPr txBox="1">
            <a:spLocks noChangeArrowheads="1"/>
          </p:cNvSpPr>
          <p:nvPr/>
        </p:nvSpPr>
        <p:spPr bwMode="auto">
          <a:xfrm>
            <a:off x="5715000" y="4114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21" name="Text Box 57"/>
          <p:cNvSpPr txBox="1">
            <a:spLocks noChangeArrowheads="1"/>
          </p:cNvSpPr>
          <p:nvPr/>
        </p:nvSpPr>
        <p:spPr bwMode="auto">
          <a:xfrm>
            <a:off x="2895600" y="4419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22" name="Text Box 58"/>
          <p:cNvSpPr txBox="1">
            <a:spLocks noChangeArrowheads="1"/>
          </p:cNvSpPr>
          <p:nvPr/>
        </p:nvSpPr>
        <p:spPr bwMode="auto">
          <a:xfrm>
            <a:off x="3581400" y="3429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23" name="Text Box 59"/>
          <p:cNvSpPr txBox="1">
            <a:spLocks noChangeArrowheads="1"/>
          </p:cNvSpPr>
          <p:nvPr/>
        </p:nvSpPr>
        <p:spPr bwMode="auto">
          <a:xfrm>
            <a:off x="3810000" y="3962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24" name="Text Box 60"/>
          <p:cNvSpPr txBox="1">
            <a:spLocks noChangeArrowheads="1"/>
          </p:cNvSpPr>
          <p:nvPr/>
        </p:nvSpPr>
        <p:spPr bwMode="auto">
          <a:xfrm>
            <a:off x="3886200" y="5638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25" name="Text Box 61"/>
          <p:cNvSpPr txBox="1">
            <a:spLocks noChangeArrowheads="1"/>
          </p:cNvSpPr>
          <p:nvPr/>
        </p:nvSpPr>
        <p:spPr bwMode="auto">
          <a:xfrm>
            <a:off x="3810000" y="1828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26" name="Oval 62"/>
          <p:cNvSpPr>
            <a:spLocks noChangeArrowheads="1"/>
          </p:cNvSpPr>
          <p:nvPr/>
        </p:nvSpPr>
        <p:spPr bwMode="auto">
          <a:xfrm>
            <a:off x="6705600" y="3810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527" name="Text Box 63"/>
          <p:cNvSpPr txBox="1">
            <a:spLocks noChangeArrowheads="1"/>
          </p:cNvSpPr>
          <p:nvPr/>
        </p:nvSpPr>
        <p:spPr bwMode="auto">
          <a:xfrm>
            <a:off x="6613525" y="9144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28" name="Text Box 64"/>
          <p:cNvSpPr txBox="1">
            <a:spLocks noChangeArrowheads="1"/>
          </p:cNvSpPr>
          <p:nvPr/>
        </p:nvSpPr>
        <p:spPr bwMode="auto">
          <a:xfrm>
            <a:off x="6918325" y="192088"/>
            <a:ext cx="1711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Disease</a:t>
            </a:r>
          </a:p>
          <a:p>
            <a:pPr>
              <a:buFontTx/>
              <a:buNone/>
            </a:pPr>
            <a:endParaRPr lang="en-US" sz="2400"/>
          </a:p>
          <a:p>
            <a:pPr>
              <a:buFontTx/>
              <a:buNone/>
            </a:pPr>
            <a:r>
              <a:rPr lang="en-US" sz="2400"/>
              <a:t>No disease</a:t>
            </a:r>
          </a:p>
        </p:txBody>
      </p:sp>
      <p:grpSp>
        <p:nvGrpSpPr>
          <p:cNvPr id="2" name="Group 96"/>
          <p:cNvGrpSpPr>
            <a:grpSpLocks/>
          </p:cNvGrpSpPr>
          <p:nvPr/>
        </p:nvGrpSpPr>
        <p:grpSpPr bwMode="auto">
          <a:xfrm>
            <a:off x="395288" y="2133600"/>
            <a:ext cx="3490912" cy="2133600"/>
            <a:chOff x="249" y="1344"/>
            <a:chExt cx="2199" cy="1344"/>
          </a:xfrm>
        </p:grpSpPr>
        <p:sp>
          <p:nvSpPr>
            <p:cNvPr id="62570" name="Oval 67"/>
            <p:cNvSpPr>
              <a:spLocks noChangeArrowheads="1"/>
            </p:cNvSpPr>
            <p:nvPr/>
          </p:nvSpPr>
          <p:spPr bwMode="auto">
            <a:xfrm>
              <a:off x="1104" y="1344"/>
              <a:ext cx="1344" cy="1344"/>
            </a:xfrm>
            <a:prstGeom prst="ellipse">
              <a:avLst/>
            </a:prstGeom>
            <a:noFill/>
            <a:ln w="28575">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71" name="Text Box 68"/>
            <p:cNvSpPr txBox="1">
              <a:spLocks noChangeArrowheads="1"/>
            </p:cNvSpPr>
            <p:nvPr/>
          </p:nvSpPr>
          <p:spPr bwMode="auto">
            <a:xfrm>
              <a:off x="249" y="1540"/>
              <a:ext cx="8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FF33CC"/>
                  </a:solidFill>
                </a:rPr>
                <a:t>Test A</a:t>
              </a:r>
            </a:p>
          </p:txBody>
        </p:sp>
      </p:grpSp>
      <p:grpSp>
        <p:nvGrpSpPr>
          <p:cNvPr id="3" name="Group 97"/>
          <p:cNvGrpSpPr>
            <a:grpSpLocks/>
          </p:cNvGrpSpPr>
          <p:nvPr/>
        </p:nvGrpSpPr>
        <p:grpSpPr bwMode="auto">
          <a:xfrm>
            <a:off x="3810000" y="2133600"/>
            <a:ext cx="3330575" cy="2514600"/>
            <a:chOff x="2400" y="1344"/>
            <a:chExt cx="2098" cy="1584"/>
          </a:xfrm>
        </p:grpSpPr>
        <p:sp>
          <p:nvSpPr>
            <p:cNvPr id="62568" name="Oval 65"/>
            <p:cNvSpPr>
              <a:spLocks noChangeArrowheads="1"/>
            </p:cNvSpPr>
            <p:nvPr/>
          </p:nvSpPr>
          <p:spPr bwMode="auto">
            <a:xfrm>
              <a:off x="2400" y="1344"/>
              <a:ext cx="1440" cy="1584"/>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chemeClr val="hlink"/>
                </a:solidFill>
              </a:endParaRPr>
            </a:p>
          </p:txBody>
        </p:sp>
        <p:sp>
          <p:nvSpPr>
            <p:cNvPr id="62569" name="Text Box 69"/>
            <p:cNvSpPr txBox="1">
              <a:spLocks noChangeArrowheads="1"/>
            </p:cNvSpPr>
            <p:nvPr/>
          </p:nvSpPr>
          <p:spPr bwMode="auto">
            <a:xfrm>
              <a:off x="3696" y="1540"/>
              <a:ext cx="8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hlink"/>
                  </a:solidFill>
                </a:rPr>
                <a:t>Test B</a:t>
              </a:r>
            </a:p>
          </p:txBody>
        </p:sp>
      </p:grpSp>
      <p:grpSp>
        <p:nvGrpSpPr>
          <p:cNvPr id="4" name="Group 98"/>
          <p:cNvGrpSpPr>
            <a:grpSpLocks/>
          </p:cNvGrpSpPr>
          <p:nvPr/>
        </p:nvGrpSpPr>
        <p:grpSpPr bwMode="auto">
          <a:xfrm>
            <a:off x="2438400" y="3733800"/>
            <a:ext cx="3482975" cy="2336800"/>
            <a:chOff x="1536" y="2352"/>
            <a:chExt cx="2194" cy="1472"/>
          </a:xfrm>
        </p:grpSpPr>
        <p:sp>
          <p:nvSpPr>
            <p:cNvPr id="62566" name="Oval 66"/>
            <p:cNvSpPr>
              <a:spLocks noChangeArrowheads="1"/>
            </p:cNvSpPr>
            <p:nvPr/>
          </p:nvSpPr>
          <p:spPr bwMode="auto">
            <a:xfrm>
              <a:off x="1536" y="2352"/>
              <a:ext cx="1872" cy="1296"/>
            </a:xfrm>
            <a:prstGeom prst="ellipse">
              <a:avLst/>
            </a:pr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67" name="Text Box 70"/>
            <p:cNvSpPr txBox="1">
              <a:spLocks noChangeArrowheads="1"/>
            </p:cNvSpPr>
            <p:nvPr/>
          </p:nvSpPr>
          <p:spPr bwMode="auto">
            <a:xfrm>
              <a:off x="2928" y="3497"/>
              <a:ext cx="8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3333FF"/>
                  </a:solidFill>
                </a:rPr>
                <a:t>Test C</a:t>
              </a:r>
            </a:p>
          </p:txBody>
        </p:sp>
      </p:grpSp>
      <p:sp>
        <p:nvSpPr>
          <p:cNvPr id="62532" name="Text Box 77"/>
          <p:cNvSpPr txBox="1">
            <a:spLocks noChangeArrowheads="1"/>
          </p:cNvSpPr>
          <p:nvPr/>
        </p:nvSpPr>
        <p:spPr bwMode="auto">
          <a:xfrm>
            <a:off x="219075" y="6021388"/>
            <a:ext cx="2720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Se = TP/(TP+FN  )</a:t>
            </a:r>
          </a:p>
        </p:txBody>
      </p:sp>
      <p:sp>
        <p:nvSpPr>
          <p:cNvPr id="62533" name="Text Box 78"/>
          <p:cNvSpPr txBox="1">
            <a:spLocks noChangeArrowheads="1"/>
          </p:cNvSpPr>
          <p:nvPr/>
        </p:nvSpPr>
        <p:spPr bwMode="auto">
          <a:xfrm>
            <a:off x="207963" y="6399213"/>
            <a:ext cx="2738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Sp = TN/(TN+FP  )</a:t>
            </a:r>
          </a:p>
        </p:txBody>
      </p:sp>
      <p:sp>
        <p:nvSpPr>
          <p:cNvPr id="62534" name="Text Box 79"/>
          <p:cNvSpPr txBox="1">
            <a:spLocks noChangeArrowheads="1"/>
          </p:cNvSpPr>
          <p:nvPr/>
        </p:nvSpPr>
        <p:spPr bwMode="auto">
          <a:xfrm>
            <a:off x="1431925" y="3733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35" name="Text Box 80"/>
          <p:cNvSpPr txBox="1">
            <a:spLocks noChangeArrowheads="1"/>
          </p:cNvSpPr>
          <p:nvPr/>
        </p:nvSpPr>
        <p:spPr bwMode="auto">
          <a:xfrm>
            <a:off x="1203325" y="3505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36" name="Text Box 81"/>
          <p:cNvSpPr txBox="1">
            <a:spLocks noChangeArrowheads="1"/>
          </p:cNvSpPr>
          <p:nvPr/>
        </p:nvSpPr>
        <p:spPr bwMode="auto">
          <a:xfrm>
            <a:off x="2209800" y="48768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37" name="Text Box 82"/>
          <p:cNvSpPr txBox="1">
            <a:spLocks noChangeArrowheads="1"/>
          </p:cNvSpPr>
          <p:nvPr/>
        </p:nvSpPr>
        <p:spPr bwMode="auto">
          <a:xfrm>
            <a:off x="2057400" y="45720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38" name="Text Box 83"/>
          <p:cNvSpPr txBox="1">
            <a:spLocks noChangeArrowheads="1"/>
          </p:cNvSpPr>
          <p:nvPr/>
        </p:nvSpPr>
        <p:spPr bwMode="auto">
          <a:xfrm>
            <a:off x="1981200" y="5181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39" name="Text Box 84"/>
          <p:cNvSpPr txBox="1">
            <a:spLocks noChangeArrowheads="1"/>
          </p:cNvSpPr>
          <p:nvPr/>
        </p:nvSpPr>
        <p:spPr bwMode="auto">
          <a:xfrm>
            <a:off x="2286000" y="5562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40" name="Text Box 85"/>
          <p:cNvSpPr txBox="1">
            <a:spLocks noChangeArrowheads="1"/>
          </p:cNvSpPr>
          <p:nvPr/>
        </p:nvSpPr>
        <p:spPr bwMode="auto">
          <a:xfrm>
            <a:off x="2819400" y="55626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sp>
        <p:nvSpPr>
          <p:cNvPr id="62541" name="Text Box 86"/>
          <p:cNvSpPr txBox="1">
            <a:spLocks noChangeArrowheads="1"/>
          </p:cNvSpPr>
          <p:nvPr/>
        </p:nvSpPr>
        <p:spPr bwMode="auto">
          <a:xfrm>
            <a:off x="6003925" y="4648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FF33CC"/>
                </a:solidFill>
                <a:latin typeface="Comic Sans MS" pitchFamily="66" charset="0"/>
              </a:rPr>
              <a:t>x</a:t>
            </a:r>
          </a:p>
        </p:txBody>
      </p:sp>
      <p:grpSp>
        <p:nvGrpSpPr>
          <p:cNvPr id="5" name="Group 107"/>
          <p:cNvGrpSpPr>
            <a:grpSpLocks/>
          </p:cNvGrpSpPr>
          <p:nvPr/>
        </p:nvGrpSpPr>
        <p:grpSpPr bwMode="auto">
          <a:xfrm>
            <a:off x="6350" y="1441450"/>
            <a:ext cx="7616825" cy="5411788"/>
            <a:chOff x="4" y="908"/>
            <a:chExt cx="4798" cy="3409"/>
          </a:xfrm>
        </p:grpSpPr>
        <p:grpSp>
          <p:nvGrpSpPr>
            <p:cNvPr id="62543" name="Group 95"/>
            <p:cNvGrpSpPr>
              <a:grpSpLocks/>
            </p:cNvGrpSpPr>
            <p:nvPr/>
          </p:nvGrpSpPr>
          <p:grpSpPr bwMode="auto">
            <a:xfrm>
              <a:off x="249" y="908"/>
              <a:ext cx="4422" cy="2068"/>
              <a:chOff x="249" y="908"/>
              <a:chExt cx="4422" cy="2068"/>
            </a:xfrm>
          </p:grpSpPr>
          <p:grpSp>
            <p:nvGrpSpPr>
              <p:cNvPr id="62552" name="Group 92"/>
              <p:cNvGrpSpPr>
                <a:grpSpLocks/>
              </p:cNvGrpSpPr>
              <p:nvPr/>
            </p:nvGrpSpPr>
            <p:grpSpPr bwMode="auto">
              <a:xfrm>
                <a:off x="2352" y="908"/>
                <a:ext cx="468" cy="340"/>
                <a:chOff x="2352" y="908"/>
                <a:chExt cx="468" cy="340"/>
              </a:xfrm>
            </p:grpSpPr>
            <p:sp>
              <p:nvSpPr>
                <p:cNvPr id="62564" name="Text Box 71"/>
                <p:cNvSpPr txBox="1">
                  <a:spLocks noChangeArrowheads="1"/>
                </p:cNvSpPr>
                <p:nvPr/>
              </p:nvSpPr>
              <p:spPr bwMode="auto">
                <a:xfrm>
                  <a:off x="2448" y="908"/>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FN</a:t>
                  </a:r>
                </a:p>
              </p:txBody>
            </p:sp>
            <p:sp>
              <p:nvSpPr>
                <p:cNvPr id="62565" name="Line 72"/>
                <p:cNvSpPr>
                  <a:spLocks noChangeShapeType="1"/>
                </p:cNvSpPr>
                <p:nvPr/>
              </p:nvSpPr>
              <p:spPr bwMode="auto">
                <a:xfrm flipH="1">
                  <a:off x="2352" y="1104"/>
                  <a:ext cx="144" cy="144"/>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grpSp>
            <p:nvGrpSpPr>
              <p:cNvPr id="62553" name="Group 94"/>
              <p:cNvGrpSpPr>
                <a:grpSpLocks/>
              </p:cNvGrpSpPr>
              <p:nvPr/>
            </p:nvGrpSpPr>
            <p:grpSpPr bwMode="auto">
              <a:xfrm>
                <a:off x="2160" y="1536"/>
                <a:ext cx="2511" cy="1440"/>
                <a:chOff x="2160" y="1536"/>
                <a:chExt cx="2511" cy="1440"/>
              </a:xfrm>
            </p:grpSpPr>
            <p:sp>
              <p:nvSpPr>
                <p:cNvPr id="62560" name="Text Box 73"/>
                <p:cNvSpPr txBox="1">
                  <a:spLocks noChangeArrowheads="1"/>
                </p:cNvSpPr>
                <p:nvPr/>
              </p:nvSpPr>
              <p:spPr bwMode="auto">
                <a:xfrm>
                  <a:off x="4310" y="1897"/>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FP</a:t>
                  </a:r>
                </a:p>
              </p:txBody>
            </p:sp>
            <p:sp>
              <p:nvSpPr>
                <p:cNvPr id="62561" name="Line 74"/>
                <p:cNvSpPr>
                  <a:spLocks noChangeShapeType="1"/>
                </p:cNvSpPr>
                <p:nvPr/>
              </p:nvSpPr>
              <p:spPr bwMode="auto">
                <a:xfrm flipH="1" flipV="1">
                  <a:off x="2160" y="1536"/>
                  <a:ext cx="2112" cy="480"/>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2562" name="Line 75"/>
                <p:cNvSpPr>
                  <a:spLocks noChangeShapeType="1"/>
                </p:cNvSpPr>
                <p:nvPr/>
              </p:nvSpPr>
              <p:spPr bwMode="auto">
                <a:xfrm flipH="1">
                  <a:off x="3552" y="2112"/>
                  <a:ext cx="720" cy="96"/>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2563" name="Line 76"/>
                <p:cNvSpPr>
                  <a:spLocks noChangeShapeType="1"/>
                </p:cNvSpPr>
                <p:nvPr/>
              </p:nvSpPr>
              <p:spPr bwMode="auto">
                <a:xfrm flipH="1">
                  <a:off x="2352" y="2208"/>
                  <a:ext cx="1968" cy="768"/>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grpSp>
            <p:nvGrpSpPr>
              <p:cNvPr id="62554" name="Group 91"/>
              <p:cNvGrpSpPr>
                <a:grpSpLocks/>
              </p:cNvGrpSpPr>
              <p:nvPr/>
            </p:nvGrpSpPr>
            <p:grpSpPr bwMode="auto">
              <a:xfrm>
                <a:off x="567" y="1044"/>
                <a:ext cx="680" cy="300"/>
                <a:chOff x="567" y="1044"/>
                <a:chExt cx="680" cy="300"/>
              </a:xfrm>
            </p:grpSpPr>
            <p:sp>
              <p:nvSpPr>
                <p:cNvPr id="62558" name="Text Box 87"/>
                <p:cNvSpPr txBox="1">
                  <a:spLocks noChangeArrowheads="1"/>
                </p:cNvSpPr>
                <p:nvPr/>
              </p:nvSpPr>
              <p:spPr bwMode="auto">
                <a:xfrm>
                  <a:off x="567" y="1044"/>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TN</a:t>
                  </a:r>
                </a:p>
              </p:txBody>
            </p:sp>
            <p:sp>
              <p:nvSpPr>
                <p:cNvPr id="62559" name="Line 88"/>
                <p:cNvSpPr>
                  <a:spLocks noChangeShapeType="1"/>
                </p:cNvSpPr>
                <p:nvPr/>
              </p:nvSpPr>
              <p:spPr bwMode="auto">
                <a:xfrm>
                  <a:off x="930" y="1207"/>
                  <a:ext cx="317" cy="137"/>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62555" name="Group 93"/>
              <p:cNvGrpSpPr>
                <a:grpSpLocks/>
              </p:cNvGrpSpPr>
              <p:nvPr/>
            </p:nvGrpSpPr>
            <p:grpSpPr bwMode="auto">
              <a:xfrm>
                <a:off x="249" y="2024"/>
                <a:ext cx="1134" cy="359"/>
                <a:chOff x="249" y="2024"/>
                <a:chExt cx="1134" cy="359"/>
              </a:xfrm>
            </p:grpSpPr>
            <p:sp>
              <p:nvSpPr>
                <p:cNvPr id="62556" name="Text Box 89"/>
                <p:cNvSpPr txBox="1">
                  <a:spLocks noChangeArrowheads="1"/>
                </p:cNvSpPr>
                <p:nvPr/>
              </p:nvSpPr>
              <p:spPr bwMode="auto">
                <a:xfrm>
                  <a:off x="249" y="2095"/>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t>TP</a:t>
                  </a:r>
                </a:p>
              </p:txBody>
            </p:sp>
            <p:sp>
              <p:nvSpPr>
                <p:cNvPr id="62557" name="Line 90"/>
                <p:cNvSpPr>
                  <a:spLocks noChangeShapeType="1"/>
                </p:cNvSpPr>
                <p:nvPr/>
              </p:nvSpPr>
              <p:spPr bwMode="auto">
                <a:xfrm flipV="1">
                  <a:off x="612" y="2024"/>
                  <a:ext cx="771" cy="181"/>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grpSp>
        <p:sp>
          <p:nvSpPr>
            <p:cNvPr id="62544" name="Text Box 99"/>
            <p:cNvSpPr txBox="1">
              <a:spLocks noChangeArrowheads="1"/>
            </p:cNvSpPr>
            <p:nvPr/>
          </p:nvSpPr>
          <p:spPr bwMode="auto">
            <a:xfrm>
              <a:off x="4" y="4029"/>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2545" name="Text Box 100"/>
            <p:cNvSpPr txBox="1">
              <a:spLocks noChangeArrowheads="1"/>
            </p:cNvSpPr>
            <p:nvPr/>
          </p:nvSpPr>
          <p:spPr bwMode="auto">
            <a:xfrm>
              <a:off x="4" y="3784"/>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2546" name="Text Box 101"/>
            <p:cNvSpPr txBox="1">
              <a:spLocks noChangeArrowheads="1"/>
            </p:cNvSpPr>
            <p:nvPr/>
          </p:nvSpPr>
          <p:spPr bwMode="auto">
            <a:xfrm>
              <a:off x="1538" y="3793"/>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2547" name="Text Box 102"/>
            <p:cNvSpPr txBox="1">
              <a:spLocks noChangeArrowheads="1"/>
            </p:cNvSpPr>
            <p:nvPr/>
          </p:nvSpPr>
          <p:spPr bwMode="auto">
            <a:xfrm>
              <a:off x="2681" y="908"/>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2548" name="Text Box 103"/>
            <p:cNvSpPr txBox="1">
              <a:spLocks noChangeArrowheads="1"/>
            </p:cNvSpPr>
            <p:nvPr/>
          </p:nvSpPr>
          <p:spPr bwMode="auto">
            <a:xfrm>
              <a:off x="440" y="1044"/>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2549" name="Text Box 104"/>
            <p:cNvSpPr txBox="1">
              <a:spLocks noChangeArrowheads="1"/>
            </p:cNvSpPr>
            <p:nvPr/>
          </p:nvSpPr>
          <p:spPr bwMode="auto">
            <a:xfrm>
              <a:off x="131" y="2090"/>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2550" name="Text Box 105"/>
            <p:cNvSpPr txBox="1">
              <a:spLocks noChangeArrowheads="1"/>
            </p:cNvSpPr>
            <p:nvPr/>
          </p:nvSpPr>
          <p:spPr bwMode="auto">
            <a:xfrm>
              <a:off x="4549" y="1899"/>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sp>
          <p:nvSpPr>
            <p:cNvPr id="62551" name="Text Box 106"/>
            <p:cNvSpPr txBox="1">
              <a:spLocks noChangeArrowheads="1"/>
            </p:cNvSpPr>
            <p:nvPr/>
          </p:nvSpPr>
          <p:spPr bwMode="auto">
            <a:xfrm>
              <a:off x="1538" y="4022"/>
              <a:ext cx="2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3366FF"/>
                  </a:solidFill>
                  <a:latin typeface="Arial Unicode MS" pitchFamily="34" charset="-128"/>
                  <a:ea typeface="Arial Unicode MS" pitchFamily="34" charset="-128"/>
                  <a:cs typeface="Arial Unicode MS" pitchFamily="34" charset="-128"/>
                </a:rPr>
                <a:t>↑</a:t>
              </a:r>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00" fill="hold"/>
                                        <p:tgtEl>
                                          <p:spTgt spid="7"/>
                                        </p:tgtEl>
                                      </p:cBhvr>
                                    </p:cmd>
                                  </p:childTnLst>
                                </p:cTn>
                              </p:par>
                              <p:par>
                                <p:cTn id="7" presetID="55"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2000" fill="hold"/>
                                        <p:tgtEl>
                                          <p:spTgt spid="2"/>
                                        </p:tgtEl>
                                        <p:attrNameLst>
                                          <p:attrName>ppt_w</p:attrName>
                                        </p:attrNameLst>
                                      </p:cBhvr>
                                      <p:tavLst>
                                        <p:tav tm="0">
                                          <p:val>
                                            <p:strVal val="#ppt_w*0.70"/>
                                          </p:val>
                                        </p:tav>
                                        <p:tav tm="100000">
                                          <p:val>
                                            <p:strVal val="#ppt_w"/>
                                          </p:val>
                                        </p:tav>
                                      </p:tavLst>
                                    </p:anim>
                                    <p:anim calcmode="lin" valueType="num">
                                      <p:cBhvr>
                                        <p:cTn id="10" dur="2000" fill="hold"/>
                                        <p:tgtEl>
                                          <p:spTgt spid="2"/>
                                        </p:tgtEl>
                                        <p:attrNameLst>
                                          <p:attrName>ppt_h</p:attrName>
                                        </p:attrNameLst>
                                      </p:cBhvr>
                                      <p:tavLst>
                                        <p:tav tm="0">
                                          <p:val>
                                            <p:strVal val="#ppt_h"/>
                                          </p:val>
                                        </p:tav>
                                        <p:tav tm="100000">
                                          <p:val>
                                            <p:strVal val="#ppt_h"/>
                                          </p:val>
                                        </p:tav>
                                      </p:tavLst>
                                    </p:anim>
                                    <p:animEffect transition="in" filter="fade">
                                      <p:cBhvr>
                                        <p:cTn id="11" dur="2000"/>
                                        <p:tgtEl>
                                          <p:spTgt spid="2"/>
                                        </p:tgtEl>
                                      </p:cBhvr>
                                    </p:animEffect>
                                  </p:childTnLst>
                                </p:cTn>
                              </p:par>
                              <p:par>
                                <p:cTn id="12" presetID="55" presetClass="entr" presetSubtype="0" fill="hold" nodeType="withEffect">
                                  <p:stCondLst>
                                    <p:cond delay="200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strVal val="#ppt_w*0.70"/>
                                          </p:val>
                                        </p:tav>
                                        <p:tav tm="100000">
                                          <p:val>
                                            <p:strVal val="#ppt_w"/>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animEffect transition="in" filter="fade">
                                      <p:cBhvr>
                                        <p:cTn id="16" dur="2000"/>
                                        <p:tgtEl>
                                          <p:spTgt spid="3"/>
                                        </p:tgtEl>
                                      </p:cBhvr>
                                    </p:animEffect>
                                  </p:childTnLst>
                                </p:cTn>
                              </p:par>
                              <p:par>
                                <p:cTn id="17" presetID="55" presetClass="entr" presetSubtype="0" fill="hold" nodeType="withEffect">
                                  <p:stCondLst>
                                    <p:cond delay="4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strVal val="#ppt_w*0.70"/>
                                          </p:val>
                                        </p:tav>
                                        <p:tav tm="100000">
                                          <p:val>
                                            <p:strVal val="#ppt_w"/>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animEffect transition="in" filter="fade">
                                      <p:cBhvr>
                                        <p:cTn id="21" dur="2000"/>
                                        <p:tgtEl>
                                          <p:spTgt spid="4"/>
                                        </p:tgtEl>
                                      </p:cBhvr>
                                    </p:animEffect>
                                  </p:childTnLst>
                                </p:cTn>
                              </p:par>
                              <p:par>
                                <p:cTn id="22" presetID="55" presetClass="entr" presetSubtype="0" fill="hold" nodeType="withEffect">
                                  <p:stCondLst>
                                    <p:cond delay="6000"/>
                                  </p:stCondLst>
                                  <p:childTnLst>
                                    <p:set>
                                      <p:cBhvr>
                                        <p:cTn id="23" dur="1" fill="hold">
                                          <p:stCondLst>
                                            <p:cond delay="0"/>
                                          </p:stCondLst>
                                        </p:cTn>
                                        <p:tgtEl>
                                          <p:spTgt spid="5"/>
                                        </p:tgtEl>
                                        <p:attrNameLst>
                                          <p:attrName>style.visibility</p:attrName>
                                        </p:attrNameLst>
                                      </p:cBhvr>
                                      <p:to>
                                        <p:strVal val="visible"/>
                                      </p:to>
                                    </p:set>
                                    <p:anim calcmode="lin" valueType="num">
                                      <p:cBhvr>
                                        <p:cTn id="24" dur="2000" fill="hold"/>
                                        <p:tgtEl>
                                          <p:spTgt spid="5"/>
                                        </p:tgtEl>
                                        <p:attrNameLst>
                                          <p:attrName>ppt_w</p:attrName>
                                        </p:attrNameLst>
                                      </p:cBhvr>
                                      <p:tavLst>
                                        <p:tav tm="0">
                                          <p:val>
                                            <p:strVal val="#ppt_w*0.70"/>
                                          </p:val>
                                        </p:tav>
                                        <p:tav tm="100000">
                                          <p:val>
                                            <p:strVal val="#ppt_w"/>
                                          </p:val>
                                        </p:tav>
                                      </p:tavLst>
                                    </p:anim>
                                    <p:anim calcmode="lin" valueType="num">
                                      <p:cBhvr>
                                        <p:cTn id="25" dur="2000" fill="hold"/>
                                        <p:tgtEl>
                                          <p:spTgt spid="5"/>
                                        </p:tgtEl>
                                        <p:attrNameLst>
                                          <p:attrName>ppt_h</p:attrName>
                                        </p:attrNameLst>
                                      </p:cBhvr>
                                      <p:tavLst>
                                        <p:tav tm="0">
                                          <p:val>
                                            <p:strVal val="#ppt_h"/>
                                          </p:val>
                                        </p:tav>
                                        <p:tav tm="100000">
                                          <p:val>
                                            <p:strVal val="#ppt_h"/>
                                          </p:val>
                                        </p:tav>
                                      </p:tavLst>
                                    </p:anim>
                                    <p:animEffect transition="in" filter="fade">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Text Box 2"/>
          <p:cNvSpPr txBox="1">
            <a:spLocks noChangeArrowheads="1"/>
          </p:cNvSpPr>
          <p:nvPr/>
        </p:nvSpPr>
        <p:spPr bwMode="auto">
          <a:xfrm>
            <a:off x="381000" y="1268413"/>
            <a:ext cx="4603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A50021"/>
                </a:solidFill>
              </a:rPr>
              <a:t>Simultaneous / parallel</a:t>
            </a:r>
            <a:endParaRPr lang="en-US" sz="3200">
              <a:solidFill>
                <a:srgbClr val="A50021"/>
              </a:solidFill>
            </a:endParaRPr>
          </a:p>
        </p:txBody>
      </p:sp>
      <p:grpSp>
        <p:nvGrpSpPr>
          <p:cNvPr id="2" name="Group 3"/>
          <p:cNvGrpSpPr>
            <a:grpSpLocks/>
          </p:cNvGrpSpPr>
          <p:nvPr/>
        </p:nvGrpSpPr>
        <p:grpSpPr bwMode="auto">
          <a:xfrm>
            <a:off x="1066800" y="1881188"/>
            <a:ext cx="2149475" cy="579437"/>
            <a:chOff x="672" y="1498"/>
            <a:chExt cx="1354" cy="365"/>
          </a:xfrm>
        </p:grpSpPr>
        <p:sp>
          <p:nvSpPr>
            <p:cNvPr id="63517" name="Text Box 4"/>
            <p:cNvSpPr txBox="1">
              <a:spLocks noChangeArrowheads="1"/>
            </p:cNvSpPr>
            <p:nvPr/>
          </p:nvSpPr>
          <p:spPr bwMode="auto">
            <a:xfrm>
              <a:off x="758" y="1498"/>
              <a:ext cx="12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Sensitivity</a:t>
              </a:r>
            </a:p>
          </p:txBody>
        </p:sp>
        <p:sp>
          <p:nvSpPr>
            <p:cNvPr id="63518" name="Line 5"/>
            <p:cNvSpPr>
              <a:spLocks noChangeShapeType="1"/>
            </p:cNvSpPr>
            <p:nvPr/>
          </p:nvSpPr>
          <p:spPr bwMode="auto">
            <a:xfrm flipV="1">
              <a:off x="672" y="1584"/>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6"/>
          <p:cNvGrpSpPr>
            <a:grpSpLocks/>
          </p:cNvGrpSpPr>
          <p:nvPr/>
        </p:nvGrpSpPr>
        <p:grpSpPr bwMode="auto">
          <a:xfrm>
            <a:off x="1066800" y="2414588"/>
            <a:ext cx="952500" cy="579437"/>
            <a:chOff x="672" y="1498"/>
            <a:chExt cx="600" cy="365"/>
          </a:xfrm>
        </p:grpSpPr>
        <p:sp>
          <p:nvSpPr>
            <p:cNvPr id="63515" name="Text Box 7"/>
            <p:cNvSpPr txBox="1">
              <a:spLocks noChangeArrowheads="1"/>
            </p:cNvSpPr>
            <p:nvPr/>
          </p:nvSpPr>
          <p:spPr bwMode="auto">
            <a:xfrm>
              <a:off x="758" y="1498"/>
              <a:ext cx="51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PV</a:t>
              </a:r>
              <a:r>
                <a:rPr lang="en-US" sz="3200" baseline="40000"/>
                <a:t>-</a:t>
              </a:r>
              <a:endParaRPr lang="en-US" sz="3200"/>
            </a:p>
          </p:txBody>
        </p:sp>
        <p:sp>
          <p:nvSpPr>
            <p:cNvPr id="63516" name="Line 8"/>
            <p:cNvSpPr>
              <a:spLocks noChangeShapeType="1"/>
            </p:cNvSpPr>
            <p:nvPr/>
          </p:nvSpPr>
          <p:spPr bwMode="auto">
            <a:xfrm flipV="1">
              <a:off x="672" y="1584"/>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9"/>
          <p:cNvGrpSpPr>
            <a:grpSpLocks/>
          </p:cNvGrpSpPr>
          <p:nvPr/>
        </p:nvGrpSpPr>
        <p:grpSpPr bwMode="auto">
          <a:xfrm>
            <a:off x="3733800" y="1881188"/>
            <a:ext cx="2149475" cy="579437"/>
            <a:chOff x="2447" y="1505"/>
            <a:chExt cx="1354" cy="365"/>
          </a:xfrm>
        </p:grpSpPr>
        <p:sp>
          <p:nvSpPr>
            <p:cNvPr id="63513" name="Text Box 10"/>
            <p:cNvSpPr txBox="1">
              <a:spLocks noChangeArrowheads="1"/>
            </p:cNvSpPr>
            <p:nvPr/>
          </p:nvSpPr>
          <p:spPr bwMode="auto">
            <a:xfrm>
              <a:off x="2533" y="1505"/>
              <a:ext cx="12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Specificity</a:t>
              </a:r>
            </a:p>
          </p:txBody>
        </p:sp>
        <p:sp>
          <p:nvSpPr>
            <p:cNvPr id="63514" name="Line 11"/>
            <p:cNvSpPr>
              <a:spLocks noChangeShapeType="1"/>
            </p:cNvSpPr>
            <p:nvPr/>
          </p:nvSpPr>
          <p:spPr bwMode="auto">
            <a:xfrm>
              <a:off x="2447" y="1591"/>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12"/>
          <p:cNvGrpSpPr>
            <a:grpSpLocks/>
          </p:cNvGrpSpPr>
          <p:nvPr/>
        </p:nvGrpSpPr>
        <p:grpSpPr bwMode="auto">
          <a:xfrm>
            <a:off x="3733800" y="2414588"/>
            <a:ext cx="1019175" cy="579437"/>
            <a:chOff x="2439" y="1822"/>
            <a:chExt cx="642" cy="365"/>
          </a:xfrm>
        </p:grpSpPr>
        <p:sp>
          <p:nvSpPr>
            <p:cNvPr id="63511" name="Text Box 13"/>
            <p:cNvSpPr txBox="1">
              <a:spLocks noChangeArrowheads="1"/>
            </p:cNvSpPr>
            <p:nvPr/>
          </p:nvSpPr>
          <p:spPr bwMode="auto">
            <a:xfrm>
              <a:off x="2525" y="1822"/>
              <a:ext cx="55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PV</a:t>
              </a:r>
              <a:r>
                <a:rPr lang="en-US" sz="3200" baseline="40000"/>
                <a:t>+</a:t>
              </a:r>
              <a:endParaRPr lang="en-US" sz="3200"/>
            </a:p>
          </p:txBody>
        </p:sp>
        <p:sp>
          <p:nvSpPr>
            <p:cNvPr id="63512" name="Line 14"/>
            <p:cNvSpPr>
              <a:spLocks noChangeShapeType="1"/>
            </p:cNvSpPr>
            <p:nvPr/>
          </p:nvSpPr>
          <p:spPr bwMode="auto">
            <a:xfrm>
              <a:off x="2439" y="1908"/>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89487" name="Text Box 15"/>
          <p:cNvSpPr txBox="1">
            <a:spLocks noChangeArrowheads="1"/>
          </p:cNvSpPr>
          <p:nvPr/>
        </p:nvSpPr>
        <p:spPr bwMode="auto">
          <a:xfrm>
            <a:off x="457200" y="4059238"/>
            <a:ext cx="36337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rgbClr val="A50021"/>
                </a:solidFill>
              </a:rPr>
              <a:t>Sequential / serial</a:t>
            </a:r>
            <a:endParaRPr lang="en-US" sz="3200">
              <a:solidFill>
                <a:srgbClr val="A50021"/>
              </a:solidFill>
            </a:endParaRPr>
          </a:p>
        </p:txBody>
      </p:sp>
      <p:sp>
        <p:nvSpPr>
          <p:cNvPr id="489488" name="Text Box 16"/>
          <p:cNvSpPr txBox="1">
            <a:spLocks noChangeArrowheads="1"/>
          </p:cNvSpPr>
          <p:nvPr/>
        </p:nvSpPr>
        <p:spPr bwMode="auto">
          <a:xfrm>
            <a:off x="685800" y="5942013"/>
            <a:ext cx="7051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Expensive &amp; risky tests</a:t>
            </a:r>
          </a:p>
          <a:p>
            <a:pPr>
              <a:buFontTx/>
              <a:buNone/>
            </a:pPr>
            <a:r>
              <a:rPr lang="en-US" sz="2800"/>
              <a:t>Use after simple/safe tests suggest disease</a:t>
            </a:r>
          </a:p>
        </p:txBody>
      </p:sp>
      <p:grpSp>
        <p:nvGrpSpPr>
          <p:cNvPr id="6" name="Group 17"/>
          <p:cNvGrpSpPr>
            <a:grpSpLocks/>
          </p:cNvGrpSpPr>
          <p:nvPr/>
        </p:nvGrpSpPr>
        <p:grpSpPr bwMode="auto">
          <a:xfrm>
            <a:off x="1066800" y="4770438"/>
            <a:ext cx="2149475" cy="579437"/>
            <a:chOff x="672" y="3005"/>
            <a:chExt cx="1354" cy="365"/>
          </a:xfrm>
        </p:grpSpPr>
        <p:sp>
          <p:nvSpPr>
            <p:cNvPr id="63509" name="Text Box 18"/>
            <p:cNvSpPr txBox="1">
              <a:spLocks noChangeArrowheads="1"/>
            </p:cNvSpPr>
            <p:nvPr/>
          </p:nvSpPr>
          <p:spPr bwMode="auto">
            <a:xfrm>
              <a:off x="758" y="3005"/>
              <a:ext cx="12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Sensitivity</a:t>
              </a:r>
            </a:p>
          </p:txBody>
        </p:sp>
        <p:sp>
          <p:nvSpPr>
            <p:cNvPr id="63510" name="Line 19"/>
            <p:cNvSpPr>
              <a:spLocks noChangeShapeType="1"/>
            </p:cNvSpPr>
            <p:nvPr/>
          </p:nvSpPr>
          <p:spPr bwMode="auto">
            <a:xfrm>
              <a:off x="672" y="3091"/>
              <a:ext cx="0" cy="17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20"/>
          <p:cNvGrpSpPr>
            <a:grpSpLocks/>
          </p:cNvGrpSpPr>
          <p:nvPr/>
        </p:nvGrpSpPr>
        <p:grpSpPr bwMode="auto">
          <a:xfrm>
            <a:off x="1066800" y="5284788"/>
            <a:ext cx="952500" cy="579437"/>
            <a:chOff x="672" y="3329"/>
            <a:chExt cx="600" cy="365"/>
          </a:xfrm>
        </p:grpSpPr>
        <p:sp>
          <p:nvSpPr>
            <p:cNvPr id="63507" name="Text Box 21"/>
            <p:cNvSpPr txBox="1">
              <a:spLocks noChangeArrowheads="1"/>
            </p:cNvSpPr>
            <p:nvPr/>
          </p:nvSpPr>
          <p:spPr bwMode="auto">
            <a:xfrm>
              <a:off x="758" y="3329"/>
              <a:ext cx="51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PV</a:t>
              </a:r>
              <a:r>
                <a:rPr lang="en-US" sz="3200" baseline="40000"/>
                <a:t>-</a:t>
              </a:r>
              <a:endParaRPr lang="en-US" sz="3200"/>
            </a:p>
          </p:txBody>
        </p:sp>
        <p:sp>
          <p:nvSpPr>
            <p:cNvPr id="63508" name="Line 22"/>
            <p:cNvSpPr>
              <a:spLocks noChangeShapeType="1"/>
            </p:cNvSpPr>
            <p:nvPr/>
          </p:nvSpPr>
          <p:spPr bwMode="auto">
            <a:xfrm>
              <a:off x="672" y="3415"/>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3"/>
          <p:cNvGrpSpPr>
            <a:grpSpLocks/>
          </p:cNvGrpSpPr>
          <p:nvPr/>
        </p:nvGrpSpPr>
        <p:grpSpPr bwMode="auto">
          <a:xfrm>
            <a:off x="3884613" y="4781550"/>
            <a:ext cx="2149475" cy="579438"/>
            <a:chOff x="2447" y="3012"/>
            <a:chExt cx="1354" cy="365"/>
          </a:xfrm>
        </p:grpSpPr>
        <p:sp>
          <p:nvSpPr>
            <p:cNvPr id="63505" name="Text Box 24"/>
            <p:cNvSpPr txBox="1">
              <a:spLocks noChangeArrowheads="1"/>
            </p:cNvSpPr>
            <p:nvPr/>
          </p:nvSpPr>
          <p:spPr bwMode="auto">
            <a:xfrm>
              <a:off x="2533" y="3012"/>
              <a:ext cx="12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Specificity</a:t>
              </a:r>
            </a:p>
          </p:txBody>
        </p:sp>
        <p:sp>
          <p:nvSpPr>
            <p:cNvPr id="63506" name="Line 25"/>
            <p:cNvSpPr>
              <a:spLocks noChangeShapeType="1"/>
            </p:cNvSpPr>
            <p:nvPr/>
          </p:nvSpPr>
          <p:spPr bwMode="auto">
            <a:xfrm flipV="1">
              <a:off x="2447" y="3098"/>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 name="Group 26"/>
          <p:cNvGrpSpPr>
            <a:grpSpLocks/>
          </p:cNvGrpSpPr>
          <p:nvPr/>
        </p:nvGrpSpPr>
        <p:grpSpPr bwMode="auto">
          <a:xfrm>
            <a:off x="3871913" y="5284788"/>
            <a:ext cx="1019175" cy="579437"/>
            <a:chOff x="2439" y="3329"/>
            <a:chExt cx="642" cy="365"/>
          </a:xfrm>
        </p:grpSpPr>
        <p:sp>
          <p:nvSpPr>
            <p:cNvPr id="63503" name="Text Box 27"/>
            <p:cNvSpPr txBox="1">
              <a:spLocks noChangeArrowheads="1"/>
            </p:cNvSpPr>
            <p:nvPr/>
          </p:nvSpPr>
          <p:spPr bwMode="auto">
            <a:xfrm>
              <a:off x="2525" y="3329"/>
              <a:ext cx="55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PV</a:t>
              </a:r>
              <a:r>
                <a:rPr lang="en-US" sz="3200" baseline="40000"/>
                <a:t>+</a:t>
              </a:r>
              <a:endParaRPr lang="en-US" sz="3200"/>
            </a:p>
          </p:txBody>
        </p:sp>
        <p:sp>
          <p:nvSpPr>
            <p:cNvPr id="63504" name="Line 28"/>
            <p:cNvSpPr>
              <a:spLocks noChangeShapeType="1"/>
            </p:cNvSpPr>
            <p:nvPr/>
          </p:nvSpPr>
          <p:spPr bwMode="auto">
            <a:xfrm flipV="1">
              <a:off x="2439" y="3415"/>
              <a:ext cx="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89501" name="Text Box 29"/>
          <p:cNvSpPr txBox="1">
            <a:spLocks noChangeArrowheads="1"/>
          </p:cNvSpPr>
          <p:nvPr/>
        </p:nvSpPr>
        <p:spPr bwMode="auto">
          <a:xfrm>
            <a:off x="762000" y="2949575"/>
            <a:ext cx="5845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Rapid assessment </a:t>
            </a:r>
          </a:p>
          <a:p>
            <a:pPr>
              <a:buFontTx/>
              <a:buNone/>
            </a:pPr>
            <a:r>
              <a:rPr lang="en-US" sz="2800"/>
              <a:t>When important not to miss disease</a:t>
            </a:r>
            <a:endParaRPr lang="en-US" sz="2400"/>
          </a:p>
        </p:txBody>
      </p:sp>
      <p:sp>
        <p:nvSpPr>
          <p:cNvPr id="489502" name="Rectangle 30"/>
          <p:cNvSpPr>
            <a:spLocks noGrp="1" noChangeArrowheads="1"/>
          </p:cNvSpPr>
          <p:nvPr>
            <p:ph type="title"/>
          </p:nvPr>
        </p:nvSpPr>
        <p:spPr>
          <a:xfrm>
            <a:off x="457200" y="-171450"/>
            <a:ext cx="8229600" cy="1371600"/>
          </a:xfrm>
        </p:spPr>
        <p:txBody>
          <a:bodyPr/>
          <a:lstStyle/>
          <a:p>
            <a:pPr eaLnBrk="1" hangingPunct="1">
              <a:defRPr/>
            </a:pPr>
            <a:r>
              <a:rPr lang="en-US" sz="4000" smtClean="0">
                <a:solidFill>
                  <a:srgbClr val="990033"/>
                </a:solidFill>
                <a:effectLst>
                  <a:outerShdw blurRad="38100" dist="38100" dir="2700000" algn="tl">
                    <a:srgbClr val="C0C0C0"/>
                  </a:outerShdw>
                </a:effectLst>
              </a:rPr>
              <a:t>Simultaneous and Sequential Tests</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025" fill="hold"/>
                                        <p:tgtEl>
                                          <p:spTgt spid="11"/>
                                        </p:tgtEl>
                                      </p:cBhvr>
                                    </p:cmd>
                                  </p:childTnLst>
                                </p:cTn>
                              </p:par>
                              <p:par>
                                <p:cTn id="7" presetID="55" presetClass="entr" presetSubtype="0" fill="hold" grpId="0" nodeType="withEffect">
                                  <p:stCondLst>
                                    <p:cond delay="0"/>
                                  </p:stCondLst>
                                  <p:childTnLst>
                                    <p:set>
                                      <p:cBhvr>
                                        <p:cTn id="8" dur="1" fill="hold">
                                          <p:stCondLst>
                                            <p:cond delay="0"/>
                                          </p:stCondLst>
                                        </p:cTn>
                                        <p:tgtEl>
                                          <p:spTgt spid="489474"/>
                                        </p:tgtEl>
                                        <p:attrNameLst>
                                          <p:attrName>style.visibility</p:attrName>
                                        </p:attrNameLst>
                                      </p:cBhvr>
                                      <p:to>
                                        <p:strVal val="visible"/>
                                      </p:to>
                                    </p:set>
                                    <p:anim calcmode="lin" valueType="num">
                                      <p:cBhvr>
                                        <p:cTn id="9" dur="2000" fill="hold"/>
                                        <p:tgtEl>
                                          <p:spTgt spid="489474"/>
                                        </p:tgtEl>
                                        <p:attrNameLst>
                                          <p:attrName>ppt_w</p:attrName>
                                        </p:attrNameLst>
                                      </p:cBhvr>
                                      <p:tavLst>
                                        <p:tav tm="0">
                                          <p:val>
                                            <p:strVal val="#ppt_w*0.70"/>
                                          </p:val>
                                        </p:tav>
                                        <p:tav tm="100000">
                                          <p:val>
                                            <p:strVal val="#ppt_w"/>
                                          </p:val>
                                        </p:tav>
                                      </p:tavLst>
                                    </p:anim>
                                    <p:anim calcmode="lin" valueType="num">
                                      <p:cBhvr>
                                        <p:cTn id="10" dur="2000" fill="hold"/>
                                        <p:tgtEl>
                                          <p:spTgt spid="489474"/>
                                        </p:tgtEl>
                                        <p:attrNameLst>
                                          <p:attrName>ppt_h</p:attrName>
                                        </p:attrNameLst>
                                      </p:cBhvr>
                                      <p:tavLst>
                                        <p:tav tm="0">
                                          <p:val>
                                            <p:strVal val="#ppt_h"/>
                                          </p:val>
                                        </p:tav>
                                        <p:tav tm="100000">
                                          <p:val>
                                            <p:strVal val="#ppt_h"/>
                                          </p:val>
                                        </p:tav>
                                      </p:tavLst>
                                    </p:anim>
                                    <p:animEffect transition="in" filter="fade">
                                      <p:cBhvr>
                                        <p:cTn id="11" dur="2000"/>
                                        <p:tgtEl>
                                          <p:spTgt spid="489474"/>
                                        </p:tgtEl>
                                      </p:cBhvr>
                                    </p:animEffect>
                                  </p:childTnLst>
                                </p:cTn>
                              </p:par>
                              <p:par>
                                <p:cTn id="12" presetID="55" presetClass="entr" presetSubtype="0" fill="hold" nodeType="with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ppt_w</p:attrName>
                                        </p:attrNameLst>
                                      </p:cBhvr>
                                      <p:tavLst>
                                        <p:tav tm="0">
                                          <p:val>
                                            <p:strVal val="#ppt_w*0.70"/>
                                          </p:val>
                                        </p:tav>
                                        <p:tav tm="100000">
                                          <p:val>
                                            <p:strVal val="#ppt_w"/>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animEffect transition="in" filter="fade">
                                      <p:cBhvr>
                                        <p:cTn id="16" dur="2000"/>
                                        <p:tgtEl>
                                          <p:spTgt spid="2"/>
                                        </p:tgtEl>
                                      </p:cBhvr>
                                    </p:animEffect>
                                  </p:childTnLst>
                                </p:cTn>
                              </p:par>
                              <p:par>
                                <p:cTn id="17" presetID="55" presetClass="entr" presetSubtype="0"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strVal val="#ppt_w*0.70"/>
                                          </p:val>
                                        </p:tav>
                                        <p:tav tm="100000">
                                          <p:val>
                                            <p:strVal val="#ppt_w"/>
                                          </p:val>
                                        </p:tav>
                                      </p:tavLst>
                                    </p:anim>
                                    <p:anim calcmode="lin" valueType="num">
                                      <p:cBhvr>
                                        <p:cTn id="20" dur="2000" fill="hold"/>
                                        <p:tgtEl>
                                          <p:spTgt spid="3"/>
                                        </p:tgtEl>
                                        <p:attrNameLst>
                                          <p:attrName>ppt_h</p:attrName>
                                        </p:attrNameLst>
                                      </p:cBhvr>
                                      <p:tavLst>
                                        <p:tav tm="0">
                                          <p:val>
                                            <p:strVal val="#ppt_h"/>
                                          </p:val>
                                        </p:tav>
                                        <p:tav tm="100000">
                                          <p:val>
                                            <p:strVal val="#ppt_h"/>
                                          </p:val>
                                        </p:tav>
                                      </p:tavLst>
                                    </p:anim>
                                    <p:animEffect transition="in" filter="fade">
                                      <p:cBhvr>
                                        <p:cTn id="21" dur="2000"/>
                                        <p:tgtEl>
                                          <p:spTgt spid="3"/>
                                        </p:tgtEl>
                                      </p:cBhvr>
                                    </p:animEffect>
                                  </p:childTnLst>
                                </p:cTn>
                              </p:par>
                              <p:par>
                                <p:cTn id="22" presetID="55" presetClass="entr" presetSubtype="0" fill="hold" nodeType="withEffect">
                                  <p:stCondLst>
                                    <p:cond delay="12000"/>
                                  </p:stCondLst>
                                  <p:childTnLst>
                                    <p:set>
                                      <p:cBhvr>
                                        <p:cTn id="23" dur="1" fill="hold">
                                          <p:stCondLst>
                                            <p:cond delay="0"/>
                                          </p:stCondLst>
                                        </p:cTn>
                                        <p:tgtEl>
                                          <p:spTgt spid="4"/>
                                        </p:tgtEl>
                                        <p:attrNameLst>
                                          <p:attrName>style.visibility</p:attrName>
                                        </p:attrNameLst>
                                      </p:cBhvr>
                                      <p:to>
                                        <p:strVal val="visible"/>
                                      </p:to>
                                    </p:set>
                                    <p:anim calcmode="lin" valueType="num">
                                      <p:cBhvr>
                                        <p:cTn id="24" dur="2000" fill="hold"/>
                                        <p:tgtEl>
                                          <p:spTgt spid="4"/>
                                        </p:tgtEl>
                                        <p:attrNameLst>
                                          <p:attrName>ppt_w</p:attrName>
                                        </p:attrNameLst>
                                      </p:cBhvr>
                                      <p:tavLst>
                                        <p:tav tm="0">
                                          <p:val>
                                            <p:strVal val="#ppt_w*0.70"/>
                                          </p:val>
                                        </p:tav>
                                        <p:tav tm="100000">
                                          <p:val>
                                            <p:strVal val="#ppt_w"/>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animEffect transition="in" filter="fade">
                                      <p:cBhvr>
                                        <p:cTn id="26" dur="2000"/>
                                        <p:tgtEl>
                                          <p:spTgt spid="4"/>
                                        </p:tgtEl>
                                      </p:cBhvr>
                                    </p:animEffect>
                                  </p:childTnLst>
                                </p:cTn>
                              </p:par>
                              <p:par>
                                <p:cTn id="27" presetID="55" presetClass="entr" presetSubtype="0" fill="hold" nodeType="withEffect">
                                  <p:stCondLst>
                                    <p:cond delay="1200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strVal val="#ppt_w*0.70"/>
                                          </p:val>
                                        </p:tav>
                                        <p:tav tm="100000">
                                          <p:val>
                                            <p:strVal val="#ppt_w"/>
                                          </p:val>
                                        </p:tav>
                                      </p:tavLst>
                                    </p:anim>
                                    <p:anim calcmode="lin" valueType="num">
                                      <p:cBhvr>
                                        <p:cTn id="30" dur="2000" fill="hold"/>
                                        <p:tgtEl>
                                          <p:spTgt spid="5"/>
                                        </p:tgtEl>
                                        <p:attrNameLst>
                                          <p:attrName>ppt_h</p:attrName>
                                        </p:attrNameLst>
                                      </p:cBhvr>
                                      <p:tavLst>
                                        <p:tav tm="0">
                                          <p:val>
                                            <p:strVal val="#ppt_h"/>
                                          </p:val>
                                        </p:tav>
                                        <p:tav tm="100000">
                                          <p:val>
                                            <p:strVal val="#ppt_h"/>
                                          </p:val>
                                        </p:tav>
                                      </p:tavLst>
                                    </p:anim>
                                    <p:animEffect transition="in" filter="fade">
                                      <p:cBhvr>
                                        <p:cTn id="31" dur="2000"/>
                                        <p:tgtEl>
                                          <p:spTgt spid="5"/>
                                        </p:tgtEl>
                                      </p:cBhvr>
                                    </p:animEffect>
                                  </p:childTnLst>
                                </p:cTn>
                              </p:par>
                              <p:par>
                                <p:cTn id="32" presetID="55" presetClass="entr" presetSubtype="0" fill="hold" grpId="0" nodeType="withEffect">
                                  <p:stCondLst>
                                    <p:cond delay="20000"/>
                                  </p:stCondLst>
                                  <p:childTnLst>
                                    <p:set>
                                      <p:cBhvr>
                                        <p:cTn id="33" dur="1" fill="hold">
                                          <p:stCondLst>
                                            <p:cond delay="0"/>
                                          </p:stCondLst>
                                        </p:cTn>
                                        <p:tgtEl>
                                          <p:spTgt spid="489501"/>
                                        </p:tgtEl>
                                        <p:attrNameLst>
                                          <p:attrName>style.visibility</p:attrName>
                                        </p:attrNameLst>
                                      </p:cBhvr>
                                      <p:to>
                                        <p:strVal val="visible"/>
                                      </p:to>
                                    </p:set>
                                    <p:anim calcmode="lin" valueType="num">
                                      <p:cBhvr>
                                        <p:cTn id="34" dur="2000" fill="hold"/>
                                        <p:tgtEl>
                                          <p:spTgt spid="489501"/>
                                        </p:tgtEl>
                                        <p:attrNameLst>
                                          <p:attrName>ppt_w</p:attrName>
                                        </p:attrNameLst>
                                      </p:cBhvr>
                                      <p:tavLst>
                                        <p:tav tm="0">
                                          <p:val>
                                            <p:strVal val="#ppt_w*0.70"/>
                                          </p:val>
                                        </p:tav>
                                        <p:tav tm="100000">
                                          <p:val>
                                            <p:strVal val="#ppt_w"/>
                                          </p:val>
                                        </p:tav>
                                      </p:tavLst>
                                    </p:anim>
                                    <p:anim calcmode="lin" valueType="num">
                                      <p:cBhvr>
                                        <p:cTn id="35" dur="2000" fill="hold"/>
                                        <p:tgtEl>
                                          <p:spTgt spid="489501"/>
                                        </p:tgtEl>
                                        <p:attrNameLst>
                                          <p:attrName>ppt_h</p:attrName>
                                        </p:attrNameLst>
                                      </p:cBhvr>
                                      <p:tavLst>
                                        <p:tav tm="0">
                                          <p:val>
                                            <p:strVal val="#ppt_h"/>
                                          </p:val>
                                        </p:tav>
                                        <p:tav tm="100000">
                                          <p:val>
                                            <p:strVal val="#ppt_h"/>
                                          </p:val>
                                        </p:tav>
                                      </p:tavLst>
                                    </p:anim>
                                    <p:animEffect transition="in" filter="fade">
                                      <p:cBhvr>
                                        <p:cTn id="36" dur="2000"/>
                                        <p:tgtEl>
                                          <p:spTgt spid="489501"/>
                                        </p:tgtEl>
                                      </p:cBhvr>
                                    </p:animEffect>
                                  </p:childTnLst>
                                </p:cTn>
                              </p:par>
                              <p:par>
                                <p:cTn id="37" presetID="55" presetClass="entr" presetSubtype="0" fill="hold" grpId="0" nodeType="withEffect">
                                  <p:stCondLst>
                                    <p:cond delay="30000"/>
                                  </p:stCondLst>
                                  <p:childTnLst>
                                    <p:set>
                                      <p:cBhvr>
                                        <p:cTn id="38" dur="1" fill="hold">
                                          <p:stCondLst>
                                            <p:cond delay="0"/>
                                          </p:stCondLst>
                                        </p:cTn>
                                        <p:tgtEl>
                                          <p:spTgt spid="489487"/>
                                        </p:tgtEl>
                                        <p:attrNameLst>
                                          <p:attrName>style.visibility</p:attrName>
                                        </p:attrNameLst>
                                      </p:cBhvr>
                                      <p:to>
                                        <p:strVal val="visible"/>
                                      </p:to>
                                    </p:set>
                                    <p:anim calcmode="lin" valueType="num">
                                      <p:cBhvr>
                                        <p:cTn id="39" dur="2000" fill="hold"/>
                                        <p:tgtEl>
                                          <p:spTgt spid="489487"/>
                                        </p:tgtEl>
                                        <p:attrNameLst>
                                          <p:attrName>ppt_w</p:attrName>
                                        </p:attrNameLst>
                                      </p:cBhvr>
                                      <p:tavLst>
                                        <p:tav tm="0">
                                          <p:val>
                                            <p:strVal val="#ppt_w*0.70"/>
                                          </p:val>
                                        </p:tav>
                                        <p:tav tm="100000">
                                          <p:val>
                                            <p:strVal val="#ppt_w"/>
                                          </p:val>
                                        </p:tav>
                                      </p:tavLst>
                                    </p:anim>
                                    <p:anim calcmode="lin" valueType="num">
                                      <p:cBhvr>
                                        <p:cTn id="40" dur="2000" fill="hold"/>
                                        <p:tgtEl>
                                          <p:spTgt spid="489487"/>
                                        </p:tgtEl>
                                        <p:attrNameLst>
                                          <p:attrName>ppt_h</p:attrName>
                                        </p:attrNameLst>
                                      </p:cBhvr>
                                      <p:tavLst>
                                        <p:tav tm="0">
                                          <p:val>
                                            <p:strVal val="#ppt_h"/>
                                          </p:val>
                                        </p:tav>
                                        <p:tav tm="100000">
                                          <p:val>
                                            <p:strVal val="#ppt_h"/>
                                          </p:val>
                                        </p:tav>
                                      </p:tavLst>
                                    </p:anim>
                                    <p:animEffect transition="in" filter="fade">
                                      <p:cBhvr>
                                        <p:cTn id="41" dur="2000"/>
                                        <p:tgtEl>
                                          <p:spTgt spid="489487"/>
                                        </p:tgtEl>
                                      </p:cBhvr>
                                    </p:animEffect>
                                  </p:childTnLst>
                                </p:cTn>
                              </p:par>
                              <p:par>
                                <p:cTn id="42" presetID="55" presetClass="entr" presetSubtype="0" fill="hold" nodeType="withEffect">
                                  <p:stCondLst>
                                    <p:cond delay="32000"/>
                                  </p:stCondLst>
                                  <p:childTnLst>
                                    <p:set>
                                      <p:cBhvr>
                                        <p:cTn id="43" dur="1" fill="hold">
                                          <p:stCondLst>
                                            <p:cond delay="0"/>
                                          </p:stCondLst>
                                        </p:cTn>
                                        <p:tgtEl>
                                          <p:spTgt spid="6"/>
                                        </p:tgtEl>
                                        <p:attrNameLst>
                                          <p:attrName>style.visibility</p:attrName>
                                        </p:attrNameLst>
                                      </p:cBhvr>
                                      <p:to>
                                        <p:strVal val="visible"/>
                                      </p:to>
                                    </p:set>
                                    <p:anim calcmode="lin" valueType="num">
                                      <p:cBhvr>
                                        <p:cTn id="44" dur="2000" fill="hold"/>
                                        <p:tgtEl>
                                          <p:spTgt spid="6"/>
                                        </p:tgtEl>
                                        <p:attrNameLst>
                                          <p:attrName>ppt_w</p:attrName>
                                        </p:attrNameLst>
                                      </p:cBhvr>
                                      <p:tavLst>
                                        <p:tav tm="0">
                                          <p:val>
                                            <p:strVal val="#ppt_w*0.70"/>
                                          </p:val>
                                        </p:tav>
                                        <p:tav tm="100000">
                                          <p:val>
                                            <p:strVal val="#ppt_w"/>
                                          </p:val>
                                        </p:tav>
                                      </p:tavLst>
                                    </p:anim>
                                    <p:anim calcmode="lin" valueType="num">
                                      <p:cBhvr>
                                        <p:cTn id="45" dur="2000" fill="hold"/>
                                        <p:tgtEl>
                                          <p:spTgt spid="6"/>
                                        </p:tgtEl>
                                        <p:attrNameLst>
                                          <p:attrName>ppt_h</p:attrName>
                                        </p:attrNameLst>
                                      </p:cBhvr>
                                      <p:tavLst>
                                        <p:tav tm="0">
                                          <p:val>
                                            <p:strVal val="#ppt_h"/>
                                          </p:val>
                                        </p:tav>
                                        <p:tav tm="100000">
                                          <p:val>
                                            <p:strVal val="#ppt_h"/>
                                          </p:val>
                                        </p:tav>
                                      </p:tavLst>
                                    </p:anim>
                                    <p:animEffect transition="in" filter="fade">
                                      <p:cBhvr>
                                        <p:cTn id="46" dur="2000"/>
                                        <p:tgtEl>
                                          <p:spTgt spid="6"/>
                                        </p:tgtEl>
                                      </p:cBhvr>
                                    </p:animEffect>
                                  </p:childTnLst>
                                </p:cTn>
                              </p:par>
                              <p:par>
                                <p:cTn id="47" presetID="55" presetClass="entr" presetSubtype="0" fill="hold" nodeType="withEffect">
                                  <p:stCondLst>
                                    <p:cond delay="32000"/>
                                  </p:stCondLst>
                                  <p:childTnLst>
                                    <p:set>
                                      <p:cBhvr>
                                        <p:cTn id="48" dur="1" fill="hold">
                                          <p:stCondLst>
                                            <p:cond delay="0"/>
                                          </p:stCondLst>
                                        </p:cTn>
                                        <p:tgtEl>
                                          <p:spTgt spid="7"/>
                                        </p:tgtEl>
                                        <p:attrNameLst>
                                          <p:attrName>style.visibility</p:attrName>
                                        </p:attrNameLst>
                                      </p:cBhvr>
                                      <p:to>
                                        <p:strVal val="visible"/>
                                      </p:to>
                                    </p:set>
                                    <p:anim calcmode="lin" valueType="num">
                                      <p:cBhvr>
                                        <p:cTn id="49" dur="2000" fill="hold"/>
                                        <p:tgtEl>
                                          <p:spTgt spid="7"/>
                                        </p:tgtEl>
                                        <p:attrNameLst>
                                          <p:attrName>ppt_w</p:attrName>
                                        </p:attrNameLst>
                                      </p:cBhvr>
                                      <p:tavLst>
                                        <p:tav tm="0">
                                          <p:val>
                                            <p:strVal val="#ppt_w*0.70"/>
                                          </p:val>
                                        </p:tav>
                                        <p:tav tm="100000">
                                          <p:val>
                                            <p:strVal val="#ppt_w"/>
                                          </p:val>
                                        </p:tav>
                                      </p:tavLst>
                                    </p:anim>
                                    <p:anim calcmode="lin" valueType="num">
                                      <p:cBhvr>
                                        <p:cTn id="50" dur="2000" fill="hold"/>
                                        <p:tgtEl>
                                          <p:spTgt spid="7"/>
                                        </p:tgtEl>
                                        <p:attrNameLst>
                                          <p:attrName>ppt_h</p:attrName>
                                        </p:attrNameLst>
                                      </p:cBhvr>
                                      <p:tavLst>
                                        <p:tav tm="0">
                                          <p:val>
                                            <p:strVal val="#ppt_h"/>
                                          </p:val>
                                        </p:tav>
                                        <p:tav tm="100000">
                                          <p:val>
                                            <p:strVal val="#ppt_h"/>
                                          </p:val>
                                        </p:tav>
                                      </p:tavLst>
                                    </p:anim>
                                    <p:animEffect transition="in" filter="fade">
                                      <p:cBhvr>
                                        <p:cTn id="51" dur="2000"/>
                                        <p:tgtEl>
                                          <p:spTgt spid="7"/>
                                        </p:tgtEl>
                                      </p:cBhvr>
                                    </p:animEffect>
                                  </p:childTnLst>
                                </p:cTn>
                              </p:par>
                              <p:par>
                                <p:cTn id="52" presetID="55" presetClass="entr" presetSubtype="0" fill="hold" nodeType="withEffect">
                                  <p:stCondLst>
                                    <p:cond delay="38000"/>
                                  </p:stCondLst>
                                  <p:childTnLst>
                                    <p:set>
                                      <p:cBhvr>
                                        <p:cTn id="53" dur="1" fill="hold">
                                          <p:stCondLst>
                                            <p:cond delay="0"/>
                                          </p:stCondLst>
                                        </p:cTn>
                                        <p:tgtEl>
                                          <p:spTgt spid="8"/>
                                        </p:tgtEl>
                                        <p:attrNameLst>
                                          <p:attrName>style.visibility</p:attrName>
                                        </p:attrNameLst>
                                      </p:cBhvr>
                                      <p:to>
                                        <p:strVal val="visible"/>
                                      </p:to>
                                    </p:set>
                                    <p:anim calcmode="lin" valueType="num">
                                      <p:cBhvr>
                                        <p:cTn id="54" dur="2000" fill="hold"/>
                                        <p:tgtEl>
                                          <p:spTgt spid="8"/>
                                        </p:tgtEl>
                                        <p:attrNameLst>
                                          <p:attrName>ppt_w</p:attrName>
                                        </p:attrNameLst>
                                      </p:cBhvr>
                                      <p:tavLst>
                                        <p:tav tm="0">
                                          <p:val>
                                            <p:strVal val="#ppt_w*0.70"/>
                                          </p:val>
                                        </p:tav>
                                        <p:tav tm="100000">
                                          <p:val>
                                            <p:strVal val="#ppt_w"/>
                                          </p:val>
                                        </p:tav>
                                      </p:tavLst>
                                    </p:anim>
                                    <p:anim calcmode="lin" valueType="num">
                                      <p:cBhvr>
                                        <p:cTn id="55" dur="2000" fill="hold"/>
                                        <p:tgtEl>
                                          <p:spTgt spid="8"/>
                                        </p:tgtEl>
                                        <p:attrNameLst>
                                          <p:attrName>ppt_h</p:attrName>
                                        </p:attrNameLst>
                                      </p:cBhvr>
                                      <p:tavLst>
                                        <p:tav tm="0">
                                          <p:val>
                                            <p:strVal val="#ppt_h"/>
                                          </p:val>
                                        </p:tav>
                                        <p:tav tm="100000">
                                          <p:val>
                                            <p:strVal val="#ppt_h"/>
                                          </p:val>
                                        </p:tav>
                                      </p:tavLst>
                                    </p:anim>
                                    <p:animEffect transition="in" filter="fade">
                                      <p:cBhvr>
                                        <p:cTn id="56" dur="2000"/>
                                        <p:tgtEl>
                                          <p:spTgt spid="8"/>
                                        </p:tgtEl>
                                      </p:cBhvr>
                                    </p:animEffect>
                                  </p:childTnLst>
                                </p:cTn>
                              </p:par>
                              <p:par>
                                <p:cTn id="57" presetID="55" presetClass="entr" presetSubtype="0" fill="hold" nodeType="withEffect">
                                  <p:stCondLst>
                                    <p:cond delay="38000"/>
                                  </p:stCondLst>
                                  <p:childTnLst>
                                    <p:set>
                                      <p:cBhvr>
                                        <p:cTn id="58" dur="1" fill="hold">
                                          <p:stCondLst>
                                            <p:cond delay="0"/>
                                          </p:stCondLst>
                                        </p:cTn>
                                        <p:tgtEl>
                                          <p:spTgt spid="9"/>
                                        </p:tgtEl>
                                        <p:attrNameLst>
                                          <p:attrName>style.visibility</p:attrName>
                                        </p:attrNameLst>
                                      </p:cBhvr>
                                      <p:to>
                                        <p:strVal val="visible"/>
                                      </p:to>
                                    </p:set>
                                    <p:anim calcmode="lin" valueType="num">
                                      <p:cBhvr>
                                        <p:cTn id="59" dur="2000" fill="hold"/>
                                        <p:tgtEl>
                                          <p:spTgt spid="9"/>
                                        </p:tgtEl>
                                        <p:attrNameLst>
                                          <p:attrName>ppt_w</p:attrName>
                                        </p:attrNameLst>
                                      </p:cBhvr>
                                      <p:tavLst>
                                        <p:tav tm="0">
                                          <p:val>
                                            <p:strVal val="#ppt_w*0.70"/>
                                          </p:val>
                                        </p:tav>
                                        <p:tav tm="100000">
                                          <p:val>
                                            <p:strVal val="#ppt_w"/>
                                          </p:val>
                                        </p:tav>
                                      </p:tavLst>
                                    </p:anim>
                                    <p:anim calcmode="lin" valueType="num">
                                      <p:cBhvr>
                                        <p:cTn id="60" dur="2000" fill="hold"/>
                                        <p:tgtEl>
                                          <p:spTgt spid="9"/>
                                        </p:tgtEl>
                                        <p:attrNameLst>
                                          <p:attrName>ppt_h</p:attrName>
                                        </p:attrNameLst>
                                      </p:cBhvr>
                                      <p:tavLst>
                                        <p:tav tm="0">
                                          <p:val>
                                            <p:strVal val="#ppt_h"/>
                                          </p:val>
                                        </p:tav>
                                        <p:tav tm="100000">
                                          <p:val>
                                            <p:strVal val="#ppt_h"/>
                                          </p:val>
                                        </p:tav>
                                      </p:tavLst>
                                    </p:anim>
                                    <p:animEffect transition="in" filter="fade">
                                      <p:cBhvr>
                                        <p:cTn id="61" dur="2000"/>
                                        <p:tgtEl>
                                          <p:spTgt spid="9"/>
                                        </p:tgtEl>
                                      </p:cBhvr>
                                    </p:animEffect>
                                  </p:childTnLst>
                                </p:cTn>
                              </p:par>
                              <p:par>
                                <p:cTn id="62" presetID="55" presetClass="entr" presetSubtype="0" fill="hold" grpId="0" nodeType="withEffect">
                                  <p:stCondLst>
                                    <p:cond delay="46000"/>
                                  </p:stCondLst>
                                  <p:childTnLst>
                                    <p:set>
                                      <p:cBhvr>
                                        <p:cTn id="63" dur="1" fill="hold">
                                          <p:stCondLst>
                                            <p:cond delay="0"/>
                                          </p:stCondLst>
                                        </p:cTn>
                                        <p:tgtEl>
                                          <p:spTgt spid="489488"/>
                                        </p:tgtEl>
                                        <p:attrNameLst>
                                          <p:attrName>style.visibility</p:attrName>
                                        </p:attrNameLst>
                                      </p:cBhvr>
                                      <p:to>
                                        <p:strVal val="visible"/>
                                      </p:to>
                                    </p:set>
                                    <p:anim calcmode="lin" valueType="num">
                                      <p:cBhvr>
                                        <p:cTn id="64" dur="2000" fill="hold"/>
                                        <p:tgtEl>
                                          <p:spTgt spid="489488"/>
                                        </p:tgtEl>
                                        <p:attrNameLst>
                                          <p:attrName>ppt_w</p:attrName>
                                        </p:attrNameLst>
                                      </p:cBhvr>
                                      <p:tavLst>
                                        <p:tav tm="0">
                                          <p:val>
                                            <p:strVal val="#ppt_w*0.70"/>
                                          </p:val>
                                        </p:tav>
                                        <p:tav tm="100000">
                                          <p:val>
                                            <p:strVal val="#ppt_w"/>
                                          </p:val>
                                        </p:tav>
                                      </p:tavLst>
                                    </p:anim>
                                    <p:anim calcmode="lin" valueType="num">
                                      <p:cBhvr>
                                        <p:cTn id="65" dur="2000" fill="hold"/>
                                        <p:tgtEl>
                                          <p:spTgt spid="489488"/>
                                        </p:tgtEl>
                                        <p:attrNameLst>
                                          <p:attrName>ppt_h</p:attrName>
                                        </p:attrNameLst>
                                      </p:cBhvr>
                                      <p:tavLst>
                                        <p:tav tm="0">
                                          <p:val>
                                            <p:strVal val="#ppt_h"/>
                                          </p:val>
                                        </p:tav>
                                        <p:tav tm="100000">
                                          <p:val>
                                            <p:strVal val="#ppt_h"/>
                                          </p:val>
                                        </p:tav>
                                      </p:tavLst>
                                    </p:anim>
                                    <p:animEffect transition="in" filter="fade">
                                      <p:cBhvr>
                                        <p:cTn id="66" dur="2000"/>
                                        <p:tgtEl>
                                          <p:spTgt spid="4894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7" fill="hold" display="0">
                  <p:stCondLst>
                    <p:cond delay="indefinite"/>
                  </p:stCondLst>
                  <p:endCondLst>
                    <p:cond evt="onStopAudio" delay="0">
                      <p:tgtEl>
                        <p:sldTgt/>
                      </p:tgtEl>
                    </p:cond>
                  </p:endCondLst>
                </p:cTn>
                <p:tgtEl>
                  <p:spTgt spid="11"/>
                </p:tgtEl>
              </p:cMediaNode>
            </p:audio>
          </p:childTnLst>
        </p:cTn>
      </p:par>
    </p:tnLst>
    <p:bldLst>
      <p:bldP spid="489474" grpId="0" autoUpdateAnimBg="0"/>
      <p:bldP spid="489487" grpId="0" autoUpdateAnimBg="0"/>
      <p:bldP spid="489488" grpId="0" autoUpdateAnimBg="0"/>
      <p:bldP spid="48950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idx="4294967295"/>
          </p:nvPr>
        </p:nvSpPr>
        <p:spPr>
          <a:xfrm>
            <a:off x="206375" y="-26988"/>
            <a:ext cx="8686800" cy="1143001"/>
          </a:xfrm>
        </p:spPr>
        <p:txBody>
          <a:bodyPr/>
          <a:lstStyle/>
          <a:p>
            <a:pPr eaLnBrk="1" hangingPunct="1">
              <a:defRPr/>
            </a:pPr>
            <a:r>
              <a:rPr lang="en-US" smtClean="0">
                <a:solidFill>
                  <a:srgbClr val="990000"/>
                </a:solidFill>
                <a:effectLst>
                  <a:outerShdw blurRad="38100" dist="38100" dir="2700000" algn="tl">
                    <a:srgbClr val="C0C0C0"/>
                  </a:outerShdw>
                </a:effectLst>
              </a:rPr>
              <a:t>Lead-Time Bias</a:t>
            </a:r>
          </a:p>
        </p:txBody>
      </p:sp>
      <p:sp>
        <p:nvSpPr>
          <p:cNvPr id="64515" name="Text Box 3"/>
          <p:cNvSpPr txBox="1">
            <a:spLocks noChangeArrowheads="1"/>
          </p:cNvSpPr>
          <p:nvPr/>
        </p:nvSpPr>
        <p:spPr bwMode="auto">
          <a:xfrm>
            <a:off x="879475" y="1547813"/>
            <a:ext cx="20780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chemeClr val="bg2"/>
                </a:solidFill>
              </a:rPr>
              <a:t>Lead time</a:t>
            </a:r>
          </a:p>
        </p:txBody>
      </p:sp>
      <p:sp>
        <p:nvSpPr>
          <p:cNvPr id="64516" name="Text Box 4"/>
          <p:cNvSpPr txBox="1">
            <a:spLocks noChangeArrowheads="1"/>
          </p:cNvSpPr>
          <p:nvPr/>
        </p:nvSpPr>
        <p:spPr bwMode="auto">
          <a:xfrm>
            <a:off x="1671638" y="2100263"/>
            <a:ext cx="673893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The period of time between the detection </a:t>
            </a:r>
          </a:p>
          <a:p>
            <a:pPr>
              <a:buFontTx/>
              <a:buNone/>
            </a:pPr>
            <a:r>
              <a:rPr lang="en-US" sz="2800"/>
              <a:t>of a medical condition by screening and </a:t>
            </a:r>
          </a:p>
          <a:p>
            <a:pPr>
              <a:buFontTx/>
              <a:buNone/>
            </a:pPr>
            <a:r>
              <a:rPr lang="en-US" sz="2800"/>
              <a:t>when it ordinarily would be diagnosed </a:t>
            </a:r>
          </a:p>
        </p:txBody>
      </p:sp>
      <p:grpSp>
        <p:nvGrpSpPr>
          <p:cNvPr id="2" name="Group 7"/>
          <p:cNvGrpSpPr>
            <a:grpSpLocks/>
          </p:cNvGrpSpPr>
          <p:nvPr/>
        </p:nvGrpSpPr>
        <p:grpSpPr bwMode="auto">
          <a:xfrm>
            <a:off x="881063" y="3641725"/>
            <a:ext cx="7613650" cy="2019300"/>
            <a:chOff x="555" y="2294"/>
            <a:chExt cx="4796" cy="1272"/>
          </a:xfrm>
        </p:grpSpPr>
        <p:sp>
          <p:nvSpPr>
            <p:cNvPr id="64518" name="Text Box 5"/>
            <p:cNvSpPr txBox="1">
              <a:spLocks noChangeArrowheads="1"/>
            </p:cNvSpPr>
            <p:nvPr/>
          </p:nvSpPr>
          <p:spPr bwMode="auto">
            <a:xfrm>
              <a:off x="555" y="2294"/>
              <a:ext cx="189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chemeClr val="bg2"/>
                  </a:solidFill>
                </a:rPr>
                <a:t>Lead time bias</a:t>
              </a:r>
            </a:p>
          </p:txBody>
        </p:sp>
        <p:sp>
          <p:nvSpPr>
            <p:cNvPr id="64519" name="Text Box 6"/>
            <p:cNvSpPr txBox="1">
              <a:spLocks noChangeArrowheads="1"/>
            </p:cNvSpPr>
            <p:nvPr/>
          </p:nvSpPr>
          <p:spPr bwMode="auto">
            <a:xfrm>
              <a:off x="1057" y="2701"/>
              <a:ext cx="4294"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An increase in survival as measured from </a:t>
              </a:r>
            </a:p>
            <a:p>
              <a:pPr>
                <a:buFontTx/>
                <a:buNone/>
              </a:pPr>
              <a:r>
                <a:rPr lang="en-US" sz="2800"/>
                <a:t>detection of a disease to death, without </a:t>
              </a:r>
            </a:p>
            <a:p>
              <a:pPr>
                <a:buFontTx/>
                <a:buNone/>
              </a:pPr>
              <a:r>
                <a:rPr lang="en-US" sz="2800"/>
                <a:t>lengthening of life </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7523" fill="hold"/>
                                        <p:tgtEl>
                                          <p:spTgt spid="4"/>
                                        </p:tgtEl>
                                      </p:cBhvr>
                                    </p:cmd>
                                  </p:childTnLst>
                                </p:cTn>
                              </p:par>
                              <p:par>
                                <p:cTn id="7" presetID="4" presetClass="entr" presetSubtype="16" fill="hold" nodeType="withEffect">
                                  <p:stCondLst>
                                    <p:cond delay="22000"/>
                                  </p:stCondLst>
                                  <p:childTnLst>
                                    <p:set>
                                      <p:cBhvr>
                                        <p:cTn id="8" dur="1" fill="hold">
                                          <p:stCondLst>
                                            <p:cond delay="0"/>
                                          </p:stCondLst>
                                        </p:cTn>
                                        <p:tgtEl>
                                          <p:spTgt spid="2"/>
                                        </p:tgtEl>
                                        <p:attrNameLst>
                                          <p:attrName>style.visibility</p:attrName>
                                        </p:attrNameLst>
                                      </p:cBhvr>
                                      <p:to>
                                        <p:strVal val="visible"/>
                                      </p:to>
                                    </p:set>
                                    <p:animEffect transition="in" filter="box(in)">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idx="4294967295"/>
          </p:nvPr>
        </p:nvSpPr>
        <p:spPr>
          <a:xfrm>
            <a:off x="206375" y="-26988"/>
            <a:ext cx="8686800" cy="1143001"/>
          </a:xfrm>
        </p:spPr>
        <p:txBody>
          <a:bodyPr/>
          <a:lstStyle/>
          <a:p>
            <a:pPr eaLnBrk="1" hangingPunct="1">
              <a:defRPr/>
            </a:pPr>
            <a:r>
              <a:rPr lang="en-US" smtClean="0">
                <a:solidFill>
                  <a:srgbClr val="990000"/>
                </a:solidFill>
                <a:effectLst>
                  <a:outerShdw blurRad="38100" dist="38100" dir="2700000" algn="tl">
                    <a:srgbClr val="C0C0C0"/>
                  </a:outerShdw>
                </a:effectLst>
              </a:rPr>
              <a:t>Lead-Time Bias</a:t>
            </a:r>
          </a:p>
        </p:txBody>
      </p:sp>
      <p:grpSp>
        <p:nvGrpSpPr>
          <p:cNvPr id="65539" name="Group 3"/>
          <p:cNvGrpSpPr>
            <a:grpSpLocks/>
          </p:cNvGrpSpPr>
          <p:nvPr/>
        </p:nvGrpSpPr>
        <p:grpSpPr bwMode="auto">
          <a:xfrm>
            <a:off x="-22225" y="2857500"/>
            <a:ext cx="7567613" cy="550863"/>
            <a:chOff x="-14" y="1800"/>
            <a:chExt cx="4767" cy="347"/>
          </a:xfrm>
        </p:grpSpPr>
        <p:sp>
          <p:nvSpPr>
            <p:cNvPr id="65569" name="Text Box 4"/>
            <p:cNvSpPr txBox="1">
              <a:spLocks noChangeArrowheads="1"/>
            </p:cNvSpPr>
            <p:nvPr/>
          </p:nvSpPr>
          <p:spPr bwMode="auto">
            <a:xfrm>
              <a:off x="-14" y="1849"/>
              <a:ext cx="11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Unscreened</a:t>
              </a:r>
            </a:p>
          </p:txBody>
        </p:sp>
        <p:grpSp>
          <p:nvGrpSpPr>
            <p:cNvPr id="65570" name="Group 5"/>
            <p:cNvGrpSpPr>
              <a:grpSpLocks/>
            </p:cNvGrpSpPr>
            <p:nvPr/>
          </p:nvGrpSpPr>
          <p:grpSpPr bwMode="auto">
            <a:xfrm>
              <a:off x="1392" y="1800"/>
              <a:ext cx="3361" cy="347"/>
              <a:chOff x="1392" y="1791"/>
              <a:chExt cx="3361" cy="347"/>
            </a:xfrm>
          </p:grpSpPr>
          <p:sp>
            <p:nvSpPr>
              <p:cNvPr id="65571" name="Text Box 6"/>
              <p:cNvSpPr txBox="1">
                <a:spLocks noChangeArrowheads="1"/>
              </p:cNvSpPr>
              <p:nvPr/>
            </p:nvSpPr>
            <p:spPr bwMode="auto">
              <a:xfrm>
                <a:off x="1392" y="1849"/>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O</a:t>
                </a:r>
              </a:p>
            </p:txBody>
          </p:sp>
          <p:sp>
            <p:nvSpPr>
              <p:cNvPr id="65572" name="Text Box 7"/>
              <p:cNvSpPr txBox="1">
                <a:spLocks noChangeArrowheads="1"/>
              </p:cNvSpPr>
              <p:nvPr/>
            </p:nvSpPr>
            <p:spPr bwMode="auto">
              <a:xfrm>
                <a:off x="3489" y="1850"/>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dirty="0" err="1">
                    <a:solidFill>
                      <a:srgbClr val="008080"/>
                    </a:solidFill>
                  </a:rPr>
                  <a:t>Dx</a:t>
                </a:r>
                <a:endParaRPr lang="en-US" sz="2400" b="1" dirty="0">
                  <a:solidFill>
                    <a:srgbClr val="008080"/>
                  </a:solidFill>
                </a:endParaRPr>
              </a:p>
            </p:txBody>
          </p:sp>
          <p:sp>
            <p:nvSpPr>
              <p:cNvPr id="65573" name="Line 8"/>
              <p:cNvSpPr>
                <a:spLocks noChangeShapeType="1"/>
              </p:cNvSpPr>
              <p:nvPr/>
            </p:nvSpPr>
            <p:spPr bwMode="auto">
              <a:xfrm>
                <a:off x="1632" y="1992"/>
                <a:ext cx="187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4" name="Line 9"/>
              <p:cNvSpPr>
                <a:spLocks noChangeShapeType="1"/>
              </p:cNvSpPr>
              <p:nvPr/>
            </p:nvSpPr>
            <p:spPr bwMode="auto">
              <a:xfrm>
                <a:off x="3840" y="1992"/>
                <a:ext cx="720" cy="0"/>
              </a:xfrm>
              <a:prstGeom prst="line">
                <a:avLst/>
              </a:prstGeom>
              <a:noFill/>
              <a:ln w="76200">
                <a:solidFill>
                  <a:srgbClr val="0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5" name="Text Box 10"/>
              <p:cNvSpPr txBox="1">
                <a:spLocks noChangeArrowheads="1"/>
              </p:cNvSpPr>
              <p:nvPr/>
            </p:nvSpPr>
            <p:spPr bwMode="auto">
              <a:xfrm>
                <a:off x="4512" y="1791"/>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t>†</a:t>
                </a:r>
              </a:p>
            </p:txBody>
          </p:sp>
        </p:grpSp>
      </p:grpSp>
      <p:grpSp>
        <p:nvGrpSpPr>
          <p:cNvPr id="4" name="Group 11"/>
          <p:cNvGrpSpPr>
            <a:grpSpLocks/>
          </p:cNvGrpSpPr>
          <p:nvPr/>
        </p:nvGrpSpPr>
        <p:grpSpPr bwMode="auto">
          <a:xfrm>
            <a:off x="-22225" y="3687763"/>
            <a:ext cx="7567613" cy="1066800"/>
            <a:chOff x="-14" y="2323"/>
            <a:chExt cx="4767" cy="672"/>
          </a:xfrm>
        </p:grpSpPr>
        <p:sp>
          <p:nvSpPr>
            <p:cNvPr id="65561" name="Text Box 12"/>
            <p:cNvSpPr txBox="1">
              <a:spLocks noChangeArrowheads="1"/>
            </p:cNvSpPr>
            <p:nvPr/>
          </p:nvSpPr>
          <p:spPr bwMode="auto">
            <a:xfrm>
              <a:off x="-14" y="2323"/>
              <a:ext cx="1331"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t>Screened</a:t>
              </a:r>
            </a:p>
            <a:p>
              <a:pPr>
                <a:buFontTx/>
                <a:buNone/>
              </a:pPr>
              <a:r>
                <a:rPr lang="en-US" sz="2000" dirty="0"/>
                <a:t>  Early treatment </a:t>
              </a:r>
            </a:p>
            <a:p>
              <a:pPr>
                <a:buFontTx/>
                <a:buNone/>
              </a:pPr>
              <a:r>
                <a:rPr lang="en-US" sz="2000" dirty="0">
                  <a:solidFill>
                    <a:srgbClr val="CC00FF"/>
                  </a:solidFill>
                </a:rPr>
                <a:t>  NOT effective</a:t>
              </a:r>
            </a:p>
          </p:txBody>
        </p:sp>
        <p:grpSp>
          <p:nvGrpSpPr>
            <p:cNvPr id="65562" name="Group 13"/>
            <p:cNvGrpSpPr>
              <a:grpSpLocks/>
            </p:cNvGrpSpPr>
            <p:nvPr/>
          </p:nvGrpSpPr>
          <p:grpSpPr bwMode="auto">
            <a:xfrm>
              <a:off x="1392" y="2490"/>
              <a:ext cx="3361" cy="332"/>
              <a:chOff x="1392" y="2490"/>
              <a:chExt cx="3361" cy="332"/>
            </a:xfrm>
          </p:grpSpPr>
          <p:sp>
            <p:nvSpPr>
              <p:cNvPr id="65563" name="Text Box 14"/>
              <p:cNvSpPr txBox="1">
                <a:spLocks noChangeArrowheads="1"/>
              </p:cNvSpPr>
              <p:nvPr/>
            </p:nvSpPr>
            <p:spPr bwMode="auto">
              <a:xfrm>
                <a:off x="1392" y="2534"/>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O</a:t>
                </a:r>
              </a:p>
            </p:txBody>
          </p:sp>
          <p:sp>
            <p:nvSpPr>
              <p:cNvPr id="65564" name="Line 15"/>
              <p:cNvSpPr>
                <a:spLocks noChangeShapeType="1"/>
              </p:cNvSpPr>
              <p:nvPr/>
            </p:nvSpPr>
            <p:spPr bwMode="auto">
              <a:xfrm>
                <a:off x="1632" y="2688"/>
                <a:ext cx="76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Rectangle 16"/>
              <p:cNvSpPr>
                <a:spLocks noChangeArrowheads="1"/>
              </p:cNvSpPr>
              <p:nvPr/>
            </p:nvSpPr>
            <p:spPr bwMode="auto">
              <a:xfrm>
                <a:off x="2372" y="2516"/>
                <a:ext cx="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2400" b="1" dirty="0" err="1">
                    <a:solidFill>
                      <a:srgbClr val="008080"/>
                    </a:solidFill>
                  </a:rPr>
                  <a:t>Dx</a:t>
                </a:r>
                <a:endParaRPr lang="en-US" sz="2400" b="1" dirty="0">
                  <a:solidFill>
                    <a:srgbClr val="008080"/>
                  </a:solidFill>
                </a:endParaRPr>
              </a:p>
            </p:txBody>
          </p:sp>
          <p:sp>
            <p:nvSpPr>
              <p:cNvPr id="65566" name="Line 17"/>
              <p:cNvSpPr>
                <a:spLocks noChangeShapeType="1"/>
              </p:cNvSpPr>
              <p:nvPr/>
            </p:nvSpPr>
            <p:spPr bwMode="auto">
              <a:xfrm>
                <a:off x="2688" y="2688"/>
                <a:ext cx="1872" cy="0"/>
              </a:xfrm>
              <a:prstGeom prst="line">
                <a:avLst/>
              </a:prstGeom>
              <a:noFill/>
              <a:ln w="76200">
                <a:solidFill>
                  <a:srgbClr val="0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Rectangle 18"/>
              <p:cNvSpPr>
                <a:spLocks noChangeArrowheads="1"/>
              </p:cNvSpPr>
              <p:nvPr/>
            </p:nvSpPr>
            <p:spPr bwMode="auto">
              <a:xfrm>
                <a:off x="4512" y="2490"/>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800" b="1"/>
                  <a:t>†</a:t>
                </a:r>
              </a:p>
            </p:txBody>
          </p:sp>
          <p:sp>
            <p:nvSpPr>
              <p:cNvPr id="65568" name="Line 19"/>
              <p:cNvSpPr>
                <a:spLocks noChangeShapeType="1"/>
              </p:cNvSpPr>
              <p:nvPr/>
            </p:nvSpPr>
            <p:spPr bwMode="auto">
              <a:xfrm>
                <a:off x="3648" y="2592"/>
                <a:ext cx="0" cy="1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08948" name="Text Box 20"/>
          <p:cNvSpPr txBox="1">
            <a:spLocks noChangeArrowheads="1"/>
          </p:cNvSpPr>
          <p:nvPr/>
        </p:nvSpPr>
        <p:spPr bwMode="auto">
          <a:xfrm>
            <a:off x="4281488" y="3856038"/>
            <a:ext cx="1439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dirty="0">
                <a:solidFill>
                  <a:srgbClr val="FF3399"/>
                </a:solidFill>
              </a:rPr>
              <a:t>Lead Time</a:t>
            </a:r>
            <a:endParaRPr lang="en-US" sz="2000" b="1" dirty="0"/>
          </a:p>
        </p:txBody>
      </p:sp>
      <p:sp>
        <p:nvSpPr>
          <p:cNvPr id="508949" name="Text Box 21"/>
          <p:cNvSpPr txBox="1">
            <a:spLocks noChangeArrowheads="1"/>
          </p:cNvSpPr>
          <p:nvPr/>
        </p:nvSpPr>
        <p:spPr bwMode="auto">
          <a:xfrm>
            <a:off x="3563938" y="2322513"/>
            <a:ext cx="118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accent2"/>
                </a:solidFill>
              </a:rPr>
              <a:t>EARLY</a:t>
            </a:r>
            <a:endParaRPr lang="en-US" sz="2400" b="1">
              <a:solidFill>
                <a:schemeClr val="accent2"/>
              </a:solidFill>
            </a:endParaRPr>
          </a:p>
        </p:txBody>
      </p:sp>
      <p:grpSp>
        <p:nvGrpSpPr>
          <p:cNvPr id="65543" name="Group 22"/>
          <p:cNvGrpSpPr>
            <a:grpSpLocks/>
          </p:cNvGrpSpPr>
          <p:nvPr/>
        </p:nvGrpSpPr>
        <p:grpSpPr bwMode="auto">
          <a:xfrm>
            <a:off x="1908175" y="1554163"/>
            <a:ext cx="6086475" cy="1225550"/>
            <a:chOff x="1202" y="979"/>
            <a:chExt cx="3834" cy="772"/>
          </a:xfrm>
        </p:grpSpPr>
        <p:sp>
          <p:nvSpPr>
            <p:cNvPr id="65557" name="Text Box 23"/>
            <p:cNvSpPr txBox="1">
              <a:spLocks noChangeArrowheads="1"/>
            </p:cNvSpPr>
            <p:nvPr/>
          </p:nvSpPr>
          <p:spPr bwMode="auto">
            <a:xfrm>
              <a:off x="2200" y="979"/>
              <a:ext cx="209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rgbClr val="008080"/>
                  </a:solidFill>
                </a:rPr>
                <a:t>DIAGNOSIS (Dx)</a:t>
              </a:r>
            </a:p>
          </p:txBody>
        </p:sp>
        <p:sp>
          <p:nvSpPr>
            <p:cNvPr id="65558" name="Text Box 24"/>
            <p:cNvSpPr txBox="1">
              <a:spLocks noChangeArrowheads="1"/>
            </p:cNvSpPr>
            <p:nvPr/>
          </p:nvSpPr>
          <p:spPr bwMode="auto">
            <a:xfrm>
              <a:off x="1202" y="1463"/>
              <a:ext cx="7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accent2"/>
                  </a:solidFill>
                </a:rPr>
                <a:t>ONSET</a:t>
              </a:r>
              <a:endParaRPr lang="en-US" sz="2400" b="1">
                <a:solidFill>
                  <a:schemeClr val="accent2"/>
                </a:solidFill>
              </a:endParaRPr>
            </a:p>
          </p:txBody>
        </p:sp>
        <p:sp>
          <p:nvSpPr>
            <p:cNvPr id="65559" name="Text Box 25"/>
            <p:cNvSpPr txBox="1">
              <a:spLocks noChangeArrowheads="1"/>
            </p:cNvSpPr>
            <p:nvPr/>
          </p:nvSpPr>
          <p:spPr bwMode="auto">
            <a:xfrm>
              <a:off x="3288" y="1461"/>
              <a:ext cx="7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accent2"/>
                  </a:solidFill>
                </a:rPr>
                <a:t>USUAL</a:t>
              </a:r>
              <a:endParaRPr lang="en-US" sz="2400" b="1">
                <a:solidFill>
                  <a:schemeClr val="accent2"/>
                </a:solidFill>
              </a:endParaRPr>
            </a:p>
          </p:txBody>
        </p:sp>
        <p:sp>
          <p:nvSpPr>
            <p:cNvPr id="65560" name="Text Box 26"/>
            <p:cNvSpPr txBox="1">
              <a:spLocks noChangeArrowheads="1"/>
            </p:cNvSpPr>
            <p:nvPr/>
          </p:nvSpPr>
          <p:spPr bwMode="auto">
            <a:xfrm>
              <a:off x="4258" y="1463"/>
              <a:ext cx="7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chemeClr val="accent2"/>
                  </a:solidFill>
                </a:rPr>
                <a:t>DEATH</a:t>
              </a:r>
            </a:p>
          </p:txBody>
        </p:sp>
      </p:grpSp>
      <p:grpSp>
        <p:nvGrpSpPr>
          <p:cNvPr id="7" name="Group 27"/>
          <p:cNvGrpSpPr>
            <a:grpSpLocks/>
          </p:cNvGrpSpPr>
          <p:nvPr/>
        </p:nvGrpSpPr>
        <p:grpSpPr bwMode="auto">
          <a:xfrm>
            <a:off x="0" y="5287963"/>
            <a:ext cx="7280275" cy="1066800"/>
            <a:chOff x="0" y="3331"/>
            <a:chExt cx="4586" cy="672"/>
          </a:xfrm>
        </p:grpSpPr>
        <p:sp>
          <p:nvSpPr>
            <p:cNvPr id="65549" name="Text Box 28"/>
            <p:cNvSpPr txBox="1">
              <a:spLocks noChangeArrowheads="1"/>
            </p:cNvSpPr>
            <p:nvPr/>
          </p:nvSpPr>
          <p:spPr bwMode="auto">
            <a:xfrm>
              <a:off x="0" y="3331"/>
              <a:ext cx="1331"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Screened</a:t>
              </a:r>
            </a:p>
            <a:p>
              <a:pPr>
                <a:buFontTx/>
                <a:buNone/>
              </a:pPr>
              <a:r>
                <a:rPr lang="en-US" sz="2000"/>
                <a:t>  Early treatment </a:t>
              </a:r>
            </a:p>
            <a:p>
              <a:pPr>
                <a:buFontTx/>
                <a:buNone/>
              </a:pPr>
              <a:r>
                <a:rPr lang="en-US" sz="2000">
                  <a:solidFill>
                    <a:srgbClr val="CC00FF"/>
                  </a:solidFill>
                </a:rPr>
                <a:t>  IS effective</a:t>
              </a:r>
            </a:p>
          </p:txBody>
        </p:sp>
        <p:grpSp>
          <p:nvGrpSpPr>
            <p:cNvPr id="65550" name="Group 29"/>
            <p:cNvGrpSpPr>
              <a:grpSpLocks/>
            </p:cNvGrpSpPr>
            <p:nvPr/>
          </p:nvGrpSpPr>
          <p:grpSpPr bwMode="auto">
            <a:xfrm>
              <a:off x="1392" y="3599"/>
              <a:ext cx="3194" cy="289"/>
              <a:chOff x="1392" y="3599"/>
              <a:chExt cx="3194" cy="289"/>
            </a:xfrm>
          </p:grpSpPr>
          <p:sp>
            <p:nvSpPr>
              <p:cNvPr id="65551" name="Text Box 30"/>
              <p:cNvSpPr txBox="1">
                <a:spLocks noChangeArrowheads="1"/>
              </p:cNvSpPr>
              <p:nvPr/>
            </p:nvSpPr>
            <p:spPr bwMode="auto">
              <a:xfrm>
                <a:off x="1392" y="3599"/>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O</a:t>
                </a:r>
              </a:p>
            </p:txBody>
          </p:sp>
          <p:sp>
            <p:nvSpPr>
              <p:cNvPr id="65552" name="Line 31"/>
              <p:cNvSpPr>
                <a:spLocks noChangeShapeType="1"/>
              </p:cNvSpPr>
              <p:nvPr/>
            </p:nvSpPr>
            <p:spPr bwMode="auto">
              <a:xfrm>
                <a:off x="1632" y="3744"/>
                <a:ext cx="76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3" name="Rectangle 32"/>
              <p:cNvSpPr>
                <a:spLocks noChangeArrowheads="1"/>
              </p:cNvSpPr>
              <p:nvPr/>
            </p:nvSpPr>
            <p:spPr bwMode="auto">
              <a:xfrm>
                <a:off x="2376" y="3600"/>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2400" b="1">
                    <a:solidFill>
                      <a:srgbClr val="008080"/>
                    </a:solidFill>
                  </a:rPr>
                  <a:t>Dx</a:t>
                </a:r>
              </a:p>
            </p:txBody>
          </p:sp>
          <p:sp>
            <p:nvSpPr>
              <p:cNvPr id="65554" name="Line 33"/>
              <p:cNvSpPr>
                <a:spLocks noChangeShapeType="1"/>
              </p:cNvSpPr>
              <p:nvPr/>
            </p:nvSpPr>
            <p:spPr bwMode="auto">
              <a:xfrm>
                <a:off x="3648" y="3657"/>
                <a:ext cx="0" cy="1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5" name="Line 34"/>
              <p:cNvSpPr>
                <a:spLocks noChangeShapeType="1"/>
              </p:cNvSpPr>
              <p:nvPr/>
            </p:nvSpPr>
            <p:spPr bwMode="auto">
              <a:xfrm>
                <a:off x="4586" y="3648"/>
                <a:ext cx="0" cy="1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6" name="Line 35"/>
              <p:cNvSpPr>
                <a:spLocks noChangeShapeType="1"/>
              </p:cNvSpPr>
              <p:nvPr/>
            </p:nvSpPr>
            <p:spPr bwMode="auto">
              <a:xfrm>
                <a:off x="2699" y="3766"/>
                <a:ext cx="1872" cy="0"/>
              </a:xfrm>
              <a:prstGeom prst="line">
                <a:avLst/>
              </a:prstGeom>
              <a:noFill/>
              <a:ln w="76200">
                <a:solidFill>
                  <a:srgbClr val="0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9" name="Group 36"/>
          <p:cNvGrpSpPr>
            <a:grpSpLocks/>
          </p:cNvGrpSpPr>
          <p:nvPr/>
        </p:nvGrpSpPr>
        <p:grpSpPr bwMode="auto">
          <a:xfrm>
            <a:off x="7308850" y="5167313"/>
            <a:ext cx="1804988" cy="1012825"/>
            <a:chOff x="4604" y="3255"/>
            <a:chExt cx="1137" cy="638"/>
          </a:xfrm>
        </p:grpSpPr>
        <p:sp>
          <p:nvSpPr>
            <p:cNvPr id="65546" name="Rectangle 37"/>
            <p:cNvSpPr>
              <a:spLocks noChangeArrowheads="1"/>
            </p:cNvSpPr>
            <p:nvPr/>
          </p:nvSpPr>
          <p:spPr bwMode="auto">
            <a:xfrm>
              <a:off x="5500" y="356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800" b="1"/>
                <a:t>†</a:t>
              </a:r>
            </a:p>
          </p:txBody>
        </p:sp>
        <p:sp>
          <p:nvSpPr>
            <p:cNvPr id="65547" name="Text Box 38"/>
            <p:cNvSpPr txBox="1">
              <a:spLocks noChangeArrowheads="1"/>
            </p:cNvSpPr>
            <p:nvPr/>
          </p:nvSpPr>
          <p:spPr bwMode="auto">
            <a:xfrm>
              <a:off x="4658" y="3255"/>
              <a:ext cx="83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dirty="0"/>
                <a:t>Improved</a:t>
              </a:r>
            </a:p>
            <a:p>
              <a:pPr>
                <a:buFontTx/>
                <a:buNone/>
              </a:pPr>
              <a:r>
                <a:rPr lang="en-US" sz="2000" b="1" dirty="0"/>
                <a:t> Survival</a:t>
              </a:r>
              <a:endParaRPr lang="en-US" sz="2000" dirty="0"/>
            </a:p>
          </p:txBody>
        </p:sp>
        <p:sp>
          <p:nvSpPr>
            <p:cNvPr id="65548" name="Line 39"/>
            <p:cNvSpPr>
              <a:spLocks noChangeShapeType="1"/>
            </p:cNvSpPr>
            <p:nvPr/>
          </p:nvSpPr>
          <p:spPr bwMode="auto">
            <a:xfrm>
              <a:off x="4604" y="3766"/>
              <a:ext cx="952" cy="0"/>
            </a:xfrm>
            <a:prstGeom prst="line">
              <a:avLst/>
            </a:prstGeom>
            <a:noFill/>
            <a:ln w="76200">
              <a:solidFill>
                <a:srgbClr val="CC0066"/>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4219" y="32185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2" fill="hold"/>
                                        <p:tgtEl>
                                          <p:spTgt spid="3"/>
                                        </p:tgtEl>
                                      </p:cBhvr>
                                    </p:cmd>
                                  </p:childTnLst>
                                </p:cTn>
                              </p:par>
                              <p:par>
                                <p:cTn id="7" presetID="10" presetClass="entr" presetSubtype="0" fill="hold" grpId="0" nodeType="withEffect">
                                  <p:stCondLst>
                                    <p:cond delay="26000"/>
                                  </p:stCondLst>
                                  <p:childTnLst>
                                    <p:set>
                                      <p:cBhvr>
                                        <p:cTn id="8" dur="1" fill="hold">
                                          <p:stCondLst>
                                            <p:cond delay="0"/>
                                          </p:stCondLst>
                                        </p:cTn>
                                        <p:tgtEl>
                                          <p:spTgt spid="508948"/>
                                        </p:tgtEl>
                                        <p:attrNameLst>
                                          <p:attrName>style.visibility</p:attrName>
                                        </p:attrNameLst>
                                      </p:cBhvr>
                                      <p:to>
                                        <p:strVal val="visible"/>
                                      </p:to>
                                    </p:set>
                                    <p:animEffect transition="in" filter="fade">
                                      <p:cBhvr>
                                        <p:cTn id="9" dur="2000"/>
                                        <p:tgtEl>
                                          <p:spTgt spid="508948"/>
                                        </p:tgtEl>
                                      </p:cBhvr>
                                    </p:animEffect>
                                  </p:childTnLst>
                                </p:cTn>
                              </p:par>
                              <p:par>
                                <p:cTn id="10" presetID="10" presetClass="entr" presetSubtype="0" fill="hold" nodeType="withEffect">
                                  <p:stCondLst>
                                    <p:cond delay="40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50894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idx="4294967295"/>
          </p:nvPr>
        </p:nvSpPr>
        <p:spPr>
          <a:xfrm>
            <a:off x="206375" y="-26988"/>
            <a:ext cx="8686800" cy="1143001"/>
          </a:xfrm>
        </p:spPr>
        <p:txBody>
          <a:bodyPr/>
          <a:lstStyle/>
          <a:p>
            <a:pPr eaLnBrk="1" hangingPunct="1">
              <a:defRPr/>
            </a:pPr>
            <a:r>
              <a:rPr lang="en-US" smtClean="0">
                <a:solidFill>
                  <a:srgbClr val="990000"/>
                </a:solidFill>
                <a:effectLst>
                  <a:outerShdw blurRad="38100" dist="38100" dir="2700000" algn="tl">
                    <a:srgbClr val="C0C0C0"/>
                  </a:outerShdw>
                </a:effectLst>
              </a:rPr>
              <a:t>Lead-Time Bias</a:t>
            </a:r>
          </a:p>
        </p:txBody>
      </p:sp>
      <p:sp>
        <p:nvSpPr>
          <p:cNvPr id="66563" name="Text Box 3"/>
          <p:cNvSpPr txBox="1">
            <a:spLocks noChangeArrowheads="1"/>
          </p:cNvSpPr>
          <p:nvPr/>
        </p:nvSpPr>
        <p:spPr bwMode="auto">
          <a:xfrm>
            <a:off x="827088" y="1762125"/>
            <a:ext cx="81295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800"/>
              <a:t> Appears to improve survival time </a:t>
            </a:r>
          </a:p>
          <a:p>
            <a:r>
              <a:rPr lang="en-US" sz="2800"/>
              <a:t> Increases “disease” time after disease 	detection </a:t>
            </a:r>
          </a:p>
        </p:txBody>
      </p:sp>
      <p:sp>
        <p:nvSpPr>
          <p:cNvPr id="509956" name="Text Box 4"/>
          <p:cNvSpPr txBox="1">
            <a:spLocks noChangeArrowheads="1"/>
          </p:cNvSpPr>
          <p:nvPr/>
        </p:nvSpPr>
        <p:spPr bwMode="auto">
          <a:xfrm>
            <a:off x="395288" y="3354388"/>
            <a:ext cx="57515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chemeClr val="bg2"/>
                </a:solidFill>
              </a:rPr>
              <a:t>How to avoid lead time bias?</a:t>
            </a:r>
          </a:p>
        </p:txBody>
      </p:sp>
      <p:sp>
        <p:nvSpPr>
          <p:cNvPr id="509957" name="Text Box 5"/>
          <p:cNvSpPr txBox="1">
            <a:spLocks noChangeArrowheads="1"/>
          </p:cNvSpPr>
          <p:nvPr/>
        </p:nvSpPr>
        <p:spPr bwMode="auto">
          <a:xfrm>
            <a:off x="827087" y="3971925"/>
            <a:ext cx="81295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800" dirty="0"/>
              <a:t> </a:t>
            </a:r>
            <a:r>
              <a:rPr lang="en-US" dirty="0"/>
              <a:t>Do not use survival rates</a:t>
            </a:r>
            <a:endParaRPr lang="en-US" sz="2800" dirty="0"/>
          </a:p>
          <a:p>
            <a:r>
              <a:rPr lang="en-US" sz="2800" dirty="0"/>
              <a:t> </a:t>
            </a:r>
            <a:r>
              <a:rPr lang="en-US" dirty="0"/>
              <a:t>Use age </a:t>
            </a:r>
            <a:r>
              <a:rPr lang="en-US" dirty="0" smtClean="0"/>
              <a:t>specific/age adjusted mortality rates. </a:t>
            </a:r>
          </a:p>
          <a:p>
            <a:pPr lvl="1">
              <a:buFont typeface="Courier New" pitchFamily="49" charset="0"/>
              <a:buChar char="o"/>
            </a:pPr>
            <a:r>
              <a:rPr lang="en-US" dirty="0" smtClean="0"/>
              <a:t>May compare screened and unscreened.</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15" fill="hold"/>
                                        <p:tgtEl>
                                          <p:spTgt spid="2"/>
                                        </p:tgtEl>
                                      </p:cBhvr>
                                    </p:cmd>
                                  </p:childTnLst>
                                </p:cTn>
                              </p:par>
                              <p:par>
                                <p:cTn id="7" presetID="4" presetClass="entr" presetSubtype="16" fill="hold" grpId="0" nodeType="withEffect">
                                  <p:stCondLst>
                                    <p:cond delay="12000"/>
                                  </p:stCondLst>
                                  <p:childTnLst>
                                    <p:set>
                                      <p:cBhvr>
                                        <p:cTn id="8" dur="1" fill="hold">
                                          <p:stCondLst>
                                            <p:cond delay="0"/>
                                          </p:stCondLst>
                                        </p:cTn>
                                        <p:tgtEl>
                                          <p:spTgt spid="509956"/>
                                        </p:tgtEl>
                                        <p:attrNameLst>
                                          <p:attrName>style.visibility</p:attrName>
                                        </p:attrNameLst>
                                      </p:cBhvr>
                                      <p:to>
                                        <p:strVal val="visible"/>
                                      </p:to>
                                    </p:set>
                                    <p:animEffect transition="in" filter="box(in)">
                                      <p:cBhvr>
                                        <p:cTn id="9" dur="2000"/>
                                        <p:tgtEl>
                                          <p:spTgt spid="509956"/>
                                        </p:tgtEl>
                                      </p:cBhvr>
                                    </p:animEffect>
                                  </p:childTnLst>
                                </p:cTn>
                              </p:par>
                              <p:par>
                                <p:cTn id="10" presetID="55" presetClass="entr" presetSubtype="0" fill="hold" grpId="0" nodeType="withEffect">
                                  <p:stCondLst>
                                    <p:cond delay="14000"/>
                                  </p:stCondLst>
                                  <p:childTnLst>
                                    <p:set>
                                      <p:cBhvr>
                                        <p:cTn id="11" dur="1" fill="hold">
                                          <p:stCondLst>
                                            <p:cond delay="0"/>
                                          </p:stCondLst>
                                        </p:cTn>
                                        <p:tgtEl>
                                          <p:spTgt spid="509957"/>
                                        </p:tgtEl>
                                        <p:attrNameLst>
                                          <p:attrName>style.visibility</p:attrName>
                                        </p:attrNameLst>
                                      </p:cBhvr>
                                      <p:to>
                                        <p:strVal val="visible"/>
                                      </p:to>
                                    </p:set>
                                    <p:anim calcmode="lin" valueType="num">
                                      <p:cBhvr>
                                        <p:cTn id="12" dur="2000" fill="hold"/>
                                        <p:tgtEl>
                                          <p:spTgt spid="509957"/>
                                        </p:tgtEl>
                                        <p:attrNameLst>
                                          <p:attrName>ppt_w</p:attrName>
                                        </p:attrNameLst>
                                      </p:cBhvr>
                                      <p:tavLst>
                                        <p:tav tm="0">
                                          <p:val>
                                            <p:strVal val="#ppt_w*0.70"/>
                                          </p:val>
                                        </p:tav>
                                        <p:tav tm="100000">
                                          <p:val>
                                            <p:strVal val="#ppt_w"/>
                                          </p:val>
                                        </p:tav>
                                      </p:tavLst>
                                    </p:anim>
                                    <p:anim calcmode="lin" valueType="num">
                                      <p:cBhvr>
                                        <p:cTn id="13" dur="2000" fill="hold"/>
                                        <p:tgtEl>
                                          <p:spTgt spid="509957"/>
                                        </p:tgtEl>
                                        <p:attrNameLst>
                                          <p:attrName>ppt_h</p:attrName>
                                        </p:attrNameLst>
                                      </p:cBhvr>
                                      <p:tavLst>
                                        <p:tav tm="0">
                                          <p:val>
                                            <p:strVal val="#ppt_h"/>
                                          </p:val>
                                        </p:tav>
                                        <p:tav tm="100000">
                                          <p:val>
                                            <p:strVal val="#ppt_h"/>
                                          </p:val>
                                        </p:tav>
                                      </p:tavLst>
                                    </p:anim>
                                    <p:animEffect transition="in" filter="fade">
                                      <p:cBhvr>
                                        <p:cTn id="14" dur="2000"/>
                                        <p:tgtEl>
                                          <p:spTgt spid="5099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StopAudio" delay="0">
                      <p:tgtEl>
                        <p:sldTgt/>
                      </p:tgtEl>
                    </p:cond>
                  </p:endCondLst>
                </p:cTn>
                <p:tgtEl>
                  <p:spTgt spid="2"/>
                </p:tgtEl>
              </p:cMediaNode>
            </p:audio>
          </p:childTnLst>
        </p:cTn>
      </p:par>
    </p:tnLst>
    <p:bldLst>
      <p:bldP spid="509956" grpId="0"/>
      <p:bldP spid="50995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idx="4294967295"/>
          </p:nvPr>
        </p:nvSpPr>
        <p:spPr>
          <a:xfrm>
            <a:off x="206375" y="-26988"/>
            <a:ext cx="8686800" cy="1143001"/>
          </a:xfrm>
        </p:spPr>
        <p:txBody>
          <a:bodyPr/>
          <a:lstStyle/>
          <a:p>
            <a:pPr eaLnBrk="1" hangingPunct="1">
              <a:defRPr/>
            </a:pPr>
            <a:r>
              <a:rPr lang="en-US" smtClean="0">
                <a:solidFill>
                  <a:srgbClr val="990000"/>
                </a:solidFill>
                <a:effectLst>
                  <a:outerShdw blurRad="38100" dist="38100" dir="2700000" algn="tl">
                    <a:srgbClr val="C0C0C0"/>
                  </a:outerShdw>
                </a:effectLst>
              </a:rPr>
              <a:t>Length-Time Bias</a:t>
            </a:r>
          </a:p>
        </p:txBody>
      </p:sp>
      <p:sp>
        <p:nvSpPr>
          <p:cNvPr id="67587" name="Text Box 3"/>
          <p:cNvSpPr txBox="1">
            <a:spLocks noChangeArrowheads="1"/>
          </p:cNvSpPr>
          <p:nvPr/>
        </p:nvSpPr>
        <p:spPr bwMode="auto">
          <a:xfrm>
            <a:off x="395288" y="1481138"/>
            <a:ext cx="48942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chemeClr val="bg2"/>
                </a:solidFill>
              </a:rPr>
              <a:t>Length-Biased sampling</a:t>
            </a:r>
          </a:p>
          <a:p>
            <a:pPr>
              <a:buFontTx/>
              <a:buNone/>
            </a:pPr>
            <a:r>
              <a:rPr lang="en-US" sz="3200" b="1">
                <a:solidFill>
                  <a:schemeClr val="accent2"/>
                </a:solidFill>
              </a:rPr>
              <a:t>(Prognostic selection)</a:t>
            </a:r>
          </a:p>
        </p:txBody>
      </p:sp>
      <p:sp>
        <p:nvSpPr>
          <p:cNvPr id="67588" name="Text Box 4"/>
          <p:cNvSpPr txBox="1">
            <a:spLocks noChangeArrowheads="1"/>
          </p:cNvSpPr>
          <p:nvPr/>
        </p:nvSpPr>
        <p:spPr bwMode="auto">
          <a:xfrm>
            <a:off x="827088" y="2852738"/>
            <a:ext cx="76469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Does screening selectively identify cases of the</a:t>
            </a:r>
          </a:p>
          <a:p>
            <a:pPr>
              <a:buFontTx/>
              <a:buNone/>
            </a:pPr>
            <a:r>
              <a:rPr lang="en-US" sz="2800"/>
              <a:t>	disease which have a better prognosis?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idx="4294967295"/>
          </p:nvPr>
        </p:nvSpPr>
        <p:spPr>
          <a:xfrm>
            <a:off x="206375" y="-26988"/>
            <a:ext cx="8686800" cy="1143001"/>
          </a:xfrm>
        </p:spPr>
        <p:txBody>
          <a:bodyPr/>
          <a:lstStyle/>
          <a:p>
            <a:pPr eaLnBrk="1" hangingPunct="1">
              <a:defRPr/>
            </a:pPr>
            <a:r>
              <a:rPr lang="en-US" smtClean="0">
                <a:solidFill>
                  <a:srgbClr val="990000"/>
                </a:solidFill>
                <a:effectLst>
                  <a:outerShdw blurRad="38100" dist="38100" dir="2700000" algn="tl">
                    <a:srgbClr val="C0C0C0"/>
                  </a:outerShdw>
                </a:effectLst>
              </a:rPr>
              <a:t>Length-Time Bias</a:t>
            </a:r>
          </a:p>
        </p:txBody>
      </p:sp>
      <p:sp>
        <p:nvSpPr>
          <p:cNvPr id="512003" name="Text Box 3"/>
          <p:cNvSpPr txBox="1">
            <a:spLocks noChangeArrowheads="1"/>
          </p:cNvSpPr>
          <p:nvPr/>
        </p:nvSpPr>
        <p:spPr bwMode="auto">
          <a:xfrm>
            <a:off x="827088" y="2122488"/>
            <a:ext cx="76136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800"/>
              <a:t> A long clinical phase is associated with a long</a:t>
            </a:r>
          </a:p>
          <a:p>
            <a:pPr>
              <a:buFontTx/>
              <a:buNone/>
            </a:pPr>
            <a:r>
              <a:rPr lang="en-US" sz="2800"/>
              <a:t>	preclinical phase</a:t>
            </a:r>
          </a:p>
        </p:txBody>
      </p:sp>
      <p:sp>
        <p:nvSpPr>
          <p:cNvPr id="512004" name="Text Box 4"/>
          <p:cNvSpPr txBox="1">
            <a:spLocks noChangeArrowheads="1"/>
          </p:cNvSpPr>
          <p:nvPr/>
        </p:nvSpPr>
        <p:spPr bwMode="auto">
          <a:xfrm>
            <a:off x="827088" y="3130550"/>
            <a:ext cx="7848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800"/>
              <a:t> A short clinical phase is associated with a short</a:t>
            </a:r>
          </a:p>
          <a:p>
            <a:pPr>
              <a:buFontTx/>
              <a:buNone/>
            </a:pPr>
            <a:r>
              <a:rPr lang="en-US" sz="2800"/>
              <a:t>	preclinical phase</a:t>
            </a:r>
          </a:p>
        </p:txBody>
      </p:sp>
      <p:sp>
        <p:nvSpPr>
          <p:cNvPr id="68613" name="Text Box 5"/>
          <p:cNvSpPr txBox="1">
            <a:spLocks noChangeArrowheads="1"/>
          </p:cNvSpPr>
          <p:nvPr/>
        </p:nvSpPr>
        <p:spPr bwMode="auto">
          <a:xfrm>
            <a:off x="395288" y="1481138"/>
            <a:ext cx="7689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b="1">
                <a:solidFill>
                  <a:schemeClr val="accent2"/>
                </a:solidFill>
              </a:rPr>
              <a:t>Clinical and preclinical disease</a:t>
            </a:r>
            <a:r>
              <a:rPr lang="en-US" sz="3200" b="1">
                <a:solidFill>
                  <a:schemeClr val="bg2"/>
                </a:solidFill>
              </a:rPr>
              <a:t> </a:t>
            </a:r>
            <a:r>
              <a:rPr lang="en-US" sz="3200" b="1">
                <a:solidFill>
                  <a:schemeClr val="accent2"/>
                </a:solidFill>
              </a:rPr>
              <a:t>phases</a:t>
            </a:r>
          </a:p>
        </p:txBody>
      </p:sp>
      <p:sp>
        <p:nvSpPr>
          <p:cNvPr id="512006" name="Text Box 6"/>
          <p:cNvSpPr txBox="1">
            <a:spLocks noChangeArrowheads="1"/>
          </p:cNvSpPr>
          <p:nvPr/>
        </p:nvSpPr>
        <p:spPr bwMode="auto">
          <a:xfrm>
            <a:off x="827088" y="4149725"/>
            <a:ext cx="8051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800"/>
              <a:t> The longer the preclinical phase, the more likely </a:t>
            </a:r>
          </a:p>
          <a:p>
            <a:pPr>
              <a:buFontTx/>
              <a:buNone/>
            </a:pPr>
            <a:r>
              <a:rPr lang="en-US" sz="2800"/>
              <a:t>	the screening program is to detect the case</a:t>
            </a:r>
          </a:p>
          <a:p>
            <a:pPr>
              <a:buFontTx/>
              <a:buNone/>
            </a:pPr>
            <a:r>
              <a:rPr lang="en-US" sz="2800"/>
              <a:t>	while it is still preclinical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006"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512003"/>
                                        </p:tgtEl>
                                        <p:attrNameLst>
                                          <p:attrName>style.visibility</p:attrName>
                                        </p:attrNameLst>
                                      </p:cBhvr>
                                      <p:to>
                                        <p:strVal val="visible"/>
                                      </p:to>
                                    </p:set>
                                    <p:animEffect transition="in" filter="wipe(left)">
                                      <p:cBhvr>
                                        <p:cTn id="9" dur="2000"/>
                                        <p:tgtEl>
                                          <p:spTgt spid="512003"/>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512004"/>
                                        </p:tgtEl>
                                        <p:attrNameLst>
                                          <p:attrName>style.visibility</p:attrName>
                                        </p:attrNameLst>
                                      </p:cBhvr>
                                      <p:to>
                                        <p:strVal val="visible"/>
                                      </p:to>
                                    </p:set>
                                    <p:animEffect transition="in" filter="wipe(left)">
                                      <p:cBhvr>
                                        <p:cTn id="12" dur="2000"/>
                                        <p:tgtEl>
                                          <p:spTgt spid="512004"/>
                                        </p:tgtEl>
                                      </p:cBhvr>
                                    </p:animEffect>
                                  </p:childTnLst>
                                </p:cTn>
                              </p:par>
                              <p:par>
                                <p:cTn id="13" presetID="22" presetClass="entr" presetSubtype="8" fill="hold" grpId="0" nodeType="withEffect">
                                  <p:stCondLst>
                                    <p:cond delay="6000"/>
                                  </p:stCondLst>
                                  <p:childTnLst>
                                    <p:set>
                                      <p:cBhvr>
                                        <p:cTn id="14" dur="1" fill="hold">
                                          <p:stCondLst>
                                            <p:cond delay="0"/>
                                          </p:stCondLst>
                                        </p:cTn>
                                        <p:tgtEl>
                                          <p:spTgt spid="512006"/>
                                        </p:tgtEl>
                                        <p:attrNameLst>
                                          <p:attrName>style.visibility</p:attrName>
                                        </p:attrNameLst>
                                      </p:cBhvr>
                                      <p:to>
                                        <p:strVal val="visible"/>
                                      </p:to>
                                    </p:set>
                                    <p:animEffect transition="in" filter="wipe(left)">
                                      <p:cBhvr>
                                        <p:cTn id="15" dur="2000"/>
                                        <p:tgtEl>
                                          <p:spTgt spid="51200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512003" grpId="0"/>
      <p:bldP spid="512004" grpId="0"/>
      <p:bldP spid="5120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Why do Tests?</a:t>
            </a:r>
          </a:p>
        </p:txBody>
      </p:sp>
      <p:sp>
        <p:nvSpPr>
          <p:cNvPr id="7171" name="Text Box 4"/>
          <p:cNvSpPr txBox="1">
            <a:spLocks noChangeArrowheads="1"/>
          </p:cNvSpPr>
          <p:nvPr/>
        </p:nvSpPr>
        <p:spPr bwMode="auto">
          <a:xfrm>
            <a:off x="592138" y="1557338"/>
            <a:ext cx="42497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a:pPr>
            <a:r>
              <a:rPr lang="en-US" sz="3200">
                <a:solidFill>
                  <a:srgbClr val="008080"/>
                </a:solidFill>
              </a:rPr>
              <a:t>Screening purposes</a:t>
            </a:r>
          </a:p>
        </p:txBody>
      </p:sp>
      <p:grpSp>
        <p:nvGrpSpPr>
          <p:cNvPr id="2" name="Group 1"/>
          <p:cNvGrpSpPr/>
          <p:nvPr/>
        </p:nvGrpSpPr>
        <p:grpSpPr>
          <a:xfrm>
            <a:off x="1239838" y="2109788"/>
            <a:ext cx="7081837" cy="3973512"/>
            <a:chOff x="1239838" y="2109788"/>
            <a:chExt cx="7081837" cy="3973512"/>
          </a:xfrm>
        </p:grpSpPr>
        <p:sp>
          <p:nvSpPr>
            <p:cNvPr id="7172" name="Text Box 5"/>
            <p:cNvSpPr txBox="1">
              <a:spLocks noChangeArrowheads="1"/>
            </p:cNvSpPr>
            <p:nvPr/>
          </p:nvSpPr>
          <p:spPr bwMode="auto">
            <a:xfrm>
              <a:off x="1239838" y="2109788"/>
              <a:ext cx="65833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a:pPr>
              <a:r>
                <a:rPr lang="en-US" sz="2800" dirty="0"/>
                <a:t>Who in a population has the </a:t>
              </a:r>
              <a:r>
                <a:rPr lang="en-US" sz="2800" dirty="0">
                  <a:solidFill>
                    <a:schemeClr val="accent2"/>
                  </a:solidFill>
                </a:rPr>
                <a:t>disease</a:t>
              </a:r>
              <a:r>
                <a:rPr lang="en-US" sz="2800" dirty="0"/>
                <a:t>?</a:t>
              </a:r>
            </a:p>
          </p:txBody>
        </p:sp>
        <p:sp>
          <p:nvSpPr>
            <p:cNvPr id="445446" name="Text Box 6"/>
            <p:cNvSpPr txBox="1">
              <a:spLocks noChangeArrowheads="1"/>
            </p:cNvSpPr>
            <p:nvPr/>
          </p:nvSpPr>
          <p:spPr bwMode="auto">
            <a:xfrm>
              <a:off x="1244600" y="2517775"/>
              <a:ext cx="568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startAt="2"/>
              </a:pPr>
              <a:r>
                <a:rPr lang="en-US" sz="2800" dirty="0"/>
                <a:t>How is the disease </a:t>
              </a:r>
              <a:r>
                <a:rPr lang="en-US" sz="2800" dirty="0">
                  <a:solidFill>
                    <a:schemeClr val="accent2"/>
                  </a:solidFill>
                </a:rPr>
                <a:t>transmitted</a:t>
              </a:r>
              <a:r>
                <a:rPr lang="en-US" sz="2800" dirty="0"/>
                <a:t>?</a:t>
              </a:r>
            </a:p>
          </p:txBody>
        </p:sp>
        <p:sp>
          <p:nvSpPr>
            <p:cNvPr id="445447" name="Text Box 7"/>
            <p:cNvSpPr txBox="1">
              <a:spLocks noChangeArrowheads="1"/>
            </p:cNvSpPr>
            <p:nvPr/>
          </p:nvSpPr>
          <p:spPr bwMode="auto">
            <a:xfrm>
              <a:off x="1244600" y="2935288"/>
              <a:ext cx="5692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startAt="3"/>
              </a:pPr>
              <a:r>
                <a:rPr lang="en-US" sz="2800" dirty="0"/>
                <a:t>How does the disease </a:t>
              </a:r>
              <a:r>
                <a:rPr lang="en-US" sz="2800" dirty="0">
                  <a:solidFill>
                    <a:schemeClr val="accent2"/>
                  </a:solidFill>
                </a:rPr>
                <a:t>develop</a:t>
              </a:r>
              <a:r>
                <a:rPr lang="en-US" sz="2800" dirty="0"/>
                <a:t>?</a:t>
              </a:r>
            </a:p>
          </p:txBody>
        </p:sp>
        <p:sp>
          <p:nvSpPr>
            <p:cNvPr id="445448" name="Text Box 8"/>
            <p:cNvSpPr txBox="1">
              <a:spLocks noChangeArrowheads="1"/>
            </p:cNvSpPr>
            <p:nvPr/>
          </p:nvSpPr>
          <p:spPr bwMode="auto">
            <a:xfrm>
              <a:off x="1244600" y="3367088"/>
              <a:ext cx="7077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startAt="4"/>
              </a:pPr>
              <a:r>
                <a:rPr lang="en-US" sz="2800"/>
                <a:t>Early </a:t>
              </a:r>
              <a:r>
                <a:rPr lang="en-US" sz="2800">
                  <a:solidFill>
                    <a:schemeClr val="accent2"/>
                  </a:solidFill>
                </a:rPr>
                <a:t>detection</a:t>
              </a:r>
              <a:r>
                <a:rPr lang="en-US" sz="2800"/>
                <a:t> and </a:t>
              </a:r>
              <a:r>
                <a:rPr lang="en-US" sz="2800">
                  <a:solidFill>
                    <a:schemeClr val="accent2"/>
                  </a:solidFill>
                </a:rPr>
                <a:t>intervention </a:t>
              </a:r>
              <a:r>
                <a:rPr lang="en-US" sz="2800"/>
                <a:t>- identify</a:t>
              </a:r>
            </a:p>
            <a:p>
              <a:pPr>
                <a:buClr>
                  <a:srgbClr val="008080"/>
                </a:buClr>
                <a:buFontTx/>
                <a:buNone/>
              </a:pPr>
              <a:r>
                <a:rPr lang="nb-NO" sz="2800"/>
                <a:t>	disease before it gives symptoms</a:t>
              </a:r>
              <a:endParaRPr lang="en-US" sz="2800"/>
            </a:p>
          </p:txBody>
        </p:sp>
        <p:sp>
          <p:nvSpPr>
            <p:cNvPr id="445449" name="Text Box 9"/>
            <p:cNvSpPr txBox="1">
              <a:spLocks noChangeArrowheads="1"/>
            </p:cNvSpPr>
            <p:nvPr/>
          </p:nvSpPr>
          <p:spPr bwMode="auto">
            <a:xfrm>
              <a:off x="1244600" y="4278313"/>
              <a:ext cx="63230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startAt="5"/>
              </a:pPr>
              <a:r>
                <a:rPr lang="en-US" sz="2800"/>
                <a:t>Etiologic studies for </a:t>
              </a:r>
              <a:r>
                <a:rPr lang="en-US" sz="2800">
                  <a:solidFill>
                    <a:schemeClr val="accent2"/>
                  </a:solidFill>
                </a:rPr>
                <a:t>primary </a:t>
              </a:r>
              <a:r>
                <a:rPr lang="en-US" sz="2800"/>
                <a:t>and / or</a:t>
              </a:r>
            </a:p>
            <a:p>
              <a:pPr>
                <a:buClr>
                  <a:srgbClr val="008080"/>
                </a:buClr>
                <a:buFontTx/>
                <a:buNone/>
              </a:pPr>
              <a:r>
                <a:rPr lang="en-US" sz="2800"/>
                <a:t>	</a:t>
              </a:r>
              <a:r>
                <a:rPr lang="en-US" sz="2800">
                  <a:solidFill>
                    <a:schemeClr val="accent2"/>
                  </a:solidFill>
                </a:rPr>
                <a:t>secondary</a:t>
              </a:r>
              <a:r>
                <a:rPr lang="en-US" sz="2800"/>
                <a:t> </a:t>
              </a:r>
              <a:r>
                <a:rPr lang="en-US" sz="2800">
                  <a:solidFill>
                    <a:schemeClr val="accent2"/>
                  </a:solidFill>
                </a:rPr>
                <a:t>prevention</a:t>
              </a:r>
            </a:p>
          </p:txBody>
        </p:sp>
        <p:sp>
          <p:nvSpPr>
            <p:cNvPr id="445455" name="Text Box 15"/>
            <p:cNvSpPr txBox="1">
              <a:spLocks noChangeArrowheads="1"/>
            </p:cNvSpPr>
            <p:nvPr/>
          </p:nvSpPr>
          <p:spPr bwMode="auto">
            <a:xfrm>
              <a:off x="1239838" y="5137150"/>
              <a:ext cx="62833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startAt="6"/>
              </a:pPr>
              <a:r>
                <a:rPr lang="en-US" sz="2800"/>
                <a:t>Usually involves </a:t>
              </a:r>
              <a:r>
                <a:rPr lang="en-US" sz="2800">
                  <a:solidFill>
                    <a:schemeClr val="accent2"/>
                  </a:solidFill>
                </a:rPr>
                <a:t>mass screening</a:t>
              </a:r>
              <a:r>
                <a:rPr lang="en-US" sz="2800"/>
                <a:t> of </a:t>
              </a:r>
            </a:p>
            <a:p>
              <a:pPr>
                <a:buClr>
                  <a:srgbClr val="008080"/>
                </a:buClr>
                <a:buFontTx/>
                <a:buNone/>
              </a:pPr>
              <a:r>
                <a:rPr lang="nb-NO" sz="2800">
                  <a:solidFill>
                    <a:schemeClr val="accent2"/>
                  </a:solidFill>
                </a:rPr>
                <a:t>	</a:t>
              </a:r>
              <a:r>
                <a:rPr lang="nb-NO" sz="2800"/>
                <a:t>symptom-free persons</a:t>
              </a:r>
              <a:endParaRPr lang="en-US" sz="2800"/>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92583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507" fill="hold"/>
                                        <p:tgtEl>
                                          <p:spTgt spid="3"/>
                                        </p:tgtEl>
                                      </p:cBhvr>
                                    </p:cmd>
                                  </p:childTnLst>
                                </p:cTn>
                              </p:par>
                              <p:par>
                                <p:cTn id="7" presetID="22" presetClass="entr" presetSubtype="1" fill="hold" nodeType="withEffect">
                                  <p:stCondLst>
                                    <p:cond delay="400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idx="4294967295"/>
          </p:nvPr>
        </p:nvSpPr>
        <p:spPr>
          <a:xfrm>
            <a:off x="206375" y="-26988"/>
            <a:ext cx="8686800" cy="1143001"/>
          </a:xfrm>
        </p:spPr>
        <p:txBody>
          <a:bodyPr/>
          <a:lstStyle/>
          <a:p>
            <a:pPr eaLnBrk="1" hangingPunct="1">
              <a:defRPr/>
            </a:pPr>
            <a:r>
              <a:rPr lang="en-US" smtClean="0">
                <a:solidFill>
                  <a:srgbClr val="990000"/>
                </a:solidFill>
                <a:effectLst>
                  <a:outerShdw blurRad="38100" dist="38100" dir="2700000" algn="tl">
                    <a:srgbClr val="C0C0C0"/>
                  </a:outerShdw>
                </a:effectLst>
              </a:rPr>
              <a:t>Length-Time Bias</a:t>
            </a:r>
          </a:p>
        </p:txBody>
      </p:sp>
      <p:sp>
        <p:nvSpPr>
          <p:cNvPr id="69635" name="Text Box 3"/>
          <p:cNvSpPr txBox="1">
            <a:spLocks noChangeArrowheads="1"/>
          </p:cNvSpPr>
          <p:nvPr/>
        </p:nvSpPr>
        <p:spPr bwMode="auto">
          <a:xfrm>
            <a:off x="827088" y="1628775"/>
            <a:ext cx="77089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Even if the subsequent therapy had no effect,</a:t>
            </a:r>
          </a:p>
          <a:p>
            <a:pPr>
              <a:buFontTx/>
              <a:buNone/>
            </a:pPr>
            <a:r>
              <a:rPr lang="en-US" sz="2800"/>
              <a:t>screening would still selectively identify persons</a:t>
            </a:r>
          </a:p>
          <a:p>
            <a:pPr>
              <a:buFontTx/>
              <a:buNone/>
            </a:pPr>
            <a:r>
              <a:rPr lang="en-US" sz="2800"/>
              <a:t>with: </a:t>
            </a:r>
          </a:p>
        </p:txBody>
      </p:sp>
      <p:sp>
        <p:nvSpPr>
          <p:cNvPr id="69636" name="Text Box 4"/>
          <p:cNvSpPr txBox="1">
            <a:spLocks noChangeArrowheads="1"/>
          </p:cNvSpPr>
          <p:nvPr/>
        </p:nvSpPr>
        <p:spPr bwMode="auto">
          <a:xfrm>
            <a:off x="1598613" y="3019425"/>
            <a:ext cx="47910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chemeClr val="accent2"/>
              </a:buClr>
            </a:pPr>
            <a:r>
              <a:rPr lang="en-US" sz="2800"/>
              <a:t>  </a:t>
            </a:r>
            <a:r>
              <a:rPr lang="en-US" sz="3200">
                <a:solidFill>
                  <a:schemeClr val="accent2"/>
                </a:solidFill>
              </a:rPr>
              <a:t>A long preclinical phase</a:t>
            </a:r>
          </a:p>
          <a:p>
            <a:r>
              <a:rPr lang="en-US" sz="3200">
                <a:solidFill>
                  <a:schemeClr val="accent2"/>
                </a:solidFill>
              </a:rPr>
              <a:t>  A long clinical phase</a:t>
            </a:r>
          </a:p>
          <a:p>
            <a:r>
              <a:rPr lang="en-US" sz="3200">
                <a:solidFill>
                  <a:schemeClr val="accent2"/>
                </a:solidFill>
              </a:rPr>
              <a:t>  Better prognosis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795338" y="1978025"/>
            <a:ext cx="2824162" cy="396875"/>
            <a:chOff x="501" y="1390"/>
            <a:chExt cx="1779" cy="250"/>
          </a:xfrm>
        </p:grpSpPr>
        <p:sp>
          <p:nvSpPr>
            <p:cNvPr id="70706" name="Oval 3"/>
            <p:cNvSpPr>
              <a:spLocks noChangeArrowheads="1"/>
            </p:cNvSpPr>
            <p:nvPr/>
          </p:nvSpPr>
          <p:spPr bwMode="auto">
            <a:xfrm>
              <a:off x="501" y="1488"/>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707" name="Line 4"/>
            <p:cNvSpPr>
              <a:spLocks noChangeShapeType="1"/>
            </p:cNvSpPr>
            <p:nvPr/>
          </p:nvSpPr>
          <p:spPr bwMode="auto">
            <a:xfrm>
              <a:off x="624" y="1536"/>
              <a:ext cx="13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708" name="Text Box 5"/>
            <p:cNvSpPr txBox="1">
              <a:spLocks noChangeArrowheads="1"/>
            </p:cNvSpPr>
            <p:nvPr/>
          </p:nvSpPr>
          <p:spPr bwMode="auto">
            <a:xfrm>
              <a:off x="1968" y="1390"/>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59" name="Group 6"/>
          <p:cNvGrpSpPr>
            <a:grpSpLocks/>
          </p:cNvGrpSpPr>
          <p:nvPr/>
        </p:nvGrpSpPr>
        <p:grpSpPr bwMode="auto">
          <a:xfrm>
            <a:off x="1176338" y="2359025"/>
            <a:ext cx="1300162" cy="396875"/>
            <a:chOff x="741" y="1620"/>
            <a:chExt cx="819" cy="250"/>
          </a:xfrm>
        </p:grpSpPr>
        <p:sp>
          <p:nvSpPr>
            <p:cNvPr id="70703" name="Oval 7"/>
            <p:cNvSpPr>
              <a:spLocks noChangeArrowheads="1"/>
            </p:cNvSpPr>
            <p:nvPr/>
          </p:nvSpPr>
          <p:spPr bwMode="auto">
            <a:xfrm>
              <a:off x="741" y="1701"/>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704" name="Line 8"/>
            <p:cNvSpPr>
              <a:spLocks noChangeShapeType="1"/>
            </p:cNvSpPr>
            <p:nvPr/>
          </p:nvSpPr>
          <p:spPr bwMode="auto">
            <a:xfrm>
              <a:off x="864" y="1728"/>
              <a:ext cx="43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705" name="Text Box 9"/>
            <p:cNvSpPr txBox="1">
              <a:spLocks noChangeArrowheads="1"/>
            </p:cNvSpPr>
            <p:nvPr/>
          </p:nvSpPr>
          <p:spPr bwMode="auto">
            <a:xfrm>
              <a:off x="1248" y="1620"/>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60" name="Group 10"/>
          <p:cNvGrpSpPr>
            <a:grpSpLocks/>
          </p:cNvGrpSpPr>
          <p:nvPr/>
        </p:nvGrpSpPr>
        <p:grpSpPr bwMode="auto">
          <a:xfrm>
            <a:off x="1409700" y="2587625"/>
            <a:ext cx="2781300" cy="396875"/>
            <a:chOff x="864" y="1822"/>
            <a:chExt cx="1752" cy="250"/>
          </a:xfrm>
        </p:grpSpPr>
        <p:sp>
          <p:nvSpPr>
            <p:cNvPr id="70700" name="Oval 11"/>
            <p:cNvSpPr>
              <a:spLocks noChangeArrowheads="1"/>
            </p:cNvSpPr>
            <p:nvPr/>
          </p:nvSpPr>
          <p:spPr bwMode="auto">
            <a:xfrm>
              <a:off x="864" y="1941"/>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701" name="Line 12"/>
            <p:cNvSpPr>
              <a:spLocks noChangeShapeType="1"/>
            </p:cNvSpPr>
            <p:nvPr/>
          </p:nvSpPr>
          <p:spPr bwMode="auto">
            <a:xfrm>
              <a:off x="960" y="1968"/>
              <a:ext cx="13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702" name="Text Box 13"/>
            <p:cNvSpPr txBox="1">
              <a:spLocks noChangeArrowheads="1"/>
            </p:cNvSpPr>
            <p:nvPr/>
          </p:nvSpPr>
          <p:spPr bwMode="auto">
            <a:xfrm>
              <a:off x="2304" y="1822"/>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sp>
        <p:nvSpPr>
          <p:cNvPr id="70661" name="Line 14"/>
          <p:cNvSpPr>
            <a:spLocks noChangeShapeType="1"/>
          </p:cNvSpPr>
          <p:nvPr/>
        </p:nvSpPr>
        <p:spPr bwMode="auto">
          <a:xfrm>
            <a:off x="4114800" y="2133600"/>
            <a:ext cx="0" cy="434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2" name="Text Box 15"/>
          <p:cNvSpPr txBox="1">
            <a:spLocks noChangeArrowheads="1"/>
          </p:cNvSpPr>
          <p:nvPr/>
        </p:nvSpPr>
        <p:spPr bwMode="auto">
          <a:xfrm>
            <a:off x="3352800" y="1641475"/>
            <a:ext cx="1998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b="1">
                <a:solidFill>
                  <a:srgbClr val="9900FF"/>
                </a:solidFill>
              </a:rPr>
              <a:t>SCREENING</a:t>
            </a:r>
            <a:endParaRPr lang="en-US" sz="2400"/>
          </a:p>
        </p:txBody>
      </p:sp>
      <p:grpSp>
        <p:nvGrpSpPr>
          <p:cNvPr id="70663" name="Group 16"/>
          <p:cNvGrpSpPr>
            <a:grpSpLocks/>
          </p:cNvGrpSpPr>
          <p:nvPr/>
        </p:nvGrpSpPr>
        <p:grpSpPr bwMode="auto">
          <a:xfrm>
            <a:off x="1714500" y="2952750"/>
            <a:ext cx="3543300" cy="396875"/>
            <a:chOff x="1008" y="2052"/>
            <a:chExt cx="2232" cy="250"/>
          </a:xfrm>
        </p:grpSpPr>
        <p:sp>
          <p:nvSpPr>
            <p:cNvPr id="70697" name="Oval 17"/>
            <p:cNvSpPr>
              <a:spLocks noChangeArrowheads="1"/>
            </p:cNvSpPr>
            <p:nvPr/>
          </p:nvSpPr>
          <p:spPr bwMode="auto">
            <a:xfrm>
              <a:off x="1008" y="2181"/>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98" name="Line 18"/>
            <p:cNvSpPr>
              <a:spLocks noChangeShapeType="1"/>
            </p:cNvSpPr>
            <p:nvPr/>
          </p:nvSpPr>
          <p:spPr bwMode="auto">
            <a:xfrm>
              <a:off x="1104" y="2208"/>
              <a:ext cx="18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9" name="Text Box 19"/>
            <p:cNvSpPr txBox="1">
              <a:spLocks noChangeArrowheads="1"/>
            </p:cNvSpPr>
            <p:nvPr/>
          </p:nvSpPr>
          <p:spPr bwMode="auto">
            <a:xfrm>
              <a:off x="2928" y="2052"/>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64" name="Group 20"/>
          <p:cNvGrpSpPr>
            <a:grpSpLocks/>
          </p:cNvGrpSpPr>
          <p:nvPr/>
        </p:nvGrpSpPr>
        <p:grpSpPr bwMode="auto">
          <a:xfrm>
            <a:off x="1981200" y="3333750"/>
            <a:ext cx="2171700" cy="396875"/>
            <a:chOff x="1248" y="2014"/>
            <a:chExt cx="1368" cy="250"/>
          </a:xfrm>
        </p:grpSpPr>
        <p:sp>
          <p:nvSpPr>
            <p:cNvPr id="70694" name="Oval 21"/>
            <p:cNvSpPr>
              <a:spLocks noChangeArrowheads="1"/>
            </p:cNvSpPr>
            <p:nvPr/>
          </p:nvSpPr>
          <p:spPr bwMode="auto">
            <a:xfrm>
              <a:off x="1248" y="2133"/>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95" name="Line 22"/>
            <p:cNvSpPr>
              <a:spLocks noChangeShapeType="1"/>
            </p:cNvSpPr>
            <p:nvPr/>
          </p:nvSpPr>
          <p:spPr bwMode="auto">
            <a:xfrm>
              <a:off x="1344" y="2160"/>
              <a:ext cx="10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6" name="Text Box 23"/>
            <p:cNvSpPr txBox="1">
              <a:spLocks noChangeArrowheads="1"/>
            </p:cNvSpPr>
            <p:nvPr/>
          </p:nvSpPr>
          <p:spPr bwMode="auto">
            <a:xfrm>
              <a:off x="2304" y="2014"/>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65" name="Group 24"/>
          <p:cNvGrpSpPr>
            <a:grpSpLocks/>
          </p:cNvGrpSpPr>
          <p:nvPr/>
        </p:nvGrpSpPr>
        <p:grpSpPr bwMode="auto">
          <a:xfrm>
            <a:off x="2395538" y="3638550"/>
            <a:ext cx="3395662" cy="396875"/>
            <a:chOff x="1509" y="2196"/>
            <a:chExt cx="2139" cy="250"/>
          </a:xfrm>
        </p:grpSpPr>
        <p:sp>
          <p:nvSpPr>
            <p:cNvPr id="70691" name="Oval 25"/>
            <p:cNvSpPr>
              <a:spLocks noChangeArrowheads="1"/>
            </p:cNvSpPr>
            <p:nvPr/>
          </p:nvSpPr>
          <p:spPr bwMode="auto">
            <a:xfrm>
              <a:off x="1509" y="2325"/>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92" name="Line 26"/>
            <p:cNvSpPr>
              <a:spLocks noChangeShapeType="1"/>
            </p:cNvSpPr>
            <p:nvPr/>
          </p:nvSpPr>
          <p:spPr bwMode="auto">
            <a:xfrm>
              <a:off x="1584" y="2352"/>
              <a:ext cx="177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3" name="Text Box 27"/>
            <p:cNvSpPr txBox="1">
              <a:spLocks noChangeArrowheads="1"/>
            </p:cNvSpPr>
            <p:nvPr/>
          </p:nvSpPr>
          <p:spPr bwMode="auto">
            <a:xfrm>
              <a:off x="3336" y="2196"/>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66" name="Group 28"/>
          <p:cNvGrpSpPr>
            <a:grpSpLocks/>
          </p:cNvGrpSpPr>
          <p:nvPr/>
        </p:nvGrpSpPr>
        <p:grpSpPr bwMode="auto">
          <a:xfrm>
            <a:off x="2776538" y="4019550"/>
            <a:ext cx="4424362" cy="396875"/>
            <a:chOff x="1749" y="2388"/>
            <a:chExt cx="2787" cy="250"/>
          </a:xfrm>
        </p:grpSpPr>
        <p:sp>
          <p:nvSpPr>
            <p:cNvPr id="70688" name="Oval 29"/>
            <p:cNvSpPr>
              <a:spLocks noChangeArrowheads="1"/>
            </p:cNvSpPr>
            <p:nvPr/>
          </p:nvSpPr>
          <p:spPr bwMode="auto">
            <a:xfrm>
              <a:off x="1749" y="2517"/>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89" name="Line 30"/>
            <p:cNvSpPr>
              <a:spLocks noChangeShapeType="1"/>
            </p:cNvSpPr>
            <p:nvPr/>
          </p:nvSpPr>
          <p:spPr bwMode="auto">
            <a:xfrm>
              <a:off x="1824" y="2544"/>
              <a:ext cx="244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0" name="Text Box 31"/>
            <p:cNvSpPr txBox="1">
              <a:spLocks noChangeArrowheads="1"/>
            </p:cNvSpPr>
            <p:nvPr/>
          </p:nvSpPr>
          <p:spPr bwMode="auto">
            <a:xfrm>
              <a:off x="4224" y="2388"/>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67" name="Group 32"/>
          <p:cNvGrpSpPr>
            <a:grpSpLocks/>
          </p:cNvGrpSpPr>
          <p:nvPr/>
        </p:nvGrpSpPr>
        <p:grpSpPr bwMode="auto">
          <a:xfrm>
            <a:off x="3081338" y="4476750"/>
            <a:ext cx="2214562" cy="396875"/>
            <a:chOff x="1941" y="2628"/>
            <a:chExt cx="1395" cy="250"/>
          </a:xfrm>
        </p:grpSpPr>
        <p:sp>
          <p:nvSpPr>
            <p:cNvPr id="70685" name="Oval 33"/>
            <p:cNvSpPr>
              <a:spLocks noChangeArrowheads="1"/>
            </p:cNvSpPr>
            <p:nvPr/>
          </p:nvSpPr>
          <p:spPr bwMode="auto">
            <a:xfrm>
              <a:off x="1941" y="2709"/>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86" name="Line 34"/>
            <p:cNvSpPr>
              <a:spLocks noChangeShapeType="1"/>
            </p:cNvSpPr>
            <p:nvPr/>
          </p:nvSpPr>
          <p:spPr bwMode="auto">
            <a:xfrm>
              <a:off x="2016" y="2736"/>
              <a:ext cx="105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87" name="Text Box 35"/>
            <p:cNvSpPr txBox="1">
              <a:spLocks noChangeArrowheads="1"/>
            </p:cNvSpPr>
            <p:nvPr/>
          </p:nvSpPr>
          <p:spPr bwMode="auto">
            <a:xfrm>
              <a:off x="3024" y="2628"/>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68" name="Group 36"/>
          <p:cNvGrpSpPr>
            <a:grpSpLocks/>
          </p:cNvGrpSpPr>
          <p:nvPr/>
        </p:nvGrpSpPr>
        <p:grpSpPr bwMode="auto">
          <a:xfrm>
            <a:off x="3352800" y="4857750"/>
            <a:ext cx="876300" cy="396875"/>
            <a:chOff x="2112" y="2868"/>
            <a:chExt cx="552" cy="250"/>
          </a:xfrm>
        </p:grpSpPr>
        <p:sp>
          <p:nvSpPr>
            <p:cNvPr id="70682" name="Oval 37"/>
            <p:cNvSpPr>
              <a:spLocks noChangeArrowheads="1"/>
            </p:cNvSpPr>
            <p:nvPr/>
          </p:nvSpPr>
          <p:spPr bwMode="auto">
            <a:xfrm>
              <a:off x="2112" y="2949"/>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83" name="Line 38"/>
            <p:cNvSpPr>
              <a:spLocks noChangeShapeType="1"/>
            </p:cNvSpPr>
            <p:nvPr/>
          </p:nvSpPr>
          <p:spPr bwMode="auto">
            <a:xfrm>
              <a:off x="2208" y="2976"/>
              <a:ext cx="1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84" name="Text Box 39"/>
            <p:cNvSpPr txBox="1">
              <a:spLocks noChangeArrowheads="1"/>
            </p:cNvSpPr>
            <p:nvPr/>
          </p:nvSpPr>
          <p:spPr bwMode="auto">
            <a:xfrm>
              <a:off x="2352" y="2868"/>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69" name="Group 40"/>
          <p:cNvGrpSpPr>
            <a:grpSpLocks/>
          </p:cNvGrpSpPr>
          <p:nvPr/>
        </p:nvGrpSpPr>
        <p:grpSpPr bwMode="auto">
          <a:xfrm>
            <a:off x="3657600" y="5238750"/>
            <a:ext cx="1714500" cy="396875"/>
            <a:chOff x="2304" y="3060"/>
            <a:chExt cx="1080" cy="250"/>
          </a:xfrm>
        </p:grpSpPr>
        <p:sp>
          <p:nvSpPr>
            <p:cNvPr id="70679" name="Oval 41"/>
            <p:cNvSpPr>
              <a:spLocks noChangeArrowheads="1"/>
            </p:cNvSpPr>
            <p:nvPr/>
          </p:nvSpPr>
          <p:spPr bwMode="auto">
            <a:xfrm>
              <a:off x="2304" y="3168"/>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80" name="Line 42"/>
            <p:cNvSpPr>
              <a:spLocks noChangeShapeType="1"/>
            </p:cNvSpPr>
            <p:nvPr/>
          </p:nvSpPr>
          <p:spPr bwMode="auto">
            <a:xfrm>
              <a:off x="2400" y="3216"/>
              <a:ext cx="7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81" name="Text Box 43"/>
            <p:cNvSpPr txBox="1">
              <a:spLocks noChangeArrowheads="1"/>
            </p:cNvSpPr>
            <p:nvPr/>
          </p:nvSpPr>
          <p:spPr bwMode="auto">
            <a:xfrm>
              <a:off x="3072" y="3060"/>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70" name="Group 44"/>
          <p:cNvGrpSpPr>
            <a:grpSpLocks/>
          </p:cNvGrpSpPr>
          <p:nvPr/>
        </p:nvGrpSpPr>
        <p:grpSpPr bwMode="auto">
          <a:xfrm>
            <a:off x="3843338" y="5695950"/>
            <a:ext cx="3090862" cy="396875"/>
            <a:chOff x="2421" y="3300"/>
            <a:chExt cx="1947" cy="250"/>
          </a:xfrm>
        </p:grpSpPr>
        <p:sp>
          <p:nvSpPr>
            <p:cNvPr id="70676" name="Oval 45"/>
            <p:cNvSpPr>
              <a:spLocks noChangeArrowheads="1"/>
            </p:cNvSpPr>
            <p:nvPr/>
          </p:nvSpPr>
          <p:spPr bwMode="auto">
            <a:xfrm>
              <a:off x="2421" y="3381"/>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77" name="Line 46"/>
            <p:cNvSpPr>
              <a:spLocks noChangeShapeType="1"/>
            </p:cNvSpPr>
            <p:nvPr/>
          </p:nvSpPr>
          <p:spPr bwMode="auto">
            <a:xfrm>
              <a:off x="2496" y="3408"/>
              <a:ext cx="1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8" name="Text Box 47"/>
            <p:cNvSpPr txBox="1">
              <a:spLocks noChangeArrowheads="1"/>
            </p:cNvSpPr>
            <p:nvPr/>
          </p:nvSpPr>
          <p:spPr bwMode="auto">
            <a:xfrm>
              <a:off x="4056" y="3300"/>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grpSp>
        <p:nvGrpSpPr>
          <p:cNvPr id="70671" name="Group 48"/>
          <p:cNvGrpSpPr>
            <a:grpSpLocks/>
          </p:cNvGrpSpPr>
          <p:nvPr/>
        </p:nvGrpSpPr>
        <p:grpSpPr bwMode="auto">
          <a:xfrm>
            <a:off x="3962400" y="6076950"/>
            <a:ext cx="2476500" cy="396875"/>
            <a:chOff x="2496" y="3492"/>
            <a:chExt cx="1560" cy="250"/>
          </a:xfrm>
        </p:grpSpPr>
        <p:sp>
          <p:nvSpPr>
            <p:cNvPr id="70673" name="Oval 49"/>
            <p:cNvSpPr>
              <a:spLocks noChangeArrowheads="1"/>
            </p:cNvSpPr>
            <p:nvPr/>
          </p:nvSpPr>
          <p:spPr bwMode="auto">
            <a:xfrm>
              <a:off x="2496" y="3573"/>
              <a:ext cx="75" cy="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74" name="Line 50"/>
            <p:cNvSpPr>
              <a:spLocks noChangeShapeType="1"/>
            </p:cNvSpPr>
            <p:nvPr/>
          </p:nvSpPr>
          <p:spPr bwMode="auto">
            <a:xfrm>
              <a:off x="2592" y="3600"/>
              <a:ext cx="1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5" name="Text Box 51"/>
            <p:cNvSpPr txBox="1">
              <a:spLocks noChangeArrowheads="1"/>
            </p:cNvSpPr>
            <p:nvPr/>
          </p:nvSpPr>
          <p:spPr bwMode="auto">
            <a:xfrm>
              <a:off x="3744" y="3492"/>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Dx</a:t>
              </a:r>
            </a:p>
          </p:txBody>
        </p:sp>
      </p:grpSp>
      <p:sp>
        <p:nvSpPr>
          <p:cNvPr id="514100" name="Rectangle 52"/>
          <p:cNvSpPr>
            <a:spLocks noChangeArrowheads="1"/>
          </p:cNvSpPr>
          <p:nvPr/>
        </p:nvSpPr>
        <p:spPr bwMode="auto">
          <a:xfrm>
            <a:off x="206375" y="-26988"/>
            <a:ext cx="8686800" cy="1143001"/>
          </a:xfrm>
          <a:prstGeom prst="rect">
            <a:avLst/>
          </a:prstGeom>
          <a:noFill/>
          <a:ln w="9525">
            <a:noFill/>
            <a:miter lim="800000"/>
            <a:headEnd/>
            <a:tailEnd/>
          </a:ln>
          <a:effectLst/>
        </p:spPr>
        <p:txBody>
          <a:bodyPr anchor="ctr"/>
          <a:lstStyle/>
          <a:p>
            <a:pPr algn="ctr" eaLnBrk="1" hangingPunct="1">
              <a:buFontTx/>
              <a:buNone/>
              <a:defRPr/>
            </a:pPr>
            <a:r>
              <a:rPr lang="en-US" sz="4400">
                <a:solidFill>
                  <a:srgbClr val="990000"/>
                </a:solidFill>
                <a:effectLst>
                  <a:outerShdw blurRad="38100" dist="38100" dir="2700000" algn="tl">
                    <a:srgbClr val="C0C0C0"/>
                  </a:outerShdw>
                </a:effectLst>
              </a:rPr>
              <a:t>Length biased sampling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937125" y="2882900"/>
            <a:ext cx="3698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solidFill>
                  <a:srgbClr val="FF00FF"/>
                </a:solidFill>
              </a:rPr>
              <a:t>S</a:t>
            </a:r>
            <a:endParaRPr lang="en-US" sz="2400"/>
          </a:p>
        </p:txBody>
      </p:sp>
      <p:sp>
        <p:nvSpPr>
          <p:cNvPr id="71683" name="Line 3"/>
          <p:cNvSpPr>
            <a:spLocks noChangeShapeType="1"/>
          </p:cNvSpPr>
          <p:nvPr/>
        </p:nvSpPr>
        <p:spPr bwMode="auto">
          <a:xfrm>
            <a:off x="5105400" y="3581400"/>
            <a:ext cx="0" cy="2286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1684" name="Group 4"/>
          <p:cNvGrpSpPr>
            <a:grpSpLocks/>
          </p:cNvGrpSpPr>
          <p:nvPr/>
        </p:nvGrpSpPr>
        <p:grpSpPr bwMode="auto">
          <a:xfrm>
            <a:off x="4953000" y="2590800"/>
            <a:ext cx="369888" cy="3276600"/>
            <a:chOff x="3098" y="1632"/>
            <a:chExt cx="233" cy="2064"/>
          </a:xfrm>
        </p:grpSpPr>
        <p:sp>
          <p:nvSpPr>
            <p:cNvPr id="71733" name="Line 5"/>
            <p:cNvSpPr>
              <a:spLocks noChangeShapeType="1"/>
            </p:cNvSpPr>
            <p:nvPr/>
          </p:nvSpPr>
          <p:spPr bwMode="auto">
            <a:xfrm>
              <a:off x="3216" y="2016"/>
              <a:ext cx="0" cy="14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1734" name="Group 6"/>
            <p:cNvGrpSpPr>
              <a:grpSpLocks/>
            </p:cNvGrpSpPr>
            <p:nvPr/>
          </p:nvGrpSpPr>
          <p:grpSpPr bwMode="auto">
            <a:xfrm>
              <a:off x="3098" y="1632"/>
              <a:ext cx="233" cy="2064"/>
              <a:chOff x="3098" y="1632"/>
              <a:chExt cx="233" cy="2064"/>
            </a:xfrm>
          </p:grpSpPr>
          <p:sp>
            <p:nvSpPr>
              <p:cNvPr id="71735" name="Line 7"/>
              <p:cNvSpPr>
                <a:spLocks noChangeShapeType="1"/>
              </p:cNvSpPr>
              <p:nvPr/>
            </p:nvSpPr>
            <p:spPr bwMode="auto">
              <a:xfrm>
                <a:off x="3216" y="1632"/>
                <a:ext cx="0" cy="2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6" name="Text Box 8"/>
              <p:cNvSpPr txBox="1">
                <a:spLocks noChangeArrowheads="1"/>
              </p:cNvSpPr>
              <p:nvPr/>
            </p:nvSpPr>
            <p:spPr bwMode="auto">
              <a:xfrm>
                <a:off x="3098" y="2063"/>
                <a:ext cx="23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solidFill>
                      <a:srgbClr val="FF00FF"/>
                    </a:solidFill>
                  </a:rPr>
                  <a:t>S</a:t>
                </a:r>
                <a:endParaRPr lang="en-US" sz="2400"/>
              </a:p>
            </p:txBody>
          </p:sp>
          <p:sp>
            <p:nvSpPr>
              <p:cNvPr id="71737" name="Text Box 9"/>
              <p:cNvSpPr txBox="1">
                <a:spLocks noChangeArrowheads="1"/>
              </p:cNvSpPr>
              <p:nvPr/>
            </p:nvSpPr>
            <p:spPr bwMode="auto">
              <a:xfrm>
                <a:off x="3098" y="2303"/>
                <a:ext cx="23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solidFill>
                      <a:srgbClr val="FF00FF"/>
                    </a:solidFill>
                  </a:rPr>
                  <a:t>S</a:t>
                </a:r>
                <a:endParaRPr lang="en-US" sz="2400"/>
              </a:p>
            </p:txBody>
          </p:sp>
          <p:sp>
            <p:nvSpPr>
              <p:cNvPr id="71738" name="Line 10"/>
              <p:cNvSpPr>
                <a:spLocks noChangeShapeType="1"/>
              </p:cNvSpPr>
              <p:nvPr/>
            </p:nvSpPr>
            <p:spPr bwMode="auto">
              <a:xfrm>
                <a:off x="3216" y="2496"/>
                <a:ext cx="0" cy="12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71685" name="Group 11"/>
          <p:cNvGrpSpPr>
            <a:grpSpLocks/>
          </p:cNvGrpSpPr>
          <p:nvPr/>
        </p:nvGrpSpPr>
        <p:grpSpPr bwMode="auto">
          <a:xfrm>
            <a:off x="323850" y="1752600"/>
            <a:ext cx="8837613" cy="4570413"/>
            <a:chOff x="240" y="1104"/>
            <a:chExt cx="5567" cy="2879"/>
          </a:xfrm>
        </p:grpSpPr>
        <p:grpSp>
          <p:nvGrpSpPr>
            <p:cNvPr id="71691" name="Group 12"/>
            <p:cNvGrpSpPr>
              <a:grpSpLocks/>
            </p:cNvGrpSpPr>
            <p:nvPr/>
          </p:nvGrpSpPr>
          <p:grpSpPr bwMode="auto">
            <a:xfrm>
              <a:off x="240" y="1104"/>
              <a:ext cx="5136" cy="2879"/>
              <a:chOff x="240" y="1104"/>
              <a:chExt cx="5136" cy="2879"/>
            </a:xfrm>
          </p:grpSpPr>
          <p:grpSp>
            <p:nvGrpSpPr>
              <p:cNvPr id="71724" name="Group 13"/>
              <p:cNvGrpSpPr>
                <a:grpSpLocks/>
              </p:cNvGrpSpPr>
              <p:nvPr/>
            </p:nvGrpSpPr>
            <p:grpSpPr bwMode="auto">
              <a:xfrm>
                <a:off x="672" y="1152"/>
                <a:ext cx="4704" cy="2544"/>
                <a:chOff x="672" y="1152"/>
                <a:chExt cx="4704" cy="2544"/>
              </a:xfrm>
            </p:grpSpPr>
            <p:sp>
              <p:nvSpPr>
                <p:cNvPr id="71731" name="Line 14"/>
                <p:cNvSpPr>
                  <a:spLocks noChangeShapeType="1"/>
                </p:cNvSpPr>
                <p:nvPr/>
              </p:nvSpPr>
              <p:spPr bwMode="auto">
                <a:xfrm>
                  <a:off x="672" y="1152"/>
                  <a:ext cx="0" cy="254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2" name="Line 15"/>
                <p:cNvSpPr>
                  <a:spLocks noChangeShapeType="1"/>
                </p:cNvSpPr>
                <p:nvPr/>
              </p:nvSpPr>
              <p:spPr bwMode="auto">
                <a:xfrm>
                  <a:off x="672" y="3696"/>
                  <a:ext cx="470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1725" name="Group 16"/>
              <p:cNvGrpSpPr>
                <a:grpSpLocks/>
              </p:cNvGrpSpPr>
              <p:nvPr/>
            </p:nvGrpSpPr>
            <p:grpSpPr bwMode="auto">
              <a:xfrm>
                <a:off x="240" y="1104"/>
                <a:ext cx="288" cy="2592"/>
                <a:chOff x="240" y="1104"/>
                <a:chExt cx="288" cy="2592"/>
              </a:xfrm>
            </p:grpSpPr>
            <p:sp>
              <p:nvSpPr>
                <p:cNvPr id="71728" name="Text Box 17"/>
                <p:cNvSpPr txBox="1">
                  <a:spLocks noChangeArrowheads="1"/>
                </p:cNvSpPr>
                <p:nvPr/>
              </p:nvSpPr>
              <p:spPr bwMode="auto">
                <a:xfrm rot="-5400000">
                  <a:off x="-731" y="2261"/>
                  <a:ext cx="22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latin typeface="Times New Roman" pitchFamily="18" charset="0"/>
                    </a:rPr>
                    <a:t>SIZE/STAGE OF TUMOR</a:t>
                  </a:r>
                </a:p>
              </p:txBody>
            </p:sp>
            <p:sp>
              <p:nvSpPr>
                <p:cNvPr id="71729" name="Line 18"/>
                <p:cNvSpPr>
                  <a:spLocks noChangeShapeType="1"/>
                </p:cNvSpPr>
                <p:nvPr/>
              </p:nvSpPr>
              <p:spPr bwMode="auto">
                <a:xfrm flipV="1">
                  <a:off x="384" y="3504"/>
                  <a:ext cx="0" cy="1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0" name="Line 19"/>
                <p:cNvSpPr>
                  <a:spLocks noChangeShapeType="1"/>
                </p:cNvSpPr>
                <p:nvPr/>
              </p:nvSpPr>
              <p:spPr bwMode="auto">
                <a:xfrm flipV="1">
                  <a:off x="384" y="1104"/>
                  <a:ext cx="0" cy="2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1726" name="Text Box 20"/>
              <p:cNvSpPr txBox="1">
                <a:spLocks noChangeArrowheads="1"/>
              </p:cNvSpPr>
              <p:nvPr/>
            </p:nvSpPr>
            <p:spPr bwMode="auto">
              <a:xfrm>
                <a:off x="460" y="350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latin typeface="Times New Roman" pitchFamily="18" charset="0"/>
                  </a:rPr>
                  <a:t>0</a:t>
                </a:r>
              </a:p>
            </p:txBody>
          </p:sp>
          <p:sp>
            <p:nvSpPr>
              <p:cNvPr id="71727" name="Text Box 21"/>
              <p:cNvSpPr txBox="1">
                <a:spLocks noChangeArrowheads="1"/>
              </p:cNvSpPr>
              <p:nvPr/>
            </p:nvSpPr>
            <p:spPr bwMode="auto">
              <a:xfrm>
                <a:off x="374" y="3695"/>
                <a:ext cx="7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chemeClr val="accent2"/>
                    </a:solidFill>
                  </a:rPr>
                  <a:t>ONSET</a:t>
                </a:r>
              </a:p>
            </p:txBody>
          </p:sp>
        </p:grpSp>
        <p:grpSp>
          <p:nvGrpSpPr>
            <p:cNvPr id="71692" name="Group 22"/>
            <p:cNvGrpSpPr>
              <a:grpSpLocks/>
            </p:cNvGrpSpPr>
            <p:nvPr/>
          </p:nvGrpSpPr>
          <p:grpSpPr bwMode="auto">
            <a:xfrm>
              <a:off x="672" y="1543"/>
              <a:ext cx="5135" cy="2153"/>
              <a:chOff x="672" y="1543"/>
              <a:chExt cx="5135" cy="2153"/>
            </a:xfrm>
          </p:grpSpPr>
          <p:grpSp>
            <p:nvGrpSpPr>
              <p:cNvPr id="71693" name="Group 23"/>
              <p:cNvGrpSpPr>
                <a:grpSpLocks/>
              </p:cNvGrpSpPr>
              <p:nvPr/>
            </p:nvGrpSpPr>
            <p:grpSpPr bwMode="auto">
              <a:xfrm>
                <a:off x="672" y="1603"/>
                <a:ext cx="3552" cy="2093"/>
                <a:chOff x="672" y="1603"/>
                <a:chExt cx="3552" cy="2093"/>
              </a:xfrm>
            </p:grpSpPr>
            <p:grpSp>
              <p:nvGrpSpPr>
                <p:cNvPr id="71702" name="Group 24"/>
                <p:cNvGrpSpPr>
                  <a:grpSpLocks/>
                </p:cNvGrpSpPr>
                <p:nvPr/>
              </p:nvGrpSpPr>
              <p:grpSpPr bwMode="auto">
                <a:xfrm>
                  <a:off x="672" y="1603"/>
                  <a:ext cx="3552" cy="2093"/>
                  <a:chOff x="672" y="1603"/>
                  <a:chExt cx="3552" cy="2093"/>
                </a:xfrm>
              </p:grpSpPr>
              <p:sp>
                <p:nvSpPr>
                  <p:cNvPr id="71708" name="Line 25"/>
                  <p:cNvSpPr>
                    <a:spLocks noChangeShapeType="1"/>
                  </p:cNvSpPr>
                  <p:nvPr/>
                </p:nvSpPr>
                <p:spPr bwMode="auto">
                  <a:xfrm>
                    <a:off x="672" y="2640"/>
                    <a:ext cx="355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1709" name="Group 26"/>
                  <p:cNvGrpSpPr>
                    <a:grpSpLocks/>
                  </p:cNvGrpSpPr>
                  <p:nvPr/>
                </p:nvGrpSpPr>
                <p:grpSpPr bwMode="auto">
                  <a:xfrm>
                    <a:off x="672" y="1603"/>
                    <a:ext cx="2451" cy="2093"/>
                    <a:chOff x="672" y="1603"/>
                    <a:chExt cx="2451" cy="2093"/>
                  </a:xfrm>
                </p:grpSpPr>
                <p:grpSp>
                  <p:nvGrpSpPr>
                    <p:cNvPr id="71711" name="Group 27"/>
                    <p:cNvGrpSpPr>
                      <a:grpSpLocks/>
                    </p:cNvGrpSpPr>
                    <p:nvPr/>
                  </p:nvGrpSpPr>
                  <p:grpSpPr bwMode="auto">
                    <a:xfrm>
                      <a:off x="672" y="1603"/>
                      <a:ext cx="2451" cy="2093"/>
                      <a:chOff x="672" y="1603"/>
                      <a:chExt cx="2451" cy="2093"/>
                    </a:xfrm>
                  </p:grpSpPr>
                  <p:sp>
                    <p:nvSpPr>
                      <p:cNvPr id="71717" name="Line 28"/>
                      <p:cNvSpPr>
                        <a:spLocks noChangeShapeType="1"/>
                      </p:cNvSpPr>
                      <p:nvPr/>
                    </p:nvSpPr>
                    <p:spPr bwMode="auto">
                      <a:xfrm>
                        <a:off x="672" y="1776"/>
                        <a:ext cx="12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8" name="Line 29"/>
                      <p:cNvSpPr>
                        <a:spLocks noChangeShapeType="1"/>
                      </p:cNvSpPr>
                      <p:nvPr/>
                    </p:nvSpPr>
                    <p:spPr bwMode="auto">
                      <a:xfrm flipV="1">
                        <a:off x="672" y="1776"/>
                        <a:ext cx="1248" cy="192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9" name="Text Box 30"/>
                      <p:cNvSpPr txBox="1">
                        <a:spLocks noChangeArrowheads="1"/>
                      </p:cNvSpPr>
                      <p:nvPr/>
                    </p:nvSpPr>
                    <p:spPr bwMode="auto">
                      <a:xfrm>
                        <a:off x="1824" y="1603"/>
                        <a:ext cx="24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solidFill>
                              <a:srgbClr val="9900FF"/>
                            </a:solidFill>
                          </a:rPr>
                          <a:t>D</a:t>
                        </a:r>
                        <a:endParaRPr lang="en-US" sz="2400"/>
                      </a:p>
                    </p:txBody>
                  </p:sp>
                  <p:sp>
                    <p:nvSpPr>
                      <p:cNvPr id="71720" name="Line 31"/>
                      <p:cNvSpPr>
                        <a:spLocks noChangeShapeType="1"/>
                      </p:cNvSpPr>
                      <p:nvPr/>
                    </p:nvSpPr>
                    <p:spPr bwMode="auto">
                      <a:xfrm>
                        <a:off x="2016" y="1776"/>
                        <a:ext cx="38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1" name="Text Box 32"/>
                      <p:cNvSpPr txBox="1">
                        <a:spLocks noChangeArrowheads="1"/>
                      </p:cNvSpPr>
                      <p:nvPr/>
                    </p:nvSpPr>
                    <p:spPr bwMode="auto">
                      <a:xfrm>
                        <a:off x="2352" y="1603"/>
                        <a:ext cx="24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solidFill>
                              <a:srgbClr val="9900FF"/>
                            </a:solidFill>
                          </a:rPr>
                          <a:t>D</a:t>
                        </a:r>
                        <a:endParaRPr lang="en-US" sz="2400"/>
                      </a:p>
                    </p:txBody>
                  </p:sp>
                  <p:sp>
                    <p:nvSpPr>
                      <p:cNvPr id="71722" name="Line 33"/>
                      <p:cNvSpPr>
                        <a:spLocks noChangeShapeType="1"/>
                      </p:cNvSpPr>
                      <p:nvPr/>
                    </p:nvSpPr>
                    <p:spPr bwMode="auto">
                      <a:xfrm>
                        <a:off x="2544" y="1776"/>
                        <a:ext cx="38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3" name="Text Box 34"/>
                      <p:cNvSpPr txBox="1">
                        <a:spLocks noChangeArrowheads="1"/>
                      </p:cNvSpPr>
                      <p:nvPr/>
                    </p:nvSpPr>
                    <p:spPr bwMode="auto">
                      <a:xfrm>
                        <a:off x="2880" y="1603"/>
                        <a:ext cx="24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solidFill>
                              <a:srgbClr val="9900FF"/>
                            </a:solidFill>
                          </a:rPr>
                          <a:t>D</a:t>
                        </a:r>
                        <a:endParaRPr lang="en-US" sz="2400"/>
                      </a:p>
                    </p:txBody>
                  </p:sp>
                </p:grpSp>
                <p:sp>
                  <p:nvSpPr>
                    <p:cNvPr id="71712" name="Line 35"/>
                    <p:cNvSpPr>
                      <a:spLocks noChangeShapeType="1"/>
                    </p:cNvSpPr>
                    <p:nvPr/>
                  </p:nvSpPr>
                  <p:spPr bwMode="auto">
                    <a:xfrm flipV="1">
                      <a:off x="672" y="2400"/>
                      <a:ext cx="1200" cy="129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3" name="Line 36"/>
                    <p:cNvSpPr>
                      <a:spLocks noChangeShapeType="1"/>
                    </p:cNvSpPr>
                    <p:nvPr/>
                  </p:nvSpPr>
                  <p:spPr bwMode="auto">
                    <a:xfrm flipH="1">
                      <a:off x="2256" y="1776"/>
                      <a:ext cx="192" cy="24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4" name="Text Box 37"/>
                    <p:cNvSpPr txBox="1">
                      <a:spLocks noChangeArrowheads="1"/>
                    </p:cNvSpPr>
                    <p:nvPr/>
                  </p:nvSpPr>
                  <p:spPr bwMode="auto">
                    <a:xfrm>
                      <a:off x="1728" y="1979"/>
                      <a:ext cx="84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t>RAPID</a:t>
                      </a:r>
                      <a:endParaRPr lang="en-US" sz="2000"/>
                    </a:p>
                    <a:p>
                      <a:pPr>
                        <a:buFontTx/>
                        <a:buNone/>
                      </a:pPr>
                      <a:r>
                        <a:rPr lang="en-US" sz="2000"/>
                        <a:t>GROWTH</a:t>
                      </a:r>
                      <a:endParaRPr lang="en-US" sz="1800"/>
                    </a:p>
                  </p:txBody>
                </p:sp>
                <p:sp>
                  <p:nvSpPr>
                    <p:cNvPr id="71715" name="Line 38"/>
                    <p:cNvSpPr>
                      <a:spLocks noChangeShapeType="1"/>
                    </p:cNvSpPr>
                    <p:nvPr/>
                  </p:nvSpPr>
                  <p:spPr bwMode="auto">
                    <a:xfrm flipV="1">
                      <a:off x="672" y="2400"/>
                      <a:ext cx="1680" cy="129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6" name="Line 39"/>
                    <p:cNvSpPr>
                      <a:spLocks noChangeShapeType="1"/>
                    </p:cNvSpPr>
                    <p:nvPr/>
                  </p:nvSpPr>
                  <p:spPr bwMode="auto">
                    <a:xfrm flipH="1">
                      <a:off x="2544" y="1776"/>
                      <a:ext cx="384" cy="43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710" name="Line 40"/>
                  <p:cNvSpPr>
                    <a:spLocks noChangeShapeType="1"/>
                  </p:cNvSpPr>
                  <p:nvPr/>
                </p:nvSpPr>
                <p:spPr bwMode="auto">
                  <a:xfrm>
                    <a:off x="3072" y="1776"/>
                    <a:ext cx="115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1703" name="Group 41"/>
                <p:cNvGrpSpPr>
                  <a:grpSpLocks/>
                </p:cNvGrpSpPr>
                <p:nvPr/>
              </p:nvGrpSpPr>
              <p:grpSpPr bwMode="auto">
                <a:xfrm>
                  <a:off x="672" y="1968"/>
                  <a:ext cx="2448" cy="1728"/>
                  <a:chOff x="672" y="1968"/>
                  <a:chExt cx="2448" cy="1728"/>
                </a:xfrm>
              </p:grpSpPr>
              <p:sp>
                <p:nvSpPr>
                  <p:cNvPr id="71704" name="Line 42"/>
                  <p:cNvSpPr>
                    <a:spLocks noChangeShapeType="1"/>
                  </p:cNvSpPr>
                  <p:nvPr/>
                </p:nvSpPr>
                <p:spPr bwMode="auto">
                  <a:xfrm flipV="1">
                    <a:off x="672" y="1968"/>
                    <a:ext cx="2448" cy="172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Text Box 43"/>
                  <p:cNvSpPr txBox="1">
                    <a:spLocks noChangeArrowheads="1"/>
                  </p:cNvSpPr>
                  <p:nvPr/>
                </p:nvSpPr>
                <p:spPr bwMode="auto">
                  <a:xfrm>
                    <a:off x="1958" y="2791"/>
                    <a:ext cx="84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b="1"/>
                      <a:t>SLOW</a:t>
                    </a:r>
                    <a:endParaRPr lang="en-US" sz="2000"/>
                  </a:p>
                  <a:p>
                    <a:pPr>
                      <a:buFontTx/>
                      <a:buNone/>
                    </a:pPr>
                    <a:r>
                      <a:rPr lang="en-US" sz="2000"/>
                      <a:t>GROWTH</a:t>
                    </a:r>
                  </a:p>
                </p:txBody>
              </p:sp>
              <p:sp>
                <p:nvSpPr>
                  <p:cNvPr id="71706" name="Line 44"/>
                  <p:cNvSpPr>
                    <a:spLocks noChangeShapeType="1"/>
                  </p:cNvSpPr>
                  <p:nvPr/>
                </p:nvSpPr>
                <p:spPr bwMode="auto">
                  <a:xfrm flipV="1">
                    <a:off x="672" y="2928"/>
                    <a:ext cx="1344" cy="76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45"/>
                  <p:cNvSpPr>
                    <a:spLocks noChangeShapeType="1"/>
                  </p:cNvSpPr>
                  <p:nvPr/>
                </p:nvSpPr>
                <p:spPr bwMode="auto">
                  <a:xfrm flipH="1">
                    <a:off x="2160" y="2208"/>
                    <a:ext cx="960" cy="62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71694" name="Line 46"/>
              <p:cNvSpPr>
                <a:spLocks noChangeShapeType="1"/>
              </p:cNvSpPr>
              <p:nvPr/>
            </p:nvSpPr>
            <p:spPr bwMode="auto">
              <a:xfrm flipV="1">
                <a:off x="672" y="3072"/>
                <a:ext cx="1344" cy="62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5" name="Line 47"/>
              <p:cNvSpPr>
                <a:spLocks noChangeShapeType="1"/>
              </p:cNvSpPr>
              <p:nvPr/>
            </p:nvSpPr>
            <p:spPr bwMode="auto">
              <a:xfrm flipH="1">
                <a:off x="2448" y="2496"/>
                <a:ext cx="720" cy="33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6" name="Line 48"/>
              <p:cNvSpPr>
                <a:spLocks noChangeShapeType="1"/>
              </p:cNvSpPr>
              <p:nvPr/>
            </p:nvSpPr>
            <p:spPr bwMode="auto">
              <a:xfrm flipV="1">
                <a:off x="672" y="3168"/>
                <a:ext cx="1392" cy="52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7" name="Line 49"/>
              <p:cNvSpPr>
                <a:spLocks noChangeShapeType="1"/>
              </p:cNvSpPr>
              <p:nvPr/>
            </p:nvSpPr>
            <p:spPr bwMode="auto">
              <a:xfrm flipV="1">
                <a:off x="2496" y="2256"/>
                <a:ext cx="1824" cy="72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8" name="Text Box 50"/>
              <p:cNvSpPr txBox="1">
                <a:spLocks noChangeArrowheads="1"/>
              </p:cNvSpPr>
              <p:nvPr/>
            </p:nvSpPr>
            <p:spPr bwMode="auto">
              <a:xfrm>
                <a:off x="4232" y="1543"/>
                <a:ext cx="157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DIAGNOSIS AFTER</a:t>
                </a:r>
              </a:p>
              <a:p>
                <a:pPr>
                  <a:buFontTx/>
                  <a:buNone/>
                </a:pPr>
                <a:r>
                  <a:rPr lang="en-US" sz="2000">
                    <a:solidFill>
                      <a:srgbClr val="9900FF"/>
                    </a:solidFill>
                  </a:rPr>
                  <a:t>SYMPTOMS</a:t>
                </a:r>
                <a:endParaRPr lang="en-US" sz="2200"/>
              </a:p>
            </p:txBody>
          </p:sp>
          <p:sp>
            <p:nvSpPr>
              <p:cNvPr id="71699" name="Text Box 51"/>
              <p:cNvSpPr txBox="1">
                <a:spLocks noChangeArrowheads="1"/>
              </p:cNvSpPr>
              <p:nvPr/>
            </p:nvSpPr>
            <p:spPr bwMode="auto">
              <a:xfrm>
                <a:off x="4176" y="2407"/>
                <a:ext cx="137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DETECTION </a:t>
                </a:r>
              </a:p>
              <a:p>
                <a:pPr>
                  <a:buFontTx/>
                  <a:buNone/>
                </a:pPr>
                <a:r>
                  <a:rPr lang="en-US" sz="2000"/>
                  <a:t>POSSIBLE </a:t>
                </a:r>
              </a:p>
              <a:p>
                <a:pPr>
                  <a:buFontTx/>
                  <a:buNone/>
                </a:pPr>
                <a:r>
                  <a:rPr lang="en-US" sz="2000"/>
                  <a:t>BY  </a:t>
                </a:r>
                <a:r>
                  <a:rPr lang="en-US" sz="2000">
                    <a:solidFill>
                      <a:srgbClr val="FF00FF"/>
                    </a:solidFill>
                  </a:rPr>
                  <a:t>SCREENING</a:t>
                </a:r>
                <a:endParaRPr lang="en-US" sz="2000"/>
              </a:p>
            </p:txBody>
          </p:sp>
          <p:sp>
            <p:nvSpPr>
              <p:cNvPr id="71700" name="Line 52"/>
              <p:cNvSpPr>
                <a:spLocks noChangeShapeType="1"/>
              </p:cNvSpPr>
              <p:nvPr/>
            </p:nvSpPr>
            <p:spPr bwMode="auto">
              <a:xfrm flipV="1">
                <a:off x="672" y="2832"/>
                <a:ext cx="3552" cy="86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1" name="Line 53"/>
              <p:cNvSpPr>
                <a:spLocks noChangeShapeType="1"/>
              </p:cNvSpPr>
              <p:nvPr/>
            </p:nvSpPr>
            <p:spPr bwMode="auto">
              <a:xfrm flipV="1">
                <a:off x="672" y="3120"/>
                <a:ext cx="3600" cy="57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71686" name="Rectangle 54"/>
          <p:cNvSpPr>
            <a:spLocks noChangeArrowheads="1"/>
          </p:cNvSpPr>
          <p:nvPr/>
        </p:nvSpPr>
        <p:spPr bwMode="auto">
          <a:xfrm>
            <a:off x="4319588" y="5865813"/>
            <a:ext cx="187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400" b="1">
                <a:solidFill>
                  <a:srgbClr val="FF00FF"/>
                </a:solidFill>
              </a:rPr>
              <a:t>SCREENED</a:t>
            </a:r>
          </a:p>
        </p:txBody>
      </p:sp>
      <p:sp>
        <p:nvSpPr>
          <p:cNvPr id="71687" name="Line 55"/>
          <p:cNvSpPr>
            <a:spLocks noChangeShapeType="1"/>
          </p:cNvSpPr>
          <p:nvPr/>
        </p:nvSpPr>
        <p:spPr bwMode="auto">
          <a:xfrm>
            <a:off x="1143000" y="6553200"/>
            <a:ext cx="25146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88" name="Text Box 56"/>
          <p:cNvSpPr txBox="1">
            <a:spLocks noChangeArrowheads="1"/>
          </p:cNvSpPr>
          <p:nvPr/>
        </p:nvSpPr>
        <p:spPr bwMode="auto">
          <a:xfrm>
            <a:off x="3641725" y="6323013"/>
            <a:ext cx="91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TIME</a:t>
            </a:r>
          </a:p>
        </p:txBody>
      </p:sp>
      <p:sp>
        <p:nvSpPr>
          <p:cNvPr id="71689" name="Line 57"/>
          <p:cNvSpPr>
            <a:spLocks noChangeShapeType="1"/>
          </p:cNvSpPr>
          <p:nvPr/>
        </p:nvSpPr>
        <p:spPr bwMode="auto">
          <a:xfrm>
            <a:off x="4572000" y="6553200"/>
            <a:ext cx="3886200" cy="0"/>
          </a:xfrm>
          <a:prstGeom prst="line">
            <a:avLst/>
          </a:prstGeom>
          <a:noFill/>
          <a:ln w="2222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515130" name="Rectangle 58"/>
          <p:cNvSpPr>
            <a:spLocks noChangeArrowheads="1"/>
          </p:cNvSpPr>
          <p:nvPr/>
        </p:nvSpPr>
        <p:spPr bwMode="auto">
          <a:xfrm>
            <a:off x="206375" y="-26988"/>
            <a:ext cx="8686800" cy="1143001"/>
          </a:xfrm>
          <a:prstGeom prst="rect">
            <a:avLst/>
          </a:prstGeom>
          <a:noFill/>
          <a:ln w="9525">
            <a:noFill/>
            <a:miter lim="800000"/>
            <a:headEnd/>
            <a:tailEnd/>
          </a:ln>
          <a:effectLst/>
        </p:spPr>
        <p:txBody>
          <a:bodyPr anchor="ctr"/>
          <a:lstStyle/>
          <a:p>
            <a:pPr algn="ctr" eaLnBrk="1" hangingPunct="1">
              <a:buFontTx/>
              <a:buNone/>
              <a:defRPr/>
            </a:pPr>
            <a:r>
              <a:rPr lang="en-US" sz="4400">
                <a:solidFill>
                  <a:srgbClr val="990000"/>
                </a:solidFill>
                <a:effectLst>
                  <a:outerShdw blurRad="38100" dist="38100" dir="2700000" algn="tl">
                    <a:srgbClr val="C0C0C0"/>
                  </a:outerShdw>
                </a:effectLst>
              </a:rPr>
              <a:t>Length biased sampling</a:t>
            </a:r>
            <a:r>
              <a:rPr lang="en-US" sz="4400" b="1">
                <a:solidFill>
                  <a:srgbClr val="990000"/>
                </a:solidFill>
              </a:rPr>
              <a:t> </a:t>
            </a:r>
            <a:endParaRPr lang="en-US" sz="4400">
              <a:solidFill>
                <a:srgbClr val="99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762000" y="2257425"/>
            <a:ext cx="76708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Live sensibly - among a thousand people,</a:t>
            </a:r>
          </a:p>
          <a:p>
            <a:pPr>
              <a:lnSpc>
                <a:spcPct val="120000"/>
              </a:lnSpc>
              <a:buFontTx/>
              <a:buNone/>
            </a:pPr>
            <a:r>
              <a:rPr lang="en-US" sz="3200">
                <a:solidFill>
                  <a:schemeClr val="accent2"/>
                </a:solidFill>
              </a:rPr>
              <a:t>only one dies a natural death, the rest</a:t>
            </a:r>
          </a:p>
          <a:p>
            <a:pPr>
              <a:lnSpc>
                <a:spcPct val="120000"/>
              </a:lnSpc>
              <a:buFontTx/>
              <a:buNone/>
            </a:pPr>
            <a:r>
              <a:rPr lang="en-US" sz="3200">
                <a:solidFill>
                  <a:schemeClr val="accent2"/>
                </a:solidFill>
              </a:rPr>
              <a:t>succumb to irrational modes of living.</a:t>
            </a:r>
          </a:p>
          <a:p>
            <a:pPr>
              <a:buFontTx/>
              <a:buNone/>
            </a:pPr>
            <a:endParaRPr lang="en-US" sz="3200">
              <a:solidFill>
                <a:schemeClr val="accent2"/>
              </a:solidFill>
            </a:endParaRPr>
          </a:p>
          <a:p>
            <a:pPr>
              <a:buFontTx/>
              <a:buNone/>
            </a:pPr>
            <a:endParaRPr lang="en-US" sz="3600">
              <a:solidFill>
                <a:schemeClr val="accent2"/>
              </a:solidFill>
              <a:latin typeface="Times New Roman" pitchFamily="18" charset="0"/>
            </a:endParaRPr>
          </a:p>
          <a:p>
            <a:pPr>
              <a:buFontTx/>
              <a:buNone/>
            </a:pPr>
            <a:r>
              <a:rPr lang="en-US" sz="3200"/>
              <a:t>Maimonides 1135-1204</a:t>
            </a:r>
          </a:p>
        </p:txBody>
      </p:sp>
      <p:sp>
        <p:nvSpPr>
          <p:cNvPr id="490499" name="Text Box 3"/>
          <p:cNvSpPr txBox="1">
            <a:spLocks noChangeArrowheads="1"/>
          </p:cNvSpPr>
          <p:nvPr/>
        </p:nvSpPr>
        <p:spPr bwMode="auto">
          <a:xfrm>
            <a:off x="669925" y="260350"/>
            <a:ext cx="3902075" cy="762000"/>
          </a:xfrm>
          <a:prstGeom prst="rect">
            <a:avLst/>
          </a:prstGeom>
          <a:noFill/>
          <a:ln w="9525">
            <a:noFill/>
            <a:miter lim="800000"/>
            <a:headEnd/>
            <a:tailEnd/>
          </a:ln>
          <a:effectLst/>
        </p:spPr>
        <p:txBody>
          <a:bodyPr>
            <a:spAutoFit/>
          </a:bodyPr>
          <a:lstStyle/>
          <a:p>
            <a:pPr>
              <a:buFontTx/>
              <a:buNone/>
              <a:defRPr/>
            </a:pPr>
            <a:r>
              <a:rPr lang="en-US" sz="4400">
                <a:solidFill>
                  <a:srgbClr val="990033"/>
                </a:solidFill>
                <a:effectLst>
                  <a:outerShdw blurRad="38100" dist="38100" dir="2700000" algn="tl">
                    <a:srgbClr val="C0C0C0"/>
                  </a:outerShdw>
                </a:effectLst>
              </a:rPr>
              <a:t>Prevention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Line 2"/>
          <p:cNvSpPr>
            <a:spLocks noChangeShapeType="1"/>
          </p:cNvSpPr>
          <p:nvPr/>
        </p:nvSpPr>
        <p:spPr bwMode="auto">
          <a:xfrm flipH="1">
            <a:off x="533400" y="2819400"/>
            <a:ext cx="3048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731" name="Group 3"/>
          <p:cNvGrpSpPr>
            <a:grpSpLocks/>
          </p:cNvGrpSpPr>
          <p:nvPr/>
        </p:nvGrpSpPr>
        <p:grpSpPr bwMode="auto">
          <a:xfrm>
            <a:off x="457200" y="2362200"/>
            <a:ext cx="8458200" cy="1295400"/>
            <a:chOff x="288" y="1488"/>
            <a:chExt cx="5184" cy="816"/>
          </a:xfrm>
        </p:grpSpPr>
        <p:grpSp>
          <p:nvGrpSpPr>
            <p:cNvPr id="73747" name="Group 4"/>
            <p:cNvGrpSpPr>
              <a:grpSpLocks/>
            </p:cNvGrpSpPr>
            <p:nvPr/>
          </p:nvGrpSpPr>
          <p:grpSpPr bwMode="auto">
            <a:xfrm>
              <a:off x="336" y="1488"/>
              <a:ext cx="5136" cy="816"/>
              <a:chOff x="336" y="1488"/>
              <a:chExt cx="5136" cy="816"/>
            </a:xfrm>
          </p:grpSpPr>
          <p:grpSp>
            <p:nvGrpSpPr>
              <p:cNvPr id="73754" name="Group 5"/>
              <p:cNvGrpSpPr>
                <a:grpSpLocks/>
              </p:cNvGrpSpPr>
              <p:nvPr/>
            </p:nvGrpSpPr>
            <p:grpSpPr bwMode="auto">
              <a:xfrm>
                <a:off x="336" y="1488"/>
                <a:ext cx="5136" cy="816"/>
                <a:chOff x="336" y="1488"/>
                <a:chExt cx="5136" cy="816"/>
              </a:xfrm>
            </p:grpSpPr>
            <p:grpSp>
              <p:nvGrpSpPr>
                <p:cNvPr id="73756" name="Group 6"/>
                <p:cNvGrpSpPr>
                  <a:grpSpLocks/>
                </p:cNvGrpSpPr>
                <p:nvPr/>
              </p:nvGrpSpPr>
              <p:grpSpPr bwMode="auto">
                <a:xfrm>
                  <a:off x="336" y="1488"/>
                  <a:ext cx="4464" cy="816"/>
                  <a:chOff x="336" y="1488"/>
                  <a:chExt cx="4464" cy="816"/>
                </a:xfrm>
              </p:grpSpPr>
              <p:sp>
                <p:nvSpPr>
                  <p:cNvPr id="73759" name="Line 7"/>
                  <p:cNvSpPr>
                    <a:spLocks noChangeShapeType="1"/>
                  </p:cNvSpPr>
                  <p:nvPr/>
                </p:nvSpPr>
                <p:spPr bwMode="auto">
                  <a:xfrm>
                    <a:off x="336" y="1632"/>
                    <a:ext cx="446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8"/>
                  <p:cNvSpPr>
                    <a:spLocks noChangeShapeType="1"/>
                  </p:cNvSpPr>
                  <p:nvPr/>
                </p:nvSpPr>
                <p:spPr bwMode="auto">
                  <a:xfrm>
                    <a:off x="336" y="2160"/>
                    <a:ext cx="446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9"/>
                  <p:cNvSpPr>
                    <a:spLocks noChangeShapeType="1"/>
                  </p:cNvSpPr>
                  <p:nvPr/>
                </p:nvSpPr>
                <p:spPr bwMode="auto">
                  <a:xfrm flipV="1">
                    <a:off x="4800" y="1488"/>
                    <a:ext cx="0" cy="14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10"/>
                  <p:cNvSpPr>
                    <a:spLocks noChangeShapeType="1"/>
                  </p:cNvSpPr>
                  <p:nvPr/>
                </p:nvSpPr>
                <p:spPr bwMode="auto">
                  <a:xfrm flipV="1">
                    <a:off x="4800" y="2160"/>
                    <a:ext cx="0" cy="14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3757" name="Line 11"/>
                <p:cNvSpPr>
                  <a:spLocks noChangeShapeType="1"/>
                </p:cNvSpPr>
                <p:nvPr/>
              </p:nvSpPr>
              <p:spPr bwMode="auto">
                <a:xfrm flipV="1">
                  <a:off x="4800" y="1872"/>
                  <a:ext cx="672" cy="43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12"/>
                <p:cNvSpPr>
                  <a:spLocks noChangeShapeType="1"/>
                </p:cNvSpPr>
                <p:nvPr/>
              </p:nvSpPr>
              <p:spPr bwMode="auto">
                <a:xfrm>
                  <a:off x="4800" y="1488"/>
                  <a:ext cx="672" cy="38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3755" name="Line 13"/>
              <p:cNvSpPr>
                <a:spLocks noChangeShapeType="1"/>
              </p:cNvSpPr>
              <p:nvPr/>
            </p:nvSpPr>
            <p:spPr bwMode="auto">
              <a:xfrm>
                <a:off x="336" y="1632"/>
                <a:ext cx="192" cy="14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3748" name="Group 14"/>
            <p:cNvGrpSpPr>
              <a:grpSpLocks/>
            </p:cNvGrpSpPr>
            <p:nvPr/>
          </p:nvGrpSpPr>
          <p:grpSpPr bwMode="auto">
            <a:xfrm>
              <a:off x="288" y="1776"/>
              <a:ext cx="240" cy="384"/>
              <a:chOff x="288" y="1776"/>
              <a:chExt cx="240" cy="384"/>
            </a:xfrm>
          </p:grpSpPr>
          <p:sp>
            <p:nvSpPr>
              <p:cNvPr id="73749" name="Line 15"/>
              <p:cNvSpPr>
                <a:spLocks noChangeShapeType="1"/>
              </p:cNvSpPr>
              <p:nvPr/>
            </p:nvSpPr>
            <p:spPr bwMode="auto">
              <a:xfrm>
                <a:off x="336" y="1776"/>
                <a:ext cx="192" cy="9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3750" name="Group 16"/>
              <p:cNvGrpSpPr>
                <a:grpSpLocks/>
              </p:cNvGrpSpPr>
              <p:nvPr/>
            </p:nvGrpSpPr>
            <p:grpSpPr bwMode="auto">
              <a:xfrm>
                <a:off x="288" y="1872"/>
                <a:ext cx="240" cy="288"/>
                <a:chOff x="288" y="1872"/>
                <a:chExt cx="240" cy="288"/>
              </a:xfrm>
            </p:grpSpPr>
            <p:sp>
              <p:nvSpPr>
                <p:cNvPr id="73751" name="Line 17"/>
                <p:cNvSpPr>
                  <a:spLocks noChangeShapeType="1"/>
                </p:cNvSpPr>
                <p:nvPr/>
              </p:nvSpPr>
              <p:spPr bwMode="auto">
                <a:xfrm flipH="1">
                  <a:off x="288" y="1872"/>
                  <a:ext cx="240" cy="4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2" name="Line 18"/>
                <p:cNvSpPr>
                  <a:spLocks noChangeShapeType="1"/>
                </p:cNvSpPr>
                <p:nvPr/>
              </p:nvSpPr>
              <p:spPr bwMode="auto">
                <a:xfrm>
                  <a:off x="288" y="1920"/>
                  <a:ext cx="192" cy="9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3" name="Line 19"/>
                <p:cNvSpPr>
                  <a:spLocks noChangeShapeType="1"/>
                </p:cNvSpPr>
                <p:nvPr/>
              </p:nvSpPr>
              <p:spPr bwMode="auto">
                <a:xfrm flipH="1">
                  <a:off x="336" y="2016"/>
                  <a:ext cx="144" cy="14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491540" name="Rectangle 20"/>
          <p:cNvSpPr>
            <a:spLocks noGrp="1" noChangeArrowheads="1"/>
          </p:cNvSpPr>
          <p:nvPr>
            <p:ph type="title"/>
          </p:nvPr>
        </p:nvSpPr>
        <p:spPr>
          <a:xfrm>
            <a:off x="457200" y="-171450"/>
            <a:ext cx="8229600" cy="1371600"/>
          </a:xfrm>
        </p:spPr>
        <p:txBody>
          <a:bodyPr/>
          <a:lstStyle/>
          <a:p>
            <a:pPr eaLnBrk="1" hangingPunct="1">
              <a:defRPr/>
            </a:pPr>
            <a:r>
              <a:rPr lang="en-US" smtClean="0">
                <a:solidFill>
                  <a:srgbClr val="990033"/>
                </a:solidFill>
                <a:effectLst>
                  <a:outerShdw blurRad="38100" dist="38100" dir="2700000" algn="tl">
                    <a:srgbClr val="C0C0C0"/>
                  </a:outerShdw>
                </a:effectLst>
              </a:rPr>
              <a:t>Levels of Prevention</a:t>
            </a:r>
          </a:p>
        </p:txBody>
      </p:sp>
      <p:sp>
        <p:nvSpPr>
          <p:cNvPr id="73733" name="Text Box 21"/>
          <p:cNvSpPr txBox="1">
            <a:spLocks noChangeArrowheads="1"/>
          </p:cNvSpPr>
          <p:nvPr/>
        </p:nvSpPr>
        <p:spPr bwMode="auto">
          <a:xfrm>
            <a:off x="838200" y="2743200"/>
            <a:ext cx="22225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b="1">
                <a:solidFill>
                  <a:srgbClr val="008080"/>
                </a:solidFill>
              </a:rPr>
              <a:t>NO DISEASE</a:t>
            </a:r>
            <a:endParaRPr lang="en-US" sz="2600"/>
          </a:p>
        </p:txBody>
      </p:sp>
      <p:sp>
        <p:nvSpPr>
          <p:cNvPr id="73734" name="Line 22"/>
          <p:cNvSpPr>
            <a:spLocks noChangeShapeType="1"/>
          </p:cNvSpPr>
          <p:nvPr/>
        </p:nvSpPr>
        <p:spPr bwMode="auto">
          <a:xfrm flipV="1">
            <a:off x="3124200" y="2362200"/>
            <a:ext cx="0" cy="10668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5" name="Text Box 23"/>
          <p:cNvSpPr txBox="1">
            <a:spLocks noChangeArrowheads="1"/>
          </p:cNvSpPr>
          <p:nvPr/>
        </p:nvSpPr>
        <p:spPr bwMode="auto">
          <a:xfrm>
            <a:off x="3184525" y="2557463"/>
            <a:ext cx="2419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rgbClr val="990099"/>
                </a:solidFill>
              </a:rPr>
              <a:t>Asymptomatic</a:t>
            </a:r>
          </a:p>
          <a:p>
            <a:pPr>
              <a:buFontTx/>
              <a:buNone/>
            </a:pPr>
            <a:r>
              <a:rPr lang="en-US" sz="2800">
                <a:solidFill>
                  <a:srgbClr val="990099"/>
                </a:solidFill>
              </a:rPr>
              <a:t>     Disease</a:t>
            </a:r>
          </a:p>
        </p:txBody>
      </p:sp>
      <p:sp>
        <p:nvSpPr>
          <p:cNvPr id="73736" name="Line 24"/>
          <p:cNvSpPr>
            <a:spLocks noChangeShapeType="1"/>
          </p:cNvSpPr>
          <p:nvPr/>
        </p:nvSpPr>
        <p:spPr bwMode="auto">
          <a:xfrm flipV="1">
            <a:off x="5562600" y="2362200"/>
            <a:ext cx="0" cy="10668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7" name="Text Box 25"/>
          <p:cNvSpPr txBox="1">
            <a:spLocks noChangeArrowheads="1"/>
          </p:cNvSpPr>
          <p:nvPr/>
        </p:nvSpPr>
        <p:spPr bwMode="auto">
          <a:xfrm>
            <a:off x="5578475" y="2743200"/>
            <a:ext cx="31083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500" b="1">
                <a:solidFill>
                  <a:srgbClr val="CC0066"/>
                </a:solidFill>
              </a:rPr>
              <a:t>CLINICAL COURSE</a:t>
            </a:r>
            <a:endParaRPr lang="en-US" sz="2500"/>
          </a:p>
        </p:txBody>
      </p:sp>
      <p:sp>
        <p:nvSpPr>
          <p:cNvPr id="73738" name="Text Box 26"/>
          <p:cNvSpPr txBox="1">
            <a:spLocks noChangeArrowheads="1"/>
          </p:cNvSpPr>
          <p:nvPr/>
        </p:nvSpPr>
        <p:spPr bwMode="auto">
          <a:xfrm>
            <a:off x="2514600" y="1930400"/>
            <a:ext cx="12763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500" b="1"/>
              <a:t>ONSET</a:t>
            </a:r>
            <a:endParaRPr lang="en-US" sz="2500"/>
          </a:p>
        </p:txBody>
      </p:sp>
      <p:sp>
        <p:nvSpPr>
          <p:cNvPr id="73739" name="Text Box 27"/>
          <p:cNvSpPr txBox="1">
            <a:spLocks noChangeArrowheads="1"/>
          </p:cNvSpPr>
          <p:nvPr/>
        </p:nvSpPr>
        <p:spPr bwMode="auto">
          <a:xfrm>
            <a:off x="4648200" y="1533525"/>
            <a:ext cx="2016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500" b="1"/>
              <a:t>ORDINARY</a:t>
            </a:r>
          </a:p>
          <a:p>
            <a:pPr>
              <a:buFontTx/>
              <a:buNone/>
            </a:pPr>
            <a:r>
              <a:rPr lang="en-US" sz="2500" b="1"/>
              <a:t>DETECTION</a:t>
            </a:r>
            <a:endParaRPr lang="en-US" sz="2600"/>
          </a:p>
        </p:txBody>
      </p:sp>
      <p:sp>
        <p:nvSpPr>
          <p:cNvPr id="491548" name="Text Box 28"/>
          <p:cNvSpPr txBox="1">
            <a:spLocks noChangeArrowheads="1"/>
          </p:cNvSpPr>
          <p:nvPr/>
        </p:nvSpPr>
        <p:spPr bwMode="auto">
          <a:xfrm>
            <a:off x="182563" y="3698875"/>
            <a:ext cx="23320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b="1">
                <a:solidFill>
                  <a:schemeClr val="bg2"/>
                </a:solidFill>
              </a:rPr>
              <a:t>PREVENTION</a:t>
            </a:r>
            <a:endParaRPr lang="en-US" sz="2600">
              <a:solidFill>
                <a:schemeClr val="bg2"/>
              </a:solidFill>
            </a:endParaRPr>
          </a:p>
        </p:txBody>
      </p:sp>
      <p:sp>
        <p:nvSpPr>
          <p:cNvPr id="491549" name="Text Box 29"/>
          <p:cNvSpPr txBox="1">
            <a:spLocks noChangeArrowheads="1"/>
          </p:cNvSpPr>
          <p:nvPr/>
        </p:nvSpPr>
        <p:spPr bwMode="auto">
          <a:xfrm>
            <a:off x="719138" y="4279900"/>
            <a:ext cx="17065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b="1" dirty="0">
                <a:solidFill>
                  <a:srgbClr val="008080"/>
                </a:solidFill>
              </a:rPr>
              <a:t>PRIMARY</a:t>
            </a:r>
            <a:endParaRPr lang="en-US" sz="2600" dirty="0"/>
          </a:p>
        </p:txBody>
      </p:sp>
      <p:sp>
        <p:nvSpPr>
          <p:cNvPr id="491550" name="Text Box 30"/>
          <p:cNvSpPr txBox="1">
            <a:spLocks noChangeArrowheads="1"/>
          </p:cNvSpPr>
          <p:nvPr/>
        </p:nvSpPr>
        <p:spPr bwMode="auto">
          <a:xfrm>
            <a:off x="3124200" y="4264025"/>
            <a:ext cx="22939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b="1">
                <a:solidFill>
                  <a:srgbClr val="990099"/>
                </a:solidFill>
              </a:rPr>
              <a:t>SECONDARY</a:t>
            </a:r>
            <a:endParaRPr lang="en-US" sz="2600">
              <a:solidFill>
                <a:srgbClr val="990099"/>
              </a:solidFill>
            </a:endParaRPr>
          </a:p>
        </p:txBody>
      </p:sp>
      <p:sp>
        <p:nvSpPr>
          <p:cNvPr id="491551" name="Text Box 31"/>
          <p:cNvSpPr txBox="1">
            <a:spLocks noChangeArrowheads="1"/>
          </p:cNvSpPr>
          <p:nvPr/>
        </p:nvSpPr>
        <p:spPr bwMode="auto">
          <a:xfrm>
            <a:off x="6019800" y="4267200"/>
            <a:ext cx="1835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b="1">
                <a:solidFill>
                  <a:srgbClr val="CC0066"/>
                </a:solidFill>
              </a:rPr>
              <a:t>TERTIARY</a:t>
            </a:r>
            <a:endParaRPr lang="en-US" sz="2600"/>
          </a:p>
        </p:txBody>
      </p:sp>
      <p:sp>
        <p:nvSpPr>
          <p:cNvPr id="491552" name="Text Box 32"/>
          <p:cNvSpPr txBox="1">
            <a:spLocks noChangeArrowheads="1"/>
          </p:cNvSpPr>
          <p:nvPr/>
        </p:nvSpPr>
        <p:spPr bwMode="auto">
          <a:xfrm>
            <a:off x="685800" y="4749800"/>
            <a:ext cx="2019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Remove risk</a:t>
            </a:r>
          </a:p>
          <a:p>
            <a:pPr>
              <a:buFontTx/>
              <a:buNone/>
            </a:pPr>
            <a:r>
              <a:rPr lang="en-US" sz="2600"/>
              <a:t>factors</a:t>
            </a:r>
            <a:endParaRPr lang="en-US" sz="2400"/>
          </a:p>
        </p:txBody>
      </p:sp>
      <p:sp>
        <p:nvSpPr>
          <p:cNvPr id="491553" name="Text Box 33"/>
          <p:cNvSpPr txBox="1">
            <a:spLocks noChangeArrowheads="1"/>
          </p:cNvSpPr>
          <p:nvPr/>
        </p:nvSpPr>
        <p:spPr bwMode="auto">
          <a:xfrm>
            <a:off x="3124200" y="4749800"/>
            <a:ext cx="23717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Early detection</a:t>
            </a:r>
          </a:p>
          <a:p>
            <a:pPr>
              <a:buFontTx/>
              <a:buNone/>
            </a:pPr>
            <a:r>
              <a:rPr lang="en-US" sz="2600"/>
              <a:t>and treatment</a:t>
            </a:r>
            <a:endParaRPr lang="en-US" sz="2400"/>
          </a:p>
        </p:txBody>
      </p:sp>
      <p:sp>
        <p:nvSpPr>
          <p:cNvPr id="491554" name="Text Box 34"/>
          <p:cNvSpPr txBox="1">
            <a:spLocks noChangeArrowheads="1"/>
          </p:cNvSpPr>
          <p:nvPr/>
        </p:nvSpPr>
        <p:spPr bwMode="auto">
          <a:xfrm>
            <a:off x="6043613" y="4749800"/>
            <a:ext cx="218598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600"/>
              <a:t>Reduce </a:t>
            </a:r>
          </a:p>
          <a:p>
            <a:pPr>
              <a:buFontTx/>
              <a:buNone/>
            </a:pPr>
            <a:r>
              <a:rPr lang="en-US" sz="2600"/>
              <a:t>complications</a:t>
            </a:r>
            <a:endParaRPr lang="en-US" sz="24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028" fill="hold"/>
                                        <p:tgtEl>
                                          <p:spTgt spid="3"/>
                                        </p:tgtEl>
                                      </p:cBhvr>
                                    </p:cmd>
                                  </p:childTnLst>
                                </p:cTn>
                              </p:par>
                              <p:par>
                                <p:cTn id="7" presetID="10" presetClass="entr" presetSubtype="0" fill="hold" grpId="0" nodeType="withEffect">
                                  <p:stCondLst>
                                    <p:cond delay="10000"/>
                                  </p:stCondLst>
                                  <p:childTnLst>
                                    <p:set>
                                      <p:cBhvr>
                                        <p:cTn id="8" dur="1" fill="hold">
                                          <p:stCondLst>
                                            <p:cond delay="0"/>
                                          </p:stCondLst>
                                        </p:cTn>
                                        <p:tgtEl>
                                          <p:spTgt spid="491548"/>
                                        </p:tgtEl>
                                        <p:attrNameLst>
                                          <p:attrName>style.visibility</p:attrName>
                                        </p:attrNameLst>
                                      </p:cBhvr>
                                      <p:to>
                                        <p:strVal val="visible"/>
                                      </p:to>
                                    </p:set>
                                    <p:animEffect transition="in" filter="fade">
                                      <p:cBhvr>
                                        <p:cTn id="9" dur="2000"/>
                                        <p:tgtEl>
                                          <p:spTgt spid="491548"/>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491549"/>
                                        </p:tgtEl>
                                        <p:attrNameLst>
                                          <p:attrName>style.visibility</p:attrName>
                                        </p:attrNameLst>
                                      </p:cBhvr>
                                      <p:to>
                                        <p:strVal val="visible"/>
                                      </p:to>
                                    </p:set>
                                    <p:animEffect transition="in" filter="fade">
                                      <p:cBhvr>
                                        <p:cTn id="12" dur="2000"/>
                                        <p:tgtEl>
                                          <p:spTgt spid="491549"/>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491552"/>
                                        </p:tgtEl>
                                        <p:attrNameLst>
                                          <p:attrName>style.visibility</p:attrName>
                                        </p:attrNameLst>
                                      </p:cBhvr>
                                      <p:to>
                                        <p:strVal val="visible"/>
                                      </p:to>
                                    </p:set>
                                    <p:animEffect transition="in" filter="fade">
                                      <p:cBhvr>
                                        <p:cTn id="15" dur="2000"/>
                                        <p:tgtEl>
                                          <p:spTgt spid="491552"/>
                                        </p:tgtEl>
                                      </p:cBhvr>
                                    </p:animEffect>
                                  </p:childTnLst>
                                </p:cTn>
                              </p:par>
                              <p:par>
                                <p:cTn id="16" presetID="10" presetClass="entr" presetSubtype="0" fill="hold" grpId="0" nodeType="withEffect">
                                  <p:stCondLst>
                                    <p:cond delay="44000"/>
                                  </p:stCondLst>
                                  <p:childTnLst>
                                    <p:set>
                                      <p:cBhvr>
                                        <p:cTn id="17" dur="1" fill="hold">
                                          <p:stCondLst>
                                            <p:cond delay="0"/>
                                          </p:stCondLst>
                                        </p:cTn>
                                        <p:tgtEl>
                                          <p:spTgt spid="491550"/>
                                        </p:tgtEl>
                                        <p:attrNameLst>
                                          <p:attrName>style.visibility</p:attrName>
                                        </p:attrNameLst>
                                      </p:cBhvr>
                                      <p:to>
                                        <p:strVal val="visible"/>
                                      </p:to>
                                    </p:set>
                                    <p:animEffect transition="in" filter="fade">
                                      <p:cBhvr>
                                        <p:cTn id="18" dur="2000"/>
                                        <p:tgtEl>
                                          <p:spTgt spid="491550"/>
                                        </p:tgtEl>
                                      </p:cBhvr>
                                    </p:animEffect>
                                  </p:childTnLst>
                                </p:cTn>
                              </p:par>
                              <p:par>
                                <p:cTn id="19" presetID="10" presetClass="entr" presetSubtype="0" fill="hold" grpId="0" nodeType="withEffect">
                                  <p:stCondLst>
                                    <p:cond delay="46000"/>
                                  </p:stCondLst>
                                  <p:childTnLst>
                                    <p:set>
                                      <p:cBhvr>
                                        <p:cTn id="20" dur="1" fill="hold">
                                          <p:stCondLst>
                                            <p:cond delay="0"/>
                                          </p:stCondLst>
                                        </p:cTn>
                                        <p:tgtEl>
                                          <p:spTgt spid="491553"/>
                                        </p:tgtEl>
                                        <p:attrNameLst>
                                          <p:attrName>style.visibility</p:attrName>
                                        </p:attrNameLst>
                                      </p:cBhvr>
                                      <p:to>
                                        <p:strVal val="visible"/>
                                      </p:to>
                                    </p:set>
                                    <p:animEffect transition="in" filter="fade">
                                      <p:cBhvr>
                                        <p:cTn id="21" dur="2000"/>
                                        <p:tgtEl>
                                          <p:spTgt spid="491553"/>
                                        </p:tgtEl>
                                      </p:cBhvr>
                                    </p:animEffect>
                                  </p:childTnLst>
                                </p:cTn>
                              </p:par>
                              <p:par>
                                <p:cTn id="22" presetID="10" presetClass="entr" presetSubtype="0" fill="hold" grpId="0" nodeType="withEffect">
                                  <p:stCondLst>
                                    <p:cond delay="58000"/>
                                  </p:stCondLst>
                                  <p:childTnLst>
                                    <p:set>
                                      <p:cBhvr>
                                        <p:cTn id="23" dur="1" fill="hold">
                                          <p:stCondLst>
                                            <p:cond delay="0"/>
                                          </p:stCondLst>
                                        </p:cTn>
                                        <p:tgtEl>
                                          <p:spTgt spid="491551"/>
                                        </p:tgtEl>
                                        <p:attrNameLst>
                                          <p:attrName>style.visibility</p:attrName>
                                        </p:attrNameLst>
                                      </p:cBhvr>
                                      <p:to>
                                        <p:strVal val="visible"/>
                                      </p:to>
                                    </p:set>
                                    <p:animEffect transition="in" filter="fade">
                                      <p:cBhvr>
                                        <p:cTn id="24" dur="2000"/>
                                        <p:tgtEl>
                                          <p:spTgt spid="491551"/>
                                        </p:tgtEl>
                                      </p:cBhvr>
                                    </p:animEffect>
                                  </p:childTnLst>
                                </p:cTn>
                              </p:par>
                              <p:par>
                                <p:cTn id="25" presetID="10" presetClass="entr" presetSubtype="0" fill="hold" grpId="0" nodeType="withEffect">
                                  <p:stCondLst>
                                    <p:cond delay="60000"/>
                                  </p:stCondLst>
                                  <p:childTnLst>
                                    <p:set>
                                      <p:cBhvr>
                                        <p:cTn id="26" dur="1" fill="hold">
                                          <p:stCondLst>
                                            <p:cond delay="0"/>
                                          </p:stCondLst>
                                        </p:cTn>
                                        <p:tgtEl>
                                          <p:spTgt spid="491554"/>
                                        </p:tgtEl>
                                        <p:attrNameLst>
                                          <p:attrName>style.visibility</p:attrName>
                                        </p:attrNameLst>
                                      </p:cBhvr>
                                      <p:to>
                                        <p:strVal val="visible"/>
                                      </p:to>
                                    </p:set>
                                    <p:animEffect transition="in" filter="fade">
                                      <p:cBhvr>
                                        <p:cTn id="27" dur="2000"/>
                                        <p:tgtEl>
                                          <p:spTgt spid="4915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3"/>
                </p:tgtEl>
              </p:cMediaNode>
            </p:audio>
          </p:childTnLst>
        </p:cTn>
      </p:par>
    </p:tnLst>
    <p:bldLst>
      <p:bldP spid="491548" grpId="0" autoUpdateAnimBg="0"/>
      <p:bldP spid="491549" grpId="0" autoUpdateAnimBg="0"/>
      <p:bldP spid="491550" grpId="0" autoUpdateAnimBg="0"/>
      <p:bldP spid="491551" grpId="0" autoUpdateAnimBg="0"/>
      <p:bldP spid="491552" grpId="0" autoUpdateAnimBg="0"/>
      <p:bldP spid="491553" grpId="0" autoUpdateAnimBg="0"/>
      <p:bldP spid="491554"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Text Box 2"/>
          <p:cNvSpPr txBox="1">
            <a:spLocks noChangeArrowheads="1"/>
          </p:cNvSpPr>
          <p:nvPr/>
        </p:nvSpPr>
        <p:spPr bwMode="auto">
          <a:xfrm>
            <a:off x="765175" y="249238"/>
            <a:ext cx="2857500" cy="762000"/>
          </a:xfrm>
          <a:prstGeom prst="rect">
            <a:avLst/>
          </a:prstGeom>
          <a:noFill/>
          <a:ln w="9525">
            <a:noFill/>
            <a:miter lim="800000"/>
            <a:headEnd/>
            <a:tailEnd/>
          </a:ln>
          <a:effectLst/>
        </p:spPr>
        <p:txBody>
          <a:bodyPr wrap="none">
            <a:spAutoFit/>
          </a:bodyPr>
          <a:lstStyle/>
          <a:p>
            <a:pPr>
              <a:buFontTx/>
              <a:buNone/>
              <a:defRPr/>
            </a:pPr>
            <a:r>
              <a:rPr lang="en-US" sz="4400">
                <a:solidFill>
                  <a:srgbClr val="990000"/>
                </a:solidFill>
                <a:effectLst>
                  <a:outerShdw blurRad="38100" dist="38100" dir="2700000" algn="tl">
                    <a:srgbClr val="C0C0C0"/>
                  </a:outerShdw>
                </a:effectLst>
              </a:rPr>
              <a:t>Prevention</a:t>
            </a:r>
          </a:p>
        </p:txBody>
      </p:sp>
      <p:sp>
        <p:nvSpPr>
          <p:cNvPr id="74755" name="Text Box 3"/>
          <p:cNvSpPr txBox="1">
            <a:spLocks noChangeArrowheads="1"/>
          </p:cNvSpPr>
          <p:nvPr/>
        </p:nvSpPr>
        <p:spPr bwMode="auto">
          <a:xfrm>
            <a:off x="746125" y="1409700"/>
            <a:ext cx="734695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4000" b="1">
                <a:solidFill>
                  <a:srgbClr val="008080"/>
                </a:solidFill>
              </a:rPr>
              <a:t>Primary </a:t>
            </a:r>
            <a:endParaRPr lang="en-US" sz="4000" b="1">
              <a:solidFill>
                <a:schemeClr val="accent2"/>
              </a:solidFill>
            </a:endParaRPr>
          </a:p>
          <a:p>
            <a:pPr>
              <a:buFontTx/>
              <a:buNone/>
            </a:pPr>
            <a:r>
              <a:rPr lang="en-US" sz="4000" b="1">
                <a:solidFill>
                  <a:schemeClr val="accent2"/>
                </a:solidFill>
              </a:rPr>
              <a:t>	</a:t>
            </a:r>
            <a:r>
              <a:rPr lang="en-US" sz="3600">
                <a:solidFill>
                  <a:schemeClr val="accent2"/>
                </a:solidFill>
              </a:rPr>
              <a:t>Vaccinations </a:t>
            </a:r>
          </a:p>
          <a:p>
            <a:pPr>
              <a:buFontTx/>
              <a:buNone/>
            </a:pPr>
            <a:r>
              <a:rPr lang="en-US" sz="3600">
                <a:solidFill>
                  <a:schemeClr val="accent2"/>
                </a:solidFill>
              </a:rPr>
              <a:t>	Dietary information</a:t>
            </a:r>
          </a:p>
          <a:p>
            <a:pPr>
              <a:buFontTx/>
              <a:buNone/>
            </a:pPr>
            <a:r>
              <a:rPr lang="en-US" sz="3600">
                <a:solidFill>
                  <a:schemeClr val="accent2"/>
                </a:solidFill>
              </a:rPr>
              <a:t>	Fluoride in drinking water</a:t>
            </a:r>
          </a:p>
          <a:p>
            <a:pPr>
              <a:buFontTx/>
              <a:buNone/>
            </a:pPr>
            <a:r>
              <a:rPr lang="en-US" sz="4000" b="1">
                <a:solidFill>
                  <a:srgbClr val="9933FF"/>
                </a:solidFill>
              </a:rPr>
              <a:t>Secondary</a:t>
            </a:r>
          </a:p>
          <a:p>
            <a:pPr>
              <a:buFontTx/>
              <a:buNone/>
            </a:pPr>
            <a:r>
              <a:rPr lang="en-US" sz="4000" b="1">
                <a:solidFill>
                  <a:schemeClr val="accent2"/>
                </a:solidFill>
              </a:rPr>
              <a:t>	</a:t>
            </a:r>
            <a:r>
              <a:rPr lang="en-US" sz="3600">
                <a:solidFill>
                  <a:schemeClr val="accent2"/>
                </a:solidFill>
              </a:rPr>
              <a:t>Follow-up of hyper-lipidemia</a:t>
            </a:r>
          </a:p>
          <a:p>
            <a:pPr>
              <a:buFontTx/>
              <a:buNone/>
            </a:pPr>
            <a:r>
              <a:rPr lang="en-US" sz="3600">
                <a:solidFill>
                  <a:schemeClr val="accent2"/>
                </a:solidFill>
              </a:rPr>
              <a:t>	Follow-up of respiratory sympt.</a:t>
            </a:r>
          </a:p>
          <a:p>
            <a:pPr>
              <a:buFontTx/>
              <a:buNone/>
            </a:pPr>
            <a:r>
              <a:rPr lang="en-US" sz="3600">
                <a:solidFill>
                  <a:schemeClr val="accent2"/>
                </a:solidFill>
              </a:rPr>
              <a:t>	Follow-up of hypertension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ext Box 2"/>
          <p:cNvSpPr txBox="1">
            <a:spLocks noChangeArrowheads="1"/>
          </p:cNvSpPr>
          <p:nvPr/>
        </p:nvSpPr>
        <p:spPr bwMode="auto">
          <a:xfrm>
            <a:off x="755650" y="249238"/>
            <a:ext cx="2857500" cy="762000"/>
          </a:xfrm>
          <a:prstGeom prst="rect">
            <a:avLst/>
          </a:prstGeom>
          <a:noFill/>
          <a:ln w="9525">
            <a:noFill/>
            <a:miter lim="800000"/>
            <a:headEnd/>
            <a:tailEnd/>
          </a:ln>
          <a:effectLst/>
        </p:spPr>
        <p:txBody>
          <a:bodyPr wrap="none">
            <a:spAutoFit/>
          </a:bodyPr>
          <a:lstStyle/>
          <a:p>
            <a:pPr>
              <a:buFontTx/>
              <a:buNone/>
              <a:defRPr/>
            </a:pPr>
            <a:r>
              <a:rPr lang="en-US" sz="4400">
                <a:solidFill>
                  <a:srgbClr val="990033"/>
                </a:solidFill>
                <a:effectLst>
                  <a:outerShdw blurRad="38100" dist="38100" dir="2700000" algn="tl">
                    <a:srgbClr val="C0C0C0"/>
                  </a:outerShdw>
                </a:effectLst>
              </a:rPr>
              <a:t>Prevention</a:t>
            </a:r>
          </a:p>
        </p:txBody>
      </p:sp>
      <p:sp>
        <p:nvSpPr>
          <p:cNvPr id="75779" name="Text Box 3"/>
          <p:cNvSpPr txBox="1">
            <a:spLocks noChangeArrowheads="1"/>
          </p:cNvSpPr>
          <p:nvPr/>
        </p:nvSpPr>
        <p:spPr bwMode="auto">
          <a:xfrm>
            <a:off x="746125" y="1673225"/>
            <a:ext cx="724535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4000" b="1">
                <a:solidFill>
                  <a:srgbClr val="CC0066"/>
                </a:solidFill>
              </a:rPr>
              <a:t>Tertiary </a:t>
            </a:r>
            <a:endParaRPr lang="en-US" sz="4000" b="1">
              <a:solidFill>
                <a:srgbClr val="008080"/>
              </a:solidFill>
            </a:endParaRPr>
          </a:p>
          <a:p>
            <a:pPr>
              <a:buFontTx/>
              <a:buNone/>
            </a:pPr>
            <a:r>
              <a:rPr lang="en-US" sz="4000" b="1">
                <a:solidFill>
                  <a:schemeClr val="accent2"/>
                </a:solidFill>
              </a:rPr>
              <a:t>	</a:t>
            </a:r>
            <a:r>
              <a:rPr lang="en-US" sz="3600">
                <a:solidFill>
                  <a:schemeClr val="accent2"/>
                </a:solidFill>
              </a:rPr>
              <a:t>Drug treatment after MI </a:t>
            </a:r>
          </a:p>
          <a:p>
            <a:pPr>
              <a:buFontTx/>
              <a:buNone/>
            </a:pPr>
            <a:r>
              <a:rPr lang="en-US" sz="3600">
                <a:solidFill>
                  <a:schemeClr val="accent2"/>
                </a:solidFill>
              </a:rPr>
              <a:t>	Tamoxifen after breast cancer</a:t>
            </a:r>
          </a:p>
          <a:p>
            <a:pPr>
              <a:buFontTx/>
              <a:buNone/>
            </a:pPr>
            <a:r>
              <a:rPr lang="en-US" sz="3600">
                <a:solidFill>
                  <a:schemeClr val="accent2"/>
                </a:solidFill>
              </a:rPr>
              <a:t>	Radiation after cancer surgery</a:t>
            </a:r>
          </a:p>
          <a:p>
            <a:pPr>
              <a:buFontTx/>
              <a:buNone/>
            </a:pPr>
            <a:r>
              <a:rPr lang="en-US" sz="3600">
                <a:solidFill>
                  <a:schemeClr val="accent2"/>
                </a:solidFill>
              </a:rPr>
              <a:t>	Removing allergens in asthma</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Text Box 2"/>
          <p:cNvSpPr txBox="1">
            <a:spLocks noChangeArrowheads="1"/>
          </p:cNvSpPr>
          <p:nvPr/>
        </p:nvSpPr>
        <p:spPr bwMode="auto">
          <a:xfrm>
            <a:off x="288925" y="249238"/>
            <a:ext cx="7385050" cy="1249362"/>
          </a:xfrm>
          <a:prstGeom prst="rect">
            <a:avLst/>
          </a:prstGeom>
          <a:noFill/>
          <a:ln w="9525">
            <a:noFill/>
            <a:miter lim="800000"/>
            <a:headEnd/>
            <a:tailEnd/>
          </a:ln>
          <a:effectLst/>
        </p:spPr>
        <p:txBody>
          <a:bodyPr wrap="none">
            <a:spAutoFit/>
          </a:bodyPr>
          <a:lstStyle/>
          <a:p>
            <a:pPr>
              <a:buFontTx/>
              <a:buNone/>
              <a:defRPr/>
            </a:pPr>
            <a:r>
              <a:rPr lang="en-US" sz="4400">
                <a:solidFill>
                  <a:srgbClr val="990000"/>
                </a:solidFill>
                <a:effectLst>
                  <a:outerShdw blurRad="38100" dist="38100" dir="2700000" algn="tl">
                    <a:srgbClr val="C0C0C0"/>
                  </a:outerShdw>
                </a:effectLst>
              </a:rPr>
              <a:t>Screening </a:t>
            </a:r>
            <a:r>
              <a:rPr lang="en-US" sz="3200">
                <a:solidFill>
                  <a:srgbClr val="990000"/>
                </a:solidFill>
                <a:effectLst>
                  <a:outerShdw blurRad="38100" dist="38100" dir="2700000" algn="tl">
                    <a:srgbClr val="C0C0C0"/>
                  </a:outerShdw>
                </a:effectLst>
              </a:rPr>
              <a:t>-</a:t>
            </a:r>
          </a:p>
          <a:p>
            <a:pPr>
              <a:buFontTx/>
              <a:buNone/>
              <a:defRPr/>
            </a:pPr>
            <a:r>
              <a:rPr lang="en-US" sz="3200">
                <a:solidFill>
                  <a:srgbClr val="990000"/>
                </a:solidFill>
                <a:effectLst>
                  <a:outerShdw blurRad="38100" dist="38100" dir="2700000" algn="tl">
                    <a:srgbClr val="C0C0C0"/>
                  </a:outerShdw>
                </a:effectLst>
              </a:rPr>
              <a:t>	 </a:t>
            </a:r>
            <a:r>
              <a:rPr lang="en-US" sz="2800" b="1">
                <a:solidFill>
                  <a:srgbClr val="990000"/>
                </a:solidFill>
                <a:effectLst>
                  <a:outerShdw blurRad="38100" dist="38100" dir="2700000" algn="tl">
                    <a:srgbClr val="C0C0C0"/>
                  </a:outerShdw>
                </a:effectLst>
              </a:rPr>
              <a:t>useful tool for secondary prevention</a:t>
            </a:r>
          </a:p>
        </p:txBody>
      </p:sp>
      <p:sp>
        <p:nvSpPr>
          <p:cNvPr id="76803" name="Text Box 3"/>
          <p:cNvSpPr txBox="1">
            <a:spLocks noChangeArrowheads="1"/>
          </p:cNvSpPr>
          <p:nvPr/>
        </p:nvSpPr>
        <p:spPr bwMode="auto">
          <a:xfrm>
            <a:off x="323850" y="2046288"/>
            <a:ext cx="7551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800">
                <a:latin typeface="Times New Roman" pitchFamily="18" charset="0"/>
              </a:rPr>
              <a:t> </a:t>
            </a:r>
            <a:r>
              <a:rPr lang="en-US" sz="2800" b="1"/>
              <a:t>Identify disease </a:t>
            </a:r>
            <a:r>
              <a:rPr lang="en-US" sz="2800" b="1">
                <a:solidFill>
                  <a:srgbClr val="CC00CC"/>
                </a:solidFill>
              </a:rPr>
              <a:t>before</a:t>
            </a:r>
            <a:r>
              <a:rPr lang="en-US" sz="2800" b="1"/>
              <a:t> it gives symptoms</a:t>
            </a:r>
            <a:r>
              <a:rPr lang="en-US" sz="2800">
                <a:latin typeface="Times New Roman" pitchFamily="18" charset="0"/>
              </a:rPr>
              <a:t> </a:t>
            </a:r>
          </a:p>
        </p:txBody>
      </p:sp>
      <p:sp>
        <p:nvSpPr>
          <p:cNvPr id="76804" name="Text Box 4"/>
          <p:cNvSpPr txBox="1">
            <a:spLocks noChangeArrowheads="1"/>
          </p:cNvSpPr>
          <p:nvPr/>
        </p:nvSpPr>
        <p:spPr bwMode="auto">
          <a:xfrm>
            <a:off x="323850" y="2884488"/>
            <a:ext cx="6413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800">
                <a:latin typeface="Times New Roman" pitchFamily="18" charset="0"/>
              </a:rPr>
              <a:t> </a:t>
            </a:r>
            <a:r>
              <a:rPr lang="en-US" sz="2800" b="1"/>
              <a:t>Usually involves </a:t>
            </a:r>
            <a:r>
              <a:rPr lang="en-US" sz="2800" b="1">
                <a:solidFill>
                  <a:srgbClr val="CC00CC"/>
                </a:solidFill>
              </a:rPr>
              <a:t>mass screening</a:t>
            </a:r>
            <a:r>
              <a:rPr lang="en-US" sz="2800" b="1"/>
              <a:t> of</a:t>
            </a:r>
          </a:p>
          <a:p>
            <a:pPr>
              <a:buFontTx/>
              <a:buNone/>
            </a:pPr>
            <a:r>
              <a:rPr lang="en-US" sz="2800" b="1"/>
              <a:t>  symptom-free persons</a:t>
            </a:r>
            <a:endParaRPr lang="en-US" sz="2800"/>
          </a:p>
        </p:txBody>
      </p:sp>
      <p:sp>
        <p:nvSpPr>
          <p:cNvPr id="76805" name="Text Box 5"/>
          <p:cNvSpPr txBox="1">
            <a:spLocks noChangeArrowheads="1"/>
          </p:cNvSpPr>
          <p:nvPr/>
        </p:nvSpPr>
        <p:spPr bwMode="auto">
          <a:xfrm>
            <a:off x="304800" y="4027488"/>
            <a:ext cx="8580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800"/>
              <a:t> </a:t>
            </a:r>
            <a:r>
              <a:rPr lang="en-US" sz="2800" b="1"/>
              <a:t>Is associated with </a:t>
            </a:r>
            <a:r>
              <a:rPr lang="en-US" sz="2800" b="1">
                <a:solidFill>
                  <a:srgbClr val="CC00CC"/>
                </a:solidFill>
              </a:rPr>
              <a:t>low prevalence</a:t>
            </a:r>
            <a:r>
              <a:rPr lang="en-US" sz="2800" b="1"/>
              <a:t> which affects:</a:t>
            </a:r>
            <a:endParaRPr lang="en-US" sz="2800"/>
          </a:p>
        </p:txBody>
      </p:sp>
      <p:sp>
        <p:nvSpPr>
          <p:cNvPr id="76806" name="Text Box 6"/>
          <p:cNvSpPr txBox="1">
            <a:spLocks noChangeArrowheads="1"/>
          </p:cNvSpPr>
          <p:nvPr/>
        </p:nvSpPr>
        <p:spPr bwMode="auto">
          <a:xfrm>
            <a:off x="2041525" y="47132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accent2"/>
                </a:solidFill>
              </a:rPr>
              <a:t>Predictive value</a:t>
            </a:r>
          </a:p>
        </p:txBody>
      </p:sp>
      <p:sp>
        <p:nvSpPr>
          <p:cNvPr id="76807" name="Text Box 7"/>
          <p:cNvSpPr txBox="1">
            <a:spLocks noChangeArrowheads="1"/>
          </p:cNvSpPr>
          <p:nvPr/>
        </p:nvSpPr>
        <p:spPr bwMode="auto">
          <a:xfrm>
            <a:off x="2057400" y="5281613"/>
            <a:ext cx="14493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accent2"/>
                </a:solidFill>
              </a:rPr>
              <a:t>SnNout</a:t>
            </a:r>
            <a:endParaRPr lang="en-US" sz="2400">
              <a:solidFill>
                <a:schemeClr val="accent2"/>
              </a:solidFill>
            </a:endParaRPr>
          </a:p>
        </p:txBody>
      </p:sp>
      <p:sp>
        <p:nvSpPr>
          <p:cNvPr id="76808" name="Text Box 8"/>
          <p:cNvSpPr txBox="1">
            <a:spLocks noChangeArrowheads="1"/>
          </p:cNvSpPr>
          <p:nvPr/>
        </p:nvSpPr>
        <p:spPr bwMode="auto">
          <a:xfrm>
            <a:off x="2057400" y="5891213"/>
            <a:ext cx="1190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accent2"/>
                </a:solidFill>
              </a:rPr>
              <a:t>SpPin</a:t>
            </a:r>
            <a:endParaRPr lang="en-US" sz="2400">
              <a:solidFill>
                <a:schemeClr val="accent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395288" y="260350"/>
            <a:ext cx="8353425" cy="825500"/>
          </a:xfrm>
        </p:spPr>
        <p:txBody>
          <a:bodyPr/>
          <a:lstStyle/>
          <a:p>
            <a:pPr eaLnBrk="1" hangingPunct="1">
              <a:defRPr/>
            </a:pPr>
            <a:r>
              <a:rPr lang="en-US" smtClean="0">
                <a:solidFill>
                  <a:srgbClr val="990033"/>
                </a:solidFill>
                <a:effectLst>
                  <a:outerShdw blurRad="38100" dist="38100" dir="2700000" algn="tl">
                    <a:srgbClr val="C0C0C0"/>
                  </a:outerShdw>
                </a:effectLst>
              </a:rPr>
              <a:t>Criteria for a screening program</a:t>
            </a:r>
          </a:p>
        </p:txBody>
      </p:sp>
      <p:sp>
        <p:nvSpPr>
          <p:cNvPr id="77827" name="Text Box 3"/>
          <p:cNvSpPr>
            <a:spLocks noGrp="1" noChangeArrowheads="1"/>
          </p:cNvSpPr>
          <p:nvPr>
            <p:ph type="body" idx="1"/>
          </p:nvPr>
        </p:nvSpPr>
        <p:spPr>
          <a:xfrm>
            <a:off x="685800" y="1409700"/>
            <a:ext cx="7011988" cy="519113"/>
          </a:xfrm>
          <a:noFill/>
        </p:spPr>
        <p:txBody>
          <a:bodyPr wrap="none">
            <a:spAutoFit/>
          </a:bodyPr>
          <a:lstStyle/>
          <a:p>
            <a:pPr marL="609600" indent="-609600" eaLnBrk="1" hangingPunct="1">
              <a:spcBef>
                <a:spcPct val="50000"/>
              </a:spcBef>
              <a:buClr>
                <a:srgbClr val="990033"/>
              </a:buClr>
              <a:buFontTx/>
              <a:buAutoNum type="arabicPeriod"/>
            </a:pPr>
            <a:r>
              <a:rPr lang="en-US" sz="2800" smtClean="0">
                <a:solidFill>
                  <a:schemeClr val="hlink"/>
                </a:solidFill>
              </a:rPr>
              <a:t>Favorable impact</a:t>
            </a:r>
            <a:r>
              <a:rPr lang="en-US" sz="2800" smtClean="0"/>
              <a:t> on morbidity/mortality</a:t>
            </a:r>
          </a:p>
        </p:txBody>
      </p:sp>
      <p:sp>
        <p:nvSpPr>
          <p:cNvPr id="77828" name="Text Box 4"/>
          <p:cNvSpPr txBox="1">
            <a:spLocks noChangeArrowheads="1"/>
          </p:cNvSpPr>
          <p:nvPr/>
        </p:nvSpPr>
        <p:spPr bwMode="auto">
          <a:xfrm>
            <a:off x="698500" y="1989138"/>
            <a:ext cx="1882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rgbClr val="990033"/>
              </a:buClr>
              <a:buFontTx/>
              <a:buAutoNum type="arabicPeriod" startAt="2"/>
            </a:pPr>
            <a:r>
              <a:rPr lang="en-US" sz="2800">
                <a:solidFill>
                  <a:schemeClr val="hlink"/>
                </a:solidFill>
              </a:rPr>
              <a:t>Simple</a:t>
            </a:r>
          </a:p>
        </p:txBody>
      </p:sp>
      <p:sp>
        <p:nvSpPr>
          <p:cNvPr id="77829" name="Text Box 5"/>
          <p:cNvSpPr txBox="1">
            <a:spLocks noChangeArrowheads="1"/>
          </p:cNvSpPr>
          <p:nvPr/>
        </p:nvSpPr>
        <p:spPr bwMode="auto">
          <a:xfrm>
            <a:off x="698500" y="2492375"/>
            <a:ext cx="17256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rgbClr val="990033"/>
              </a:buClr>
              <a:buFontTx/>
              <a:buAutoNum type="arabicPeriod" startAt="3"/>
            </a:pPr>
            <a:r>
              <a:rPr lang="en-US" sz="2800">
                <a:solidFill>
                  <a:schemeClr val="hlink"/>
                </a:solidFill>
              </a:rPr>
              <a:t>Rapid</a:t>
            </a:r>
          </a:p>
        </p:txBody>
      </p:sp>
      <p:sp>
        <p:nvSpPr>
          <p:cNvPr id="77830" name="Text Box 6"/>
          <p:cNvSpPr txBox="1">
            <a:spLocks noChangeArrowheads="1"/>
          </p:cNvSpPr>
          <p:nvPr/>
        </p:nvSpPr>
        <p:spPr bwMode="auto">
          <a:xfrm>
            <a:off x="698500" y="2997200"/>
            <a:ext cx="2695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rgbClr val="990033"/>
              </a:buClr>
              <a:buFontTx/>
              <a:buAutoNum type="arabicPeriod" startAt="4"/>
            </a:pPr>
            <a:r>
              <a:rPr lang="en-US" sz="2800">
                <a:solidFill>
                  <a:schemeClr val="hlink"/>
                </a:solidFill>
              </a:rPr>
              <a:t>Inexpensive</a:t>
            </a:r>
          </a:p>
        </p:txBody>
      </p:sp>
      <p:sp>
        <p:nvSpPr>
          <p:cNvPr id="77831" name="Text Box 7"/>
          <p:cNvSpPr txBox="1">
            <a:spLocks noChangeArrowheads="1"/>
          </p:cNvSpPr>
          <p:nvPr/>
        </p:nvSpPr>
        <p:spPr bwMode="auto">
          <a:xfrm>
            <a:off x="698500" y="3500438"/>
            <a:ext cx="6556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rgbClr val="990033"/>
              </a:buClr>
              <a:buFontTx/>
              <a:buAutoNum type="arabicPeriod" startAt="5"/>
            </a:pPr>
            <a:r>
              <a:rPr lang="en-US" sz="2800">
                <a:solidFill>
                  <a:schemeClr val="hlink"/>
                </a:solidFill>
              </a:rPr>
              <a:t>Safe</a:t>
            </a:r>
            <a:r>
              <a:rPr lang="en-US" sz="2800"/>
              <a:t> - perforations in sigmoidoscopy</a:t>
            </a:r>
          </a:p>
        </p:txBody>
      </p:sp>
      <p:sp>
        <p:nvSpPr>
          <p:cNvPr id="77832" name="Text Box 8"/>
          <p:cNvSpPr txBox="1">
            <a:spLocks noChangeArrowheads="1"/>
          </p:cNvSpPr>
          <p:nvPr/>
        </p:nvSpPr>
        <p:spPr bwMode="auto">
          <a:xfrm>
            <a:off x="698500" y="4005263"/>
            <a:ext cx="8247063"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990600" indent="-53340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rgbClr val="990033"/>
              </a:buClr>
              <a:buFontTx/>
              <a:buAutoNum type="arabicPeriod" startAt="6"/>
            </a:pPr>
            <a:r>
              <a:rPr lang="en-US" sz="2800">
                <a:solidFill>
                  <a:schemeClr val="hlink"/>
                </a:solidFill>
              </a:rPr>
              <a:t>Acceptable</a:t>
            </a:r>
            <a:r>
              <a:rPr lang="en-US" sz="2800"/>
              <a:t> </a:t>
            </a:r>
          </a:p>
          <a:p>
            <a:pPr lvl="1" eaLnBrk="1" hangingPunct="1">
              <a:spcBef>
                <a:spcPct val="20000"/>
              </a:spcBef>
              <a:buFont typeface="Wingdings" pitchFamily="2" charset="2"/>
              <a:buChar char="q"/>
            </a:pPr>
            <a:r>
              <a:rPr lang="en-US" sz="2400"/>
              <a:t>Subject – pain, inconvenience, time</a:t>
            </a:r>
          </a:p>
          <a:p>
            <a:pPr lvl="1" eaLnBrk="1" hangingPunct="1">
              <a:spcBef>
                <a:spcPct val="20000"/>
              </a:spcBef>
              <a:buFont typeface="Wingdings" pitchFamily="2" charset="2"/>
              <a:buChar char="q"/>
            </a:pPr>
            <a:r>
              <a:rPr lang="en-US" sz="2400"/>
              <a:t>Clinician – agreed procedures, test levels, treatment</a:t>
            </a:r>
          </a:p>
          <a:p>
            <a:pPr lvl="1" eaLnBrk="1" hangingPunct="1">
              <a:spcBef>
                <a:spcPct val="20000"/>
              </a:spcBef>
              <a:buFont typeface="Wingdings" pitchFamily="2" charset="2"/>
              <a:buNone/>
            </a:pPr>
            <a:r>
              <a:rPr lang="en-US" sz="2400"/>
              <a:t>		       (no use in early stage of non-treatable dx)</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a:xfrm>
            <a:off x="395288" y="260350"/>
            <a:ext cx="8353425" cy="825500"/>
          </a:xfrm>
        </p:spPr>
        <p:txBody>
          <a:bodyPr/>
          <a:lstStyle/>
          <a:p>
            <a:pPr eaLnBrk="1" hangingPunct="1">
              <a:defRPr/>
            </a:pPr>
            <a:r>
              <a:rPr lang="en-US" smtClean="0">
                <a:solidFill>
                  <a:srgbClr val="990033"/>
                </a:solidFill>
                <a:effectLst>
                  <a:outerShdw blurRad="38100" dist="38100" dir="2700000" algn="tl">
                    <a:srgbClr val="C0C0C0"/>
                  </a:outerShdw>
                </a:effectLst>
              </a:rPr>
              <a:t>Criteria for a screening program</a:t>
            </a:r>
          </a:p>
        </p:txBody>
      </p:sp>
      <p:sp>
        <p:nvSpPr>
          <p:cNvPr id="78851" name="Text Box 3"/>
          <p:cNvSpPr>
            <a:spLocks noGrp="1" noChangeArrowheads="1"/>
          </p:cNvSpPr>
          <p:nvPr>
            <p:ph type="body" idx="1"/>
          </p:nvPr>
        </p:nvSpPr>
        <p:spPr>
          <a:xfrm>
            <a:off x="685800" y="1409700"/>
            <a:ext cx="8229600" cy="871538"/>
          </a:xfrm>
          <a:noFill/>
        </p:spPr>
        <p:txBody>
          <a:bodyPr wrap="none">
            <a:spAutoFit/>
          </a:bodyPr>
          <a:lstStyle/>
          <a:p>
            <a:pPr marL="609600" indent="-609600" eaLnBrk="1" hangingPunct="1">
              <a:lnSpc>
                <a:spcPct val="70000"/>
              </a:lnSpc>
              <a:spcBef>
                <a:spcPct val="50000"/>
              </a:spcBef>
              <a:buClr>
                <a:srgbClr val="990033"/>
              </a:buClr>
              <a:buFontTx/>
              <a:buAutoNum type="arabicPeriod" startAt="7"/>
            </a:pPr>
            <a:r>
              <a:rPr lang="en-US" sz="2800" smtClean="0">
                <a:solidFill>
                  <a:schemeClr val="hlink"/>
                </a:solidFill>
              </a:rPr>
              <a:t>Diagnosis/Treatment</a:t>
            </a:r>
            <a:r>
              <a:rPr lang="en-US" smtClean="0"/>
              <a:t> </a:t>
            </a:r>
            <a:r>
              <a:rPr lang="en-US" sz="2400" smtClean="0"/>
              <a:t>– facilities available for further</a:t>
            </a:r>
          </a:p>
          <a:p>
            <a:pPr marL="609600" indent="-609600" eaLnBrk="1" hangingPunct="1">
              <a:lnSpc>
                <a:spcPct val="70000"/>
              </a:lnSpc>
              <a:spcBef>
                <a:spcPct val="50000"/>
              </a:spcBef>
              <a:buClr>
                <a:srgbClr val="990033"/>
              </a:buClr>
              <a:buFontTx/>
              <a:buNone/>
            </a:pPr>
            <a:r>
              <a:rPr lang="en-US" sz="2400" smtClean="0"/>
              <a:t>	follow-up of individuals, incl. FP (false positives).</a:t>
            </a:r>
            <a:endParaRPr lang="en-US" smtClean="0"/>
          </a:p>
        </p:txBody>
      </p:sp>
      <p:sp>
        <p:nvSpPr>
          <p:cNvPr id="78852" name="Text Box 5"/>
          <p:cNvSpPr txBox="1">
            <a:spLocks noChangeArrowheads="1"/>
          </p:cNvSpPr>
          <p:nvPr/>
        </p:nvSpPr>
        <p:spPr bwMode="auto">
          <a:xfrm>
            <a:off x="698500" y="3429000"/>
            <a:ext cx="5578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rgbClr val="990033"/>
              </a:buClr>
              <a:buFontTx/>
              <a:buAutoNum type="arabicPeriod" startAt="9"/>
            </a:pPr>
            <a:r>
              <a:rPr lang="en-US" sz="2800">
                <a:solidFill>
                  <a:schemeClr val="hlink"/>
                </a:solidFill>
              </a:rPr>
              <a:t>Natural history</a:t>
            </a:r>
            <a:r>
              <a:rPr lang="en-US" sz="2800"/>
              <a:t> </a:t>
            </a:r>
            <a:r>
              <a:rPr lang="en-US" sz="2400"/>
              <a:t>– must be known.</a:t>
            </a:r>
            <a:endParaRPr lang="en-US" sz="2800">
              <a:solidFill>
                <a:schemeClr val="hlink"/>
              </a:solidFill>
            </a:endParaRPr>
          </a:p>
        </p:txBody>
      </p:sp>
      <p:sp>
        <p:nvSpPr>
          <p:cNvPr id="78853" name="Text Box 6"/>
          <p:cNvSpPr txBox="1">
            <a:spLocks noChangeArrowheads="1"/>
          </p:cNvSpPr>
          <p:nvPr/>
        </p:nvSpPr>
        <p:spPr bwMode="auto">
          <a:xfrm>
            <a:off x="698500" y="4005263"/>
            <a:ext cx="5008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rgbClr val="990033"/>
              </a:buClr>
              <a:buFontTx/>
              <a:buAutoNum type="arabicPeriod" startAt="10"/>
            </a:pPr>
            <a:r>
              <a:rPr lang="en-US" sz="2800">
                <a:solidFill>
                  <a:schemeClr val="hlink"/>
                </a:solidFill>
              </a:rPr>
              <a:t>Cut-off levels</a:t>
            </a:r>
            <a:r>
              <a:rPr lang="en-US" sz="2400"/>
              <a:t> – agreed upon.</a:t>
            </a:r>
            <a:endParaRPr lang="en-US" sz="2800">
              <a:solidFill>
                <a:schemeClr val="hlink"/>
              </a:solidFill>
            </a:endParaRPr>
          </a:p>
        </p:txBody>
      </p:sp>
      <p:sp>
        <p:nvSpPr>
          <p:cNvPr id="78854" name="Text Box 7"/>
          <p:cNvSpPr txBox="1">
            <a:spLocks noChangeArrowheads="1"/>
          </p:cNvSpPr>
          <p:nvPr/>
        </p:nvSpPr>
        <p:spPr bwMode="auto">
          <a:xfrm>
            <a:off x="698500" y="4687888"/>
            <a:ext cx="797083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lnSpc>
                <a:spcPct val="70000"/>
              </a:lnSpc>
              <a:spcBef>
                <a:spcPct val="50000"/>
              </a:spcBef>
              <a:buClr>
                <a:srgbClr val="990033"/>
              </a:buClr>
              <a:buFontTx/>
              <a:buAutoNum type="arabicPeriod" startAt="11"/>
            </a:pPr>
            <a:r>
              <a:rPr lang="en-US" sz="2800">
                <a:solidFill>
                  <a:schemeClr val="hlink"/>
                </a:solidFill>
              </a:rPr>
              <a:t>“Labeling” effect </a:t>
            </a:r>
            <a:r>
              <a:rPr lang="en-US" sz="2400"/>
              <a:t>- False positive </a:t>
            </a:r>
          </a:p>
          <a:p>
            <a:pPr eaLnBrk="1" hangingPunct="1">
              <a:lnSpc>
                <a:spcPct val="70000"/>
              </a:lnSpc>
              <a:spcBef>
                <a:spcPct val="50000"/>
              </a:spcBef>
              <a:buClr>
                <a:srgbClr val="990033"/>
              </a:buClr>
              <a:buFontTx/>
              <a:buNone/>
            </a:pPr>
            <a:r>
              <a:rPr lang="en-US" sz="2400"/>
              <a:t>				      - False negative       delayed Dx   </a:t>
            </a:r>
            <a:endParaRPr lang="en-US" sz="2800"/>
          </a:p>
        </p:txBody>
      </p:sp>
      <p:sp>
        <p:nvSpPr>
          <p:cNvPr id="78855" name="Text Box 8"/>
          <p:cNvSpPr txBox="1">
            <a:spLocks noChangeArrowheads="1"/>
          </p:cNvSpPr>
          <p:nvPr/>
        </p:nvSpPr>
        <p:spPr bwMode="auto">
          <a:xfrm>
            <a:off x="698500" y="5589588"/>
            <a:ext cx="5657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rgbClr val="990033"/>
              </a:buClr>
              <a:buFontTx/>
              <a:buAutoNum type="arabicPeriod" startAt="12"/>
            </a:pPr>
            <a:r>
              <a:rPr lang="en-US" sz="2800">
                <a:solidFill>
                  <a:schemeClr val="hlink"/>
                </a:solidFill>
              </a:rPr>
              <a:t>Case finding</a:t>
            </a:r>
            <a:r>
              <a:rPr lang="en-US" sz="2400"/>
              <a:t> – continuing process</a:t>
            </a:r>
            <a:endParaRPr lang="en-US" sz="2800"/>
          </a:p>
        </p:txBody>
      </p:sp>
      <p:grpSp>
        <p:nvGrpSpPr>
          <p:cNvPr id="78856" name="Group 12"/>
          <p:cNvGrpSpPr>
            <a:grpSpLocks/>
          </p:cNvGrpSpPr>
          <p:nvPr/>
        </p:nvGrpSpPr>
        <p:grpSpPr bwMode="auto">
          <a:xfrm>
            <a:off x="698500" y="2420938"/>
            <a:ext cx="8110538" cy="903287"/>
            <a:chOff x="440" y="1525"/>
            <a:chExt cx="5109" cy="569"/>
          </a:xfrm>
        </p:grpSpPr>
        <p:sp>
          <p:nvSpPr>
            <p:cNvPr id="78858" name="Text Box 4"/>
            <p:cNvSpPr txBox="1">
              <a:spLocks noChangeArrowheads="1"/>
            </p:cNvSpPr>
            <p:nvPr/>
          </p:nvSpPr>
          <p:spPr bwMode="auto">
            <a:xfrm>
              <a:off x="440" y="1525"/>
              <a:ext cx="5109"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lnSpc>
                  <a:spcPct val="70000"/>
                </a:lnSpc>
                <a:spcBef>
                  <a:spcPct val="50000"/>
                </a:spcBef>
                <a:buClr>
                  <a:srgbClr val="990033"/>
                </a:buClr>
                <a:buFontTx/>
                <a:buAutoNum type="arabicPeriod" startAt="8"/>
              </a:pPr>
              <a:r>
                <a:rPr lang="en-US" sz="2800">
                  <a:solidFill>
                    <a:schemeClr val="hlink"/>
                  </a:solidFill>
                </a:rPr>
                <a:t>Latent stage </a:t>
              </a:r>
              <a:r>
                <a:rPr lang="en-US" sz="2400"/>
                <a:t>– in which diagnosis can be made and </a:t>
              </a:r>
            </a:p>
            <a:p>
              <a:pPr eaLnBrk="1" hangingPunct="1">
                <a:lnSpc>
                  <a:spcPct val="70000"/>
                </a:lnSpc>
                <a:spcBef>
                  <a:spcPct val="50000"/>
                </a:spcBef>
                <a:buClr>
                  <a:srgbClr val="990033"/>
                </a:buClr>
                <a:buFontTx/>
                <a:buNone/>
              </a:pPr>
              <a:r>
                <a:rPr lang="en-US" sz="2400"/>
                <a:t>	which  </a:t>
              </a:r>
              <a:r>
                <a:rPr lang="en-US" sz="2800">
                  <a:solidFill>
                    <a:schemeClr val="hlink"/>
                  </a:solidFill>
                </a:rPr>
                <a:t>  </a:t>
              </a:r>
              <a:r>
                <a:rPr lang="en-US" sz="2400"/>
                <a:t>risk of disease/death.</a:t>
              </a:r>
              <a:endParaRPr lang="en-US" sz="2800">
                <a:solidFill>
                  <a:schemeClr val="hlink"/>
                </a:solidFill>
              </a:endParaRPr>
            </a:p>
          </p:txBody>
        </p:sp>
        <p:sp>
          <p:nvSpPr>
            <p:cNvPr id="78859" name="Line 10"/>
            <p:cNvSpPr>
              <a:spLocks noChangeShapeType="1"/>
            </p:cNvSpPr>
            <p:nvPr/>
          </p:nvSpPr>
          <p:spPr bwMode="auto">
            <a:xfrm>
              <a:off x="1474" y="1842"/>
              <a:ext cx="0" cy="182"/>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sp>
        <p:nvSpPr>
          <p:cNvPr id="78857" name="Line 13"/>
          <p:cNvSpPr>
            <a:spLocks noChangeShapeType="1"/>
          </p:cNvSpPr>
          <p:nvPr/>
        </p:nvSpPr>
        <p:spPr bwMode="auto">
          <a:xfrm>
            <a:off x="6300788" y="5345113"/>
            <a:ext cx="431800" cy="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Why do Tests?</a:t>
            </a:r>
          </a:p>
        </p:txBody>
      </p:sp>
      <p:sp>
        <p:nvSpPr>
          <p:cNvPr id="8195" name="Text Box 9"/>
          <p:cNvSpPr txBox="1">
            <a:spLocks noChangeArrowheads="1"/>
          </p:cNvSpPr>
          <p:nvPr/>
        </p:nvSpPr>
        <p:spPr bwMode="auto">
          <a:xfrm>
            <a:off x="596900" y="1557338"/>
            <a:ext cx="37322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Tx/>
              <a:buAutoNum type="arabicPeriod" startAt="2"/>
            </a:pPr>
            <a:r>
              <a:rPr lang="en-US" sz="3200">
                <a:solidFill>
                  <a:srgbClr val="008080"/>
                </a:solidFill>
              </a:rPr>
              <a:t>Clinical purposes</a:t>
            </a:r>
          </a:p>
        </p:txBody>
      </p:sp>
      <p:sp>
        <p:nvSpPr>
          <p:cNvPr id="8196" name="Text Box 10"/>
          <p:cNvSpPr txBox="1">
            <a:spLocks noChangeArrowheads="1"/>
          </p:cNvSpPr>
          <p:nvPr/>
        </p:nvSpPr>
        <p:spPr bwMode="auto">
          <a:xfrm>
            <a:off x="1244600" y="2132013"/>
            <a:ext cx="69199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a:pPr>
            <a:r>
              <a:rPr lang="en-US" sz="2800" dirty="0"/>
              <a:t>Determine the probability that a </a:t>
            </a:r>
            <a:r>
              <a:rPr lang="en-US" sz="2800" dirty="0">
                <a:solidFill>
                  <a:schemeClr val="accent2"/>
                </a:solidFill>
              </a:rPr>
              <a:t>disease</a:t>
            </a:r>
          </a:p>
          <a:p>
            <a:pPr>
              <a:buFontTx/>
              <a:buNone/>
            </a:pPr>
            <a:r>
              <a:rPr lang="en-US" sz="2800" dirty="0">
                <a:solidFill>
                  <a:schemeClr val="accent2"/>
                </a:solidFill>
              </a:rPr>
              <a:t>	is / is not</a:t>
            </a:r>
            <a:r>
              <a:rPr lang="en-US" sz="2800" dirty="0"/>
              <a:t> present</a:t>
            </a:r>
          </a:p>
        </p:txBody>
      </p:sp>
      <p:sp>
        <p:nvSpPr>
          <p:cNvPr id="446476" name="Text Box 12"/>
          <p:cNvSpPr txBox="1">
            <a:spLocks noChangeArrowheads="1"/>
          </p:cNvSpPr>
          <p:nvPr/>
        </p:nvSpPr>
        <p:spPr bwMode="auto">
          <a:xfrm>
            <a:off x="1244600" y="3125788"/>
            <a:ext cx="5686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startAt="2"/>
            </a:pPr>
            <a:r>
              <a:rPr lang="en-US" sz="2800" dirty="0"/>
              <a:t>Assess the </a:t>
            </a:r>
            <a:r>
              <a:rPr lang="en-US" sz="2800" dirty="0">
                <a:solidFill>
                  <a:schemeClr val="accent2"/>
                </a:solidFill>
              </a:rPr>
              <a:t>severity</a:t>
            </a:r>
            <a:r>
              <a:rPr lang="en-US" sz="2800" dirty="0"/>
              <a:t> of an illness</a:t>
            </a:r>
          </a:p>
        </p:txBody>
      </p:sp>
      <p:sp>
        <p:nvSpPr>
          <p:cNvPr id="446477" name="Text Box 13"/>
          <p:cNvSpPr txBox="1">
            <a:spLocks noChangeArrowheads="1"/>
          </p:cNvSpPr>
          <p:nvPr/>
        </p:nvSpPr>
        <p:spPr bwMode="auto">
          <a:xfrm>
            <a:off x="1244600" y="3716338"/>
            <a:ext cx="4541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startAt="3"/>
            </a:pPr>
            <a:r>
              <a:rPr lang="en-US" sz="2800" dirty="0"/>
              <a:t>Predict disease </a:t>
            </a:r>
            <a:r>
              <a:rPr lang="en-US" sz="2800" dirty="0">
                <a:solidFill>
                  <a:schemeClr val="accent2"/>
                </a:solidFill>
              </a:rPr>
              <a:t>outcome</a:t>
            </a:r>
          </a:p>
        </p:txBody>
      </p:sp>
      <p:sp>
        <p:nvSpPr>
          <p:cNvPr id="446478" name="Text Box 14"/>
          <p:cNvSpPr txBox="1">
            <a:spLocks noChangeArrowheads="1"/>
          </p:cNvSpPr>
          <p:nvPr/>
        </p:nvSpPr>
        <p:spPr bwMode="auto">
          <a:xfrm>
            <a:off x="1244600" y="4292600"/>
            <a:ext cx="5078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indent="-4572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008080"/>
              </a:buClr>
              <a:buFontTx/>
              <a:buAutoNum type="alphaLcParenR" startAt="4"/>
            </a:pPr>
            <a:r>
              <a:rPr lang="en-US" sz="2800" dirty="0"/>
              <a:t>Monitor </a:t>
            </a:r>
            <a:r>
              <a:rPr lang="en-US" sz="2800" dirty="0">
                <a:solidFill>
                  <a:schemeClr val="accent2"/>
                </a:solidFill>
              </a:rPr>
              <a:t>response</a:t>
            </a:r>
            <a:r>
              <a:rPr lang="en-US" sz="2800" dirty="0"/>
              <a:t> to therapy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520" fill="hold"/>
                                        <p:tgtEl>
                                          <p:spTgt spid="3"/>
                                        </p:tgtEl>
                                      </p:cBhvr>
                                    </p:cmd>
                                  </p:childTnLst>
                                </p:cTn>
                              </p:par>
                              <p:par>
                                <p:cTn id="7" presetID="9" presetClass="entr" presetSubtype="0" fill="hold" grpId="0" nodeType="withEffect">
                                  <p:stCondLst>
                                    <p:cond delay="14000"/>
                                  </p:stCondLst>
                                  <p:childTnLst>
                                    <p:set>
                                      <p:cBhvr>
                                        <p:cTn id="8" dur="1" fill="hold">
                                          <p:stCondLst>
                                            <p:cond delay="0"/>
                                          </p:stCondLst>
                                        </p:cTn>
                                        <p:tgtEl>
                                          <p:spTgt spid="8196"/>
                                        </p:tgtEl>
                                        <p:attrNameLst>
                                          <p:attrName>style.visibility</p:attrName>
                                        </p:attrNameLst>
                                      </p:cBhvr>
                                      <p:to>
                                        <p:strVal val="visible"/>
                                      </p:to>
                                    </p:set>
                                    <p:animEffect transition="in" filter="dissolve">
                                      <p:cBhvr>
                                        <p:cTn id="9" dur="2000"/>
                                        <p:tgtEl>
                                          <p:spTgt spid="8196"/>
                                        </p:tgtEl>
                                      </p:cBhvr>
                                    </p:animEffect>
                                  </p:childTnLst>
                                </p:cTn>
                              </p:par>
                              <p:par>
                                <p:cTn id="10" presetID="9" presetClass="entr" presetSubtype="0" fill="hold" grpId="0" nodeType="withEffect">
                                  <p:stCondLst>
                                    <p:cond delay="18000"/>
                                  </p:stCondLst>
                                  <p:childTnLst>
                                    <p:set>
                                      <p:cBhvr>
                                        <p:cTn id="11" dur="1" fill="hold">
                                          <p:stCondLst>
                                            <p:cond delay="0"/>
                                          </p:stCondLst>
                                        </p:cTn>
                                        <p:tgtEl>
                                          <p:spTgt spid="446476"/>
                                        </p:tgtEl>
                                        <p:attrNameLst>
                                          <p:attrName>style.visibility</p:attrName>
                                        </p:attrNameLst>
                                      </p:cBhvr>
                                      <p:to>
                                        <p:strVal val="visible"/>
                                      </p:to>
                                    </p:set>
                                    <p:animEffect transition="in" filter="dissolve">
                                      <p:cBhvr>
                                        <p:cTn id="12" dur="2000"/>
                                        <p:tgtEl>
                                          <p:spTgt spid="446476"/>
                                        </p:tgtEl>
                                      </p:cBhvr>
                                    </p:animEffect>
                                  </p:childTnLst>
                                </p:cTn>
                              </p:par>
                              <p:par>
                                <p:cTn id="13" presetID="9" presetClass="entr" presetSubtype="0" fill="hold" grpId="0" nodeType="withEffect">
                                  <p:stCondLst>
                                    <p:cond delay="20000"/>
                                  </p:stCondLst>
                                  <p:childTnLst>
                                    <p:set>
                                      <p:cBhvr>
                                        <p:cTn id="14" dur="1" fill="hold">
                                          <p:stCondLst>
                                            <p:cond delay="0"/>
                                          </p:stCondLst>
                                        </p:cTn>
                                        <p:tgtEl>
                                          <p:spTgt spid="446477"/>
                                        </p:tgtEl>
                                        <p:attrNameLst>
                                          <p:attrName>style.visibility</p:attrName>
                                        </p:attrNameLst>
                                      </p:cBhvr>
                                      <p:to>
                                        <p:strVal val="visible"/>
                                      </p:to>
                                    </p:set>
                                    <p:animEffect transition="in" filter="dissolve">
                                      <p:cBhvr>
                                        <p:cTn id="15" dur="2000"/>
                                        <p:tgtEl>
                                          <p:spTgt spid="446477"/>
                                        </p:tgtEl>
                                      </p:cBhvr>
                                    </p:animEffect>
                                  </p:childTnLst>
                                </p:cTn>
                              </p:par>
                              <p:par>
                                <p:cTn id="16" presetID="9" presetClass="entr" presetSubtype="0" fill="hold" grpId="0" nodeType="withEffect">
                                  <p:stCondLst>
                                    <p:cond delay="22000"/>
                                  </p:stCondLst>
                                  <p:childTnLst>
                                    <p:set>
                                      <p:cBhvr>
                                        <p:cTn id="17" dur="1" fill="hold">
                                          <p:stCondLst>
                                            <p:cond delay="0"/>
                                          </p:stCondLst>
                                        </p:cTn>
                                        <p:tgtEl>
                                          <p:spTgt spid="446478"/>
                                        </p:tgtEl>
                                        <p:attrNameLst>
                                          <p:attrName>style.visibility</p:attrName>
                                        </p:attrNameLst>
                                      </p:cBhvr>
                                      <p:to>
                                        <p:strVal val="visible"/>
                                      </p:to>
                                    </p:set>
                                    <p:animEffect transition="in" filter="dissolve">
                                      <p:cBhvr>
                                        <p:cTn id="18" dur="2000"/>
                                        <p:tgtEl>
                                          <p:spTgt spid="4464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8196" grpId="0"/>
      <p:bldP spid="446476" grpId="0"/>
      <p:bldP spid="446477" grpId="0"/>
      <p:bldP spid="44647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81000" y="503238"/>
            <a:ext cx="8199438"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990000"/>
                </a:solidFill>
              </a:rPr>
              <a:t>Undiagnosed, asymptomatic prostate cancer in</a:t>
            </a:r>
            <a:endParaRPr lang="en-US" sz="2800">
              <a:solidFill>
                <a:srgbClr val="990000"/>
              </a:solidFill>
            </a:endParaRPr>
          </a:p>
          <a:p>
            <a:pPr>
              <a:lnSpc>
                <a:spcPct val="160000"/>
              </a:lnSpc>
              <a:buFontTx/>
              <a:buNone/>
            </a:pPr>
            <a:r>
              <a:rPr lang="en-US" sz="2800" b="1"/>
              <a:t>1/3</a:t>
            </a:r>
            <a:r>
              <a:rPr lang="en-US" sz="2800">
                <a:solidFill>
                  <a:srgbClr val="CC0066"/>
                </a:solidFill>
              </a:rPr>
              <a:t> of &lt;80 year olds</a:t>
            </a:r>
          </a:p>
          <a:p>
            <a:pPr>
              <a:lnSpc>
                <a:spcPct val="160000"/>
              </a:lnSpc>
              <a:buFontTx/>
              <a:buNone/>
            </a:pPr>
            <a:r>
              <a:rPr lang="en-US" sz="2800"/>
              <a:t>2/3</a:t>
            </a:r>
            <a:r>
              <a:rPr lang="en-US" sz="2800">
                <a:solidFill>
                  <a:srgbClr val="CC0066"/>
                </a:solidFill>
              </a:rPr>
              <a:t> of &gt;80 year olds</a:t>
            </a:r>
            <a:endParaRPr lang="en-US" sz="2800"/>
          </a:p>
        </p:txBody>
      </p:sp>
      <p:sp>
        <p:nvSpPr>
          <p:cNvPr id="79875" name="Text Box 3"/>
          <p:cNvSpPr txBox="1">
            <a:spLocks noChangeArrowheads="1"/>
          </p:cNvSpPr>
          <p:nvPr/>
        </p:nvSpPr>
        <p:spPr bwMode="auto">
          <a:xfrm>
            <a:off x="457200" y="2994025"/>
            <a:ext cx="82978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t>Lifetime risk of prostate cancer for a </a:t>
            </a:r>
            <a:r>
              <a:rPr lang="en-US" sz="2800" b="1">
                <a:solidFill>
                  <a:schemeClr val="accent2"/>
                </a:solidFill>
              </a:rPr>
              <a:t>50 year old</a:t>
            </a:r>
            <a:endParaRPr lang="en-US" sz="2800">
              <a:solidFill>
                <a:schemeClr val="accent2"/>
              </a:solidFill>
            </a:endParaRPr>
          </a:p>
          <a:p>
            <a:pPr>
              <a:buFontTx/>
              <a:buNone/>
            </a:pPr>
            <a:r>
              <a:rPr lang="en-US" sz="2800"/>
              <a:t>	42%</a:t>
            </a:r>
          </a:p>
        </p:txBody>
      </p:sp>
      <p:sp>
        <p:nvSpPr>
          <p:cNvPr id="79876" name="Text Box 4"/>
          <p:cNvSpPr txBox="1">
            <a:spLocks noChangeArrowheads="1"/>
          </p:cNvSpPr>
          <p:nvPr/>
        </p:nvSpPr>
        <p:spPr bwMode="auto">
          <a:xfrm>
            <a:off x="468313" y="4273550"/>
            <a:ext cx="67738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t>Lifetime risk of</a:t>
            </a:r>
            <a:r>
              <a:rPr lang="en-US" sz="2800" b="1">
                <a:solidFill>
                  <a:srgbClr val="CC0066"/>
                </a:solidFill>
              </a:rPr>
              <a:t> clinical</a:t>
            </a:r>
            <a:r>
              <a:rPr lang="en-US" sz="2800" b="1"/>
              <a:t> prostate cancer</a:t>
            </a:r>
            <a:endParaRPr lang="en-US" sz="2800"/>
          </a:p>
          <a:p>
            <a:pPr>
              <a:buFontTx/>
              <a:buNone/>
            </a:pPr>
            <a:r>
              <a:rPr lang="en-US" sz="2800"/>
              <a:t>	9.5%</a:t>
            </a:r>
          </a:p>
        </p:txBody>
      </p:sp>
      <p:sp>
        <p:nvSpPr>
          <p:cNvPr id="79877" name="Text Box 5"/>
          <p:cNvSpPr txBox="1">
            <a:spLocks noChangeArrowheads="1"/>
          </p:cNvSpPr>
          <p:nvPr/>
        </p:nvSpPr>
        <p:spPr bwMode="auto">
          <a:xfrm>
            <a:off x="468313" y="5492750"/>
            <a:ext cx="69516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t>Lifetime risk of </a:t>
            </a:r>
            <a:r>
              <a:rPr lang="en-US" sz="2800" b="1">
                <a:solidFill>
                  <a:srgbClr val="CC0066"/>
                </a:solidFill>
              </a:rPr>
              <a:t>dying</a:t>
            </a:r>
            <a:r>
              <a:rPr lang="en-US" sz="2800" b="1"/>
              <a:t> of prostate cancer</a:t>
            </a:r>
            <a:endParaRPr lang="en-US" sz="2800"/>
          </a:p>
          <a:p>
            <a:pPr>
              <a:buFontTx/>
              <a:buNone/>
            </a:pPr>
            <a:r>
              <a:rPr lang="en-US" sz="2800"/>
              <a:t>	2.9%</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idx="4294967295"/>
          </p:nvPr>
        </p:nvSpPr>
        <p:spPr>
          <a:xfrm>
            <a:off x="457200" y="152400"/>
            <a:ext cx="8001000" cy="1143000"/>
          </a:xfrm>
        </p:spPr>
        <p:txBody>
          <a:bodyPr/>
          <a:lstStyle/>
          <a:p>
            <a:pPr eaLnBrk="1" hangingPunct="1">
              <a:defRPr/>
            </a:pPr>
            <a:r>
              <a:rPr lang="en-US" smtClean="0">
                <a:solidFill>
                  <a:srgbClr val="990033"/>
                </a:solidFill>
                <a:effectLst>
                  <a:outerShdw blurRad="38100" dist="38100" dir="2700000" algn="tl">
                    <a:srgbClr val="C0C0C0"/>
                  </a:outerShdw>
                </a:effectLst>
              </a:rPr>
              <a:t>Screening Recommendations</a:t>
            </a:r>
            <a:br>
              <a:rPr lang="en-US" smtClean="0">
                <a:solidFill>
                  <a:srgbClr val="990033"/>
                </a:solidFill>
                <a:effectLst>
                  <a:outerShdw blurRad="38100" dist="38100" dir="2700000" algn="tl">
                    <a:srgbClr val="C0C0C0"/>
                  </a:outerShdw>
                </a:effectLst>
              </a:rPr>
            </a:br>
            <a:r>
              <a:rPr lang="en-US" smtClean="0">
                <a:solidFill>
                  <a:srgbClr val="990033"/>
                </a:solidFill>
                <a:effectLst>
                  <a:outerShdw blurRad="38100" dist="38100" dir="2700000" algn="tl">
                    <a:srgbClr val="C0C0C0"/>
                  </a:outerShdw>
                </a:effectLst>
              </a:rPr>
              <a:t>(American Cancer Society)</a:t>
            </a:r>
          </a:p>
        </p:txBody>
      </p:sp>
      <p:sp>
        <p:nvSpPr>
          <p:cNvPr id="80899" name="Text Box 3"/>
          <p:cNvSpPr txBox="1">
            <a:spLocks noChangeArrowheads="1"/>
          </p:cNvSpPr>
          <p:nvPr/>
        </p:nvSpPr>
        <p:spPr bwMode="auto">
          <a:xfrm>
            <a:off x="365125" y="1674813"/>
            <a:ext cx="62182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Males        &gt; 50 yrs.</a:t>
            </a:r>
          </a:p>
          <a:p>
            <a:pPr>
              <a:buFontTx/>
              <a:buNone/>
            </a:pPr>
            <a:r>
              <a:rPr lang="en-US" sz="2800"/>
              <a:t>	       </a:t>
            </a:r>
            <a:r>
              <a:rPr lang="en-US" sz="2800">
                <a:solidFill>
                  <a:srgbClr val="CC00FF"/>
                </a:solidFill>
              </a:rPr>
              <a:t>Yearly PSA (cut-off </a:t>
            </a:r>
            <a:r>
              <a:rPr lang="en-US" sz="2800">
                <a:solidFill>
                  <a:srgbClr val="CC00FF"/>
                </a:solidFill>
                <a:sym typeface="WP MathA" pitchFamily="2" charset="2"/>
              </a:rPr>
              <a:t>5 ng/dL)</a:t>
            </a:r>
            <a:endParaRPr lang="en-US" sz="2800">
              <a:solidFill>
                <a:srgbClr val="CC00FF"/>
              </a:solidFill>
            </a:endParaRPr>
          </a:p>
        </p:txBody>
      </p:sp>
      <p:sp>
        <p:nvSpPr>
          <p:cNvPr id="80900" name="Text Box 4"/>
          <p:cNvSpPr txBox="1">
            <a:spLocks noChangeArrowheads="1"/>
          </p:cNvSpPr>
          <p:nvPr/>
        </p:nvSpPr>
        <p:spPr bwMode="auto">
          <a:xfrm>
            <a:off x="2422525" y="2579688"/>
            <a:ext cx="32083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Sensitivity     71%</a:t>
            </a:r>
          </a:p>
        </p:txBody>
      </p:sp>
      <p:sp>
        <p:nvSpPr>
          <p:cNvPr id="80901" name="Text Box 5"/>
          <p:cNvSpPr txBox="1">
            <a:spLocks noChangeArrowheads="1"/>
          </p:cNvSpPr>
          <p:nvPr/>
        </p:nvSpPr>
        <p:spPr bwMode="auto">
          <a:xfrm>
            <a:off x="2438400" y="2984500"/>
            <a:ext cx="3208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Specificity     75%</a:t>
            </a:r>
          </a:p>
        </p:txBody>
      </p:sp>
      <p:sp>
        <p:nvSpPr>
          <p:cNvPr id="80902" name="Text Box 6"/>
          <p:cNvSpPr txBox="1">
            <a:spLocks noChangeArrowheads="1"/>
          </p:cNvSpPr>
          <p:nvPr/>
        </p:nvSpPr>
        <p:spPr bwMode="auto">
          <a:xfrm>
            <a:off x="2438400" y="3441700"/>
            <a:ext cx="3119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PV+		    37%</a:t>
            </a:r>
          </a:p>
        </p:txBody>
      </p:sp>
      <p:sp>
        <p:nvSpPr>
          <p:cNvPr id="80903" name="Text Box 7"/>
          <p:cNvSpPr txBox="1">
            <a:spLocks noChangeArrowheads="1"/>
          </p:cNvSpPr>
          <p:nvPr/>
        </p:nvSpPr>
        <p:spPr bwMode="auto">
          <a:xfrm>
            <a:off x="2438400" y="3898900"/>
            <a:ext cx="3119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 PV-		    91%</a:t>
            </a:r>
          </a:p>
        </p:txBody>
      </p:sp>
      <p:sp>
        <p:nvSpPr>
          <p:cNvPr id="80904" name="Text Box 8"/>
          <p:cNvSpPr txBox="1">
            <a:spLocks noChangeArrowheads="1"/>
          </p:cNvSpPr>
          <p:nvPr/>
        </p:nvSpPr>
        <p:spPr bwMode="auto">
          <a:xfrm>
            <a:off x="1981200" y="4279900"/>
            <a:ext cx="2043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rgbClr val="CC00FF"/>
                </a:solidFill>
              </a:rPr>
              <a:t>Yearly DRE</a:t>
            </a:r>
          </a:p>
        </p:txBody>
      </p:sp>
      <p:sp>
        <p:nvSpPr>
          <p:cNvPr id="80905" name="Text Box 9"/>
          <p:cNvSpPr txBox="1">
            <a:spLocks noChangeArrowheads="1"/>
          </p:cNvSpPr>
          <p:nvPr/>
        </p:nvSpPr>
        <p:spPr bwMode="auto">
          <a:xfrm>
            <a:off x="441325" y="5018088"/>
            <a:ext cx="8397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rgbClr val="CC0066"/>
                </a:solidFill>
              </a:rPr>
              <a:t>Effect:</a:t>
            </a:r>
            <a:r>
              <a:rPr lang="en-US" sz="2800"/>
              <a:t>      </a:t>
            </a:r>
            <a:r>
              <a:rPr lang="en-US" sz="2800">
                <a:solidFill>
                  <a:schemeClr val="accent2"/>
                </a:solidFill>
              </a:rPr>
              <a:t>Reduce prostate cancer mortality by 30%</a:t>
            </a:r>
          </a:p>
          <a:p>
            <a:pPr>
              <a:buFontTx/>
              <a:buNone/>
            </a:pPr>
            <a:r>
              <a:rPr lang="en-US" sz="2800"/>
              <a:t>					</a:t>
            </a:r>
            <a:r>
              <a:rPr lang="en-US" sz="2800">
                <a:solidFill>
                  <a:srgbClr val="CC0066"/>
                </a:solidFill>
              </a:rPr>
              <a:t>(~ 10,000 deaths/year)</a:t>
            </a:r>
            <a:endParaRPr lang="en-US" sz="28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52400" y="7620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US" sz="4000">
                <a:solidFill>
                  <a:srgbClr val="990000"/>
                </a:solidFill>
              </a:rPr>
              <a:t>If ACS Screening Recommendations</a:t>
            </a:r>
            <a:br>
              <a:rPr lang="en-US" sz="4000">
                <a:solidFill>
                  <a:srgbClr val="990000"/>
                </a:solidFill>
              </a:rPr>
            </a:br>
            <a:r>
              <a:rPr lang="en-US" sz="4000">
                <a:solidFill>
                  <a:srgbClr val="990000"/>
                </a:solidFill>
              </a:rPr>
              <a:t>were followed:</a:t>
            </a:r>
            <a:r>
              <a:rPr lang="en-US" sz="3800">
                <a:solidFill>
                  <a:schemeClr val="tx2"/>
                </a:solidFill>
              </a:rPr>
              <a:t> </a:t>
            </a:r>
            <a:r>
              <a:rPr lang="en-US" sz="2400">
                <a:solidFill>
                  <a:schemeClr val="tx2"/>
                </a:solidFill>
              </a:rPr>
              <a:t>(Arch. Int Med 1993;153:2529-37)</a:t>
            </a:r>
            <a:endParaRPr lang="en-US" sz="3800">
              <a:solidFill>
                <a:schemeClr val="tx2"/>
              </a:solidFill>
            </a:endParaRPr>
          </a:p>
        </p:txBody>
      </p:sp>
      <p:sp>
        <p:nvSpPr>
          <p:cNvPr id="81923" name="Text Box 3"/>
          <p:cNvSpPr txBox="1">
            <a:spLocks noChangeArrowheads="1"/>
          </p:cNvSpPr>
          <p:nvPr/>
        </p:nvSpPr>
        <p:spPr bwMode="auto">
          <a:xfrm>
            <a:off x="517525" y="1674813"/>
            <a:ext cx="747871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accent2"/>
                </a:solidFill>
              </a:rPr>
              <a:t>Estimated Cost Per Year:</a:t>
            </a:r>
          </a:p>
          <a:p>
            <a:pPr>
              <a:lnSpc>
                <a:spcPct val="140000"/>
              </a:lnSpc>
              <a:buClr>
                <a:srgbClr val="FF33CC"/>
              </a:buClr>
              <a:buSzPct val="75000"/>
              <a:buFont typeface="Monotype Sorts" pitchFamily="2" charset="2"/>
              <a:buChar char="u"/>
            </a:pPr>
            <a:r>
              <a:rPr lang="en-US" sz="2800"/>
              <a:t> To “save” 1 prostate cancer death </a:t>
            </a:r>
            <a:r>
              <a:rPr lang="en-US" sz="2800">
                <a:solidFill>
                  <a:srgbClr val="CC0066"/>
                </a:solidFill>
              </a:rPr>
              <a:t>$197,647</a:t>
            </a:r>
          </a:p>
        </p:txBody>
      </p:sp>
      <p:sp>
        <p:nvSpPr>
          <p:cNvPr id="81924" name="Text Box 4"/>
          <p:cNvSpPr txBox="1">
            <a:spLocks noChangeArrowheads="1"/>
          </p:cNvSpPr>
          <p:nvPr/>
        </p:nvSpPr>
        <p:spPr bwMode="auto">
          <a:xfrm>
            <a:off x="517525" y="2817813"/>
            <a:ext cx="849471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FF33CC"/>
              </a:buClr>
              <a:buSzPct val="75000"/>
              <a:buFont typeface="Monotype Sorts" pitchFamily="2" charset="2"/>
              <a:buChar char="u"/>
            </a:pPr>
            <a:r>
              <a:rPr lang="en-US" sz="2800">
                <a:latin typeface="Times New Roman" pitchFamily="18" charset="0"/>
              </a:rPr>
              <a:t> </a:t>
            </a:r>
            <a:r>
              <a:rPr lang="en-US" sz="2800"/>
              <a:t>5,500 deaths due to complications to diagnostic</a:t>
            </a:r>
          </a:p>
          <a:p>
            <a:pPr>
              <a:buClr>
                <a:srgbClr val="FF33CC"/>
              </a:buClr>
              <a:buSzPct val="75000"/>
              <a:buFont typeface="Monotype Sorts" pitchFamily="2" charset="2"/>
              <a:buNone/>
            </a:pPr>
            <a:r>
              <a:rPr lang="en-US" sz="2800"/>
              <a:t>   workup/treatment.  </a:t>
            </a:r>
            <a:r>
              <a:rPr lang="en-US" sz="2800">
                <a:solidFill>
                  <a:srgbClr val="CC0066"/>
                </a:solidFill>
              </a:rPr>
              <a:t>Net effect on mortality per year:</a:t>
            </a:r>
          </a:p>
          <a:p>
            <a:pPr>
              <a:buClr>
                <a:srgbClr val="FF33CC"/>
              </a:buClr>
              <a:buSzPct val="75000"/>
              <a:buFont typeface="Monotype Sorts" pitchFamily="2" charset="2"/>
              <a:buNone/>
            </a:pPr>
            <a:r>
              <a:rPr lang="en-US" sz="2800">
                <a:solidFill>
                  <a:srgbClr val="CC0066"/>
                </a:solidFill>
              </a:rPr>
              <a:t>	10,000 - 5,500 = 4,500 deaths “saved</a:t>
            </a:r>
            <a:r>
              <a:rPr lang="en-US" sz="2800">
                <a:solidFill>
                  <a:srgbClr val="CC0066"/>
                </a:solidFill>
                <a:latin typeface="Times New Roman" pitchFamily="18" charset="0"/>
              </a:rPr>
              <a:t>”</a:t>
            </a:r>
          </a:p>
        </p:txBody>
      </p:sp>
      <p:sp>
        <p:nvSpPr>
          <p:cNvPr id="81925" name="Text Box 5"/>
          <p:cNvSpPr txBox="1">
            <a:spLocks noChangeArrowheads="1"/>
          </p:cNvSpPr>
          <p:nvPr/>
        </p:nvSpPr>
        <p:spPr bwMode="auto">
          <a:xfrm>
            <a:off x="533400" y="4189413"/>
            <a:ext cx="7507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FF33CC"/>
              </a:buClr>
              <a:buSzPct val="75000"/>
              <a:buFont typeface="Monotype Sorts" pitchFamily="2" charset="2"/>
              <a:buChar char="u"/>
            </a:pPr>
            <a:r>
              <a:rPr lang="en-US" sz="2800">
                <a:latin typeface="Times New Roman" pitchFamily="18" charset="0"/>
              </a:rPr>
              <a:t> </a:t>
            </a:r>
            <a:r>
              <a:rPr lang="en-US" sz="2800"/>
              <a:t>Total screening costs (US) $12,712,202,172</a:t>
            </a:r>
          </a:p>
        </p:txBody>
      </p:sp>
      <p:sp>
        <p:nvSpPr>
          <p:cNvPr id="81926" name="Text Box 6"/>
          <p:cNvSpPr txBox="1">
            <a:spLocks noChangeArrowheads="1"/>
          </p:cNvSpPr>
          <p:nvPr/>
        </p:nvSpPr>
        <p:spPr bwMode="auto">
          <a:xfrm>
            <a:off x="539750" y="4868863"/>
            <a:ext cx="5903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Problems:  Not sufficiently studied</a:t>
            </a:r>
          </a:p>
        </p:txBody>
      </p:sp>
      <p:sp>
        <p:nvSpPr>
          <p:cNvPr id="81927" name="Text Box 7"/>
          <p:cNvSpPr txBox="1">
            <a:spLocks noChangeArrowheads="1"/>
          </p:cNvSpPr>
          <p:nvPr/>
        </p:nvSpPr>
        <p:spPr bwMode="auto">
          <a:xfrm>
            <a:off x="533400" y="5332413"/>
            <a:ext cx="28749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FF33CC"/>
              </a:buClr>
              <a:buSzPct val="75000"/>
              <a:buFont typeface="Monotype Sorts" pitchFamily="2" charset="2"/>
              <a:buChar char="u"/>
            </a:pPr>
            <a:r>
              <a:rPr lang="en-US" sz="2800">
                <a:latin typeface="Times New Roman" pitchFamily="18" charset="0"/>
              </a:rPr>
              <a:t> </a:t>
            </a:r>
            <a:r>
              <a:rPr lang="en-US" sz="2800"/>
              <a:t>Lead-time bias</a:t>
            </a:r>
          </a:p>
        </p:txBody>
      </p:sp>
      <p:sp>
        <p:nvSpPr>
          <p:cNvPr id="81928" name="Text Box 8"/>
          <p:cNvSpPr txBox="1">
            <a:spLocks noChangeArrowheads="1"/>
          </p:cNvSpPr>
          <p:nvPr/>
        </p:nvSpPr>
        <p:spPr bwMode="auto">
          <a:xfrm>
            <a:off x="533400" y="5789613"/>
            <a:ext cx="3171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FF33CC"/>
              </a:buClr>
              <a:buSzPct val="75000"/>
              <a:buFont typeface="Monotype Sorts" pitchFamily="2" charset="2"/>
              <a:buChar char="u"/>
            </a:pPr>
            <a:r>
              <a:rPr lang="en-US" sz="2800">
                <a:latin typeface="Times New Roman" pitchFamily="18" charset="0"/>
              </a:rPr>
              <a:t> </a:t>
            </a:r>
            <a:r>
              <a:rPr lang="en-US" sz="2800"/>
              <a:t>Length-time bias</a:t>
            </a:r>
          </a:p>
        </p:txBody>
      </p:sp>
      <p:sp>
        <p:nvSpPr>
          <p:cNvPr id="81929" name="Text Box 9"/>
          <p:cNvSpPr txBox="1">
            <a:spLocks noChangeArrowheads="1"/>
          </p:cNvSpPr>
          <p:nvPr/>
        </p:nvSpPr>
        <p:spPr bwMode="auto">
          <a:xfrm>
            <a:off x="82550" y="6270625"/>
            <a:ext cx="8464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i="1"/>
              <a:t>International Union Against Cancer does not currently advocate PSA as a screening test for </a:t>
            </a:r>
          </a:p>
          <a:p>
            <a:pPr>
              <a:buFontTx/>
              <a:buNone/>
            </a:pPr>
            <a:r>
              <a:rPr lang="en-US" sz="1600" i="1"/>
              <a:t>prostate cancer.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idx="4294967295"/>
          </p:nvPr>
        </p:nvSpPr>
        <p:spPr>
          <a:xfrm>
            <a:off x="457200" y="152400"/>
            <a:ext cx="7239000" cy="1143000"/>
          </a:xfrm>
        </p:spPr>
        <p:txBody>
          <a:bodyPr/>
          <a:lstStyle/>
          <a:p>
            <a:pPr eaLnBrk="1" hangingPunct="1">
              <a:defRPr/>
            </a:pPr>
            <a:r>
              <a:rPr lang="en-US" smtClean="0">
                <a:solidFill>
                  <a:srgbClr val="990000"/>
                </a:solidFill>
                <a:effectLst>
                  <a:outerShdw blurRad="38100" dist="38100" dir="2700000" algn="tl">
                    <a:srgbClr val="C0C0C0"/>
                  </a:outerShdw>
                </a:effectLst>
              </a:rPr>
              <a:t>Estimated Screening Cost Per 1 Death Prevented</a:t>
            </a:r>
          </a:p>
        </p:txBody>
      </p:sp>
      <p:sp>
        <p:nvSpPr>
          <p:cNvPr id="82947" name="Text Box 3"/>
          <p:cNvSpPr txBox="1">
            <a:spLocks noChangeArrowheads="1"/>
          </p:cNvSpPr>
          <p:nvPr/>
        </p:nvSpPr>
        <p:spPr bwMode="auto">
          <a:xfrm>
            <a:off x="593725" y="2122488"/>
            <a:ext cx="787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Breast Cancer (Mammography)		$50,000</a:t>
            </a:r>
          </a:p>
        </p:txBody>
      </p:sp>
      <p:sp>
        <p:nvSpPr>
          <p:cNvPr id="82948" name="Text Box 4"/>
          <p:cNvSpPr txBox="1">
            <a:spLocks noChangeArrowheads="1"/>
          </p:cNvSpPr>
          <p:nvPr/>
        </p:nvSpPr>
        <p:spPr bwMode="auto">
          <a:xfrm>
            <a:off x="609600" y="2895600"/>
            <a:ext cx="78470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Colon Cancer (Colonoscopy)	       $173,607</a:t>
            </a:r>
          </a:p>
          <a:p>
            <a:pPr>
              <a:buFontTx/>
              <a:buNone/>
            </a:pPr>
            <a:endParaRPr lang="en-US" sz="2800"/>
          </a:p>
          <a:p>
            <a:pPr>
              <a:buFontTx/>
              <a:buNone/>
            </a:pPr>
            <a:r>
              <a:rPr lang="en-US" sz="2800"/>
              <a:t>Sigmoidoscopy &amp; occult blood	       $222,067</a:t>
            </a:r>
          </a:p>
        </p:txBody>
      </p:sp>
      <p:sp>
        <p:nvSpPr>
          <p:cNvPr id="82949" name="Text Box 5"/>
          <p:cNvSpPr txBox="1">
            <a:spLocks noChangeArrowheads="1"/>
          </p:cNvSpPr>
          <p:nvPr/>
        </p:nvSpPr>
        <p:spPr bwMode="auto">
          <a:xfrm>
            <a:off x="609600" y="4953000"/>
            <a:ext cx="7905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Prostate Cancer (PSA)		       $197,647</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365125" y="325438"/>
            <a:ext cx="2949575" cy="762000"/>
          </a:xfrm>
          <a:prstGeom prst="rect">
            <a:avLst/>
          </a:prstGeom>
          <a:noFill/>
          <a:ln w="9525">
            <a:noFill/>
            <a:miter lim="800000"/>
            <a:headEnd/>
            <a:tailEnd/>
          </a:ln>
          <a:effectLst/>
        </p:spPr>
        <p:txBody>
          <a:bodyPr wrap="none">
            <a:spAutoFit/>
          </a:bodyPr>
          <a:lstStyle/>
          <a:p>
            <a:pPr>
              <a:buFontTx/>
              <a:buNone/>
              <a:defRPr/>
            </a:pPr>
            <a:r>
              <a:rPr lang="en-US" sz="4400">
                <a:solidFill>
                  <a:srgbClr val="990000"/>
                </a:solidFill>
                <a:effectLst>
                  <a:outerShdw blurRad="38100" dist="38100" dir="2700000" algn="tl">
                    <a:srgbClr val="C0C0C0"/>
                  </a:outerShdw>
                </a:effectLst>
              </a:rPr>
              <a:t>Conclusion</a:t>
            </a:r>
          </a:p>
        </p:txBody>
      </p:sp>
      <p:sp>
        <p:nvSpPr>
          <p:cNvPr id="83971" name="Text Box 3"/>
          <p:cNvSpPr txBox="1">
            <a:spLocks noChangeArrowheads="1"/>
          </p:cNvSpPr>
          <p:nvPr/>
        </p:nvSpPr>
        <p:spPr bwMode="auto">
          <a:xfrm>
            <a:off x="263525" y="1670050"/>
            <a:ext cx="842327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1. </a:t>
            </a:r>
            <a:r>
              <a:rPr lang="en-US" sz="3200" b="1" u="sng">
                <a:solidFill>
                  <a:schemeClr val="accent2"/>
                </a:solidFill>
              </a:rPr>
              <a:t>Diagnostic tests</a:t>
            </a:r>
            <a:r>
              <a:rPr lang="en-US" sz="3200">
                <a:solidFill>
                  <a:schemeClr val="accent2"/>
                </a:solidFill>
              </a:rPr>
              <a:t> are used to </a:t>
            </a:r>
            <a:r>
              <a:rPr lang="en-US" sz="3200">
                <a:solidFill>
                  <a:srgbClr val="FF33CC"/>
                </a:solidFill>
              </a:rPr>
              <a:t>increase</a:t>
            </a:r>
            <a:r>
              <a:rPr lang="en-US" sz="3200">
                <a:solidFill>
                  <a:schemeClr val="accent2"/>
                </a:solidFill>
              </a:rPr>
              <a:t> or</a:t>
            </a:r>
          </a:p>
          <a:p>
            <a:pPr>
              <a:buFontTx/>
              <a:buNone/>
            </a:pPr>
            <a:r>
              <a:rPr lang="en-US" sz="3200">
                <a:solidFill>
                  <a:schemeClr val="accent2"/>
                </a:solidFill>
              </a:rPr>
              <a:t>	</a:t>
            </a:r>
            <a:r>
              <a:rPr lang="en-US" sz="3200">
                <a:solidFill>
                  <a:srgbClr val="FF33CC"/>
                </a:solidFill>
              </a:rPr>
              <a:t>decrease</a:t>
            </a:r>
            <a:r>
              <a:rPr lang="en-US" sz="3200">
                <a:solidFill>
                  <a:schemeClr val="accent2"/>
                </a:solidFill>
              </a:rPr>
              <a:t> probability of disease.</a:t>
            </a:r>
          </a:p>
          <a:p>
            <a:pPr>
              <a:buFontTx/>
              <a:buNone/>
            </a:pPr>
            <a:endParaRPr lang="en-US" sz="3200">
              <a:solidFill>
                <a:schemeClr val="accent2"/>
              </a:solidFill>
            </a:endParaRPr>
          </a:p>
          <a:p>
            <a:pPr>
              <a:buFontTx/>
              <a:buNone/>
            </a:pPr>
            <a:r>
              <a:rPr lang="en-US" sz="3200">
                <a:solidFill>
                  <a:schemeClr val="accent2"/>
                </a:solidFill>
              </a:rPr>
              <a:t>2. </a:t>
            </a:r>
            <a:r>
              <a:rPr lang="en-US" sz="3200" b="1" u="sng">
                <a:solidFill>
                  <a:schemeClr val="accent2"/>
                </a:solidFill>
              </a:rPr>
              <a:t>Predictive values</a:t>
            </a:r>
            <a:r>
              <a:rPr lang="en-US" sz="3200">
                <a:solidFill>
                  <a:schemeClr val="accent2"/>
                </a:solidFill>
              </a:rPr>
              <a:t> are strongly dependent 		on </a:t>
            </a:r>
            <a:r>
              <a:rPr lang="en-US" sz="3200">
                <a:solidFill>
                  <a:srgbClr val="FF33CC"/>
                </a:solidFill>
              </a:rPr>
              <a:t>disease prevalence</a:t>
            </a:r>
            <a:r>
              <a:rPr lang="en-US" sz="3200">
                <a:solidFill>
                  <a:schemeClr val="accent2"/>
                </a:solidFill>
              </a:rPr>
              <a:t>, thus limited 		usefulness.</a:t>
            </a:r>
          </a:p>
          <a:p>
            <a:pPr>
              <a:buFontTx/>
              <a:buNone/>
            </a:pPr>
            <a:endParaRPr lang="en-US" sz="3200">
              <a:solidFill>
                <a:schemeClr val="accent2"/>
              </a:solidFill>
            </a:endParaRPr>
          </a:p>
          <a:p>
            <a:pPr>
              <a:buFontTx/>
              <a:buNone/>
            </a:pPr>
            <a:r>
              <a:rPr lang="en-US" sz="3200">
                <a:solidFill>
                  <a:schemeClr val="accent2"/>
                </a:solidFill>
              </a:rPr>
              <a:t>3. </a:t>
            </a:r>
            <a:r>
              <a:rPr lang="en-US" sz="3200" b="1" u="sng">
                <a:solidFill>
                  <a:schemeClr val="accent2"/>
                </a:solidFill>
              </a:rPr>
              <a:t>Diagnostic test</a:t>
            </a:r>
            <a:r>
              <a:rPr lang="en-US" sz="3200">
                <a:solidFill>
                  <a:schemeClr val="accent2"/>
                </a:solidFill>
              </a:rPr>
              <a:t> developed in the </a:t>
            </a:r>
            <a:r>
              <a:rPr lang="en-US" sz="3200">
                <a:solidFill>
                  <a:srgbClr val="FF33CC"/>
                </a:solidFill>
              </a:rPr>
              <a:t>clinical 		setting</a:t>
            </a:r>
            <a:r>
              <a:rPr lang="en-US" sz="3200">
                <a:solidFill>
                  <a:schemeClr val="accent2"/>
                </a:solidFill>
              </a:rPr>
              <a:t> is not necessarily useful for </a:t>
            </a:r>
          </a:p>
          <a:p>
            <a:pPr>
              <a:buFontTx/>
              <a:buNone/>
            </a:pPr>
            <a:r>
              <a:rPr lang="en-US" sz="3200">
                <a:solidFill>
                  <a:schemeClr val="accent2"/>
                </a:solidFill>
              </a:rPr>
              <a:t>	</a:t>
            </a:r>
            <a:r>
              <a:rPr lang="en-US" sz="3200">
                <a:solidFill>
                  <a:srgbClr val="009999"/>
                </a:solidFill>
              </a:rPr>
              <a:t>population screening.</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365125" y="328613"/>
            <a:ext cx="2855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4400" b="1">
                <a:solidFill>
                  <a:srgbClr val="990000"/>
                </a:solidFill>
                <a:latin typeface="Times New Roman" pitchFamily="18" charset="0"/>
              </a:rPr>
              <a:t>Conclusion</a:t>
            </a:r>
          </a:p>
        </p:txBody>
      </p:sp>
      <p:sp>
        <p:nvSpPr>
          <p:cNvPr id="84995" name="Text Box 3"/>
          <p:cNvSpPr txBox="1">
            <a:spLocks noChangeArrowheads="1"/>
          </p:cNvSpPr>
          <p:nvPr/>
        </p:nvSpPr>
        <p:spPr bwMode="auto">
          <a:xfrm>
            <a:off x="304800" y="1685925"/>
            <a:ext cx="8423275"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4. Primary as well as secondary </a:t>
            </a:r>
            <a:r>
              <a:rPr lang="en-US" sz="3200" b="1" u="sng">
                <a:solidFill>
                  <a:schemeClr val="accent2"/>
                </a:solidFill>
              </a:rPr>
              <a:t>prevention</a:t>
            </a:r>
            <a:r>
              <a:rPr lang="en-US" sz="3200">
                <a:solidFill>
                  <a:schemeClr val="accent2"/>
                </a:solidFill>
              </a:rPr>
              <a:t> 		is </a:t>
            </a:r>
            <a:r>
              <a:rPr lang="en-US" sz="3200">
                <a:solidFill>
                  <a:srgbClr val="FF33CC"/>
                </a:solidFill>
              </a:rPr>
              <a:t>useful</a:t>
            </a:r>
            <a:r>
              <a:rPr lang="en-US" sz="3200">
                <a:solidFill>
                  <a:schemeClr val="accent2"/>
                </a:solidFill>
              </a:rPr>
              <a:t>.</a:t>
            </a:r>
          </a:p>
          <a:p>
            <a:pPr>
              <a:buFontTx/>
              <a:buNone/>
            </a:pPr>
            <a:endParaRPr lang="en-US" sz="3200">
              <a:solidFill>
                <a:schemeClr val="accent2"/>
              </a:solidFill>
            </a:endParaRPr>
          </a:p>
          <a:p>
            <a:pPr>
              <a:buFontTx/>
              <a:buNone/>
            </a:pPr>
            <a:r>
              <a:rPr lang="en-US" sz="3200">
                <a:solidFill>
                  <a:schemeClr val="accent2"/>
                </a:solidFill>
              </a:rPr>
              <a:t>5. “The </a:t>
            </a:r>
            <a:r>
              <a:rPr lang="en-US" sz="3200" b="1" u="sng">
                <a:solidFill>
                  <a:schemeClr val="accent2"/>
                </a:solidFill>
              </a:rPr>
              <a:t>more tests</a:t>
            </a:r>
            <a:r>
              <a:rPr lang="en-US" sz="3200">
                <a:solidFill>
                  <a:schemeClr val="accent2"/>
                </a:solidFill>
              </a:rPr>
              <a:t>, the better”, is not a good 	principle. </a:t>
            </a:r>
          </a:p>
          <a:p>
            <a:pPr>
              <a:buFontTx/>
              <a:buNone/>
            </a:pPr>
            <a:endParaRPr lang="en-US" sz="3200">
              <a:solidFill>
                <a:schemeClr val="accent2"/>
              </a:solidFill>
            </a:endParaRPr>
          </a:p>
          <a:p>
            <a:pPr>
              <a:buFontTx/>
              <a:buNone/>
            </a:pPr>
            <a:r>
              <a:rPr lang="en-US" sz="3200">
                <a:solidFill>
                  <a:schemeClr val="accent2"/>
                </a:solidFill>
              </a:rPr>
              <a:t>6. </a:t>
            </a:r>
            <a:r>
              <a:rPr lang="en-US" sz="3200" b="1" u="sng">
                <a:solidFill>
                  <a:schemeClr val="accent2"/>
                </a:solidFill>
              </a:rPr>
              <a:t>Screening tests</a:t>
            </a:r>
            <a:r>
              <a:rPr lang="en-US" sz="3200">
                <a:solidFill>
                  <a:schemeClr val="accent2"/>
                </a:solidFill>
              </a:rPr>
              <a:t> - </a:t>
            </a:r>
          </a:p>
          <a:p>
            <a:pPr>
              <a:buFontTx/>
              <a:buNone/>
            </a:pPr>
            <a:r>
              <a:rPr lang="en-US" sz="3200">
                <a:solidFill>
                  <a:schemeClr val="accent2"/>
                </a:solidFill>
              </a:rPr>
              <a:t>	sensitivity, specificity, cost, safety, 		acceptability</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Summary</a:t>
            </a:r>
            <a:endParaRPr lang="en-US" sz="3200" smtClean="0">
              <a:solidFill>
                <a:srgbClr val="990033"/>
              </a:solidFill>
              <a:effectLst>
                <a:outerShdw blurRad="38100" dist="38100" dir="2700000" algn="tl">
                  <a:srgbClr val="C0C0C0"/>
                </a:outerShdw>
              </a:effectLst>
            </a:endParaRPr>
          </a:p>
        </p:txBody>
      </p:sp>
      <p:sp>
        <p:nvSpPr>
          <p:cNvPr id="86019" name="Rectangle 4"/>
          <p:cNvSpPr>
            <a:spLocks noChangeArrowheads="1"/>
          </p:cNvSpPr>
          <p:nvPr/>
        </p:nvSpPr>
        <p:spPr bwMode="auto">
          <a:xfrm>
            <a:off x="-7938" y="1341438"/>
            <a:ext cx="35290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3200">
                <a:solidFill>
                  <a:srgbClr val="006600"/>
                </a:solidFill>
              </a:rPr>
              <a:t>Key points:</a:t>
            </a:r>
          </a:p>
        </p:txBody>
      </p:sp>
      <p:sp>
        <p:nvSpPr>
          <p:cNvPr id="86020" name="Rectangle 7"/>
          <p:cNvSpPr>
            <a:spLocks noChangeArrowheads="1"/>
          </p:cNvSpPr>
          <p:nvPr/>
        </p:nvSpPr>
        <p:spPr bwMode="auto">
          <a:xfrm>
            <a:off x="539750" y="2525713"/>
            <a:ext cx="79930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r>
              <a:rPr lang="en-US"/>
              <a:t>  Purpose of screening for disease</a:t>
            </a:r>
          </a:p>
          <a:p>
            <a:r>
              <a:rPr lang="en-US"/>
              <a:t>  Compare validity and reliability </a:t>
            </a:r>
          </a:p>
          <a:p>
            <a:r>
              <a:rPr lang="en-US"/>
              <a:t>  Calculate and explain sensitivity, specificity,   </a:t>
            </a:r>
          </a:p>
          <a:p>
            <a:pPr>
              <a:buFontTx/>
              <a:buNone/>
            </a:pPr>
            <a:r>
              <a:rPr lang="en-US"/>
              <a:t>   positive predictive value, negative predictive  </a:t>
            </a:r>
          </a:p>
          <a:p>
            <a:pPr>
              <a:buFontTx/>
              <a:buNone/>
            </a:pPr>
            <a:r>
              <a:rPr lang="en-US"/>
              <a:t>   value, accuracy</a:t>
            </a:r>
          </a:p>
          <a:p>
            <a:r>
              <a:rPr lang="en-US"/>
              <a:t>  Requirements of a screening program</a:t>
            </a:r>
            <a:endParaRPr lang="en-US" sz="3200">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685800" y="-26988"/>
            <a:ext cx="7772400" cy="1143001"/>
          </a:xfrm>
        </p:spPr>
        <p:txBody>
          <a:bodyPr/>
          <a:lstStyle/>
          <a:p>
            <a:pPr eaLnBrk="1" hangingPunct="1">
              <a:defRPr/>
            </a:pPr>
            <a:r>
              <a:rPr lang="en-US" dirty="0" smtClean="0">
                <a:solidFill>
                  <a:srgbClr val="990033"/>
                </a:solidFill>
                <a:effectLst>
                  <a:outerShdw blurRad="38100" dist="38100" dir="2700000" algn="tl">
                    <a:srgbClr val="C0C0C0"/>
                  </a:outerShdw>
                </a:effectLst>
              </a:rPr>
              <a:t>When to do Screening</a:t>
            </a:r>
          </a:p>
        </p:txBody>
      </p:sp>
      <p:sp>
        <p:nvSpPr>
          <p:cNvPr id="9219" name="Rectangle 3"/>
          <p:cNvSpPr>
            <a:spLocks noGrp="1" noChangeArrowheads="1"/>
          </p:cNvSpPr>
          <p:nvPr>
            <p:ph type="body" idx="1"/>
          </p:nvPr>
        </p:nvSpPr>
        <p:spPr>
          <a:xfrm>
            <a:off x="611560" y="1207293"/>
            <a:ext cx="7742113" cy="4745915"/>
          </a:xfrm>
        </p:spPr>
        <p:txBody>
          <a:bodyPr wrap="square">
            <a:spAutoFit/>
          </a:bodyPr>
          <a:lstStyle/>
          <a:p>
            <a:pPr eaLnBrk="1" hangingPunct="1">
              <a:lnSpc>
                <a:spcPct val="90000"/>
              </a:lnSpc>
            </a:pPr>
            <a:r>
              <a:rPr lang="en-US" sz="2800" dirty="0" smtClean="0"/>
              <a:t>Important Health Problem</a:t>
            </a:r>
          </a:p>
          <a:p>
            <a:pPr eaLnBrk="1" hangingPunct="1">
              <a:lnSpc>
                <a:spcPct val="90000"/>
              </a:lnSpc>
            </a:pPr>
            <a:r>
              <a:rPr lang="en-US" sz="2800" dirty="0" smtClean="0"/>
              <a:t>Available treatment</a:t>
            </a:r>
          </a:p>
          <a:p>
            <a:pPr eaLnBrk="1" hangingPunct="1">
              <a:lnSpc>
                <a:spcPct val="90000"/>
              </a:lnSpc>
            </a:pPr>
            <a:r>
              <a:rPr lang="en-US" sz="2800" dirty="0" smtClean="0"/>
              <a:t>Favorable cost-benefit ratio </a:t>
            </a:r>
          </a:p>
          <a:p>
            <a:pPr eaLnBrk="1" hangingPunct="1">
              <a:lnSpc>
                <a:spcPct val="90000"/>
              </a:lnSpc>
            </a:pPr>
            <a:r>
              <a:rPr lang="en-US" sz="2800" dirty="0" smtClean="0"/>
              <a:t>High public acceptance</a:t>
            </a:r>
          </a:p>
          <a:p>
            <a:pPr eaLnBrk="1" hangingPunct="1">
              <a:lnSpc>
                <a:spcPct val="90000"/>
              </a:lnSpc>
            </a:pPr>
            <a:r>
              <a:rPr lang="en-US" sz="2800" dirty="0" smtClean="0"/>
              <a:t>Known natural history of condition</a:t>
            </a:r>
          </a:p>
          <a:p>
            <a:pPr eaLnBrk="1" hangingPunct="1">
              <a:lnSpc>
                <a:spcPct val="90000"/>
              </a:lnSpc>
            </a:pPr>
            <a:r>
              <a:rPr lang="en-US" sz="2800" dirty="0" smtClean="0"/>
              <a:t>Identification during pre-pathogenesis</a:t>
            </a:r>
          </a:p>
          <a:p>
            <a:pPr eaLnBrk="1" hangingPunct="1">
              <a:lnSpc>
                <a:spcPct val="90000"/>
              </a:lnSpc>
            </a:pPr>
            <a:r>
              <a:rPr lang="en-US" sz="2800" dirty="0" smtClean="0"/>
              <a:t>Good case definition &amp; whom to treat policy</a:t>
            </a:r>
          </a:p>
          <a:p>
            <a:pPr eaLnBrk="1" hangingPunct="1">
              <a:lnSpc>
                <a:spcPct val="90000"/>
              </a:lnSpc>
            </a:pPr>
            <a:r>
              <a:rPr lang="en-US" sz="2800" dirty="0" smtClean="0"/>
              <a:t>Known efficacy of prevention</a:t>
            </a:r>
          </a:p>
          <a:p>
            <a:pPr eaLnBrk="1" hangingPunct="1">
              <a:lnSpc>
                <a:spcPct val="90000"/>
              </a:lnSpc>
            </a:pPr>
            <a:r>
              <a:rPr lang="en-US" sz="2800" dirty="0" smtClean="0"/>
              <a:t>Side effects of treatment known</a:t>
            </a:r>
          </a:p>
          <a:p>
            <a:pPr eaLnBrk="1" hangingPunct="1">
              <a:lnSpc>
                <a:spcPct val="90000"/>
              </a:lnSpc>
            </a:pPr>
            <a:r>
              <a:rPr lang="en-US" sz="2800" dirty="0" smtClean="0"/>
              <a:t>High prevalence of condition</a:t>
            </a:r>
          </a:p>
        </p:txBody>
      </p:sp>
      <p:sp>
        <p:nvSpPr>
          <p:cNvPr id="2" name="TextBox 1"/>
          <p:cNvSpPr txBox="1"/>
          <p:nvPr/>
        </p:nvSpPr>
        <p:spPr>
          <a:xfrm>
            <a:off x="539552" y="6381328"/>
            <a:ext cx="4902304" cy="246221"/>
          </a:xfrm>
          <a:prstGeom prst="rect">
            <a:avLst/>
          </a:prstGeom>
          <a:noFill/>
        </p:spPr>
        <p:txBody>
          <a:bodyPr wrap="none" rtlCol="0">
            <a:spAutoFit/>
          </a:bodyPr>
          <a:lstStyle/>
          <a:p>
            <a:pPr>
              <a:buNone/>
            </a:pPr>
            <a:r>
              <a:rPr lang="en-US" sz="1000" dirty="0" smtClean="0"/>
              <a:t>Source: </a:t>
            </a:r>
            <a:r>
              <a:rPr lang="en-US" sz="1000" dirty="0" err="1" smtClean="0"/>
              <a:t>Friis</a:t>
            </a:r>
            <a:r>
              <a:rPr lang="en-US" sz="1000" dirty="0" smtClean="0"/>
              <a:t> RH, Sellers TA. Epidemiology for Public Health Practice, 4</a:t>
            </a:r>
            <a:r>
              <a:rPr lang="en-US" sz="1000" baseline="30000" dirty="0" smtClean="0"/>
              <a:t>th</a:t>
            </a:r>
            <a:r>
              <a:rPr lang="en-US" sz="1000" dirty="0" smtClean="0"/>
              <a:t> </a:t>
            </a:r>
            <a:r>
              <a:rPr lang="en-US" sz="1000" dirty="0" err="1" smtClean="0"/>
              <a:t>ed</a:t>
            </a:r>
            <a:r>
              <a:rPr lang="en-US" sz="1000" dirty="0" smtClean="0"/>
              <a:t>, p. 415</a:t>
            </a:r>
            <a:endParaRPr lang="en-US" sz="10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0" fill="hold"/>
                                        <p:tgtEl>
                                          <p:spTgt spid="5"/>
                                        </p:tgtEl>
                                      </p:cBhvr>
                                    </p:cmd>
                                  </p:childTnLst>
                                </p:cTn>
                              </p:par>
                              <p:par>
                                <p:cTn id="7" presetID="22" presetClass="entr" presetSubtype="1" fill="hold" grpId="0" nodeType="withEffect">
                                  <p:stCondLst>
                                    <p:cond delay="14000"/>
                                  </p:stCondLst>
                                  <p:childTnLst>
                                    <p:set>
                                      <p:cBhvr>
                                        <p:cTn id="8" dur="1" fill="hold">
                                          <p:stCondLst>
                                            <p:cond delay="0"/>
                                          </p:stCondLst>
                                        </p:cTn>
                                        <p:tgtEl>
                                          <p:spTgt spid="9219">
                                            <p:txEl>
                                              <p:pRg st="0" end="0"/>
                                            </p:txEl>
                                          </p:spTgt>
                                        </p:tgtEl>
                                        <p:attrNameLst>
                                          <p:attrName>style.visibility</p:attrName>
                                        </p:attrNameLst>
                                      </p:cBhvr>
                                      <p:to>
                                        <p:strVal val="visible"/>
                                      </p:to>
                                    </p:set>
                                    <p:animEffect transition="in" filter="wipe(up)">
                                      <p:cBhvr>
                                        <p:cTn id="9" dur="2000"/>
                                        <p:tgtEl>
                                          <p:spTgt spid="9219">
                                            <p:txEl>
                                              <p:pRg st="0" end="0"/>
                                            </p:txEl>
                                          </p:spTgt>
                                        </p:tgtEl>
                                      </p:cBhvr>
                                    </p:animEffect>
                                  </p:childTnLst>
                                </p:cTn>
                              </p:par>
                              <p:par>
                                <p:cTn id="10" presetID="22" presetClass="entr" presetSubtype="1" fill="hold" grpId="0" nodeType="withEffect">
                                  <p:stCondLst>
                                    <p:cond delay="2400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wipe(up)">
                                      <p:cBhvr>
                                        <p:cTn id="12" dur="2000"/>
                                        <p:tgtEl>
                                          <p:spTgt spid="9219">
                                            <p:txEl>
                                              <p:pRg st="1" end="1"/>
                                            </p:txEl>
                                          </p:spTgt>
                                        </p:tgtEl>
                                      </p:cBhvr>
                                    </p:animEffect>
                                  </p:childTnLst>
                                </p:cTn>
                              </p:par>
                              <p:par>
                                <p:cTn id="13" presetID="10" presetClass="entr" presetSubtype="0" fill="hold" nodeType="withEffect">
                                  <p:stCondLst>
                                    <p:cond delay="34000"/>
                                  </p:stCondLst>
                                  <p:childTnLst>
                                    <p:set>
                                      <p:cBhvr>
                                        <p:cTn id="14" dur="1" fill="hold">
                                          <p:stCondLst>
                                            <p:cond delay="0"/>
                                          </p:stCondLst>
                                        </p:cTn>
                                        <p:tgtEl>
                                          <p:spTgt spid="9219">
                                            <p:txEl>
                                              <p:pRg st="2" end="2"/>
                                            </p:txEl>
                                          </p:spTgt>
                                        </p:tgtEl>
                                        <p:attrNameLst>
                                          <p:attrName>style.visibility</p:attrName>
                                        </p:attrNameLst>
                                      </p:cBhvr>
                                      <p:to>
                                        <p:strVal val="visible"/>
                                      </p:to>
                                    </p:set>
                                    <p:animEffect transition="in" filter="fade">
                                      <p:cBhvr>
                                        <p:cTn id="15" dur="2000"/>
                                        <p:tgtEl>
                                          <p:spTgt spid="9219">
                                            <p:txEl>
                                              <p:pRg st="2" end="2"/>
                                            </p:txEl>
                                          </p:spTgt>
                                        </p:tgtEl>
                                      </p:cBhvr>
                                    </p:animEffect>
                                  </p:childTnLst>
                                </p:cTn>
                              </p:par>
                              <p:par>
                                <p:cTn id="16" presetID="22" presetClass="entr" presetSubtype="1" fill="hold" grpId="0" nodeType="withEffect">
                                  <p:stCondLst>
                                    <p:cond delay="52000"/>
                                  </p:stCondLst>
                                  <p:childTnLst>
                                    <p:set>
                                      <p:cBhvr>
                                        <p:cTn id="17" dur="1" fill="hold">
                                          <p:stCondLst>
                                            <p:cond delay="0"/>
                                          </p:stCondLst>
                                        </p:cTn>
                                        <p:tgtEl>
                                          <p:spTgt spid="9219">
                                            <p:txEl>
                                              <p:pRg st="3" end="3"/>
                                            </p:txEl>
                                          </p:spTgt>
                                        </p:tgtEl>
                                        <p:attrNameLst>
                                          <p:attrName>style.visibility</p:attrName>
                                        </p:attrNameLst>
                                      </p:cBhvr>
                                      <p:to>
                                        <p:strVal val="visible"/>
                                      </p:to>
                                    </p:set>
                                    <p:animEffect transition="in" filter="wipe(up)">
                                      <p:cBhvr>
                                        <p:cTn id="18" dur="2000"/>
                                        <p:tgtEl>
                                          <p:spTgt spid="9219">
                                            <p:txEl>
                                              <p:pRg st="3" end="3"/>
                                            </p:txEl>
                                          </p:spTgt>
                                        </p:tgtEl>
                                      </p:cBhvr>
                                    </p:animEffect>
                                  </p:childTnLst>
                                </p:cTn>
                              </p:par>
                              <p:par>
                                <p:cTn id="19" presetID="22" presetClass="entr" presetSubtype="1" fill="hold" grpId="0" nodeType="withEffect">
                                  <p:stCondLst>
                                    <p:cond delay="56000"/>
                                  </p:stCondLst>
                                  <p:childTnLst>
                                    <p:set>
                                      <p:cBhvr>
                                        <p:cTn id="20" dur="1" fill="hold">
                                          <p:stCondLst>
                                            <p:cond delay="0"/>
                                          </p:stCondLst>
                                        </p:cTn>
                                        <p:tgtEl>
                                          <p:spTgt spid="9219">
                                            <p:txEl>
                                              <p:pRg st="4" end="4"/>
                                            </p:txEl>
                                          </p:spTgt>
                                        </p:tgtEl>
                                        <p:attrNameLst>
                                          <p:attrName>style.visibility</p:attrName>
                                        </p:attrNameLst>
                                      </p:cBhvr>
                                      <p:to>
                                        <p:strVal val="visible"/>
                                      </p:to>
                                    </p:set>
                                    <p:animEffect transition="in" filter="wipe(up)">
                                      <p:cBhvr>
                                        <p:cTn id="21" dur="2000"/>
                                        <p:tgtEl>
                                          <p:spTgt spid="9219">
                                            <p:txEl>
                                              <p:pRg st="4" end="4"/>
                                            </p:txEl>
                                          </p:spTgt>
                                        </p:tgtEl>
                                      </p:cBhvr>
                                    </p:animEffect>
                                  </p:childTnLst>
                                </p:cTn>
                              </p:par>
                              <p:par>
                                <p:cTn id="22" presetID="22" presetClass="entr" presetSubtype="1" fill="hold" grpId="0" nodeType="withEffect">
                                  <p:stCondLst>
                                    <p:cond delay="60000"/>
                                  </p:stCondLst>
                                  <p:childTnLst>
                                    <p:set>
                                      <p:cBhvr>
                                        <p:cTn id="23" dur="1" fill="hold">
                                          <p:stCondLst>
                                            <p:cond delay="0"/>
                                          </p:stCondLst>
                                        </p:cTn>
                                        <p:tgtEl>
                                          <p:spTgt spid="9219">
                                            <p:txEl>
                                              <p:pRg st="5" end="5"/>
                                            </p:txEl>
                                          </p:spTgt>
                                        </p:tgtEl>
                                        <p:attrNameLst>
                                          <p:attrName>style.visibility</p:attrName>
                                        </p:attrNameLst>
                                      </p:cBhvr>
                                      <p:to>
                                        <p:strVal val="visible"/>
                                      </p:to>
                                    </p:set>
                                    <p:animEffect transition="in" filter="wipe(up)">
                                      <p:cBhvr>
                                        <p:cTn id="24" dur="2000"/>
                                        <p:tgtEl>
                                          <p:spTgt spid="9219">
                                            <p:txEl>
                                              <p:pRg st="5" end="5"/>
                                            </p:txEl>
                                          </p:spTgt>
                                        </p:tgtEl>
                                      </p:cBhvr>
                                    </p:animEffect>
                                  </p:childTnLst>
                                </p:cTn>
                              </p:par>
                              <p:par>
                                <p:cTn id="25" presetID="22" presetClass="entr" presetSubtype="1" fill="hold" grpId="0" nodeType="withEffect">
                                  <p:stCondLst>
                                    <p:cond delay="60000"/>
                                  </p:stCondLst>
                                  <p:childTnLst>
                                    <p:set>
                                      <p:cBhvr>
                                        <p:cTn id="26" dur="1" fill="hold">
                                          <p:stCondLst>
                                            <p:cond delay="0"/>
                                          </p:stCondLst>
                                        </p:cTn>
                                        <p:tgtEl>
                                          <p:spTgt spid="9219">
                                            <p:txEl>
                                              <p:pRg st="6" end="6"/>
                                            </p:txEl>
                                          </p:spTgt>
                                        </p:tgtEl>
                                        <p:attrNameLst>
                                          <p:attrName>style.visibility</p:attrName>
                                        </p:attrNameLst>
                                      </p:cBhvr>
                                      <p:to>
                                        <p:strVal val="visible"/>
                                      </p:to>
                                    </p:set>
                                    <p:animEffect transition="in" filter="wipe(up)">
                                      <p:cBhvr>
                                        <p:cTn id="27" dur="2000"/>
                                        <p:tgtEl>
                                          <p:spTgt spid="9219">
                                            <p:txEl>
                                              <p:pRg st="6" end="6"/>
                                            </p:txEl>
                                          </p:spTgt>
                                        </p:tgtEl>
                                      </p:cBhvr>
                                    </p:animEffect>
                                  </p:childTnLst>
                                </p:cTn>
                              </p:par>
                              <p:par>
                                <p:cTn id="28" presetID="22" presetClass="entr" presetSubtype="1" fill="hold" grpId="0" nodeType="withEffect">
                                  <p:stCondLst>
                                    <p:cond delay="60000"/>
                                  </p:stCondLst>
                                  <p:childTnLst>
                                    <p:set>
                                      <p:cBhvr>
                                        <p:cTn id="29" dur="1" fill="hold">
                                          <p:stCondLst>
                                            <p:cond delay="0"/>
                                          </p:stCondLst>
                                        </p:cTn>
                                        <p:tgtEl>
                                          <p:spTgt spid="9219">
                                            <p:txEl>
                                              <p:pRg st="7" end="7"/>
                                            </p:txEl>
                                          </p:spTgt>
                                        </p:tgtEl>
                                        <p:attrNameLst>
                                          <p:attrName>style.visibility</p:attrName>
                                        </p:attrNameLst>
                                      </p:cBhvr>
                                      <p:to>
                                        <p:strVal val="visible"/>
                                      </p:to>
                                    </p:set>
                                    <p:animEffect transition="in" filter="wipe(up)">
                                      <p:cBhvr>
                                        <p:cTn id="30" dur="2000"/>
                                        <p:tgtEl>
                                          <p:spTgt spid="9219">
                                            <p:txEl>
                                              <p:pRg st="7" end="7"/>
                                            </p:txEl>
                                          </p:spTgt>
                                        </p:tgtEl>
                                      </p:cBhvr>
                                    </p:animEffect>
                                  </p:childTnLst>
                                </p:cTn>
                              </p:par>
                              <p:par>
                                <p:cTn id="31" presetID="22" presetClass="entr" presetSubtype="1" fill="hold" grpId="0" nodeType="withEffect">
                                  <p:stCondLst>
                                    <p:cond delay="60000"/>
                                  </p:stCondLst>
                                  <p:childTnLst>
                                    <p:set>
                                      <p:cBhvr>
                                        <p:cTn id="32" dur="1" fill="hold">
                                          <p:stCondLst>
                                            <p:cond delay="0"/>
                                          </p:stCondLst>
                                        </p:cTn>
                                        <p:tgtEl>
                                          <p:spTgt spid="9219">
                                            <p:txEl>
                                              <p:pRg st="8" end="8"/>
                                            </p:txEl>
                                          </p:spTgt>
                                        </p:tgtEl>
                                        <p:attrNameLst>
                                          <p:attrName>style.visibility</p:attrName>
                                        </p:attrNameLst>
                                      </p:cBhvr>
                                      <p:to>
                                        <p:strVal val="visible"/>
                                      </p:to>
                                    </p:set>
                                    <p:animEffect transition="in" filter="wipe(up)">
                                      <p:cBhvr>
                                        <p:cTn id="33" dur="2000"/>
                                        <p:tgtEl>
                                          <p:spTgt spid="9219">
                                            <p:txEl>
                                              <p:pRg st="8" end="8"/>
                                            </p:txEl>
                                          </p:spTgt>
                                        </p:tgtEl>
                                      </p:cBhvr>
                                    </p:animEffect>
                                  </p:childTnLst>
                                </p:cTn>
                              </p:par>
                              <p:par>
                                <p:cTn id="34" presetID="22" presetClass="entr" presetSubtype="1" fill="hold" grpId="0" nodeType="withEffect">
                                  <p:stCondLst>
                                    <p:cond delay="60000"/>
                                  </p:stCondLst>
                                  <p:childTnLst>
                                    <p:set>
                                      <p:cBhvr>
                                        <p:cTn id="35" dur="1" fill="hold">
                                          <p:stCondLst>
                                            <p:cond delay="0"/>
                                          </p:stCondLst>
                                        </p:cTn>
                                        <p:tgtEl>
                                          <p:spTgt spid="9219">
                                            <p:txEl>
                                              <p:pRg st="9" end="9"/>
                                            </p:txEl>
                                          </p:spTgt>
                                        </p:tgtEl>
                                        <p:attrNameLst>
                                          <p:attrName>style.visibility</p:attrName>
                                        </p:attrNameLst>
                                      </p:cBhvr>
                                      <p:to>
                                        <p:strVal val="visible"/>
                                      </p:to>
                                    </p:set>
                                    <p:animEffect transition="in" filter="wipe(up)">
                                      <p:cBhvr>
                                        <p:cTn id="36" dur="2000"/>
                                        <p:tgtEl>
                                          <p:spTgt spid="92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7" fill="hold" display="0">
                  <p:stCondLst>
                    <p:cond delay="indefinite"/>
                  </p:stCondLst>
                  <p:endCondLst>
                    <p:cond evt="onStopAudio" delay="0">
                      <p:tgtEl>
                        <p:sldTgt/>
                      </p:tgtEl>
                    </p:cond>
                  </p:endCondLst>
                </p:cTn>
                <p:tgtEl>
                  <p:spTgt spid="5"/>
                </p:tgtEl>
              </p:cMediaNode>
            </p:audio>
          </p:childTnLst>
        </p:cTn>
      </p:par>
    </p:tnLst>
    <p:bldLst>
      <p:bldP spid="9219" grpId="0" uiExpand="1" build="p"/>
    </p:bldLst>
  </p:timing>
</p:sld>
</file>

<file path=ppt/theme/theme1.xml><?xml version="1.0" encoding="utf-8"?>
<a:theme xmlns:a="http://schemas.openxmlformats.org/drawingml/2006/main" name="1_RK design 1">
  <a:themeElements>
    <a:clrScheme name="1_RK desig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RK desig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1_RK desig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K desig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K desig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K desig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K desig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K desig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K desig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K desig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K desig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K desig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K desig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K desig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RK desig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8620</TotalTime>
  <Words>9961</Words>
  <Application>Microsoft Office PowerPoint</Application>
  <PresentationFormat>On-screen Show (4:3)</PresentationFormat>
  <Paragraphs>1675</Paragraphs>
  <Slides>86</Slides>
  <Notes>79</Notes>
  <HiddenSlides>0</HiddenSlides>
  <MMClips>79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7" baseType="lpstr">
      <vt:lpstr>Arial Unicode MS</vt:lpstr>
      <vt:lpstr>Arial</vt:lpstr>
      <vt:lpstr>Comic Sans MS</vt:lpstr>
      <vt:lpstr>Courier New</vt:lpstr>
      <vt:lpstr>Georgia</vt:lpstr>
      <vt:lpstr>Monotype Sorts</vt:lpstr>
      <vt:lpstr>Times New Roman</vt:lpstr>
      <vt:lpstr>Wingdings</vt:lpstr>
      <vt:lpstr>WP MathA</vt:lpstr>
      <vt:lpstr>1_RK design 1</vt:lpstr>
      <vt:lpstr>Chart</vt:lpstr>
      <vt:lpstr>EPDM 509</vt:lpstr>
      <vt:lpstr>Objectives</vt:lpstr>
      <vt:lpstr>Appearances to the mind</vt:lpstr>
      <vt:lpstr>Profile: Breast Cancer Screening</vt:lpstr>
      <vt:lpstr>Profile: Breast Cancer Screening</vt:lpstr>
      <vt:lpstr>What is Screening?</vt:lpstr>
      <vt:lpstr>Why do Tests?</vt:lpstr>
      <vt:lpstr>Why do Tests?</vt:lpstr>
      <vt:lpstr>When to do Screening</vt:lpstr>
      <vt:lpstr>Screening/clinical purposes</vt:lpstr>
      <vt:lpstr>Accuracy of a Test</vt:lpstr>
      <vt:lpstr>Reliability versus Validity </vt:lpstr>
      <vt:lpstr>Reliability versus Validity </vt:lpstr>
      <vt:lpstr>Validity of a Test</vt:lpstr>
      <vt:lpstr>Validity of a Test</vt:lpstr>
      <vt:lpstr>PowerPoint Presentation</vt:lpstr>
      <vt:lpstr>PowerPoint Presentation</vt:lpstr>
      <vt:lpstr>PowerPoint Presentation</vt:lpstr>
      <vt:lpstr>Sensitivity - proportion with disease in which the test is positive</vt:lpstr>
      <vt:lpstr>Specificity- proportion without disease in which the test is negative</vt:lpstr>
      <vt:lpstr>PowerPoint Presentation</vt:lpstr>
      <vt:lpstr>Assume a population of 1,000 people of whom 100 have disease and 900 do not have the disease.  A screening test to identify the 100 people with the disease, correctly identifies 80 with the disease and correctly identifies 800 who do not have the disease.  </vt:lpstr>
      <vt:lpstr>Assume a population of 1,000 people of whom 100 have disease and 900 do not have the disease.  A screening test to identify the 100 people with the disease, correctly identifies 80 with the disease and correctly identifies 800 who do not have the disease.  </vt:lpstr>
      <vt:lpstr>Choosing a cut-off level (1)</vt:lpstr>
      <vt:lpstr>Choosing a cut-off level (2)</vt:lpstr>
      <vt:lpstr>Clinical Setting </vt:lpstr>
      <vt:lpstr>CAGE Questionnaire</vt:lpstr>
      <vt:lpstr>Sensitivity and specificity for some diagnostic tests</vt:lpstr>
      <vt:lpstr>PowerPoint Presentation</vt:lpstr>
      <vt:lpstr>Sensitivity and Specificity of a Two-Hour Postprandial Blood Test for Glucose for 63 True Diabetics and 340 True Nondiabetics at Different Levels of Blood Glucose</vt:lpstr>
      <vt:lpstr>A low cut-off results in a more sensitive test.</vt:lpstr>
      <vt:lpstr>An intermediate cut-off results in minimum total error</vt:lpstr>
      <vt:lpstr>A high cut-off results in a more specific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predictive value (PV+)</vt:lpstr>
      <vt:lpstr>Negative predictive value (PV-)</vt:lpstr>
      <vt:lpstr>PowerPoint Presentation</vt:lpstr>
      <vt:lpstr>Example</vt:lpstr>
      <vt:lpstr>Example, cont.</vt:lpstr>
      <vt:lpstr>PowerPoint Presentation</vt:lpstr>
      <vt:lpstr>Example - low prevalence (1%)</vt:lpstr>
      <vt:lpstr>Example - high prevalence (50%)</vt:lpstr>
      <vt:lpstr>Effect of prevalence on the predictive value</vt:lpstr>
      <vt:lpstr>Clinical setting increases prevalence of disease</vt:lpstr>
      <vt:lpstr>Effect of disease prevalence on positive predictive value of a diagnostic test.  Probability of coronary artery disease in men according to age, symptoms, and depression of ST segment on electrocardiogram.</vt:lpstr>
      <vt:lpstr>Yield of a screening test according to patients’ age:   ratio of nonmalignant to malignant biopsy results among women screened for breast cancer.</vt:lpstr>
      <vt:lpstr>Use of Multiple Tests</vt:lpstr>
      <vt:lpstr>Sequential (two stage) Testing</vt:lpstr>
      <vt:lpstr>PowerPoint Presentation</vt:lpstr>
      <vt:lpstr>PowerPoint Presentation</vt:lpstr>
      <vt:lpstr>PowerPoint Presentation</vt:lpstr>
      <vt:lpstr>Simultaneous/parallel testing</vt:lpstr>
      <vt:lpstr>PowerPoint Presentation</vt:lpstr>
      <vt:lpstr>Simultaneous and Sequential Tests</vt:lpstr>
      <vt:lpstr>Lead-Time Bias</vt:lpstr>
      <vt:lpstr>Lead-Time Bias</vt:lpstr>
      <vt:lpstr>Lead-Time Bias</vt:lpstr>
      <vt:lpstr>Length-Time Bias</vt:lpstr>
      <vt:lpstr>Length-Time Bias</vt:lpstr>
      <vt:lpstr>Length-Time Bias</vt:lpstr>
      <vt:lpstr>PowerPoint Presentation</vt:lpstr>
      <vt:lpstr>PowerPoint Presentation</vt:lpstr>
      <vt:lpstr>PowerPoint Presentation</vt:lpstr>
      <vt:lpstr>Levels of Prevention</vt:lpstr>
      <vt:lpstr>PowerPoint Presentation</vt:lpstr>
      <vt:lpstr>PowerPoint Presentation</vt:lpstr>
      <vt:lpstr>PowerPoint Presentation</vt:lpstr>
      <vt:lpstr>Criteria for a screening program</vt:lpstr>
      <vt:lpstr>Criteria for a screening program</vt:lpstr>
      <vt:lpstr>PowerPoint Presentation</vt:lpstr>
      <vt:lpstr>Screening Recommendations (American Cancer Society)</vt:lpstr>
      <vt:lpstr>PowerPoint Presentation</vt:lpstr>
      <vt:lpstr>Estimated Screening Cost Per 1 Death Prevented</vt:lpstr>
      <vt:lpstr>PowerPoint Presentation</vt:lpstr>
      <vt:lpstr>PowerPoint Presentation</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437</cp:revision>
  <dcterms:created xsi:type="dcterms:W3CDTF">1999-01-07T03:11:36Z</dcterms:created>
  <dcterms:modified xsi:type="dcterms:W3CDTF">2014-10-06T21:34:26Z</dcterms:modified>
</cp:coreProperties>
</file>