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103"/>
  </p:notesMasterIdLst>
  <p:handoutMasterIdLst>
    <p:handoutMasterId r:id="rId104"/>
  </p:handoutMasterIdLst>
  <p:sldIdLst>
    <p:sldId id="256" r:id="rId3"/>
    <p:sldId id="366" r:id="rId4"/>
    <p:sldId id="491" r:id="rId5"/>
    <p:sldId id="367" r:id="rId6"/>
    <p:sldId id="368" r:id="rId7"/>
    <p:sldId id="374" r:id="rId8"/>
    <p:sldId id="370" r:id="rId9"/>
    <p:sldId id="384" r:id="rId10"/>
    <p:sldId id="385" r:id="rId11"/>
    <p:sldId id="372" r:id="rId12"/>
    <p:sldId id="386" r:id="rId13"/>
    <p:sldId id="387" r:id="rId14"/>
    <p:sldId id="388" r:id="rId15"/>
    <p:sldId id="389" r:id="rId16"/>
    <p:sldId id="390" r:id="rId17"/>
    <p:sldId id="484"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95" r:id="rId31"/>
    <p:sldId id="496" r:id="rId32"/>
    <p:sldId id="497" r:id="rId33"/>
    <p:sldId id="405" r:id="rId34"/>
    <p:sldId id="471" r:id="rId35"/>
    <p:sldId id="407" r:id="rId36"/>
    <p:sldId id="408" r:id="rId37"/>
    <p:sldId id="409" r:id="rId38"/>
    <p:sldId id="410" r:id="rId39"/>
    <p:sldId id="510" r:id="rId40"/>
    <p:sldId id="412" r:id="rId41"/>
    <p:sldId id="413" r:id="rId42"/>
    <p:sldId id="485" r:id="rId43"/>
    <p:sldId id="483" r:id="rId44"/>
    <p:sldId id="480" r:id="rId45"/>
    <p:sldId id="481" r:id="rId46"/>
    <p:sldId id="482" r:id="rId47"/>
    <p:sldId id="418" r:id="rId48"/>
    <p:sldId id="470" r:id="rId49"/>
    <p:sldId id="469" r:id="rId50"/>
    <p:sldId id="486" r:id="rId51"/>
    <p:sldId id="489" r:id="rId52"/>
    <p:sldId id="422" r:id="rId53"/>
    <p:sldId id="488" r:id="rId54"/>
    <p:sldId id="487" r:id="rId55"/>
    <p:sldId id="424" r:id="rId56"/>
    <p:sldId id="425" r:id="rId57"/>
    <p:sldId id="499" r:id="rId58"/>
    <p:sldId id="427" r:id="rId59"/>
    <p:sldId id="493" r:id="rId60"/>
    <p:sldId id="429" r:id="rId61"/>
    <p:sldId id="430" r:id="rId62"/>
    <p:sldId id="431" r:id="rId63"/>
    <p:sldId id="432" r:id="rId64"/>
    <p:sldId id="500" r:id="rId65"/>
    <p:sldId id="501" r:id="rId66"/>
    <p:sldId id="502" r:id="rId67"/>
    <p:sldId id="503" r:id="rId68"/>
    <p:sldId id="504" r:id="rId69"/>
    <p:sldId id="505" r:id="rId70"/>
    <p:sldId id="506" r:id="rId71"/>
    <p:sldId id="507" r:id="rId72"/>
    <p:sldId id="508" r:id="rId73"/>
    <p:sldId id="433" r:id="rId74"/>
    <p:sldId id="434" r:id="rId75"/>
    <p:sldId id="435" r:id="rId76"/>
    <p:sldId id="436" r:id="rId77"/>
    <p:sldId id="437" r:id="rId78"/>
    <p:sldId id="438" r:id="rId79"/>
    <p:sldId id="439" r:id="rId80"/>
    <p:sldId id="440" r:id="rId81"/>
    <p:sldId id="441" r:id="rId82"/>
    <p:sldId id="442" r:id="rId83"/>
    <p:sldId id="443" r:id="rId84"/>
    <p:sldId id="444" r:id="rId85"/>
    <p:sldId id="445" r:id="rId86"/>
    <p:sldId id="446" r:id="rId87"/>
    <p:sldId id="447" r:id="rId88"/>
    <p:sldId id="509" r:id="rId89"/>
    <p:sldId id="449" r:id="rId90"/>
    <p:sldId id="450" r:id="rId91"/>
    <p:sldId id="490" r:id="rId92"/>
    <p:sldId id="451" r:id="rId93"/>
    <p:sldId id="452" r:id="rId94"/>
    <p:sldId id="453" r:id="rId95"/>
    <p:sldId id="454" r:id="rId96"/>
    <p:sldId id="455" r:id="rId97"/>
    <p:sldId id="456" r:id="rId98"/>
    <p:sldId id="457" r:id="rId99"/>
    <p:sldId id="458" r:id="rId100"/>
    <p:sldId id="459" r:id="rId101"/>
    <p:sldId id="380" r:id="rId102"/>
  </p:sldIdLst>
  <p:sldSz cx="9144000" cy="6858000" type="screen4x3"/>
  <p:notesSz cx="6858000" cy="9296400"/>
  <p:defaultTextStyle>
    <a:defPPr>
      <a:defRPr lang="en-US"/>
    </a:defPPr>
    <a:lvl1pPr algn="l" rtl="0" eaLnBrk="0" fontAlgn="base" hangingPunct="0">
      <a:spcBef>
        <a:spcPct val="20000"/>
      </a:spcBef>
      <a:spcAft>
        <a:spcPct val="0"/>
      </a:spcAft>
      <a:buChar char="•"/>
      <a:defRPr sz="12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12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12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12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1200" kern="1200">
        <a:solidFill>
          <a:srgbClr val="990033"/>
        </a:solidFill>
        <a:latin typeface="Arial" charset="0"/>
        <a:ea typeface="+mn-ea"/>
        <a:cs typeface="+mn-cs"/>
      </a:defRPr>
    </a:lvl5pPr>
    <a:lvl6pPr marL="2286000" algn="l" defTabSz="914400" rtl="0" eaLnBrk="1" latinLnBrk="0" hangingPunct="1">
      <a:defRPr sz="1200" kern="1200">
        <a:solidFill>
          <a:srgbClr val="990033"/>
        </a:solidFill>
        <a:latin typeface="Arial" charset="0"/>
        <a:ea typeface="+mn-ea"/>
        <a:cs typeface="+mn-cs"/>
      </a:defRPr>
    </a:lvl6pPr>
    <a:lvl7pPr marL="2743200" algn="l" defTabSz="914400" rtl="0" eaLnBrk="1" latinLnBrk="0" hangingPunct="1">
      <a:defRPr sz="1200" kern="1200">
        <a:solidFill>
          <a:srgbClr val="990033"/>
        </a:solidFill>
        <a:latin typeface="Arial" charset="0"/>
        <a:ea typeface="+mn-ea"/>
        <a:cs typeface="+mn-cs"/>
      </a:defRPr>
    </a:lvl7pPr>
    <a:lvl8pPr marL="3200400" algn="l" defTabSz="914400" rtl="0" eaLnBrk="1" latinLnBrk="0" hangingPunct="1">
      <a:defRPr sz="1200" kern="1200">
        <a:solidFill>
          <a:srgbClr val="990033"/>
        </a:solidFill>
        <a:latin typeface="Arial" charset="0"/>
        <a:ea typeface="+mn-ea"/>
        <a:cs typeface="+mn-cs"/>
      </a:defRPr>
    </a:lvl8pPr>
    <a:lvl9pPr marL="3657600" algn="l" defTabSz="914400" rtl="0" eaLnBrk="1" latinLnBrk="0" hangingPunct="1">
      <a:defRPr sz="12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8080"/>
    <a:srgbClr val="CC0066"/>
    <a:srgbClr val="EEEEEE"/>
    <a:srgbClr val="F2F2F2"/>
    <a:srgbClr val="FFFFFF"/>
    <a:srgbClr val="F3F3F3"/>
    <a:srgbClr val="FFCC00"/>
    <a:srgbClr val="9900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74956" autoAdjust="0"/>
  </p:normalViewPr>
  <p:slideViewPr>
    <p:cSldViewPr>
      <p:cViewPr varScale="1">
        <p:scale>
          <a:sx n="87" d="100"/>
          <a:sy n="87" d="100"/>
        </p:scale>
        <p:origin x="168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16"/>
    </p:cViewPr>
  </p:sorterViewPr>
  <p:notesViewPr>
    <p:cSldViewPr>
      <p:cViewPr varScale="1">
        <p:scale>
          <a:sx n="87" d="100"/>
          <a:sy n="87" d="100"/>
        </p:scale>
        <p:origin x="-3822"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902">
              <a:spcBef>
                <a:spcPct val="0"/>
              </a:spcBef>
              <a:buFontTx/>
              <a:buNone/>
              <a:defRPr smtClean="0">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902">
              <a:spcBef>
                <a:spcPct val="0"/>
              </a:spcBef>
              <a:buFontTx/>
              <a:buNone/>
              <a:defRPr smtClean="0">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902">
              <a:spcBef>
                <a:spcPct val="0"/>
              </a:spcBef>
              <a:buFontTx/>
              <a:buNone/>
              <a:defRPr smtClean="0">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902">
              <a:spcBef>
                <a:spcPct val="0"/>
              </a:spcBef>
              <a:buFontTx/>
              <a:buNone/>
              <a:defRPr smtClean="0">
                <a:solidFill>
                  <a:schemeClr val="tx1"/>
                </a:solidFill>
                <a:latin typeface="Times New Roman" pitchFamily="18" charset="0"/>
              </a:defRPr>
            </a:lvl1pPr>
          </a:lstStyle>
          <a:p>
            <a:pPr>
              <a:defRPr/>
            </a:pPr>
            <a:fld id="{6D3219E5-C863-4D23-A786-39BF841308D4}" type="slidenum">
              <a:rPr lang="en-US"/>
              <a:pPr>
                <a:defRPr/>
              </a:pPr>
              <a:t>‹#›</a:t>
            </a:fld>
            <a:endParaRPr lang="en-US"/>
          </a:p>
        </p:txBody>
      </p:sp>
    </p:spTree>
    <p:extLst>
      <p:ext uri="{BB962C8B-B14F-4D97-AF65-F5344CB8AC3E}">
        <p14:creationId xmlns:p14="http://schemas.microsoft.com/office/powerpoint/2010/main" val="42432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902">
              <a:spcBef>
                <a:spcPct val="0"/>
              </a:spcBef>
              <a:buFontTx/>
              <a:buNone/>
              <a:defRPr smtClean="0">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902">
              <a:spcBef>
                <a:spcPct val="0"/>
              </a:spcBef>
              <a:buFontTx/>
              <a:buNone/>
              <a:defRPr smtClean="0">
                <a:solidFill>
                  <a:schemeClr val="tx1"/>
                </a:solidFill>
                <a:latin typeface="Times New Roman" pitchFamily="18" charset="0"/>
              </a:defRPr>
            </a:lvl1pPr>
          </a:lstStyle>
          <a:p>
            <a:pPr>
              <a:defRPr/>
            </a:pPr>
            <a:endParaRPr lang="en-US"/>
          </a:p>
        </p:txBody>
      </p:sp>
      <p:sp>
        <p:nvSpPr>
          <p:cNvPr id="90116" name="Rectangle 4"/>
          <p:cNvSpPr>
            <a:spLocks noGrp="1" noRot="1" noChangeAspect="1" noChangeArrowheads="1" noTextEdit="1"/>
          </p:cNvSpPr>
          <p:nvPr>
            <p:ph type="sldImg" idx="2"/>
          </p:nvPr>
        </p:nvSpPr>
        <p:spPr bwMode="auto">
          <a:xfrm>
            <a:off x="1106488" y="696913"/>
            <a:ext cx="4646612" cy="348615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902">
              <a:spcBef>
                <a:spcPct val="0"/>
              </a:spcBef>
              <a:buFontTx/>
              <a:buNone/>
              <a:defRPr smtClean="0">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902">
              <a:spcBef>
                <a:spcPct val="0"/>
              </a:spcBef>
              <a:buFontTx/>
              <a:buNone/>
              <a:defRPr smtClean="0">
                <a:solidFill>
                  <a:schemeClr val="tx1"/>
                </a:solidFill>
                <a:latin typeface="Times New Roman" pitchFamily="18" charset="0"/>
              </a:defRPr>
            </a:lvl1pPr>
          </a:lstStyle>
          <a:p>
            <a:pPr>
              <a:defRPr/>
            </a:pPr>
            <a:fld id="{AFAB2CBB-6554-43BB-BD29-36FC9A3BA415}" type="slidenum">
              <a:rPr lang="en-US"/>
              <a:pPr>
                <a:defRPr/>
              </a:pPr>
              <a:t>‹#›</a:t>
            </a:fld>
            <a:endParaRPr lang="en-US"/>
          </a:p>
        </p:txBody>
      </p:sp>
    </p:spTree>
    <p:extLst>
      <p:ext uri="{BB962C8B-B14F-4D97-AF65-F5344CB8AC3E}">
        <p14:creationId xmlns:p14="http://schemas.microsoft.com/office/powerpoint/2010/main" val="22577402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EPDM 509 – Module</a:t>
            </a:r>
            <a:r>
              <a:rPr lang="en-US" baseline="0" dirty="0" smtClean="0"/>
              <a:t> 5, Lecture 5: Experimental Studies. </a:t>
            </a:r>
            <a:r>
              <a:rPr lang="en-US" dirty="0" smtClean="0"/>
              <a:t>This and the following lectures will discuss the different study designs used in epidemiology. There are two main study designs to consider: </a:t>
            </a:r>
          </a:p>
          <a:p>
            <a:pPr marL="228600" indent="-228600">
              <a:buFont typeface="+mj-lt"/>
              <a:buAutoNum type="arabicPeriod"/>
            </a:pPr>
            <a:r>
              <a:rPr lang="en-US" dirty="0" smtClean="0"/>
              <a:t>Experimental studies, and </a:t>
            </a:r>
          </a:p>
          <a:p>
            <a:pPr marL="228600" indent="-228600">
              <a:buFont typeface="+mj-lt"/>
              <a:buAutoNum type="arabicPeriod"/>
            </a:pPr>
            <a:r>
              <a:rPr lang="en-US" dirty="0" smtClean="0"/>
              <a:t>Observational studies</a:t>
            </a:r>
          </a:p>
          <a:p>
            <a:r>
              <a:rPr lang="en-US" dirty="0" smtClean="0"/>
              <a:t>Since the experimental design is regarded as the gold standard in research, we start there.</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a:t>
            </a:fld>
            <a:endParaRPr lang="en-US"/>
          </a:p>
        </p:txBody>
      </p:sp>
    </p:spTree>
    <p:extLst>
      <p:ext uri="{BB962C8B-B14F-4D97-AF65-F5344CB8AC3E}">
        <p14:creationId xmlns:p14="http://schemas.microsoft.com/office/powerpoint/2010/main" val="354405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Case series </a:t>
            </a:r>
            <a:r>
              <a:rPr lang="en-US" b="0" u="none" baseline="0" dirty="0" smtClean="0"/>
              <a:t> are </a:t>
            </a:r>
            <a:r>
              <a:rPr lang="en-US" dirty="0" smtClean="0"/>
              <a:t>observational descriptive studies, usually of a new clinical entity, describing case characteristics to make this new entity/disease known to health</a:t>
            </a:r>
            <a:r>
              <a:rPr lang="en-US" baseline="0" dirty="0" smtClean="0"/>
              <a:t> professionals, and ask if someone else has seen anything like it in order to share information</a:t>
            </a:r>
            <a:r>
              <a:rPr lang="en-US" dirty="0" smtClean="0"/>
              <a:t>. </a:t>
            </a:r>
            <a:r>
              <a:rPr lang="en-US" b="1" u="sng" dirty="0" smtClean="0"/>
              <a:t>Clinical</a:t>
            </a:r>
            <a:r>
              <a:rPr lang="en-US" dirty="0" smtClean="0"/>
              <a:t> </a:t>
            </a:r>
            <a:r>
              <a:rPr lang="en-US" baseline="0" dirty="0" smtClean="0"/>
              <a:t> mean it is </a:t>
            </a:r>
            <a:r>
              <a:rPr lang="en-US" dirty="0" smtClean="0"/>
              <a:t>from a clinical setting. </a:t>
            </a:r>
            <a:r>
              <a:rPr lang="en-US" b="1" u="sng" dirty="0" smtClean="0"/>
              <a:t>Population based</a:t>
            </a:r>
            <a:r>
              <a:rPr lang="en-US" dirty="0" smtClean="0"/>
              <a:t> mean</a:t>
            </a:r>
            <a:r>
              <a:rPr lang="en-US" baseline="0" dirty="0" smtClean="0"/>
              <a:t> that it has to do with or is taken from a general population defined by geopolitical boundaries. T</a:t>
            </a:r>
            <a:r>
              <a:rPr lang="en-US" dirty="0" smtClean="0"/>
              <a:t>he effect of fluoride to prevent dental caries in the population of a specific city, is a population based study. </a:t>
            </a:r>
            <a:r>
              <a:rPr lang="en-US" b="1" u="sng" dirty="0" smtClean="0"/>
              <a:t>Case notes </a:t>
            </a:r>
            <a:r>
              <a:rPr lang="en-US" b="0" u="none" dirty="0" smtClean="0"/>
              <a:t>are</a:t>
            </a:r>
            <a:r>
              <a:rPr lang="en-US" dirty="0" smtClean="0"/>
              <a:t> medical records of cases.</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10</a:t>
            </a:fld>
            <a:endParaRPr lang="en-US"/>
          </a:p>
        </p:txBody>
      </p:sp>
    </p:spTree>
    <p:extLst>
      <p:ext uri="{BB962C8B-B14F-4D97-AF65-F5344CB8AC3E}">
        <p14:creationId xmlns:p14="http://schemas.microsoft.com/office/powerpoint/2010/main" val="761707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First, do no harm:</a:t>
            </a:r>
            <a:r>
              <a:rPr lang="en-US" dirty="0" smtClean="0"/>
              <a:t>  This statement has followed physicians for centuries, and it still does. Do not start a clinical trial with a treatment you know is harmful.</a:t>
            </a:r>
            <a:endParaRPr lang="en-US" b="1" u="sng"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11</a:t>
            </a:fld>
            <a:endParaRPr lang="en-US"/>
          </a:p>
        </p:txBody>
      </p:sp>
    </p:spTree>
    <p:extLst>
      <p:ext uri="{BB962C8B-B14F-4D97-AF65-F5344CB8AC3E}">
        <p14:creationId xmlns:p14="http://schemas.microsoft.com/office/powerpoint/2010/main" val="2393995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old story is the first known example of a “trial/study” to resolve a health</a:t>
            </a:r>
            <a:r>
              <a:rPr lang="en-US" baseline="0" dirty="0" smtClean="0"/>
              <a:t> problem</a:t>
            </a:r>
            <a:r>
              <a:rPr lang="en-US" dirty="0" smtClean="0"/>
              <a:t>. Daniel and the king had opposing view regarding whether</a:t>
            </a:r>
            <a:r>
              <a:rPr lang="en-US" baseline="0" dirty="0" smtClean="0"/>
              <a:t> the royal food and wine was </a:t>
            </a:r>
            <a:r>
              <a:rPr lang="en-US" dirty="0" smtClean="0"/>
              <a:t>healthy</a:t>
            </a:r>
            <a:r>
              <a:rPr lang="en-US" baseline="0" dirty="0" smtClean="0"/>
              <a:t> or not.</a:t>
            </a:r>
            <a:r>
              <a:rPr lang="en-US" dirty="0" smtClean="0"/>
              <a:t>   </a:t>
            </a:r>
          </a:p>
          <a:p>
            <a:r>
              <a:rPr lang="en-US" dirty="0" smtClean="0"/>
              <a:t>This “study” is not randomized. However, it has a “control group”, the other young men. Today we would start with a null hypothesis (H</a:t>
            </a:r>
            <a:r>
              <a:rPr lang="en-US" baseline="-25000" dirty="0" smtClean="0"/>
              <a:t>0</a:t>
            </a:r>
            <a:r>
              <a:rPr lang="en-US" dirty="0" smtClean="0"/>
              <a:t>) stating: There is no difference in  outcome of the two diets. </a:t>
            </a:r>
          </a:p>
          <a:p>
            <a:r>
              <a:rPr lang="en-US" dirty="0" smtClean="0"/>
              <a:t>The alternative hypothesis (H</a:t>
            </a:r>
            <a:r>
              <a:rPr lang="en-US" baseline="-25000" dirty="0"/>
              <a:t>a</a:t>
            </a:r>
            <a:r>
              <a:rPr lang="en-US" dirty="0" smtClean="0"/>
              <a:t>) is: There is a difference in outcome of the two diets,</a:t>
            </a:r>
            <a:r>
              <a:rPr lang="en-US" baseline="0" dirty="0" smtClean="0"/>
              <a:t> e.g.</a:t>
            </a:r>
            <a:r>
              <a:rPr lang="en-US" dirty="0" smtClean="0"/>
              <a:t> “you will be looking worse than the other young men”.</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12</a:t>
            </a:fld>
            <a:endParaRPr lang="en-US"/>
          </a:p>
        </p:txBody>
      </p:sp>
    </p:spTree>
    <p:extLst>
      <p:ext uri="{BB962C8B-B14F-4D97-AF65-F5344CB8AC3E}">
        <p14:creationId xmlns:p14="http://schemas.microsoft.com/office/powerpoint/2010/main" val="369381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a </a:t>
            </a:r>
            <a:r>
              <a:rPr lang="en-US" b="1" u="sng" dirty="0" smtClean="0"/>
              <a:t>pilot study </a:t>
            </a:r>
            <a:r>
              <a:rPr lang="en-US" dirty="0" smtClean="0"/>
              <a:t>to get preliminary data, and in this case that was a short, 10 day trial.</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13</a:t>
            </a:fld>
            <a:endParaRPr lang="en-US"/>
          </a:p>
        </p:txBody>
      </p:sp>
    </p:spTree>
    <p:extLst>
      <p:ext uri="{BB962C8B-B14F-4D97-AF65-F5344CB8AC3E}">
        <p14:creationId xmlns:p14="http://schemas.microsoft.com/office/powerpoint/2010/main" val="209098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since the pilot study indicated favorable results, the real test was started, and</a:t>
            </a:r>
            <a:r>
              <a:rPr lang="en-US" baseline="0" dirty="0" smtClean="0"/>
              <a:t> it lasted </a:t>
            </a:r>
            <a:r>
              <a:rPr lang="en-US" dirty="0" smtClean="0"/>
              <a:t>over a long period of time. However, the outcome was a profound, positive difference</a:t>
            </a:r>
            <a:r>
              <a:rPr lang="en-US" baseline="0" dirty="0" smtClean="0"/>
              <a:t> for the vegetarians.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14</a:t>
            </a:fld>
            <a:endParaRPr lang="en-US"/>
          </a:p>
        </p:txBody>
      </p:sp>
    </p:spTree>
    <p:extLst>
      <p:ext uri="{BB962C8B-B14F-4D97-AF65-F5344CB8AC3E}">
        <p14:creationId xmlns:p14="http://schemas.microsoft.com/office/powerpoint/2010/main" val="414461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15 hundreds</a:t>
            </a:r>
            <a:r>
              <a:rPr lang="en-US" baseline="0" dirty="0" smtClean="0"/>
              <a:t> </a:t>
            </a:r>
            <a:r>
              <a:rPr lang="en-US" dirty="0" smtClean="0"/>
              <a:t>a war wound usually ended with infection and death. The only “remedy” known was to sterilize the wound with boiling oil to avoid infection. But </a:t>
            </a:r>
            <a:r>
              <a:rPr lang="en-US" dirty="0" err="1" smtClean="0"/>
              <a:t>Ambroise</a:t>
            </a:r>
            <a:r>
              <a:rPr lang="en-US" dirty="0" smtClean="0"/>
              <a:t> ran out of oil, and in desperation he tried a digestive (meaning it was used to improve digestion) made from egg yolk, rose oil and turpentine.</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15</a:t>
            </a:fld>
            <a:endParaRPr lang="en-US"/>
          </a:p>
        </p:txBody>
      </p:sp>
    </p:spTree>
    <p:extLst>
      <p:ext uri="{BB962C8B-B14F-4D97-AF65-F5344CB8AC3E}">
        <p14:creationId xmlns:p14="http://schemas.microsoft.com/office/powerpoint/2010/main" val="74616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Anxious for the result he rose early in the morning to attend to the </a:t>
            </a:r>
            <a:r>
              <a:rPr lang="en-US" dirty="0" smtClean="0"/>
              <a:t>wounded, and was surprised to find those treated with digestives much better than those treated with boiling oil. </a:t>
            </a:r>
          </a:p>
          <a:p>
            <a:r>
              <a:rPr lang="en-US" dirty="0" smtClean="0"/>
              <a:t>By accident he had found an empirical better treatment than the old one.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16</a:t>
            </a:fld>
            <a:endParaRPr lang="en-US"/>
          </a:p>
        </p:txBody>
      </p:sp>
    </p:spTree>
    <p:extLst>
      <p:ext uri="{BB962C8B-B14F-4D97-AF65-F5344CB8AC3E}">
        <p14:creationId xmlns:p14="http://schemas.microsoft.com/office/powerpoint/2010/main" val="37414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least since about 1600 it had been known that citrus fruit have an antiscorbutic effect. A surgeon of the British East India Company recommended citrus fruit for sailors, but their use was not widespread.</a:t>
            </a:r>
          </a:p>
          <a:p>
            <a:r>
              <a:rPr lang="en-US" dirty="0" smtClean="0"/>
              <a:t>James Lind was the first to test the effect of citrus fruit in his experiment. Today his experiment would not “fly” because of too small groups with too little power to show anything, but this experiment helped a lot of people when the British navy introduced citrus fruit as part of the diet onboard their ships.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17</a:t>
            </a:fld>
            <a:endParaRPr lang="en-US"/>
          </a:p>
        </p:txBody>
      </p:sp>
    </p:spTree>
    <p:extLst>
      <p:ext uri="{BB962C8B-B14F-4D97-AF65-F5344CB8AC3E}">
        <p14:creationId xmlns:p14="http://schemas.microsoft.com/office/powerpoint/2010/main" val="2923569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years back duodenal</a:t>
            </a:r>
            <a:r>
              <a:rPr lang="en-US" baseline="0" dirty="0" smtClean="0"/>
              <a:t> ulcers was thought to be caused by too high production of gastric hydrochloric acid, and treatment was focused on decreasing this acid production, and for a while, gastric freezing was such an attempt. </a:t>
            </a:r>
            <a:r>
              <a:rPr lang="en-US" dirty="0" smtClean="0"/>
              <a:t>A famous surgeon in a large US university hospital started </a:t>
            </a:r>
            <a:r>
              <a:rPr lang="en-US" b="1" u="sng" dirty="0" smtClean="0"/>
              <a:t>Gastric Freezing</a:t>
            </a:r>
            <a:r>
              <a:rPr lang="en-US" dirty="0" smtClean="0"/>
              <a:t>. It had </a:t>
            </a:r>
            <a:r>
              <a:rPr lang="en-US" b="1" u="sng" dirty="0" smtClean="0"/>
              <a:t>good effect in several case series</a:t>
            </a:r>
            <a:r>
              <a:rPr lang="en-US" dirty="0" smtClean="0"/>
              <a:t>. </a:t>
            </a:r>
            <a:r>
              <a:rPr lang="en-US" b="1" u="sng" dirty="0" smtClean="0"/>
              <a:t>Historic, non-concurrent controls</a:t>
            </a:r>
            <a:r>
              <a:rPr lang="en-US" b="1" u="none" baseline="0" dirty="0" smtClean="0"/>
              <a:t> </a:t>
            </a:r>
            <a:r>
              <a:rPr lang="en-US" b="0" u="none" baseline="0" dirty="0" smtClean="0"/>
              <a:t>are subjects that</a:t>
            </a:r>
            <a:r>
              <a:rPr lang="en-US" dirty="0" smtClean="0"/>
              <a:t> have received another treatment in the past. The problem with Historic controls is that people could be different in the two groups because, over time,</a:t>
            </a:r>
            <a:r>
              <a:rPr lang="en-US" baseline="0" dirty="0" smtClean="0"/>
              <a:t> both d</a:t>
            </a:r>
            <a:r>
              <a:rPr lang="en-US" dirty="0" smtClean="0"/>
              <a:t>iagnostic methods and treatment may change. Trials with historic controls tend to be biased in favor of the “new” treatment even when we adjusts for known prognostic factors.</a:t>
            </a:r>
          </a:p>
          <a:p>
            <a:r>
              <a:rPr lang="en-US" dirty="0" smtClean="0"/>
              <a:t>Today we know that duodenal ulcer is not caused by acid production but by </a:t>
            </a:r>
            <a:r>
              <a:rPr lang="en-US" b="1" u="sng" dirty="0" smtClean="0"/>
              <a:t>Helicobacter pylori</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18</a:t>
            </a:fld>
            <a:endParaRPr lang="en-US"/>
          </a:p>
        </p:txBody>
      </p:sp>
    </p:spTree>
    <p:extLst>
      <p:ext uri="{BB962C8B-B14F-4D97-AF65-F5344CB8AC3E}">
        <p14:creationId xmlns:p14="http://schemas.microsoft.com/office/powerpoint/2010/main" val="3147765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conclusion like the one on this slide would not be possible to publish today. It is simply not a scientific statement,</a:t>
            </a:r>
            <a:r>
              <a:rPr lang="en-US" baseline="0" dirty="0" smtClean="0"/>
              <a:t> because it is not built on scientific methodology and analysis. It is simply the author’s opinion. However, in 1962 it resulted in solid sale of gastric freeze machines.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19</a:t>
            </a:fld>
            <a:endParaRPr lang="en-US"/>
          </a:p>
        </p:txBody>
      </p:sp>
    </p:spTree>
    <p:extLst>
      <p:ext uri="{BB962C8B-B14F-4D97-AF65-F5344CB8AC3E}">
        <p14:creationId xmlns:p14="http://schemas.microsoft.com/office/powerpoint/2010/main" val="64967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2338"/>
            <a:fld id="{4BE57ECC-6658-4AEC-8325-2F545F649A68}" type="slidenum">
              <a:rPr lang="en-US"/>
              <a:pPr defTabSz="922338"/>
              <a:t>2</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smtClean="0"/>
              <a:t>The objectives of this lecture is to introduce to the student important key issues regarding</a:t>
            </a:r>
            <a:r>
              <a:rPr lang="en-US" baseline="0" dirty="0" smtClean="0"/>
              <a:t> epidemiologic studies, their purpose, characteristics, and how to identify the different study designs. The basic difference between observational and experimental studies will be described.   </a:t>
            </a:r>
            <a:r>
              <a:rPr lang="en-US" dirty="0" smtClean="0"/>
              <a:t> </a:t>
            </a:r>
          </a:p>
        </p:txBody>
      </p:sp>
    </p:spTree>
    <p:extLst>
      <p:ext uri="{BB962C8B-B14F-4D97-AF65-F5344CB8AC3E}">
        <p14:creationId xmlns:p14="http://schemas.microsoft.com/office/powerpoint/2010/main" val="140137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Then a nerd came by, one of those people who had never understood that what was the “truth” of the day was “the truth”. This nerd challenged the medical understanding by asking if anyone had tested the “truth”. This</a:t>
            </a:r>
            <a:r>
              <a:rPr lang="en-US" b="0" u="none" baseline="0" dirty="0" smtClean="0"/>
              <a:t> person initiated a randomized, controlled trial to find out. </a:t>
            </a:r>
            <a:r>
              <a:rPr lang="en-US" b="1" u="sng" dirty="0" smtClean="0"/>
              <a:t>“Controlled” trial </a:t>
            </a:r>
            <a:r>
              <a:rPr lang="en-US" b="0" u="none" baseline="0" dirty="0" smtClean="0"/>
              <a:t> is a t</a:t>
            </a:r>
            <a:r>
              <a:rPr lang="en-US" dirty="0" smtClean="0"/>
              <a:t>rial having a control group, and </a:t>
            </a:r>
            <a:r>
              <a:rPr lang="en-US" b="1" u="sng" dirty="0" smtClean="0"/>
              <a:t>Randomization</a:t>
            </a:r>
            <a:r>
              <a:rPr lang="en-US" dirty="0" smtClean="0"/>
              <a:t> </a:t>
            </a:r>
            <a:r>
              <a:rPr lang="en-US" baseline="0" dirty="0" smtClean="0"/>
              <a:t> mean r</a:t>
            </a:r>
            <a:r>
              <a:rPr lang="en-US" dirty="0" smtClean="0"/>
              <a:t>andom allocation of subjects to treatment/intervention (i.e. true gastric freeze) or control (i.e. sham gastric freeze).</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20</a:t>
            </a:fld>
            <a:endParaRPr lang="en-US"/>
          </a:p>
        </p:txBody>
      </p:sp>
    </p:spTree>
    <p:extLst>
      <p:ext uri="{BB962C8B-B14F-4D97-AF65-F5344CB8AC3E}">
        <p14:creationId xmlns:p14="http://schemas.microsoft.com/office/powerpoint/2010/main" val="372693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indicated that a higher proportion of gastric freeze patients needed additional treatment (i.e. surgery) as compared to patients with sham</a:t>
            </a:r>
            <a:r>
              <a:rPr lang="en-US" baseline="0" dirty="0" smtClean="0"/>
              <a:t> treatment. The difference is probably not significant, meaning that no difference was found between the two groups. Because of these results, gastric freeze was eliminated as a treatment for </a:t>
            </a:r>
            <a:r>
              <a:rPr lang="en-US" baseline="0" smtClean="0"/>
              <a:t>duodenal ulcer.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21</a:t>
            </a:fld>
            <a:endParaRPr lang="en-US"/>
          </a:p>
        </p:txBody>
      </p:sp>
    </p:spTree>
    <p:extLst>
      <p:ext uri="{BB962C8B-B14F-4D97-AF65-F5344CB8AC3E}">
        <p14:creationId xmlns:p14="http://schemas.microsoft.com/office/powerpoint/2010/main" val="1487346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interesting example from the 70-ies and 80-ies. Patients who have experienced a stroke, have</a:t>
            </a:r>
            <a:r>
              <a:rPr lang="en-US" baseline="0" dirty="0" smtClean="0"/>
              <a:t> increased risk of a second stroke. </a:t>
            </a:r>
            <a:r>
              <a:rPr lang="en-US" dirty="0" smtClean="0"/>
              <a:t>In an attempt to avoid</a:t>
            </a:r>
            <a:r>
              <a:rPr lang="en-US" baseline="0" dirty="0" smtClean="0"/>
              <a:t> recurrence of an ischemic stroke due to atherosclerotic narrowing or occlusion, many case reports/series recommended bypass surgery joining the superficial temporal artery and the middle cerebral artery. The procedure, however, had a risk of permanent neurological functional deficit of up to 4.2%, and a mortality of up to 6.3%. This study tested the hypothesis that </a:t>
            </a:r>
            <a:r>
              <a:rPr lang="en-US" baseline="0" dirty="0" err="1" smtClean="0"/>
              <a:t>extracranial</a:t>
            </a:r>
            <a:r>
              <a:rPr lang="en-US" baseline="0" dirty="0" smtClean="0"/>
              <a:t>-intracranial anastomosis was effective in preventing the risk of ischemic stroke.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22</a:t>
            </a:fld>
            <a:endParaRPr lang="en-US"/>
          </a:p>
        </p:txBody>
      </p:sp>
    </p:spTree>
    <p:extLst>
      <p:ext uri="{BB962C8B-B14F-4D97-AF65-F5344CB8AC3E}">
        <p14:creationId xmlns:p14="http://schemas.microsoft.com/office/powerpoint/2010/main" val="2777940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this table</a:t>
            </a:r>
            <a:r>
              <a:rPr lang="en-US" baseline="0" dirty="0" smtClean="0"/>
              <a:t> the 30-day mortality when given medical care was 0.6%, but with surgery it was 2.5%. Because of these findings, the procedure was discontinued.</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23</a:t>
            </a:fld>
            <a:endParaRPr lang="en-US"/>
          </a:p>
        </p:txBody>
      </p:sp>
    </p:spTree>
    <p:extLst>
      <p:ext uri="{BB962C8B-B14F-4D97-AF65-F5344CB8AC3E}">
        <p14:creationId xmlns:p14="http://schemas.microsoft.com/office/powerpoint/2010/main" val="299474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Kaplan-Meier graph, also called a survival curve, even if this one show deaths by stroke. Patients who have had the surgical treatment is seen to have a much higher risk of death as compared to patients who have had the medical treatment.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24</a:t>
            </a:fld>
            <a:endParaRPr lang="en-US"/>
          </a:p>
        </p:txBody>
      </p:sp>
    </p:spTree>
    <p:extLst>
      <p:ext uri="{BB962C8B-B14F-4D97-AF65-F5344CB8AC3E}">
        <p14:creationId xmlns:p14="http://schemas.microsoft.com/office/powerpoint/2010/main" val="841190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Clofibrate</a:t>
            </a:r>
            <a:r>
              <a:rPr lang="en-US" dirty="0" smtClean="0"/>
              <a:t> was the first drug able to reduce cholesterol level by increasing</a:t>
            </a:r>
            <a:r>
              <a:rPr lang="en-US" baseline="0" dirty="0" smtClean="0"/>
              <a:t> the activity of LPL (Lipoprotein Lipase), thereby increasing the removal of VLDL (very low density lipoprotein) from the plasma. The lipoproteins transport cholesterol and other lipids in the plasma to the tissues. Since </a:t>
            </a:r>
            <a:r>
              <a:rPr lang="en-US" baseline="0" dirty="0" err="1" smtClean="0"/>
              <a:t>Clofibrate</a:t>
            </a:r>
            <a:r>
              <a:rPr lang="en-US" baseline="0" dirty="0" smtClean="0"/>
              <a:t> significantly reduced cholesterol levels, it was assumed to be beneficial. In 1980, however, this view was challenged by the WHO Cooperative Trial on Primary Prevention of IHD. This study found a 17% higher total mortality in the </a:t>
            </a:r>
            <a:r>
              <a:rPr lang="en-US" baseline="0" dirty="0" err="1" smtClean="0"/>
              <a:t>Clofibrate</a:t>
            </a:r>
            <a:r>
              <a:rPr lang="en-US" baseline="0" dirty="0" smtClean="0"/>
              <a:t> treated group compared to the control group, and especially violent deaths was significantly increased. More than 5,000 Americans were estimated to have died because of the drug, which was withdrawn because of this study.</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25</a:t>
            </a:fld>
            <a:endParaRPr lang="en-US"/>
          </a:p>
        </p:txBody>
      </p:sp>
    </p:spTree>
    <p:extLst>
      <p:ext uri="{BB962C8B-B14F-4D97-AF65-F5344CB8AC3E}">
        <p14:creationId xmlns:p14="http://schemas.microsoft.com/office/powerpoint/2010/main" val="4081837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When doing a controlled, clinical trial, like comparing two different treatments,</a:t>
            </a:r>
            <a:r>
              <a:rPr lang="en-US" b="0" u="none" baseline="0" dirty="0" smtClean="0"/>
              <a:t> it is of uttermost importance to define endpoints/outcomes that are both clinically important and can be measured in a reasonably unbiased manner. Some examples are given in the slide. Every study also have to list constraints, like h</a:t>
            </a:r>
            <a:r>
              <a:rPr lang="en-US" dirty="0" smtClean="0"/>
              <a:t>ow many that must be included / followed to get the data needed, how long the follow-up period has to be in order to get enough end-points, and the funding needed in order to get the study done.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26</a:t>
            </a:fld>
            <a:endParaRPr lang="en-US"/>
          </a:p>
        </p:txBody>
      </p:sp>
    </p:spTree>
    <p:extLst>
      <p:ext uri="{BB962C8B-B14F-4D97-AF65-F5344CB8AC3E}">
        <p14:creationId xmlns:p14="http://schemas.microsoft.com/office/powerpoint/2010/main" val="313405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Uncontrolled</a:t>
            </a:r>
            <a:r>
              <a:rPr lang="en-US" baseline="0" dirty="0" smtClean="0"/>
              <a:t> trials have no control group, and therefore rely on before/after measurements in the same subjects. This may pose a problem because many health conditions may fluctuate over time, or may fluctuate in intensity depending on weather, temperature, season etc. AP is worse in winter when it is cold. A person with AP who steps outside into the cold may get an attack because of the sudden change in temperature. CVD gets worse during psychic stress, and RA becomes worse during low pressure (rainy), and better during high pressure systems (sunny and nice, or cold and clear). RA also fluctuates in intensity over time. Cholesterol levels and blood pressure both tend to increase during winter and decrease during summer.</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27</a:t>
            </a:fld>
            <a:endParaRPr lang="en-US"/>
          </a:p>
        </p:txBody>
      </p:sp>
    </p:spTree>
    <p:extLst>
      <p:ext uri="{BB962C8B-B14F-4D97-AF65-F5344CB8AC3E}">
        <p14:creationId xmlns:p14="http://schemas.microsoft.com/office/powerpoint/2010/main" val="3495977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SLE</a:t>
            </a:r>
            <a:r>
              <a:rPr lang="en-US" b="0" u="none" dirty="0" smtClean="0"/>
              <a:t> is a </a:t>
            </a:r>
            <a:r>
              <a:rPr lang="en-US" dirty="0" smtClean="0"/>
              <a:t>Chronic, autoimmune inflammatory disease of connective tissue, and is most prevalent in women of childbearing age. The Female : Male =  8 : 1. SLE is most prevalent among black and Asian populations. The</a:t>
            </a:r>
            <a:r>
              <a:rPr lang="en-US" baseline="0" dirty="0" smtClean="0"/>
              <a:t> clinical </a:t>
            </a:r>
            <a:r>
              <a:rPr lang="en-US" dirty="0" smtClean="0"/>
              <a:t>presentations are butterfly rash over nose and cheeks (&lt;50% of cases), arthritis, fatigue, renal failure, and CNS damage.</a:t>
            </a:r>
            <a:r>
              <a:rPr lang="en-US" b="0" u="none" dirty="0" smtClean="0"/>
              <a:t> This graph illustrates the unpredictable course of SLE before </a:t>
            </a:r>
            <a:r>
              <a:rPr lang="en-US" b="0" u="none" dirty="0" err="1" smtClean="0"/>
              <a:t>immunosupressive</a:t>
            </a:r>
            <a:r>
              <a:rPr lang="en-US" b="0" u="none" baseline="0" dirty="0" smtClean="0"/>
              <a:t> drugs were available. If we did a study and the intervention was done at the top of a spike in SLE activity (as indicated by the first arrow), and the effect assessment was done when the activity of the disease was low (indicated by the second arrow), we would get good-looking data, but they would not give a true picture of the effect of the intervention. Instead the results would reflect the natural variation in the disease progression.</a:t>
            </a:r>
          </a:p>
          <a:p>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28</a:t>
            </a:fld>
            <a:endParaRPr lang="en-US"/>
          </a:p>
        </p:txBody>
      </p:sp>
    </p:spTree>
    <p:extLst>
      <p:ext uri="{BB962C8B-B14F-4D97-AF65-F5344CB8AC3E}">
        <p14:creationId xmlns:p14="http://schemas.microsoft.com/office/powerpoint/2010/main" val="6683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Hawthorne effect is called the (interested)</a:t>
            </a:r>
            <a:r>
              <a:rPr lang="en-US" baseline="0" dirty="0" smtClean="0"/>
              <a:t> observer effect, the </a:t>
            </a:r>
            <a:r>
              <a:rPr lang="en-US" dirty="0" smtClean="0"/>
              <a:t>usually positive or beneficial effect on research subjects due to the knowledge that they are being studied, and which</a:t>
            </a:r>
            <a:r>
              <a:rPr lang="en-US" baseline="0" dirty="0" smtClean="0"/>
              <a:t> may results in behavioral changes</a:t>
            </a:r>
            <a:r>
              <a:rPr lang="en-US" dirty="0" smtClean="0"/>
              <a:t>. Some calls it “the Tender Loving Care effect (TLC)” because people</a:t>
            </a:r>
            <a:r>
              <a:rPr lang="en-US" baseline="0" dirty="0" smtClean="0"/>
              <a:t> tend to feel good, valued and well when they get attention, like through a study</a:t>
            </a:r>
            <a:r>
              <a:rPr lang="en-US" dirty="0" smtClean="0"/>
              <a:t>. The name comes from studies at the Western Electric Plant, Hawthorne, Illinois, and published in 1949. In a randomized ,controlled trial, the Hawthorne</a:t>
            </a:r>
            <a:r>
              <a:rPr lang="en-US" baseline="0" dirty="0" smtClean="0"/>
              <a:t> </a:t>
            </a:r>
            <a:r>
              <a:rPr lang="en-US" dirty="0" smtClean="0"/>
              <a:t>effect is supposed to be equally distributed between the intervention and the control groups.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29</a:t>
            </a:fld>
            <a:endParaRPr lang="en-US"/>
          </a:p>
        </p:txBody>
      </p:sp>
    </p:spTree>
    <p:extLst>
      <p:ext uri="{BB962C8B-B14F-4D97-AF65-F5344CB8AC3E}">
        <p14:creationId xmlns:p14="http://schemas.microsoft.com/office/powerpoint/2010/main" val="52430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922338"/>
            <a:fld id="{4BE57ECC-6658-4AEC-8325-2F545F649A68}" type="slidenum">
              <a:rPr lang="en-US"/>
              <a:pPr defTabSz="922338"/>
              <a:t>3</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02782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Regression to the mean is a well-known epidemiological phenomenon.</a:t>
            </a:r>
            <a:r>
              <a:rPr lang="en-US" baseline="0" dirty="0" smtClean="0"/>
              <a:t> High values tend to decrease and low values tend to increase when measurements are repeated, so that individuals at the extremes tend to have values nearer to the mean at subsequent measurements. However, regression to the mean is supposed to happen equally in both intervention and control subjects in a randomized, controlled trial.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30</a:t>
            </a:fld>
            <a:endParaRPr lang="en-US"/>
          </a:p>
        </p:txBody>
      </p:sp>
    </p:spTree>
    <p:extLst>
      <p:ext uri="{BB962C8B-B14F-4D97-AF65-F5344CB8AC3E}">
        <p14:creationId xmlns:p14="http://schemas.microsoft.com/office/powerpoint/2010/main" val="274033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Predictable improvements may also cause interpretation problems in uncontrolled trials. It is said that a person with a flu/cold with antibiotics will be well in 7 days. However, untreated that person will be well in one week. From</a:t>
            </a:r>
            <a:r>
              <a:rPr lang="en-US" baseline="0" dirty="0" smtClean="0"/>
              <a:t> experience we know about how long a uncomplicated flu/cold takes to go away. And, normally, antibiotics does not make any difference because a flu/cold is a viral disease. However, again a randomized, controlled trial would remove the problem</a:t>
            </a:r>
            <a:r>
              <a:rPr lang="en-US" dirty="0" smtClean="0"/>
              <a:t> because predictable</a:t>
            </a:r>
            <a:r>
              <a:rPr lang="en-US" baseline="0" dirty="0" smtClean="0"/>
              <a:t> improvements would be equally distributed in the intervention and control groups.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31</a:t>
            </a:fld>
            <a:endParaRPr lang="en-US"/>
          </a:p>
        </p:txBody>
      </p:sp>
    </p:spTree>
    <p:extLst>
      <p:ext uri="{BB962C8B-B14F-4D97-AF65-F5344CB8AC3E}">
        <p14:creationId xmlns:p14="http://schemas.microsoft.com/office/powerpoint/2010/main" val="696443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randomized clinical trials the subjects are randomly allocated to an intervention group or to a control group. The control group should be as similar to the intervention group as possible (in the distribution of age, sex, SES, etc.) except for</a:t>
            </a:r>
            <a:r>
              <a:rPr lang="en-US" baseline="0" dirty="0" smtClean="0"/>
              <a:t> the intervention/treatment, which ideally should be the only difference between the two groups.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32</a:t>
            </a:fld>
            <a:endParaRPr lang="en-US"/>
          </a:p>
        </p:txBody>
      </p:sp>
    </p:spTree>
    <p:extLst>
      <p:ext uri="{BB962C8B-B14F-4D97-AF65-F5344CB8AC3E}">
        <p14:creationId xmlns:p14="http://schemas.microsoft.com/office/powerpoint/2010/main" val="141639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 allocation in a</a:t>
            </a:r>
            <a:r>
              <a:rPr lang="en-US" baseline="0" dirty="0" smtClean="0"/>
              <a:t> clinical trial mean that each person in the trial have equal chance of being included in the intervention or control group. The randomization process is supposed to result in that known and unknown factors related to the outcome is distributed evenly between the two groups.</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33</a:t>
            </a:fld>
            <a:endParaRPr lang="en-US"/>
          </a:p>
        </p:txBody>
      </p:sp>
    </p:spTree>
    <p:extLst>
      <p:ext uri="{BB962C8B-B14F-4D97-AF65-F5344CB8AC3E}">
        <p14:creationId xmlns:p14="http://schemas.microsoft.com/office/powerpoint/2010/main" val="1614317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Blinding</a:t>
            </a:r>
            <a:r>
              <a:rPr lang="en-US" dirty="0" smtClean="0"/>
              <a:t> of the study subjects to the intervention/treatment</a:t>
            </a:r>
            <a:r>
              <a:rPr lang="en-US" baseline="0" dirty="0" smtClean="0"/>
              <a:t> is supposed to result in them not knowing whether they are in the intervention or control group</a:t>
            </a:r>
            <a:r>
              <a:rPr lang="en-US" dirty="0" smtClean="0"/>
              <a:t>. To achieve such</a:t>
            </a:r>
            <a:r>
              <a:rPr lang="en-US" baseline="0" dirty="0" smtClean="0"/>
              <a:t> blinding, we n</a:t>
            </a:r>
            <a:r>
              <a:rPr lang="en-US" dirty="0" smtClean="0"/>
              <a:t>eed placebo. However, placebo may not help if there are effects or adverse effects of the intervention that may give it away.</a:t>
            </a:r>
          </a:p>
          <a:p>
            <a:r>
              <a:rPr lang="en-US" dirty="0" smtClean="0"/>
              <a:t>Ex 1: Fish oil vs. corn oil as treatment options for CHD, because of smell or taste.</a:t>
            </a:r>
          </a:p>
          <a:p>
            <a:r>
              <a:rPr lang="en-US" dirty="0" smtClean="0"/>
              <a:t>Ex 2: </a:t>
            </a:r>
            <a:r>
              <a:rPr lang="el-GR" dirty="0" smtClean="0"/>
              <a:t>β</a:t>
            </a:r>
            <a:r>
              <a:rPr lang="en-US" dirty="0" smtClean="0"/>
              <a:t>-blockers for BP, may cause cold hands and/or feet.</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34</a:t>
            </a:fld>
            <a:endParaRPr lang="en-US"/>
          </a:p>
        </p:txBody>
      </p:sp>
    </p:spTree>
    <p:extLst>
      <p:ext uri="{BB962C8B-B14F-4D97-AF65-F5344CB8AC3E}">
        <p14:creationId xmlns:p14="http://schemas.microsoft.com/office/powerpoint/2010/main" val="4096067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A randomized clinical trial has to</a:t>
            </a:r>
            <a:r>
              <a:rPr lang="en-US" b="0" u="none" baseline="0" dirty="0" smtClean="0"/>
              <a:t> be designed appropriately. In order to know the </a:t>
            </a:r>
            <a:r>
              <a:rPr lang="en-US" b="1" u="sng" baseline="0" dirty="0" smtClean="0"/>
              <a:t>sample size</a:t>
            </a:r>
            <a:r>
              <a:rPr lang="en-US" b="0" u="none" baseline="0" dirty="0" smtClean="0"/>
              <a:t> (i.e. how many study subjects) needed, the researcher must do power analysis. The researcher also must decide which </a:t>
            </a:r>
            <a:r>
              <a:rPr lang="en-US" b="1" u="sng" baseline="0" dirty="0" smtClean="0"/>
              <a:t>study design</a:t>
            </a:r>
            <a:r>
              <a:rPr lang="en-US" b="0" u="none" baseline="0" dirty="0" smtClean="0"/>
              <a:t> to use, cross-over, parallel, factorial, </a:t>
            </a:r>
            <a:r>
              <a:rPr lang="en-US" b="0" u="none" baseline="0" dirty="0" err="1" smtClean="0"/>
              <a:t>etc</a:t>
            </a:r>
            <a:r>
              <a:rPr lang="en-US" b="0" u="none" baseline="0" dirty="0" smtClean="0"/>
              <a:t> . The researcher must decide whether to use </a:t>
            </a:r>
            <a:r>
              <a:rPr lang="en-US" b="1" u="sng" baseline="0" dirty="0" smtClean="0"/>
              <a:t>c</a:t>
            </a:r>
            <a:r>
              <a:rPr lang="en-US" b="1" u="sng" dirty="0" smtClean="0"/>
              <a:t>oncurrent controls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35</a:t>
            </a:fld>
            <a:endParaRPr lang="en-US"/>
          </a:p>
        </p:txBody>
      </p:sp>
    </p:spTree>
    <p:extLst>
      <p:ext uri="{BB962C8B-B14F-4D97-AF65-F5344CB8AC3E}">
        <p14:creationId xmlns:p14="http://schemas.microsoft.com/office/powerpoint/2010/main" val="245744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randomized</a:t>
            </a:r>
            <a:r>
              <a:rPr lang="en-US" baseline="0" dirty="0" smtClean="0"/>
              <a:t> clinical trial the investigator is in charge of the design, of what to test, and details regarding dosage, length of treatment, and assessment of outcome.</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36</a:t>
            </a:fld>
            <a:endParaRPr lang="en-US"/>
          </a:p>
        </p:txBody>
      </p:sp>
    </p:spTree>
    <p:extLst>
      <p:ext uri="{BB962C8B-B14F-4D97-AF65-F5344CB8AC3E}">
        <p14:creationId xmlns:p14="http://schemas.microsoft.com/office/powerpoint/2010/main" val="3137838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 the structure of a clinical trial. Usually</a:t>
            </a:r>
            <a:r>
              <a:rPr lang="en-US" baseline="0" dirty="0" smtClean="0"/>
              <a:t> the population we are doing research on is too large to include, so we have to use a sample which usually we want to be representative of the source population. We then randomly allocate the study subjects in this sample to intervention/treatment/experimental group and control/comparison. Then we wait for, and register the outcome in each of the two groups.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37</a:t>
            </a:fld>
            <a:endParaRPr lang="en-US"/>
          </a:p>
        </p:txBody>
      </p:sp>
    </p:spTree>
    <p:extLst>
      <p:ext uri="{BB962C8B-B14F-4D97-AF65-F5344CB8AC3E}">
        <p14:creationId xmlns:p14="http://schemas.microsoft.com/office/powerpoint/2010/main" val="3868151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Testing </a:t>
            </a:r>
            <a:r>
              <a:rPr lang="en-US" b="1" u="sng" dirty="0" smtClean="0"/>
              <a:t>efficacy</a:t>
            </a:r>
            <a:r>
              <a:rPr lang="en-US" b="0" u="none" baseline="0" dirty="0" smtClean="0"/>
              <a:t> is to test i</a:t>
            </a:r>
            <a:r>
              <a:rPr lang="en-US" dirty="0" smtClean="0"/>
              <a:t>ntervention/treatment under </a:t>
            </a:r>
            <a:r>
              <a:rPr lang="en-US" u="sng" dirty="0" smtClean="0">
                <a:solidFill>
                  <a:srgbClr val="FF0000"/>
                </a:solidFill>
              </a:rPr>
              <a:t>ideal conditions</a:t>
            </a:r>
            <a:r>
              <a:rPr lang="en-US" dirty="0" smtClean="0"/>
              <a:t>. Testing efficacy is to answer the question “Does the treatment work when actually taken as prescribed?” If you are testing efficacy, you are doing an </a:t>
            </a:r>
            <a:r>
              <a:rPr lang="en-US" b="1" u="sng" dirty="0" smtClean="0"/>
              <a:t>explanatory trial</a:t>
            </a:r>
            <a:r>
              <a:rPr lang="en-US" dirty="0" smtClean="0"/>
              <a:t>.</a:t>
            </a:r>
          </a:p>
          <a:p>
            <a:r>
              <a:rPr lang="en-US" b="0" u="none" dirty="0" smtClean="0"/>
              <a:t>Testing </a:t>
            </a:r>
            <a:r>
              <a:rPr lang="en-US" b="1" u="sng" dirty="0" smtClean="0"/>
              <a:t>effectiveness</a:t>
            </a:r>
            <a:r>
              <a:rPr lang="en-US" b="0" u="none" baseline="0" dirty="0" smtClean="0"/>
              <a:t> is to test i</a:t>
            </a:r>
            <a:r>
              <a:rPr lang="en-US" dirty="0" smtClean="0"/>
              <a:t>ntervention under </a:t>
            </a:r>
            <a:r>
              <a:rPr lang="en-US" u="sng" dirty="0" smtClean="0">
                <a:solidFill>
                  <a:srgbClr val="FF0000"/>
                </a:solidFill>
              </a:rPr>
              <a:t>normal conditions</a:t>
            </a:r>
            <a:r>
              <a:rPr lang="en-US" dirty="0" smtClean="0"/>
              <a:t>. Testing effectiveness is to answer the question “Does the treatment work when given to the general population? Have you tried to give medications to a child? If you have, you know what “normal conditions” are! “No, I don’t want it!”. If you are testing </a:t>
            </a:r>
            <a:r>
              <a:rPr lang="en-US" baseline="0" dirty="0" smtClean="0"/>
              <a:t>effectiveness, you are doing a </a:t>
            </a:r>
            <a:r>
              <a:rPr lang="en-US" b="1" u="sng" baseline="0" dirty="0" smtClean="0"/>
              <a:t>pragmatic trial</a:t>
            </a:r>
            <a:r>
              <a:rPr lang="en-US" baseline="0" dirty="0" smtClean="0"/>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38</a:t>
            </a:fld>
            <a:endParaRPr lang="en-US"/>
          </a:p>
        </p:txBody>
      </p:sp>
    </p:spTree>
    <p:extLst>
      <p:ext uri="{BB962C8B-B14F-4D97-AF65-F5344CB8AC3E}">
        <p14:creationId xmlns:p14="http://schemas.microsoft.com/office/powerpoint/2010/main" val="2576098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INTERNAL VALIDITY</a:t>
            </a:r>
            <a:r>
              <a:rPr lang="en-US" dirty="0" smtClean="0"/>
              <a:t> is the extent to which study result(s) reflect the “truth” about the </a:t>
            </a:r>
            <a:r>
              <a:rPr lang="en-US" dirty="0" smtClean="0">
                <a:solidFill>
                  <a:srgbClr val="FF0000"/>
                </a:solidFill>
              </a:rPr>
              <a:t>study population</a:t>
            </a:r>
            <a:r>
              <a:rPr lang="en-US" dirty="0" smtClean="0"/>
              <a:t>.</a:t>
            </a:r>
          </a:p>
          <a:p>
            <a:r>
              <a:rPr lang="en-US" b="1" u="sng" dirty="0" smtClean="0"/>
              <a:t>GENERALIZABILITY  (i.e. EXTERNAL VALIDITY)</a:t>
            </a:r>
            <a:r>
              <a:rPr lang="en-US" dirty="0" smtClean="0"/>
              <a:t> is the extent to which study result(s) are applicable to the </a:t>
            </a:r>
            <a:r>
              <a:rPr lang="en-US" dirty="0" smtClean="0">
                <a:solidFill>
                  <a:srgbClr val="FF0000"/>
                </a:solidFill>
              </a:rPr>
              <a:t>general population</a:t>
            </a:r>
            <a:r>
              <a:rPr lang="en-US" dirty="0" smtClean="0"/>
              <a:t>. </a:t>
            </a:r>
          </a:p>
          <a:p>
            <a:r>
              <a:rPr lang="en-US" dirty="0" smtClean="0"/>
              <a:t>An efficacy (i.e. explanatory) trial is testing the internal validity, and an effectiveness (i.e. pragmatic)</a:t>
            </a:r>
            <a:r>
              <a:rPr lang="en-US" baseline="0" dirty="0" smtClean="0"/>
              <a:t> trial is testing the generalizability. </a:t>
            </a:r>
          </a:p>
          <a:p>
            <a:r>
              <a:rPr lang="en-US" baseline="0" dirty="0" smtClean="0"/>
              <a:t>The more you include into an efficacy trial of non-compliance, less selected patients and clinicians, costs, impracticality, </a:t>
            </a:r>
            <a:r>
              <a:rPr lang="en-US" baseline="0" dirty="0" err="1" smtClean="0"/>
              <a:t>etc</a:t>
            </a:r>
            <a:r>
              <a:rPr lang="en-US" baseline="0" dirty="0" smtClean="0"/>
              <a:t>, the more it becomes an effectiveness trial.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39</a:t>
            </a:fld>
            <a:endParaRPr lang="en-US" dirty="0"/>
          </a:p>
        </p:txBody>
      </p:sp>
    </p:spTree>
    <p:extLst>
      <p:ext uri="{BB962C8B-B14F-4D97-AF65-F5344CB8AC3E}">
        <p14:creationId xmlns:p14="http://schemas.microsoft.com/office/powerpoint/2010/main" val="872447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main reasons for doing an epidemiologic study of a health problem is to:</a:t>
            </a:r>
          </a:p>
          <a:p>
            <a:pPr marL="228600" indent="-228600">
              <a:buFont typeface="+mj-lt"/>
              <a:buAutoNum type="arabicPeriod"/>
            </a:pPr>
            <a:r>
              <a:rPr lang="en-US" dirty="0" smtClean="0"/>
              <a:t>Describe its </a:t>
            </a:r>
            <a:r>
              <a:rPr lang="en-US" b="1" u="sng" dirty="0" smtClean="0"/>
              <a:t>distribution</a:t>
            </a:r>
            <a:r>
              <a:rPr lang="en-US" dirty="0" smtClean="0"/>
              <a:t> in a specific population, in order to know proportion</a:t>
            </a:r>
            <a:r>
              <a:rPr lang="en-US" baseline="0" dirty="0" smtClean="0"/>
              <a:t> of the population affected, their</a:t>
            </a:r>
            <a:r>
              <a:rPr lang="en-US" dirty="0" smtClean="0"/>
              <a:t> age, gender, SES, </a:t>
            </a:r>
            <a:r>
              <a:rPr lang="en-US" dirty="0" err="1" smtClean="0"/>
              <a:t>etc</a:t>
            </a:r>
            <a:endParaRPr lang="en-US" dirty="0" smtClean="0"/>
          </a:p>
          <a:p>
            <a:pPr marL="228600" indent="-228600">
              <a:buFont typeface="+mj-lt"/>
              <a:buAutoNum type="arabicPeriod"/>
            </a:pPr>
            <a:r>
              <a:rPr lang="en-US" dirty="0" smtClean="0"/>
              <a:t>Get more precise and valid information about its </a:t>
            </a:r>
            <a:r>
              <a:rPr lang="en-US" b="1" u="sng" dirty="0" smtClean="0"/>
              <a:t>causes</a:t>
            </a:r>
            <a:r>
              <a:rPr lang="en-US" dirty="0" smtClean="0"/>
              <a:t>, </a:t>
            </a:r>
            <a:r>
              <a:rPr lang="en-US" b="1" u="sng" dirty="0" smtClean="0"/>
              <a:t>prevention</a:t>
            </a:r>
            <a:r>
              <a:rPr lang="en-US" dirty="0" smtClean="0"/>
              <a:t> and </a:t>
            </a:r>
            <a:r>
              <a:rPr lang="en-US" b="1" u="sng" dirty="0" smtClean="0"/>
              <a:t>treatment</a:t>
            </a:r>
            <a:endParaRPr lang="en-US" dirty="0" smtClean="0"/>
          </a:p>
          <a:p>
            <a:pPr marL="228600" indent="-228600">
              <a:buFont typeface="+mj-lt"/>
              <a:buAutoNum type="arabicPeriod"/>
            </a:pPr>
            <a:r>
              <a:rPr lang="en-US" dirty="0" smtClean="0"/>
              <a:t>Understand its </a:t>
            </a:r>
            <a:r>
              <a:rPr lang="en-US" b="1" u="sng" dirty="0" smtClean="0"/>
              <a:t>cause-and-effect relationship</a:t>
            </a:r>
            <a:r>
              <a:rPr lang="en-US" dirty="0" smtClean="0"/>
              <a:t> with  a specific risk factor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a:t>
            </a:fld>
            <a:endParaRPr lang="en-US"/>
          </a:p>
        </p:txBody>
      </p:sp>
    </p:spTree>
    <p:extLst>
      <p:ext uri="{BB962C8B-B14F-4D97-AF65-F5344CB8AC3E}">
        <p14:creationId xmlns:p14="http://schemas.microsoft.com/office/powerpoint/2010/main" val="3201781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doing an experimental study you have to choose your study population, and you have to do this selection so as to have the best possible generalizability of your study results, to make them as applicable as possible to the general population. The generalizability of a study depends on several factors, and the most important ones are the inclusion/exclusion criteria used, the number of refusals and non-respondents, and non-compliance. We will first discuss the </a:t>
            </a:r>
            <a:r>
              <a:rPr lang="en-US" b="1" u="sng" baseline="0" dirty="0" smtClean="0"/>
              <a:t>inclusion/exclusion criteria</a:t>
            </a:r>
            <a:r>
              <a:rPr lang="en-US" baseline="0" dirty="0" smtClean="0"/>
              <a:t> because they are decided upon and made by the investigator. Many inclusions or exclusions will decrease the generalizability of the study because the study sample becomes less representative of the source population.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40</a:t>
            </a:fld>
            <a:endParaRPr lang="en-US"/>
          </a:p>
        </p:txBody>
      </p:sp>
    </p:spTree>
    <p:extLst>
      <p:ext uri="{BB962C8B-B14F-4D97-AF65-F5344CB8AC3E}">
        <p14:creationId xmlns:p14="http://schemas.microsoft.com/office/powerpoint/2010/main" val="3223319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following example we are looking at the effect of many exclusions in a study testing the effect of bypass surgery</a:t>
            </a:r>
            <a:r>
              <a:rPr lang="en-US" baseline="0" dirty="0" smtClean="0"/>
              <a:t> vs. medical treatment for coronary stenosis.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41</a:t>
            </a:fld>
            <a:endParaRPr lang="en-US"/>
          </a:p>
        </p:txBody>
      </p:sp>
    </p:spTree>
    <p:extLst>
      <p:ext uri="{BB962C8B-B14F-4D97-AF65-F5344CB8AC3E}">
        <p14:creationId xmlns:p14="http://schemas.microsoft.com/office/powerpoint/2010/main" val="890899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with a 100% sample of potentially</a:t>
            </a:r>
            <a:r>
              <a:rPr lang="en-US" baseline="0" dirty="0" smtClean="0"/>
              <a:t> eligible patients, we first excludes patients with normal or minimally diseased coronary arteries. Then we excludes patients with no operable vessels, those with severe angina, and those with severe left main coronary artery stenosis. Finally we do “other exclusions”, leaving only 5% of the potentially eligible patients for randomization. Do you believe this sample is representative of the source population? Probably not, and if so the generalizability of the study results will </a:t>
            </a:r>
            <a:r>
              <a:rPr lang="en-US" baseline="0" smtClean="0"/>
              <a:t>be decreased.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42</a:t>
            </a:fld>
            <a:endParaRPr lang="en-US"/>
          </a:p>
        </p:txBody>
      </p:sp>
    </p:spTree>
    <p:extLst>
      <p:ext uri="{BB962C8B-B14F-4D97-AF65-F5344CB8AC3E}">
        <p14:creationId xmlns:p14="http://schemas.microsoft.com/office/powerpoint/2010/main" val="904242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secure that your study results have high generalizability, those included in the</a:t>
            </a:r>
            <a:r>
              <a:rPr lang="en-US" baseline="0" dirty="0" smtClean="0"/>
              <a:t> study should be as alike as possible, also in regard to length and stage of the disease, time at diagnosis, and level of complications. We also prefer to use incident (i.e. new) cases, often called an inception cohort, because it includes everyone who get the disease, also those who die early or are cured early. However, sometimes we have to use prevalent (i.e. existing) disease cases, and we then know that we probably are dealing with a selected group of subjects, survivors, because we tend to miss those who die early or are cured early. This selection bias is difficult to account for in a study.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43</a:t>
            </a:fld>
            <a:endParaRPr lang="en-US"/>
          </a:p>
        </p:txBody>
      </p:sp>
    </p:spTree>
    <p:extLst>
      <p:ext uri="{BB962C8B-B14F-4D97-AF65-F5344CB8AC3E}">
        <p14:creationId xmlns:p14="http://schemas.microsoft.com/office/powerpoint/2010/main" val="3383092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Generalizability also depend on the number</a:t>
            </a:r>
            <a:r>
              <a:rPr lang="en-US" baseline="0" dirty="0" smtClean="0"/>
              <a:t> subjects who refuse to contribute to the study, or who do not respond to the invitation to be part of the study. The reason for this is that </a:t>
            </a:r>
            <a:r>
              <a:rPr lang="en-US" baseline="0" dirty="0" err="1" smtClean="0"/>
              <a:t>refusers</a:t>
            </a:r>
            <a:r>
              <a:rPr lang="en-US" baseline="0" dirty="0" smtClean="0"/>
              <a:t> and non-responders often are systematically different from participants. They have higher probability of having the risk factors under study, they are often more sick, have higher education, and may react different to the intervention as compared to responders. Many </a:t>
            </a:r>
            <a:r>
              <a:rPr lang="en-US" baseline="0" dirty="0" err="1" smtClean="0"/>
              <a:t>refusers</a:t>
            </a:r>
            <a:r>
              <a:rPr lang="en-US" baseline="0" dirty="0" smtClean="0"/>
              <a:t> or non-responders in a study will decrease its generalizability.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44</a:t>
            </a:fld>
            <a:endParaRPr lang="en-US"/>
          </a:p>
        </p:txBody>
      </p:sp>
    </p:spTree>
    <p:extLst>
      <p:ext uri="{BB962C8B-B14F-4D97-AF65-F5344CB8AC3E}">
        <p14:creationId xmlns:p14="http://schemas.microsoft.com/office/powerpoint/2010/main" val="641336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Exclusions from a study because of likely non-compliance will decrease</a:t>
            </a:r>
            <a:r>
              <a:rPr lang="en-US" baseline="0" dirty="0" smtClean="0"/>
              <a:t> the generalizability of the study results because non-compliant subjects have a  different risk profile compared to compliant persons.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45</a:t>
            </a:fld>
            <a:endParaRPr lang="en-US"/>
          </a:p>
        </p:txBody>
      </p:sp>
    </p:spTree>
    <p:extLst>
      <p:ext uri="{BB962C8B-B14F-4D97-AF65-F5344CB8AC3E}">
        <p14:creationId xmlns:p14="http://schemas.microsoft.com/office/powerpoint/2010/main" val="2336184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study of morality in men with CHD according to whether they took their medication or not. Men who took 80% or more of their medication had a 16% mortality, compared to 26% mortality in men who took less than 80% of their medication. The risk reduction for death among men who took 80% or more of their medication was 38% and highly significant.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46</a:t>
            </a:fld>
            <a:endParaRPr lang="en-US"/>
          </a:p>
        </p:txBody>
      </p:sp>
    </p:spTree>
    <p:extLst>
      <p:ext uri="{BB962C8B-B14F-4D97-AF65-F5344CB8AC3E}">
        <p14:creationId xmlns:p14="http://schemas.microsoft.com/office/powerpoint/2010/main" val="3536592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 catch was that </a:t>
            </a:r>
            <a:r>
              <a:rPr lang="en-US" b="1" u="sng" dirty="0" smtClean="0"/>
              <a:t>all</a:t>
            </a:r>
            <a:r>
              <a:rPr lang="en-US" dirty="0" smtClean="0"/>
              <a:t> took placebo. The difference in mortality was not because of the medication, but because of the different risk profile among</a:t>
            </a:r>
            <a:r>
              <a:rPr lang="en-US" baseline="0" dirty="0" smtClean="0"/>
              <a:t> </a:t>
            </a:r>
            <a:r>
              <a:rPr lang="en-US" dirty="0" smtClean="0"/>
              <a:t>non-compliant subjects</a:t>
            </a:r>
            <a:r>
              <a:rPr lang="en-US" baseline="0" dirty="0" smtClean="0"/>
              <a:t> as compared to compliant subjects.</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47</a:t>
            </a:fld>
            <a:endParaRPr lang="en-US"/>
          </a:p>
        </p:txBody>
      </p:sp>
    </p:spTree>
    <p:extLst>
      <p:ext uri="{BB962C8B-B14F-4D97-AF65-F5344CB8AC3E}">
        <p14:creationId xmlns:p14="http://schemas.microsoft.com/office/powerpoint/2010/main" val="3677838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story is from </a:t>
            </a:r>
            <a:r>
              <a:rPr lang="en-US" dirty="0" err="1" smtClean="0"/>
              <a:t>Gordis</a:t>
            </a:r>
            <a:r>
              <a:rPr lang="en-US" dirty="0" smtClean="0"/>
              <a:t>, Epidemiology, p. 133. It</a:t>
            </a:r>
            <a:r>
              <a:rPr lang="en-US" baseline="0" dirty="0" smtClean="0"/>
              <a:t> has a very good point: Without a control group it is impossible to know whether those who underwent surgery for vascular reconstruction, or those who did not, were the ones doomed to their death.</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48</a:t>
            </a:fld>
            <a:endParaRPr lang="en-US"/>
          </a:p>
        </p:txBody>
      </p:sp>
    </p:spTree>
    <p:extLst>
      <p:ext uri="{BB962C8B-B14F-4D97-AF65-F5344CB8AC3E}">
        <p14:creationId xmlns:p14="http://schemas.microsoft.com/office/powerpoint/2010/main" val="2767807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randomized, controlled study have a control group. However, it is of uttermost importance how these controls are selected in order for the study results to be</a:t>
            </a:r>
            <a:r>
              <a:rPr lang="en-US" baseline="0" dirty="0" smtClean="0"/>
              <a:t> valid. A very important requirement is that of using concurrent (i.e. non-historic) controls under standardized condition. “Standardized conditions” mean that the clinical personnel has to do measurements in a standardized manner both in the intervention or treatment group and in the control group, using the same (standardized) criteria for the diagnosis, and to do this at the same “point” in time, meaning in the same time period.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49</a:t>
            </a:fld>
            <a:endParaRPr lang="en-US"/>
          </a:p>
        </p:txBody>
      </p:sp>
    </p:spTree>
    <p:extLst>
      <p:ext uri="{BB962C8B-B14F-4D97-AF65-F5344CB8AC3E}">
        <p14:creationId xmlns:p14="http://schemas.microsoft.com/office/powerpoint/2010/main" val="228441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already stated there are two main types</a:t>
            </a:r>
            <a:r>
              <a:rPr lang="en-US" baseline="0" dirty="0" smtClean="0"/>
              <a:t> of studies: Experimental and observational.</a:t>
            </a:r>
            <a:endParaRPr lang="en-US" dirty="0" smtClean="0"/>
          </a:p>
          <a:p>
            <a:r>
              <a:rPr lang="en-US" dirty="0" smtClean="0"/>
              <a:t>In</a:t>
            </a:r>
            <a:r>
              <a:rPr lang="en-US" baseline="0" dirty="0" smtClean="0"/>
              <a:t> </a:t>
            </a:r>
            <a:r>
              <a:rPr lang="en-US" b="1" u="sng" baseline="0" dirty="0" smtClean="0"/>
              <a:t>experimental</a:t>
            </a:r>
            <a:r>
              <a:rPr lang="en-US" baseline="0" dirty="0" smtClean="0"/>
              <a:t> studies the researcher is in control, and decides who is exposed and who is not. The researcher designs the study conditions, assigns to intervention and control, and intervenes on the study conditions. The researcher decides both which independent (i.e. predictor/exposure/risk factor) variable(s) to study, and which dependent (i.e. outcome, disease) variable to observe. </a:t>
            </a:r>
            <a:br>
              <a:rPr lang="en-US" baseline="0" dirty="0" smtClean="0"/>
            </a:br>
            <a:r>
              <a:rPr lang="en-US" dirty="0" smtClean="0"/>
              <a:t>In </a:t>
            </a:r>
            <a:r>
              <a:rPr lang="en-US" b="1" u="sng" dirty="0" smtClean="0"/>
              <a:t>observational</a:t>
            </a:r>
            <a:r>
              <a:rPr lang="en-US" dirty="0" smtClean="0"/>
              <a:t> studies the investigator passively observes who has been exposed as nature takes its own course, or people </a:t>
            </a:r>
            <a:r>
              <a:rPr lang="en-US" b="1" dirty="0" smtClean="0">
                <a:solidFill>
                  <a:srgbClr val="FF0000"/>
                </a:solidFill>
              </a:rPr>
              <a:t>self-select</a:t>
            </a:r>
            <a:r>
              <a:rPr lang="en-US" dirty="0" smtClean="0"/>
              <a:t> their exposures, e.g.</a:t>
            </a:r>
            <a:r>
              <a:rPr lang="en-US" baseline="0" dirty="0" smtClean="0"/>
              <a:t> l</a:t>
            </a:r>
            <a:r>
              <a:rPr lang="en-US" dirty="0" smtClean="0"/>
              <a:t>ifestyle (like diet, occupation) or treatment. </a:t>
            </a:r>
            <a:r>
              <a:rPr lang="en-US" baseline="0" dirty="0" smtClean="0"/>
              <a:t>Researchers have no control over who is assigned to treatment </a:t>
            </a:r>
            <a:r>
              <a:rPr lang="en-US" dirty="0" smtClean="0"/>
              <a:t>or not.</a:t>
            </a:r>
          </a:p>
          <a:p>
            <a:pPr marL="0" indent="0">
              <a:buFont typeface="+mj-lt"/>
              <a:buNone/>
            </a:pPr>
            <a:endParaRPr lang="en-US" dirty="0" smtClean="0"/>
          </a:p>
          <a:p>
            <a:pPr marL="685800" lvl="1" indent="-228600">
              <a:buFont typeface="+mj-lt"/>
              <a:buAutoNum type="alphaLcPeriod"/>
            </a:pP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a:t>
            </a:fld>
            <a:endParaRPr lang="en-US"/>
          </a:p>
        </p:txBody>
      </p:sp>
    </p:spTree>
    <p:extLst>
      <p:ext uri="{BB962C8B-B14F-4D97-AF65-F5344CB8AC3E}">
        <p14:creationId xmlns:p14="http://schemas.microsoft.com/office/powerpoint/2010/main" val="3640565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Non-concurrent (i.e. historic)</a:t>
            </a:r>
            <a:r>
              <a:rPr lang="en-US" baseline="0" dirty="0" smtClean="0"/>
              <a:t> controls imply that we are comparing the intervention with treatment in the past. Using historic controls is problematic for several reasons.</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50</a:t>
            </a:fld>
            <a:endParaRPr lang="en-US"/>
          </a:p>
        </p:txBody>
      </p:sp>
    </p:spTree>
    <p:extLst>
      <p:ext uri="{BB962C8B-B14F-4D97-AF65-F5344CB8AC3E}">
        <p14:creationId xmlns:p14="http://schemas.microsoft.com/office/powerpoint/2010/main" val="3822634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the “new” (i.e. experimental) treatment is</a:t>
            </a:r>
            <a:r>
              <a:rPr lang="en-US" baseline="0" dirty="0" smtClean="0"/>
              <a:t> compared with controls getting the “usual” (i.e. historic) treatment.</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51</a:t>
            </a:fld>
            <a:endParaRPr lang="en-US"/>
          </a:p>
        </p:txBody>
      </p:sp>
    </p:spTree>
    <p:extLst>
      <p:ext uri="{BB962C8B-B14F-4D97-AF65-F5344CB8AC3E}">
        <p14:creationId xmlns:p14="http://schemas.microsoft.com/office/powerpoint/2010/main" val="180097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Non-concurrent (i.e. historic) controls imply that the prognosis could be different in the two groups, because of change over</a:t>
            </a:r>
            <a:r>
              <a:rPr lang="en-US" baseline="0" dirty="0" smtClean="0"/>
              <a:t> time </a:t>
            </a:r>
            <a:r>
              <a:rPr lang="en-US" dirty="0" smtClean="0"/>
              <a:t>in diagnostic methods, treatment and other prognostic</a:t>
            </a:r>
            <a:r>
              <a:rPr lang="en-US" baseline="0" dirty="0" smtClean="0"/>
              <a:t> characteristics (like </a:t>
            </a:r>
            <a:r>
              <a:rPr lang="en-US" dirty="0" smtClean="0"/>
              <a:t>demographics)</a:t>
            </a:r>
            <a:r>
              <a:rPr lang="en-US" baseline="0" dirty="0" smtClean="0"/>
              <a:t>. Historic controls biases the results in favor of the “new” treatment, because many factors (i.e. staff, nutrition, nursing) may have improved over time relative to the historic controls. The new treatment, therefore, will seem to be more effective than it is.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52</a:t>
            </a:fld>
            <a:endParaRPr lang="en-US"/>
          </a:p>
        </p:txBody>
      </p:sp>
    </p:spTree>
    <p:extLst>
      <p:ext uri="{BB962C8B-B14F-4D97-AF65-F5344CB8AC3E}">
        <p14:creationId xmlns:p14="http://schemas.microsoft.com/office/powerpoint/2010/main" val="2343063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Geographic controls (i.e. control subjects from other locations or hospitals than where the new treatment is tested) mean that we are dealing with different staff doing things differently, and both referrals,</a:t>
            </a:r>
            <a:r>
              <a:rPr lang="en-US" baseline="0" dirty="0" smtClean="0"/>
              <a:t> procedures and care may be very different from the intervention group.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53</a:t>
            </a:fld>
            <a:endParaRPr lang="en-US"/>
          </a:p>
        </p:txBody>
      </p:sp>
    </p:spTree>
    <p:extLst>
      <p:ext uri="{BB962C8B-B14F-4D97-AF65-F5344CB8AC3E}">
        <p14:creationId xmlns:p14="http://schemas.microsoft.com/office/powerpoint/2010/main" val="1098822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large variation in the 21-day mortality from AMI (i.e. outcome) for patients treated with anticoagulants</a:t>
            </a:r>
            <a:r>
              <a:rPr lang="en-US" baseline="0" dirty="0" smtClean="0"/>
              <a:t> in 22 hospitals. Hospitals with fewer patients had higher AMI mortality.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54</a:t>
            </a:fld>
            <a:endParaRPr lang="en-US"/>
          </a:p>
        </p:txBody>
      </p:sp>
    </p:spTree>
    <p:extLst>
      <p:ext uri="{BB962C8B-B14F-4D97-AF65-F5344CB8AC3E}">
        <p14:creationId xmlns:p14="http://schemas.microsoft.com/office/powerpoint/2010/main" val="498395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we treat controls? Here are 4 factors we want to learn more about through a clinical study: We want to know how subjects</a:t>
            </a:r>
            <a:r>
              <a:rPr lang="en-US" baseline="0" dirty="0" smtClean="0"/>
              <a:t> fare without treatment, the size of the Hawthorne effect, of giving placebo, and of the usual treatment.</a:t>
            </a: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55</a:t>
            </a:fld>
            <a:endParaRPr lang="en-US"/>
          </a:p>
        </p:txBody>
      </p:sp>
    </p:spTree>
    <p:extLst>
      <p:ext uri="{BB962C8B-B14F-4D97-AF65-F5344CB8AC3E}">
        <p14:creationId xmlns:p14="http://schemas.microsoft.com/office/powerpoint/2010/main" val="473820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it is regarded unethical not to give the usual treatment</a:t>
            </a:r>
            <a:r>
              <a:rPr lang="en-US" baseline="0" dirty="0" smtClean="0"/>
              <a:t> to the control group.</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56</a:t>
            </a:fld>
            <a:endParaRPr lang="en-US"/>
          </a:p>
        </p:txBody>
      </p:sp>
    </p:spTree>
    <p:extLst>
      <p:ext uri="{BB962C8B-B14F-4D97-AF65-F5344CB8AC3E}">
        <p14:creationId xmlns:p14="http://schemas.microsoft.com/office/powerpoint/2010/main" val="512522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In this slide the different </a:t>
            </a:r>
            <a:r>
              <a:rPr lang="en-US" b="1" u="sng" dirty="0" smtClean="0"/>
              <a:t>EFFECTS</a:t>
            </a:r>
            <a:r>
              <a:rPr lang="en-US" b="0" u="none" baseline="0" dirty="0" smtClean="0"/>
              <a:t> of t</a:t>
            </a:r>
            <a:r>
              <a:rPr lang="en-US" dirty="0" smtClean="0"/>
              <a:t>he specific treatment is given by the size of the different components. The measured effects depends on which disease is treated: E.g., cancer, has a high specific treatment effect.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57</a:t>
            </a:fld>
            <a:endParaRPr lang="en-US"/>
          </a:p>
        </p:txBody>
      </p:sp>
    </p:spTree>
    <p:extLst>
      <p:ext uri="{BB962C8B-B14F-4D97-AF65-F5344CB8AC3E}">
        <p14:creationId xmlns:p14="http://schemas.microsoft.com/office/powerpoint/2010/main" val="432894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Randomized,</a:t>
            </a:r>
            <a:r>
              <a:rPr lang="en-US" baseline="0" dirty="0" smtClean="0"/>
              <a:t> controlled studies may have different designs. The parallel design is probably the simplest and most used design in experimental studies. At the start of the study the subjects are randomized to intervention or control. The intervention group get the specific intervention (e.g. medication) , and the control group do not (or get placebo), and the two groups are followed over a predetermined time interval for the outcome.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58</a:t>
            </a:fld>
            <a:endParaRPr lang="en-US"/>
          </a:p>
        </p:txBody>
      </p:sp>
    </p:spTree>
    <p:extLst>
      <p:ext uri="{BB962C8B-B14F-4D97-AF65-F5344CB8AC3E}">
        <p14:creationId xmlns:p14="http://schemas.microsoft.com/office/powerpoint/2010/main" val="722551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Boiled Coffee Study, </a:t>
            </a:r>
            <a:r>
              <a:rPr lang="en-US" b="1" u="sng" dirty="0" err="1" smtClean="0"/>
              <a:t>Tromso</a:t>
            </a:r>
            <a:r>
              <a:rPr lang="en-US" b="1" u="sng" dirty="0" smtClean="0"/>
              <a:t>, Norway</a:t>
            </a:r>
            <a:r>
              <a:rPr lang="en-US" b="0" u="none" baseline="0" dirty="0" smtClean="0"/>
              <a:t> is an example of a study with parallel design. </a:t>
            </a:r>
            <a:r>
              <a:rPr lang="en-US" dirty="0" smtClean="0"/>
              <a:t>The Tromso-2 study had earlier found that increased coffee intake was associated with increased serum cholesterol levels. They therefore hypothesized  that a component of coffee was responsible. This study was designed to test this hypothesis. Three groups of </a:t>
            </a:r>
            <a:r>
              <a:rPr lang="en-US" dirty="0" err="1" smtClean="0"/>
              <a:t>hypercholesterolemic</a:t>
            </a:r>
            <a:r>
              <a:rPr lang="en-US" dirty="0" smtClean="0"/>
              <a:t> men were randomized to coffee or tea for 5 weeks. The control</a:t>
            </a:r>
            <a:r>
              <a:rPr lang="en-US" baseline="0" dirty="0" smtClean="0"/>
              <a:t> group (red line) increased their coffee intake during the study because they got the coffee for free. The other 3 groups drank tea the 5 first weeks.</a:t>
            </a:r>
            <a:endParaRPr lang="en-US" dirty="0" smtClean="0"/>
          </a:p>
          <a:p>
            <a:r>
              <a:rPr lang="en-US" b="1" u="sng" dirty="0" smtClean="0"/>
              <a:t>Finding:</a:t>
            </a:r>
            <a:r>
              <a:rPr lang="en-US" dirty="0" smtClean="0"/>
              <a:t> Tea group had 13% reduction in serum cholesterol levels, compared  to the controls (who continued their habitual coffee intake). That is a reduction in CHD risk of 25-30%, since a 1% change in cholesterol intake results in about 2% change in risk of CHD (coronary heart disease). Those who started drinking boiled</a:t>
            </a:r>
            <a:r>
              <a:rPr lang="en-US" baseline="0" dirty="0" smtClean="0"/>
              <a:t> (i.e. “cowboy”) coffee after five weeks (green line) had a sharp increase in cholesterol levels, while those who started drinking filtered coffee did not have this increase. Based on this experiment, researchers in Netherland isolated the lipid fraction in coffee and showed in an experiment that it increased cholesterol levels in young students. However, when coffee was filtered, the lipid fraction was caught in the filter.</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59</a:t>
            </a:fld>
            <a:endParaRPr lang="en-US"/>
          </a:p>
        </p:txBody>
      </p:sp>
    </p:spTree>
    <p:extLst>
      <p:ext uri="{BB962C8B-B14F-4D97-AF65-F5344CB8AC3E}">
        <p14:creationId xmlns:p14="http://schemas.microsoft.com/office/powerpoint/2010/main" val="103123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smtClean="0"/>
              <a:t>This</a:t>
            </a:r>
            <a:r>
              <a:rPr lang="en-US" b="0" u="none" baseline="0" dirty="0" smtClean="0"/>
              <a:t> slide give an overview over important study designs used in Epidemiology. There are also hybrid studies that combine features from two or more of the study designs listed here. We start out with the two main types of studies, experimental and observational:</a:t>
            </a:r>
            <a:endParaRPr lang="en-US" b="0" u="none" dirty="0" smtClean="0"/>
          </a:p>
          <a:p>
            <a:r>
              <a:rPr lang="en-US" b="0" u="none" dirty="0" smtClean="0"/>
              <a:t>In </a:t>
            </a:r>
            <a:r>
              <a:rPr lang="en-US" b="1" u="sng" dirty="0" smtClean="0"/>
              <a:t>Experimental studies </a:t>
            </a:r>
            <a:r>
              <a:rPr lang="en-US" dirty="0" smtClean="0"/>
              <a:t>the investigator decides who is exposed and who is not. The Non-controlled, non-randomized trials has little or no value in epidemiology.  We will, therefore, concentrate on the Randomized controlled trials (RCT). </a:t>
            </a:r>
          </a:p>
          <a:p>
            <a:r>
              <a:rPr lang="en-US" b="0" u="none" dirty="0" smtClean="0"/>
              <a:t>In </a:t>
            </a:r>
            <a:r>
              <a:rPr lang="en-US" b="1" u="sng" dirty="0" smtClean="0"/>
              <a:t>Observational studies </a:t>
            </a:r>
            <a:r>
              <a:rPr lang="en-US" dirty="0" smtClean="0"/>
              <a:t>the investigator observes who has been exposed, and has no control over who is assigned to treatment or not. This is often </a:t>
            </a:r>
            <a:r>
              <a:rPr lang="en-US" b="1" dirty="0" smtClean="0">
                <a:solidFill>
                  <a:srgbClr val="FF0000"/>
                </a:solidFill>
              </a:rPr>
              <a:t>self-selected </a:t>
            </a:r>
            <a:r>
              <a:rPr lang="en-US" b="1" dirty="0" smtClean="0"/>
              <a:t>(</a:t>
            </a:r>
            <a:r>
              <a:rPr lang="en-US" dirty="0" smtClean="0"/>
              <a:t> e.g. people choose themselves if they want to use estrogens or not). Observational studies, however, are subdivided into descriptive and analytic studies. </a:t>
            </a:r>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a:t>
            </a:fld>
            <a:endParaRPr lang="en-US"/>
          </a:p>
        </p:txBody>
      </p:sp>
    </p:spTree>
    <p:extLst>
      <p:ext uri="{BB962C8B-B14F-4D97-AF65-F5344CB8AC3E}">
        <p14:creationId xmlns:p14="http://schemas.microsoft.com/office/powerpoint/2010/main" val="32550560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cross-over design</a:t>
            </a:r>
            <a:r>
              <a:rPr lang="en-US" baseline="0" dirty="0" smtClean="0"/>
              <a:t> starts with randomization to intervention and control, but after a predetermined time interval on intervention or control regiments, the groups cross over, so that the intervention becomes the control group and the control group becomes the intervention group. This is regarded a very powerful experimental design.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60</a:t>
            </a:fld>
            <a:endParaRPr lang="en-US"/>
          </a:p>
        </p:txBody>
      </p:sp>
    </p:spTree>
    <p:extLst>
      <p:ext uri="{BB962C8B-B14F-4D97-AF65-F5344CB8AC3E}">
        <p14:creationId xmlns:p14="http://schemas.microsoft.com/office/powerpoint/2010/main" val="3860976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The </a:t>
            </a:r>
            <a:r>
              <a:rPr lang="en-US" b="1" u="sng" dirty="0" smtClean="0"/>
              <a:t>Walnut trial</a:t>
            </a:r>
            <a:r>
              <a:rPr lang="en-US" b="0" u="none" baseline="0" dirty="0" smtClean="0"/>
              <a:t> had a cross-over design. This intervention study w</a:t>
            </a:r>
            <a:r>
              <a:rPr lang="en-US" dirty="0" smtClean="0"/>
              <a:t>as done because AHS-I (Adventist Health Study I) showed that eating nuts 5+ times/week was associated with about 50% reduction in CHD risk compared to those who ate nuts &lt;1 time/week. It was hypothesized that walnuts  could decrease serum lipid levels. This trial was designed to test this hypothesis. The study subjects was first randomized to intervention (with a predetermined</a:t>
            </a:r>
            <a:r>
              <a:rPr lang="en-US" baseline="0" dirty="0" smtClean="0"/>
              <a:t> intake of </a:t>
            </a:r>
            <a:r>
              <a:rPr lang="en-US" dirty="0" smtClean="0"/>
              <a:t>walnuts</a:t>
            </a:r>
            <a:r>
              <a:rPr lang="en-US" baseline="0" dirty="0" smtClean="0"/>
              <a:t>), and a control group who did not get this intervention. After a predetermined time period the groups crossed over, and the intervention (i.e. walnut) group became the Step I group, and the Step I group became the Intervention (i.e. walnut) group. The </a:t>
            </a:r>
            <a:r>
              <a:rPr lang="en-US" b="1" u="sng" dirty="0" smtClean="0"/>
              <a:t>Step-I </a:t>
            </a:r>
            <a:r>
              <a:rPr lang="en-US" b="0" u="none" dirty="0" smtClean="0"/>
              <a:t>diet</a:t>
            </a:r>
            <a:r>
              <a:rPr lang="en-US" b="0" u="none" baseline="0" dirty="0" smtClean="0"/>
              <a:t> is a d</a:t>
            </a:r>
            <a:r>
              <a:rPr lang="en-US" b="0" u="none" dirty="0" smtClean="0"/>
              <a:t>iet</a:t>
            </a:r>
            <a:r>
              <a:rPr lang="en-US" dirty="0" smtClean="0"/>
              <a:t> suggested by AHA (American Heart Association) to decrease the intake of saturated fat.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61</a:t>
            </a:fld>
            <a:endParaRPr lang="en-US"/>
          </a:p>
        </p:txBody>
      </p:sp>
    </p:spTree>
    <p:extLst>
      <p:ext uri="{BB962C8B-B14F-4D97-AF65-F5344CB8AC3E}">
        <p14:creationId xmlns:p14="http://schemas.microsoft.com/office/powerpoint/2010/main" val="23726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This cross-over study found that w</a:t>
            </a:r>
            <a:r>
              <a:rPr lang="en-US" dirty="0" smtClean="0"/>
              <a:t>alnuts decreased serum total cholesterol level and LDL more than the Step-I diet.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62</a:t>
            </a:fld>
            <a:endParaRPr lang="en-US"/>
          </a:p>
        </p:txBody>
      </p:sp>
    </p:spTree>
    <p:extLst>
      <p:ext uri="{BB962C8B-B14F-4D97-AF65-F5344CB8AC3E}">
        <p14:creationId xmlns:p14="http://schemas.microsoft.com/office/powerpoint/2010/main" val="40999828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Factorial design is efficient and economical</a:t>
            </a:r>
            <a:r>
              <a:rPr lang="en-US" baseline="0" dirty="0" smtClean="0"/>
              <a:t> because it is </a:t>
            </a:r>
            <a:r>
              <a:rPr lang="en-US" dirty="0" smtClean="0"/>
              <a:t>used to test two drugs</a:t>
            </a:r>
            <a:r>
              <a:rPr lang="en-US" baseline="0" dirty="0" smtClean="0"/>
              <a:t> at the same time. In order to do that, however, the anticipated outcomes for the two drugs must be different, and their modes of action must be independent.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63</a:t>
            </a:fld>
            <a:endParaRPr lang="en-US"/>
          </a:p>
        </p:txBody>
      </p:sp>
    </p:spTree>
    <p:extLst>
      <p:ext uri="{BB962C8B-B14F-4D97-AF65-F5344CB8AC3E}">
        <p14:creationId xmlns:p14="http://schemas.microsoft.com/office/powerpoint/2010/main" val="1623589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2x2 table is a representation of a factorial design. If the effects of A and B are completely independent, treatment A compares treatment A in cells a</a:t>
            </a:r>
            <a:r>
              <a:rPr lang="en-US" baseline="0" dirty="0" smtClean="0"/>
              <a:t> + c with no treatment A, or controls in cells b + d, and treatment B compares treatment B in cells a + b with no treatment B or controls in cells c + d. If it becomes necessary to terminate one of the two studies, the other may continue as scheduled.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64</a:t>
            </a:fld>
            <a:endParaRPr lang="en-US"/>
          </a:p>
        </p:txBody>
      </p:sp>
    </p:spTree>
    <p:extLst>
      <p:ext uri="{BB962C8B-B14F-4D97-AF65-F5344CB8AC3E}">
        <p14:creationId xmlns:p14="http://schemas.microsoft.com/office/powerpoint/2010/main" val="3220884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treatment A (cells a + c) is compared to cells b + d (no</a:t>
            </a:r>
            <a:r>
              <a:rPr lang="en-US" baseline="0" dirty="0" smtClean="0"/>
              <a:t> treatment A = A-placebo).</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65</a:t>
            </a:fld>
            <a:endParaRPr lang="en-US"/>
          </a:p>
        </p:txBody>
      </p:sp>
    </p:spTree>
    <p:extLst>
      <p:ext uri="{BB962C8B-B14F-4D97-AF65-F5344CB8AC3E}">
        <p14:creationId xmlns:p14="http://schemas.microsoft.com/office/powerpoint/2010/main" val="4240491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however, treatment B (cells a + b) is compared to cells c + d (no</a:t>
            </a:r>
            <a:r>
              <a:rPr lang="en-US" baseline="0" dirty="0" smtClean="0"/>
              <a:t> treatment B = B-placebo).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66</a:t>
            </a:fld>
            <a:endParaRPr lang="en-US"/>
          </a:p>
        </p:txBody>
      </p:sp>
    </p:spTree>
    <p:extLst>
      <p:ext uri="{BB962C8B-B14F-4D97-AF65-F5344CB8AC3E}">
        <p14:creationId xmlns:p14="http://schemas.microsoft.com/office/powerpoint/2010/main" val="2173484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just a</a:t>
            </a:r>
            <a:r>
              <a:rPr lang="en-US" baseline="0" dirty="0" smtClean="0"/>
              <a:t>nother way of showing the factorial design. At the start of the study the subjects are randomized to A+B (that later becomes A) and B (that later becomes None). So A and -A are the result of a parallel design. B and -B, however, are the result of a before/after design.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67</a:t>
            </a:fld>
            <a:endParaRPr lang="en-US"/>
          </a:p>
        </p:txBody>
      </p:sp>
    </p:spTree>
    <p:extLst>
      <p:ext uri="{BB962C8B-B14F-4D97-AF65-F5344CB8AC3E}">
        <p14:creationId xmlns:p14="http://schemas.microsoft.com/office/powerpoint/2010/main" val="9350184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factorial design. The</a:t>
            </a:r>
            <a:r>
              <a:rPr lang="en-US" dirty="0" smtClean="0"/>
              <a:t> Physicians Health Study randomized 22,071 physicians to Aspirin (for primary prevention of CHD) and/or </a:t>
            </a:r>
            <a:r>
              <a:rPr lang="el-GR" dirty="0" smtClean="0"/>
              <a:t>β</a:t>
            </a:r>
            <a:r>
              <a:rPr lang="en-US" dirty="0" smtClean="0"/>
              <a:t>-carotene (for primary prevention of lung cancer).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68</a:t>
            </a:fld>
            <a:endParaRPr lang="en-US"/>
          </a:p>
        </p:txBody>
      </p:sp>
    </p:spTree>
    <p:extLst>
      <p:ext uri="{BB962C8B-B14F-4D97-AF65-F5344CB8AC3E}">
        <p14:creationId xmlns:p14="http://schemas.microsoft.com/office/powerpoint/2010/main" val="3836035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 the 2x2 table of the design.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69</a:t>
            </a:fld>
            <a:endParaRPr lang="en-US"/>
          </a:p>
        </p:txBody>
      </p:sp>
    </p:spTree>
    <p:extLst>
      <p:ext uri="{BB962C8B-B14F-4D97-AF65-F5344CB8AC3E}">
        <p14:creationId xmlns:p14="http://schemas.microsoft.com/office/powerpoint/2010/main" val="13131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Clinical </a:t>
            </a:r>
            <a:r>
              <a:rPr lang="en-US" b="1" i="1" u="sng" dirty="0"/>
              <a:t>Randomized Controlled</a:t>
            </a:r>
            <a:r>
              <a:rPr lang="en-US" b="1" u="sng" dirty="0"/>
              <a:t> Trials</a:t>
            </a:r>
            <a:r>
              <a:rPr lang="en-US" dirty="0"/>
              <a:t> </a:t>
            </a:r>
            <a:r>
              <a:rPr lang="en-US" b="1" dirty="0"/>
              <a:t>(RCT):</a:t>
            </a:r>
            <a:r>
              <a:rPr lang="en-US" dirty="0"/>
              <a:t>  </a:t>
            </a:r>
          </a:p>
          <a:p>
            <a:pPr marL="228600" indent="-228600">
              <a:buFont typeface="+mj-lt"/>
              <a:buAutoNum type="arabicPeriod"/>
            </a:pPr>
            <a:r>
              <a:rPr lang="en-US" dirty="0" smtClean="0"/>
              <a:t>Is </a:t>
            </a:r>
            <a:r>
              <a:rPr lang="en-US" dirty="0"/>
              <a:t>the backbone of modern Evidence-based </a:t>
            </a:r>
            <a:r>
              <a:rPr lang="en-US" dirty="0" smtClean="0"/>
              <a:t>medicine. Empirical knowledge is still used in clinical medicine and needs to be tested in RCTs. </a:t>
            </a:r>
            <a:endParaRPr lang="en-US" dirty="0"/>
          </a:p>
          <a:p>
            <a:pPr marL="228600" indent="-228600">
              <a:buFont typeface="+mj-lt"/>
              <a:buAutoNum type="arabicPeriod"/>
            </a:pPr>
            <a:r>
              <a:rPr lang="en-US" dirty="0"/>
              <a:t>Is extensively used to make health care decisions</a:t>
            </a:r>
          </a:p>
          <a:p>
            <a:pPr marL="228600" indent="-228600">
              <a:buFont typeface="+mj-lt"/>
              <a:buAutoNum type="arabicPeriod"/>
            </a:pPr>
            <a:r>
              <a:rPr lang="en-US" dirty="0"/>
              <a:t>Provides current best evidence</a:t>
            </a:r>
          </a:p>
          <a:p>
            <a:pPr marL="228600" indent="-228600">
              <a:buFont typeface="+mj-lt"/>
              <a:buAutoNum type="arabicPeriod"/>
            </a:pPr>
            <a:r>
              <a:rPr lang="en-US" dirty="0"/>
              <a:t>Usually represent the best clinical expertise </a:t>
            </a:r>
          </a:p>
          <a:p>
            <a:r>
              <a:rPr lang="en-US" b="1" u="sng" dirty="0" smtClean="0"/>
              <a:t>Field trials </a:t>
            </a:r>
            <a:r>
              <a:rPr lang="en-US" dirty="0" smtClean="0"/>
              <a:t>– e.g. vaccine trials</a:t>
            </a:r>
          </a:p>
          <a:p>
            <a:r>
              <a:rPr lang="en-US" b="1" u="sng" dirty="0" smtClean="0"/>
              <a:t>Community trials</a:t>
            </a:r>
            <a:r>
              <a:rPr lang="en-US" dirty="0" smtClean="0"/>
              <a:t> – e.g. fluoridation of drinking water.  </a:t>
            </a:r>
          </a:p>
          <a:p>
            <a:pPr marL="228600" indent="-228600">
              <a:buFont typeface="+mj-lt"/>
              <a:buAutoNum type="arabicPeriod"/>
            </a:pPr>
            <a:r>
              <a:rPr lang="en-US" dirty="0" smtClean="0"/>
              <a:t>Fluoridation of drinking water was a hot topic many years back because of fears of side effects of a measure that was “forced” on everyone. </a:t>
            </a:r>
          </a:p>
          <a:p>
            <a:pPr marL="228600" indent="-228600">
              <a:buFont typeface="+mj-lt"/>
              <a:buAutoNum type="arabicPeriod"/>
            </a:pPr>
            <a:r>
              <a:rPr lang="en-US" dirty="0" smtClean="0"/>
              <a:t>It turned out to have a very positive effect in preventing caries (decaying teeth)</a:t>
            </a:r>
          </a:p>
          <a:p>
            <a:pPr marL="228600" indent="-228600">
              <a:buFont typeface="+mj-lt"/>
              <a:buAutoNum type="arabicPeriod"/>
            </a:pPr>
            <a:r>
              <a:rPr lang="en-US" dirty="0" smtClean="0"/>
              <a:t>Now the debate is back because of increased risk of fluorosis (causing mottling of tooth enamel) caused by  excessive exposure to fluorides from different sources (food, water, supplements).</a:t>
            </a:r>
          </a:p>
          <a:p>
            <a:pPr marL="0" indent="0">
              <a:buFont typeface="+mj-lt"/>
              <a:buNone/>
            </a:pPr>
            <a:r>
              <a:rPr lang="en-US" dirty="0" smtClean="0"/>
              <a:t>In experimental studies the investigator controls the exposure or treatment, which may be a new drug, a new procedure, new or changed treatment, or a new intervention.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a:t>
            </a:fld>
            <a:endParaRPr lang="en-US"/>
          </a:p>
        </p:txBody>
      </p:sp>
    </p:spTree>
    <p:extLst>
      <p:ext uri="{BB962C8B-B14F-4D97-AF65-F5344CB8AC3E}">
        <p14:creationId xmlns:p14="http://schemas.microsoft.com/office/powerpoint/2010/main" val="3505275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Cells a + c are testing aspirin</a:t>
            </a:r>
            <a:r>
              <a:rPr lang="en-US" baseline="0" dirty="0" smtClean="0"/>
              <a:t> against no-aspirin </a:t>
            </a:r>
            <a:r>
              <a:rPr lang="en-US" baseline="0" dirty="0" smtClean="0"/>
              <a:t>in cells </a:t>
            </a:r>
            <a:r>
              <a:rPr lang="en-US" baseline="0" dirty="0" smtClean="0"/>
              <a:t>b + </a:t>
            </a:r>
            <a:r>
              <a:rPr lang="en-US" baseline="0" dirty="0" smtClean="0"/>
              <a:t>d, which also are labelled A-placebo.</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70</a:t>
            </a:fld>
            <a:endParaRPr lang="en-US"/>
          </a:p>
        </p:txBody>
      </p:sp>
    </p:spTree>
    <p:extLst>
      <p:ext uri="{BB962C8B-B14F-4D97-AF65-F5344CB8AC3E}">
        <p14:creationId xmlns:p14="http://schemas.microsoft.com/office/powerpoint/2010/main" val="29100648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this case cells a + b are testing </a:t>
            </a:r>
            <a:r>
              <a:rPr lang="el-GR" dirty="0" smtClean="0"/>
              <a:t>β</a:t>
            </a:r>
            <a:r>
              <a:rPr lang="en-US" dirty="0" smtClean="0"/>
              <a:t>-carotene</a:t>
            </a:r>
            <a:r>
              <a:rPr lang="en-US" baseline="0" dirty="0" smtClean="0"/>
              <a:t> against no-</a:t>
            </a:r>
            <a:r>
              <a:rPr lang="el-GR" dirty="0" smtClean="0"/>
              <a:t>β</a:t>
            </a:r>
            <a:r>
              <a:rPr lang="en-US" dirty="0" smtClean="0"/>
              <a:t>-carotene</a:t>
            </a:r>
            <a:r>
              <a:rPr lang="en-US" baseline="0" dirty="0" smtClean="0"/>
              <a:t> </a:t>
            </a:r>
            <a:r>
              <a:rPr lang="en-US" baseline="0" dirty="0" smtClean="0"/>
              <a:t>in cells </a:t>
            </a:r>
            <a:r>
              <a:rPr lang="en-US" baseline="0" dirty="0" smtClean="0"/>
              <a:t>c + </a:t>
            </a:r>
            <a:r>
              <a:rPr lang="en-US" baseline="0" dirty="0" smtClean="0"/>
              <a:t>d, which also are labelled </a:t>
            </a:r>
            <a:r>
              <a:rPr lang="el-GR" baseline="0" dirty="0" smtClean="0"/>
              <a:t>β</a:t>
            </a:r>
            <a:r>
              <a:rPr lang="en-US" baseline="0" dirty="0" smtClean="0"/>
              <a:t>-placebo.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71</a:t>
            </a:fld>
            <a:endParaRPr lang="en-US"/>
          </a:p>
        </p:txBody>
      </p:sp>
    </p:spTree>
    <p:extLst>
      <p:ext uri="{BB962C8B-B14F-4D97-AF65-F5344CB8AC3E}">
        <p14:creationId xmlns:p14="http://schemas.microsoft.com/office/powerpoint/2010/main" val="14346242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Experimental</a:t>
            </a:r>
            <a:r>
              <a:rPr lang="en-US" baseline="0" dirty="0" smtClean="0"/>
              <a:t> studies (i.e. randomized, controlled clinical trials) that lasts over longer periods of time always should have a “Midway Assessment”, and a “stopping rule” to end the study if there are significant differences between intervention (i.e. treatment) and control groups. Such differences makes it unethical to continue the research. The </a:t>
            </a:r>
            <a:r>
              <a:rPr lang="el-GR" baseline="0" dirty="0" smtClean="0"/>
              <a:t>β</a:t>
            </a:r>
            <a:r>
              <a:rPr lang="en-US" baseline="0" dirty="0" smtClean="0"/>
              <a:t>-carotene arm of the US Physicians Study was stopped because a significant increased risk of lung cancer was found. However, the Aspirin arm of the study continued.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72</a:t>
            </a:fld>
            <a:endParaRPr lang="en-US"/>
          </a:p>
        </p:txBody>
      </p:sp>
    </p:spTree>
    <p:extLst>
      <p:ext uri="{BB962C8B-B14F-4D97-AF65-F5344CB8AC3E}">
        <p14:creationId xmlns:p14="http://schemas.microsoft.com/office/powerpoint/2010/main" val="25554026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Blinding (i.e.</a:t>
            </a:r>
            <a:r>
              <a:rPr lang="en-US" baseline="0" dirty="0" smtClean="0"/>
              <a:t> masking) is an important part of many experimental study designs because it lowers the risk of many biases in the study. </a:t>
            </a:r>
            <a:r>
              <a:rPr lang="en-US" b="1" u="sng" baseline="0" dirty="0" smtClean="0"/>
              <a:t>Single blinding</a:t>
            </a:r>
            <a:r>
              <a:rPr lang="en-US" baseline="0" dirty="0" smtClean="0"/>
              <a:t> is blinding of only the patients/study subjects. </a:t>
            </a:r>
            <a:r>
              <a:rPr lang="en-US" b="1" u="sng" baseline="0" dirty="0" smtClean="0"/>
              <a:t>Double blinding </a:t>
            </a:r>
            <a:r>
              <a:rPr lang="en-US" baseline="0" dirty="0" smtClean="0"/>
              <a:t>includes both patients and clinicians/caretakers, while </a:t>
            </a:r>
            <a:r>
              <a:rPr lang="en-US" b="1" u="sng" baseline="0" dirty="0" smtClean="0"/>
              <a:t>triple blinding</a:t>
            </a:r>
            <a:r>
              <a:rPr lang="en-US" baseline="0" dirty="0" smtClean="0"/>
              <a:t> in addition involves the assessors of outcome. The </a:t>
            </a:r>
            <a:r>
              <a:rPr lang="en-US" b="1" u="sng" baseline="0" dirty="0" smtClean="0"/>
              <a:t>blinding “code” </a:t>
            </a:r>
            <a:r>
              <a:rPr lang="en-US" baseline="0" dirty="0" smtClean="0"/>
              <a:t>must be revealed at the end of the study.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73</a:t>
            </a:fld>
            <a:endParaRPr lang="en-US"/>
          </a:p>
        </p:txBody>
      </p:sp>
    </p:spTree>
    <p:extLst>
      <p:ext uri="{BB962C8B-B14F-4D97-AF65-F5344CB8AC3E}">
        <p14:creationId xmlns:p14="http://schemas.microsoft.com/office/powerpoint/2010/main" val="25389439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advantages of blinding are listed here. Remember that a non-blind committee</a:t>
            </a:r>
            <a:r>
              <a:rPr lang="en-US" baseline="0" dirty="0" smtClean="0"/>
              <a:t> for midway assessment has to be part of the study. Blinding is not  possible in cases where physiologic  effects of the treatment/drug is evident, and some examples are listed here.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74</a:t>
            </a:fld>
            <a:endParaRPr lang="en-US"/>
          </a:p>
        </p:txBody>
      </p:sp>
    </p:spTree>
    <p:extLst>
      <p:ext uri="{BB962C8B-B14F-4D97-AF65-F5344CB8AC3E}">
        <p14:creationId xmlns:p14="http://schemas.microsoft.com/office/powerpoint/2010/main" val="1862819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Non-random allocation</a:t>
            </a:r>
            <a:r>
              <a:rPr lang="en-US" b="0" u="none" baseline="0" dirty="0" smtClean="0"/>
              <a:t> of study subjects are p</a:t>
            </a:r>
            <a:r>
              <a:rPr lang="en-US" dirty="0" smtClean="0"/>
              <a:t>rone to selection bias, and therefore is hard to publish.</a:t>
            </a:r>
          </a:p>
          <a:p>
            <a:r>
              <a:rPr lang="en-US" b="1" u="sng" dirty="0" smtClean="0"/>
              <a:t>Allocation of people to “best” treatment </a:t>
            </a:r>
            <a:r>
              <a:rPr lang="en-US" b="0" u="none" dirty="0" smtClean="0"/>
              <a:t> may i</a:t>
            </a:r>
            <a:r>
              <a:rPr lang="en-US" u="none" dirty="0" smtClean="0"/>
              <a:t>nvalidate</a:t>
            </a:r>
            <a:r>
              <a:rPr lang="en-US" dirty="0" smtClean="0"/>
              <a:t> the study, and makes it almost impossible to publish the results.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75</a:t>
            </a:fld>
            <a:endParaRPr lang="en-US"/>
          </a:p>
        </p:txBody>
      </p:sp>
    </p:spTree>
    <p:extLst>
      <p:ext uri="{BB962C8B-B14F-4D97-AF65-F5344CB8AC3E}">
        <p14:creationId xmlns:p14="http://schemas.microsoft.com/office/powerpoint/2010/main" val="19309114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random</a:t>
            </a:r>
            <a:r>
              <a:rPr lang="en-US" baseline="0" dirty="0" smtClean="0"/>
              <a:t> allocation of study subjects causes them to have equal chance to being in the intervention/treatment or control group. It also causes known and unknown factors to be evenly distributed between the groups. Whether the randomization process has been successful usually is evident from table 1 where the control and intervention groups at baseline are compared.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76</a:t>
            </a:fld>
            <a:endParaRPr lang="en-US"/>
          </a:p>
        </p:txBody>
      </p:sp>
    </p:spTree>
    <p:extLst>
      <p:ext uri="{BB962C8B-B14F-4D97-AF65-F5344CB8AC3E}">
        <p14:creationId xmlns:p14="http://schemas.microsoft.com/office/powerpoint/2010/main" val="1162570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factors than</a:t>
            </a:r>
            <a:r>
              <a:rPr lang="en-US" baseline="0" dirty="0" smtClean="0"/>
              <a:t> treatment may be related to the outcome: These are confounders, which we will cover later. </a:t>
            </a:r>
            <a:r>
              <a:rPr lang="en-US" dirty="0" smtClean="0"/>
              <a:t>In older subjects an</a:t>
            </a:r>
            <a:r>
              <a:rPr lang="en-US" baseline="0" dirty="0" smtClean="0"/>
              <a:t> important prognostic factor is age, because prognosis usually is much worse in older people. It is of interest, therefore, that two treatment groups are comparable with respect to age. In order to achieve that we may stratify on age by doing block randomization.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77</a:t>
            </a:fld>
            <a:endParaRPr lang="en-US"/>
          </a:p>
        </p:txBody>
      </p:sp>
    </p:spTree>
    <p:extLst>
      <p:ext uri="{BB962C8B-B14F-4D97-AF65-F5344CB8AC3E}">
        <p14:creationId xmlns:p14="http://schemas.microsoft.com/office/powerpoint/2010/main" val="629931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0" u="none" dirty="0" smtClean="0"/>
              <a:t>In this example of stratified (i.e. block) randomization we first divide the subjects into prognostic strata, </a:t>
            </a:r>
            <a:r>
              <a:rPr lang="en-US" dirty="0" smtClean="0"/>
              <a:t>(e.g. stage of cancer) according to one or more prognostic factors. We</a:t>
            </a:r>
            <a:r>
              <a:rPr lang="en-US" baseline="0" dirty="0" smtClean="0"/>
              <a:t> then randomize subjects </a:t>
            </a:r>
            <a:r>
              <a:rPr lang="en-US" dirty="0" smtClean="0"/>
              <a:t>separately within each stratum into  </a:t>
            </a:r>
            <a:r>
              <a:rPr lang="en-US" b="1" dirty="0" smtClean="0"/>
              <a:t>T = treatment</a:t>
            </a:r>
            <a:r>
              <a:rPr lang="en-US" dirty="0" smtClean="0"/>
              <a:t> (intervention)  groups and  </a:t>
            </a:r>
            <a:r>
              <a:rPr lang="en-US" b="1" dirty="0" smtClean="0"/>
              <a:t>C = control </a:t>
            </a:r>
            <a:r>
              <a:rPr lang="en-US" dirty="0" smtClean="0"/>
              <a:t>groups. Finally, in the final Study Groups</a:t>
            </a:r>
            <a:r>
              <a:rPr lang="en-US" baseline="0" dirty="0" smtClean="0"/>
              <a:t> </a:t>
            </a:r>
            <a:r>
              <a:rPr lang="en-US" dirty="0" smtClean="0"/>
              <a:t>all Treatment/Intervention</a:t>
            </a:r>
            <a:r>
              <a:rPr lang="en-US" baseline="0" dirty="0" smtClean="0"/>
              <a:t> subjects are gathered in one group, and all controls are gathered in the control group.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78</a:t>
            </a:fld>
            <a:endParaRPr lang="en-US"/>
          </a:p>
        </p:txBody>
      </p:sp>
    </p:spTree>
    <p:extLst>
      <p:ext uri="{BB962C8B-B14F-4D97-AF65-F5344CB8AC3E}">
        <p14:creationId xmlns:p14="http://schemas.microsoft.com/office/powerpoint/2010/main" val="1072557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Endpoints (i.e. outcomes) are characterized as hard, soft or very soft. While</a:t>
            </a:r>
            <a:r>
              <a:rPr lang="en-US" baseline="0" dirty="0" smtClean="0"/>
              <a:t> death is a hard and final endpoint, activity of daily living (ADL) is a soft endpoint that require more strict definition, and quality of life is a very soft endpoint needing even more detailed criteria for assessment. So, the softer the endpoint, the more detailed definition is required to characterize it. Those criteria must be in place before the study starts.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79</a:t>
            </a:fld>
            <a:endParaRPr lang="en-US"/>
          </a:p>
        </p:txBody>
      </p:sp>
    </p:spTree>
    <p:extLst>
      <p:ext uri="{BB962C8B-B14F-4D97-AF65-F5344CB8AC3E}">
        <p14:creationId xmlns:p14="http://schemas.microsoft.com/office/powerpoint/2010/main" val="3391723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Clinical questions often happens because someone has observed something that give rise to hypothesis to test, and often the RCT is the design used to test such hypothesis. Treatment options are often compared and tested in randomized, experimental clinical trials. This is the modern scientific method</a:t>
            </a:r>
            <a:r>
              <a:rPr lang="en-US" baseline="0" dirty="0" smtClean="0"/>
              <a:t> used to make health-care decisions based on evidence. It is evidence-based medicine, based on current best evidence, clinical expertise, pathophysiological knowledge, and patient preference.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a:t>
            </a:fld>
            <a:endParaRPr lang="en-US"/>
          </a:p>
        </p:txBody>
      </p:sp>
    </p:spTree>
    <p:extLst>
      <p:ext uri="{BB962C8B-B14F-4D97-AF65-F5344CB8AC3E}">
        <p14:creationId xmlns:p14="http://schemas.microsoft.com/office/powerpoint/2010/main" val="1448104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subjects needed to enroll in the study has to be calculated before the study starts, by doing power calculations. This number is a function of the precision of the measurements we are doing, and by what statistical (p-value) and clinical significance we want.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80</a:t>
            </a:fld>
            <a:endParaRPr lang="en-US"/>
          </a:p>
        </p:txBody>
      </p:sp>
    </p:spTree>
    <p:extLst>
      <p:ext uri="{BB962C8B-B14F-4D97-AF65-F5344CB8AC3E}">
        <p14:creationId xmlns:p14="http://schemas.microsoft.com/office/powerpoint/2010/main" val="17780813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You</a:t>
            </a:r>
            <a:r>
              <a:rPr lang="en-US" b="1" u="sng" baseline="0" dirty="0" smtClean="0"/>
              <a:t> will have questions about type I and type II errors at midterm and final.</a:t>
            </a:r>
            <a:endParaRPr lang="en-US" b="1" u="sng" dirty="0" smtClean="0"/>
          </a:p>
          <a:p>
            <a:r>
              <a:rPr lang="en-US" b="1" u="sng" dirty="0" smtClean="0"/>
              <a:t>Type I error</a:t>
            </a:r>
            <a:r>
              <a:rPr lang="en-US" dirty="0" smtClean="0"/>
              <a:t> (i.e. </a:t>
            </a:r>
            <a:r>
              <a:rPr lang="el-GR" dirty="0" smtClean="0"/>
              <a:t>α</a:t>
            </a:r>
            <a:r>
              <a:rPr lang="en-US" dirty="0" smtClean="0"/>
              <a:t>-error) </a:t>
            </a:r>
            <a:r>
              <a:rPr lang="en-US" b="0" i="1" u="sng" dirty="0" smtClean="0"/>
              <a:t>is to reject the null hypothesis when it is true</a:t>
            </a:r>
            <a:r>
              <a:rPr lang="en-US" dirty="0" smtClean="0"/>
              <a:t>. The null</a:t>
            </a:r>
            <a:r>
              <a:rPr lang="en-US" baseline="0" dirty="0" smtClean="0"/>
              <a:t> hypothesis states that there is no difference. The study results then are falsely positive, i.e. the study finds a difference in treatments, when in reality there is no difference. The </a:t>
            </a:r>
            <a:r>
              <a:rPr lang="el-GR" baseline="0" dirty="0" smtClean="0"/>
              <a:t>α</a:t>
            </a:r>
            <a:r>
              <a:rPr lang="en-US" baseline="0" dirty="0" smtClean="0"/>
              <a:t> = p-value = the significance level = the probability of making a type I error.</a:t>
            </a:r>
            <a:r>
              <a:rPr lang="en-US" dirty="0" smtClean="0"/>
              <a:t> A p-value of 0.05 indicate that the possibility of getting the result by pure chance is 5%. The alpha level is the probability of making a type 1 error.</a:t>
            </a:r>
          </a:p>
          <a:p>
            <a:r>
              <a:rPr lang="en-US" b="1" u="sng" dirty="0" smtClean="0"/>
              <a:t>Type II error</a:t>
            </a:r>
            <a:r>
              <a:rPr lang="en-US" dirty="0" smtClean="0"/>
              <a:t> (i.e. </a:t>
            </a:r>
            <a:r>
              <a:rPr lang="el-GR" dirty="0" smtClean="0"/>
              <a:t>β</a:t>
            </a:r>
            <a:r>
              <a:rPr lang="en-US" dirty="0" smtClean="0"/>
              <a:t>-error) </a:t>
            </a:r>
            <a:r>
              <a:rPr lang="en-US" i="1" u="sng" dirty="0" smtClean="0"/>
              <a:t>is</a:t>
            </a:r>
            <a:r>
              <a:rPr lang="en-US" i="1" u="sng" baseline="0" dirty="0" smtClean="0"/>
              <a:t> to reject the alternative hypothesis when it is true</a:t>
            </a:r>
            <a:r>
              <a:rPr lang="en-US" baseline="0" dirty="0" smtClean="0"/>
              <a:t>. The alternative hypothesis states that there is a difference. The study results then are falsely negative, i.e. the study fails to find a difference in treatments when in reality there is a difference. </a:t>
            </a:r>
            <a:r>
              <a:rPr lang="el-GR" baseline="0" dirty="0" smtClean="0"/>
              <a:t>Β</a:t>
            </a:r>
            <a:r>
              <a:rPr lang="en-US" baseline="0" dirty="0" smtClean="0"/>
              <a:t> = the beta level is the probability of making a type II error.</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81</a:t>
            </a:fld>
            <a:endParaRPr lang="en-US"/>
          </a:p>
        </p:txBody>
      </p:sp>
    </p:spTree>
    <p:extLst>
      <p:ext uri="{BB962C8B-B14F-4D97-AF65-F5344CB8AC3E}">
        <p14:creationId xmlns:p14="http://schemas.microsoft.com/office/powerpoint/2010/main" val="27031260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are listed possible reasons for non-compliance in a randomized clinical trial.</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82</a:t>
            </a:fld>
            <a:endParaRPr lang="en-US"/>
          </a:p>
        </p:txBody>
      </p:sp>
    </p:spTree>
    <p:extLst>
      <p:ext uri="{BB962C8B-B14F-4D97-AF65-F5344CB8AC3E}">
        <p14:creationId xmlns:p14="http://schemas.microsoft.com/office/powerpoint/2010/main" val="8039481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and next slides are listed strategies to enhance compliance in</a:t>
            </a:r>
            <a:r>
              <a:rPr lang="en-US" baseline="0" dirty="0" smtClean="0"/>
              <a:t> a randomized clinical trial.</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83</a:t>
            </a:fld>
            <a:endParaRPr lang="en-US"/>
          </a:p>
        </p:txBody>
      </p:sp>
    </p:spTree>
    <p:extLst>
      <p:ext uri="{BB962C8B-B14F-4D97-AF65-F5344CB8AC3E}">
        <p14:creationId xmlns:p14="http://schemas.microsoft.com/office/powerpoint/2010/main" val="4084509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basically two ways to</a:t>
            </a:r>
            <a:r>
              <a:rPr lang="en-US" baseline="0" dirty="0" smtClean="0"/>
              <a:t> deal with non-compliance in a randomized clinical trial: by register degree of non-compliance in each subject, and to use intention-to-treat approach when analyzing. Intention-to-treat mean that all subjects randomized to intervention or control are included in that group whether they followed the instructions or not.</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85</a:t>
            </a:fld>
            <a:endParaRPr lang="en-US"/>
          </a:p>
        </p:txBody>
      </p:sp>
    </p:spTree>
    <p:extLst>
      <p:ext uri="{BB962C8B-B14F-4D97-AF65-F5344CB8AC3E}">
        <p14:creationId xmlns:p14="http://schemas.microsoft.com/office/powerpoint/2010/main" val="38637394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86</a:t>
            </a:fld>
            <a:endParaRPr lang="en-US"/>
          </a:p>
        </p:txBody>
      </p:sp>
    </p:spTree>
    <p:extLst>
      <p:ext uri="{BB962C8B-B14F-4D97-AF65-F5344CB8AC3E}">
        <p14:creationId xmlns:p14="http://schemas.microsoft.com/office/powerpoint/2010/main" val="25273822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a:t>
            </a:r>
            <a:r>
              <a:rPr lang="en-US" dirty="0" err="1" smtClean="0"/>
              <a:t>analyse</a:t>
            </a:r>
            <a:r>
              <a:rPr lang="en-US" dirty="0" smtClean="0"/>
              <a:t> parallel, cross-over and factorial design is important. However, I will not ask questions about statistical analyses at midterm</a:t>
            </a:r>
            <a:r>
              <a:rPr lang="en-US" baseline="0" dirty="0" smtClean="0"/>
              <a:t> or final.</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87</a:t>
            </a:fld>
            <a:endParaRPr lang="en-US"/>
          </a:p>
        </p:txBody>
      </p:sp>
    </p:spTree>
    <p:extLst>
      <p:ext uri="{BB962C8B-B14F-4D97-AF65-F5344CB8AC3E}">
        <p14:creationId xmlns:p14="http://schemas.microsoft.com/office/powerpoint/2010/main" val="41866285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Measures of effect are important. Relative Risk/Risk</a:t>
            </a:r>
            <a:r>
              <a:rPr lang="en-US" baseline="0" dirty="0" smtClean="0"/>
              <a:t> Ratio/Rate Ratio is the incidence in the exposed divided by incidence in not exposed. Cumulative Incidence measures absolute risk. Attributable risk is the incidence in the exposed minus incidence in the not exposed, and is also called Risk Difference or excess risk.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88</a:t>
            </a:fld>
            <a:endParaRPr lang="en-US"/>
          </a:p>
        </p:txBody>
      </p:sp>
    </p:spTree>
    <p:extLst>
      <p:ext uri="{BB962C8B-B14F-4D97-AF65-F5344CB8AC3E}">
        <p14:creationId xmlns:p14="http://schemas.microsoft.com/office/powerpoint/2010/main" val="4400109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these names are of the same measure.</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89</a:t>
            </a:fld>
            <a:endParaRPr lang="en-US"/>
          </a:p>
        </p:txBody>
      </p:sp>
    </p:spTree>
    <p:extLst>
      <p:ext uri="{BB962C8B-B14F-4D97-AF65-F5344CB8AC3E}">
        <p14:creationId xmlns:p14="http://schemas.microsoft.com/office/powerpoint/2010/main" val="1986627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Numbers Needed to Treat (NNT)</a:t>
            </a:r>
            <a:r>
              <a:rPr lang="en-US" b="0" u="none" baseline="0" dirty="0" smtClean="0"/>
              <a:t> is a measure used increasingly in epidemiology. NNT equals 1/RD. NNT states h</a:t>
            </a:r>
            <a:r>
              <a:rPr lang="en-US" dirty="0" smtClean="0"/>
              <a:t>ow many must be treated to avoid (save) one outcome? The fewer that has to be treated to avoid one outcome, the more effective is the treatment or intervention.</a:t>
            </a:r>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90</a:t>
            </a:fld>
            <a:endParaRPr lang="en-US"/>
          </a:p>
        </p:txBody>
      </p:sp>
    </p:spTree>
    <p:extLst>
      <p:ext uri="{BB962C8B-B14F-4D97-AF65-F5344CB8AC3E}">
        <p14:creationId xmlns:p14="http://schemas.microsoft.com/office/powerpoint/2010/main" val="151826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histories and case series have earlier been used as</a:t>
            </a:r>
            <a:r>
              <a:rPr lang="en-US" baseline="0" dirty="0" smtClean="0"/>
              <a:t> basis for treatment decisions. Not any more!! However, case histories/series may give indications of treatment options that may be explored further in better designed studies, and ultimately in a randomized, clinical trial designed to test its usefulness in the treatment of a specific disease.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a:t>
            </a:fld>
            <a:endParaRPr lang="en-US"/>
          </a:p>
        </p:txBody>
      </p:sp>
    </p:spTree>
    <p:extLst>
      <p:ext uri="{BB962C8B-B14F-4D97-AF65-F5344CB8AC3E}">
        <p14:creationId xmlns:p14="http://schemas.microsoft.com/office/powerpoint/2010/main" val="2673738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 for drug 1 that the difference between adverse events in the placebo (i.e. control)</a:t>
            </a:r>
            <a:r>
              <a:rPr lang="en-US" baseline="0" dirty="0" smtClean="0"/>
              <a:t> group and the Active (i.e. intervention) group is 0.1. NNT is 1/.10=10, meaning that to prevent one adverse outcome (e.g. death) we need to treat 10 persons for 4 years. </a:t>
            </a:r>
            <a:r>
              <a:rPr lang="en-US" baseline="0" dirty="0" smtClean="0"/>
              <a:t>For drug 2 the difference in adverse events between the intervention or active group and the placebo or control group is .05. NNT is 1/.05=20, meaning that for drug 2 we have to treat 20 persons for 4 years to avoid one adverse event.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91</a:t>
            </a:fld>
            <a:endParaRPr lang="en-US"/>
          </a:p>
        </p:txBody>
      </p:sp>
    </p:spTree>
    <p:extLst>
      <p:ext uri="{BB962C8B-B14F-4D97-AF65-F5344CB8AC3E}">
        <p14:creationId xmlns:p14="http://schemas.microsoft.com/office/powerpoint/2010/main" val="13301420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years back the British Medical Research Council found that to prevent one death, stroke or other complication caused by hypertension, 17 patients had to be treated for 3 years.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92</a:t>
            </a:fld>
            <a:endParaRPr lang="en-US"/>
          </a:p>
        </p:txBody>
      </p:sp>
    </p:spTree>
    <p:extLst>
      <p:ext uri="{BB962C8B-B14F-4D97-AF65-F5344CB8AC3E}">
        <p14:creationId xmlns:p14="http://schemas.microsoft.com/office/powerpoint/2010/main" val="10497548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ethical issues to</a:t>
            </a:r>
            <a:r>
              <a:rPr lang="en-US" baseline="0" dirty="0" smtClean="0"/>
              <a:t> remember: You do not initiate an intervention study to evaluate a treatment that you know is inferior to what we already are using. </a:t>
            </a:r>
          </a:p>
          <a:p>
            <a:r>
              <a:rPr lang="en-US" baseline="0" dirty="0" smtClean="0"/>
              <a:t>The study you initiate must be of relevant clinical importance. Informed consent is crucial. Be sure to have large enough sample size to finish the study in a timely manner. The IRB is there for a reason. Never ever try to do research on human beings without the necessary permission. Periodic (midway) review has to be done in studies lasting over a longer period of time.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93</a:t>
            </a:fld>
            <a:endParaRPr lang="en-US"/>
          </a:p>
        </p:txBody>
      </p:sp>
    </p:spTree>
    <p:extLst>
      <p:ext uri="{BB962C8B-B14F-4D97-AF65-F5344CB8AC3E}">
        <p14:creationId xmlns:p14="http://schemas.microsoft.com/office/powerpoint/2010/main" val="574764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CONSORT statement is the “Gold standard” on how a</a:t>
            </a:r>
            <a:r>
              <a:rPr lang="en-US" baseline="0" dirty="0" smtClean="0"/>
              <a:t> randomized controlled study should be reported. The statement was made by a group who gave guidelines for publishing clinical trials.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94</a:t>
            </a:fld>
            <a:endParaRPr lang="en-US"/>
          </a:p>
        </p:txBody>
      </p:sp>
    </p:spTree>
    <p:extLst>
      <p:ext uri="{BB962C8B-B14F-4D97-AF65-F5344CB8AC3E}">
        <p14:creationId xmlns:p14="http://schemas.microsoft.com/office/powerpoint/2010/main" val="3601563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always will need lots of numbers! It </a:t>
            </a:r>
            <a:r>
              <a:rPr lang="en-US" dirty="0" smtClean="0"/>
              <a:t>is important that the reader knows what proportion of eligible participants actually was randomized. How many was excluded for various reasons? A flow diagram like this should help researchers to optimize the quality of how to report a simple </a:t>
            </a:r>
            <a:r>
              <a:rPr lang="en-US" dirty="0" smtClean="0"/>
              <a:t>Randomized Controlled Trial.</a:t>
            </a:r>
            <a:endParaRPr lang="en-US" b="1" u="sng"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95</a:t>
            </a:fld>
            <a:endParaRPr lang="en-US"/>
          </a:p>
        </p:txBody>
      </p:sp>
    </p:spTree>
    <p:extLst>
      <p:ext uri="{BB962C8B-B14F-4D97-AF65-F5344CB8AC3E}">
        <p14:creationId xmlns:p14="http://schemas.microsoft.com/office/powerpoint/2010/main" val="12794179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major advantages of Clinical</a:t>
            </a:r>
            <a:r>
              <a:rPr lang="en-US" baseline="0" dirty="0" smtClean="0"/>
              <a:t> Trials. The researcher is in charge to plan and design the study. In the process the researcher must balance prognostic factors between intervention and control groups to avoid biased results. The prognosis of a cancer depends on what stage is included in a study. If randomization results in many subjects with advanced stages are included in the intervention group as compared to the control group, that may result in the intervention looking unsuccessful. Table 1 in randomized studies will tell whether a factor after randomization is significantly different between the comparison groups. For the statistical assumptions to be met, the comparison groups must be as alike as possible, except for the factor(s) under study.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96</a:t>
            </a:fld>
            <a:endParaRPr lang="en-US"/>
          </a:p>
        </p:txBody>
      </p:sp>
    </p:spTree>
    <p:extLst>
      <p:ext uri="{BB962C8B-B14F-4D97-AF65-F5344CB8AC3E}">
        <p14:creationId xmlns:p14="http://schemas.microsoft.com/office/powerpoint/2010/main" val="1253009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summary list of major disadvantages of Randomized, clinical trials.</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97</a:t>
            </a:fld>
            <a:endParaRPr lang="en-US"/>
          </a:p>
        </p:txBody>
      </p:sp>
    </p:spTree>
    <p:extLst>
      <p:ext uri="{BB962C8B-B14F-4D97-AF65-F5344CB8AC3E}">
        <p14:creationId xmlns:p14="http://schemas.microsoft.com/office/powerpoint/2010/main" val="25350471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real world</a:t>
            </a:r>
            <a:r>
              <a:rPr lang="en-US" baseline="0" dirty="0" smtClean="0"/>
              <a:t> we are still relying on empirical treatments, and there are treatments out there that need to be tested in a randomized design in order to further expand evidence-based medicine.</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98</a:t>
            </a:fld>
            <a:endParaRPr lang="en-US"/>
          </a:p>
        </p:txBody>
      </p:sp>
    </p:spTree>
    <p:extLst>
      <p:ext uri="{BB962C8B-B14F-4D97-AF65-F5344CB8AC3E}">
        <p14:creationId xmlns:p14="http://schemas.microsoft.com/office/powerpoint/2010/main" val="11534238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examples on field trials and community trials. </a:t>
            </a:r>
            <a:r>
              <a:rPr lang="en-US" dirty="0" smtClean="0"/>
              <a:t>Fluoridation </a:t>
            </a:r>
            <a:r>
              <a:rPr lang="en-US" dirty="0" smtClean="0"/>
              <a:t>of drinking water </a:t>
            </a:r>
            <a:r>
              <a:rPr lang="en-US" dirty="0" smtClean="0"/>
              <a:t>is a good example of a preventive measure that have </a:t>
            </a:r>
            <a:r>
              <a:rPr lang="en-US" dirty="0" smtClean="0"/>
              <a:t>been very positive for tooth health. However, the discussion have again intensified</a:t>
            </a:r>
            <a:r>
              <a:rPr lang="en-US" baseline="0" dirty="0" smtClean="0"/>
              <a:t> because fluoride today </a:t>
            </a:r>
            <a:r>
              <a:rPr lang="en-US" baseline="0" dirty="0" smtClean="0"/>
              <a:t>is </a:t>
            </a:r>
            <a:r>
              <a:rPr lang="en-US" baseline="0" dirty="0" smtClean="0"/>
              <a:t>part of many factory made food items, and fluorosis may become a problem.</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AB2CBB-6554-43BB-BD29-36FC9A3BA415}" type="slidenum">
              <a:rPr lang="en-US" smtClean="0"/>
              <a:pPr>
                <a:defRPr/>
              </a:pPr>
              <a:t>99</a:t>
            </a:fld>
            <a:endParaRPr lang="en-US"/>
          </a:p>
        </p:txBody>
      </p:sp>
    </p:spTree>
    <p:extLst>
      <p:ext uri="{BB962C8B-B14F-4D97-AF65-F5344CB8AC3E}">
        <p14:creationId xmlns:p14="http://schemas.microsoft.com/office/powerpoint/2010/main" val="15398002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22338"/>
            <a:fld id="{4CB1C719-3F62-4CA1-8843-BF430FC57B1D}" type="slidenum">
              <a:rPr lang="en-US"/>
              <a:pPr defTabSz="922338"/>
              <a:t>100</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7152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96975"/>
            <a:ext cx="8172450" cy="0"/>
          </a:xfrm>
          <a:prstGeom prst="line">
            <a:avLst/>
          </a:prstGeom>
          <a:noFill/>
          <a:ln w="50800">
            <a:solidFill>
              <a:srgbClr val="990033"/>
            </a:solidFill>
            <a:round/>
            <a:headEnd/>
            <a:tailEnd/>
          </a:ln>
          <a:effectLst/>
        </p:spPr>
        <p:txBody>
          <a:bodyPr/>
          <a:lstStyle/>
          <a:p>
            <a:pPr>
              <a:defRPr/>
            </a:pPr>
            <a:endParaRPr lang="en-US"/>
          </a:p>
        </p:txBody>
      </p:sp>
      <p:sp>
        <p:nvSpPr>
          <p:cNvPr id="72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2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a:xfrm>
            <a:off x="457200" y="6245225"/>
            <a:ext cx="2133600" cy="476250"/>
          </a:xfrm>
        </p:spPr>
        <p:txBody>
          <a:bodyPr/>
          <a:lstStyle>
            <a:lvl1pPr>
              <a:defRPr smtClean="0"/>
            </a:lvl1pPr>
          </a:lstStyle>
          <a:p>
            <a:pPr>
              <a:defRPr/>
            </a:pPr>
            <a:endParaRPr lang="en-US"/>
          </a:p>
          <a:p>
            <a:pPr>
              <a:defRPr/>
            </a:pPr>
            <a:r>
              <a:rPr lang="en-US"/>
              <a:t>R Knutsen</a:t>
            </a:r>
          </a:p>
        </p:txBody>
      </p:sp>
      <p:sp>
        <p:nvSpPr>
          <p:cNvPr id="6" name="Rectangle 5"/>
          <p:cNvSpPr>
            <a:spLocks noGrp="1" noChangeArrowheads="1"/>
          </p:cNvSpPr>
          <p:nvPr>
            <p:ph type="ftr" sz="quarter" idx="11"/>
          </p:nvPr>
        </p:nvSpPr>
        <p:spPr>
          <a:xfrm>
            <a:off x="3124200" y="6245225"/>
            <a:ext cx="2895600" cy="476250"/>
          </a:xfrm>
        </p:spPr>
        <p:txBody>
          <a:bodyPr/>
          <a:lstStyle>
            <a:lvl1pPr>
              <a:defRPr smtClean="0"/>
            </a:lvl1pPr>
          </a:lstStyle>
          <a:p>
            <a:pPr>
              <a:defRPr/>
            </a:pPr>
            <a:endParaRPr lang="en-US"/>
          </a:p>
        </p:txBody>
      </p:sp>
      <p:sp>
        <p:nvSpPr>
          <p:cNvPr id="7" name="Rectangle 6"/>
          <p:cNvSpPr>
            <a:spLocks noGrp="1" noChangeArrowheads="1"/>
          </p:cNvSpPr>
          <p:nvPr>
            <p:ph type="sldNum" sz="quarter" idx="12"/>
          </p:nvPr>
        </p:nvSpPr>
        <p:spPr>
          <a:xfrm>
            <a:off x="6553200" y="6245225"/>
            <a:ext cx="2133600" cy="476250"/>
          </a:xfrm>
        </p:spPr>
        <p:txBody>
          <a:bodyPr/>
          <a:lstStyle>
            <a:lvl1pPr>
              <a:defRPr smtClean="0"/>
            </a:lvl1pPr>
          </a:lstStyle>
          <a:p>
            <a:pPr>
              <a:defRPr/>
            </a:pPr>
            <a:fld id="{B68DC845-E153-4B5D-AC34-9829044127F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6D1D4-A5AC-4071-A145-BD732A31F4C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50EF3A-BD47-4113-97CB-4453487DA2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10975-9CD5-4E94-B0A8-67D10153452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D0A17-AD22-455E-9DA9-5187038E519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E0ED50-5BC2-43B7-AB2A-0564454FF6A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EBC302-ECC4-4EA1-A37A-8D9C6F80DCC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C5EBCF-0A54-427A-9E23-C2BAD6B216D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080D02-AC08-4E3F-9627-6263163693A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465D49-2123-403D-AF46-84927DFB65A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30A94E-936B-409B-9F29-2286667E109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191BE5-8C42-4E2A-9D85-B87131E2666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A5FAB5-784B-45D7-ACE8-35A0638E7D3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A4C9B-0BF0-4434-9E20-DDDC1CD6F28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82D27-000A-4A24-80F6-36E76E42D31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9C8A6-0464-4E60-A380-D36CA1C5A73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346BBA-E814-413F-B33F-156757A69EB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AB42A4-9151-4B6F-B378-DB86F12F16C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32FADF-5503-49BD-8780-978DCEA30C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9CBFA7-DA32-4AFD-923E-38A5BAC5674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39A257-2605-4DA1-A267-488F15BD170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2EA356-BBE9-4B6A-AEEA-B1DB8810384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mtClean="0">
                <a:latin typeface="Comic Sans MS" pitchFamily="66"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tx1"/>
                </a:solidFill>
                <a:latin typeface="+mn-lt"/>
              </a:defRPr>
            </a:lvl1pPr>
          </a:lstStyle>
          <a:p>
            <a:pPr>
              <a:defRPr/>
            </a:pPr>
            <a:fld id="{227D2CF6-1A85-4376-81AC-179CFC4A379C}" type="slidenum">
              <a:rPr lang="en-US"/>
              <a:pPr>
                <a:defRPr/>
              </a:pPr>
              <a:t>‹#›</a:t>
            </a:fld>
            <a:endParaRPr lang="en-US"/>
          </a:p>
        </p:txBody>
      </p:sp>
      <p:sp>
        <p:nvSpPr>
          <p:cNvPr id="1032" name="Line 8"/>
          <p:cNvSpPr>
            <a:spLocks noChangeShapeType="1"/>
          </p:cNvSpPr>
          <p:nvPr userDrawn="1"/>
        </p:nvSpPr>
        <p:spPr bwMode="auto">
          <a:xfrm>
            <a:off x="0" y="1125538"/>
            <a:ext cx="8243888" cy="0"/>
          </a:xfrm>
          <a:prstGeom prst="line">
            <a:avLst/>
          </a:prstGeom>
          <a:noFill/>
          <a:ln w="50800">
            <a:solidFill>
              <a:srgbClr val="990033"/>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9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smtClean="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tx1"/>
                </a:solidFill>
                <a:latin typeface="Times New Roman" pitchFamily="18" charset="0"/>
              </a:defRPr>
            </a:lvl1pPr>
          </a:lstStyle>
          <a:p>
            <a:pPr>
              <a:defRPr/>
            </a:pPr>
            <a:fld id="{D35CB0A5-D6AD-4D01-BAA6-98B3C9FFA5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wma"/><Relationship Id="rId7" Type="http://schemas.openxmlformats.org/officeDocument/2006/relationships/image" Target="../media/image2.wmf"/><Relationship Id="rId2" Type="http://schemas.microsoft.com/office/2007/relationships/media" Target="../media/media12.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3.wma"/><Relationship Id="rId7" Type="http://schemas.openxmlformats.org/officeDocument/2006/relationships/image" Target="../media/image3.wmf"/><Relationship Id="rId2" Type="http://schemas.microsoft.com/office/2007/relationships/media" Target="../media/media13.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4.wma"/><Relationship Id="rId7" Type="http://schemas.openxmlformats.org/officeDocument/2006/relationships/image" Target="../media/image4.wmf"/><Relationship Id="rId2" Type="http://schemas.microsoft.com/office/2007/relationships/media" Target="../media/media14.wm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8.wma"/><Relationship Id="rId7" Type="http://schemas.openxmlformats.org/officeDocument/2006/relationships/image" Target="../media/image5.wmf"/><Relationship Id="rId2" Type="http://schemas.microsoft.com/office/2007/relationships/media" Target="../media/media18.wm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9.wma"/><Relationship Id="rId7" Type="http://schemas.openxmlformats.org/officeDocument/2006/relationships/image" Target="../media/image5.wmf"/><Relationship Id="rId2" Type="http://schemas.microsoft.com/office/2007/relationships/media" Target="../media/media19.wm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6.wma"/><Relationship Id="rId7" Type="http://schemas.openxmlformats.org/officeDocument/2006/relationships/image" Target="../media/image7.wmf"/><Relationship Id="rId2" Type="http://schemas.microsoft.com/office/2007/relationships/media" Target="../media/media46.wma"/><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7.wma"/><Relationship Id="rId7" Type="http://schemas.openxmlformats.org/officeDocument/2006/relationships/image" Target="../media/image7.wmf"/><Relationship Id="rId2" Type="http://schemas.microsoft.com/office/2007/relationships/media" Target="../media/media47.wma"/><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9.wma"/><Relationship Id="rId7" Type="http://schemas.openxmlformats.org/officeDocument/2006/relationships/image" Target="../media/image8.emf"/><Relationship Id="rId2" Type="http://schemas.microsoft.com/office/2007/relationships/media" Target="../media/media59.wma"/><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59.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wma"/><Relationship Id="rId1" Type="http://schemas.microsoft.com/office/2007/relationships/media" Target="../media/media71.wm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wma"/><Relationship Id="rId1" Type="http://schemas.microsoft.com/office/2007/relationships/media" Target="../media/media72.wma"/><Relationship Id="rId5" Type="http://schemas.openxmlformats.org/officeDocument/2006/relationships/image" Target="../media/image1.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wma"/><Relationship Id="rId1" Type="http://schemas.microsoft.com/office/2007/relationships/media" Target="../media/media73.wma"/><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wma"/><Relationship Id="rId1" Type="http://schemas.microsoft.com/office/2007/relationships/media" Target="../media/media74.wma"/><Relationship Id="rId5" Type="http://schemas.openxmlformats.org/officeDocument/2006/relationships/image" Target="../media/image1.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5.wma"/><Relationship Id="rId1" Type="http://schemas.microsoft.com/office/2007/relationships/media" Target="../media/media75.wma"/><Relationship Id="rId5" Type="http://schemas.openxmlformats.org/officeDocument/2006/relationships/image" Target="../media/image1.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wma"/><Relationship Id="rId1" Type="http://schemas.microsoft.com/office/2007/relationships/media" Target="../media/media76.wma"/><Relationship Id="rId5" Type="http://schemas.openxmlformats.org/officeDocument/2006/relationships/image" Target="../media/image1.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wma"/><Relationship Id="rId1" Type="http://schemas.microsoft.com/office/2007/relationships/media" Target="../media/media77.wma"/><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8.wma"/><Relationship Id="rId1" Type="http://schemas.microsoft.com/office/2007/relationships/media" Target="../media/media78.wma"/><Relationship Id="rId5" Type="http://schemas.openxmlformats.org/officeDocument/2006/relationships/image" Target="../media/image1.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wma"/><Relationship Id="rId1" Type="http://schemas.microsoft.com/office/2007/relationships/media" Target="../media/media79.wma"/><Relationship Id="rId5" Type="http://schemas.openxmlformats.org/officeDocument/2006/relationships/image" Target="../media/image1.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0.wma"/><Relationship Id="rId1" Type="http://schemas.microsoft.com/office/2007/relationships/media" Target="../media/media80.wma"/><Relationship Id="rId5" Type="http://schemas.openxmlformats.org/officeDocument/2006/relationships/image" Target="../media/image1.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1.wma"/><Relationship Id="rId1" Type="http://schemas.microsoft.com/office/2007/relationships/media" Target="../media/media81.wma"/><Relationship Id="rId5" Type="http://schemas.openxmlformats.org/officeDocument/2006/relationships/image" Target="../media/image1.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2.wma"/><Relationship Id="rId1" Type="http://schemas.microsoft.com/office/2007/relationships/media" Target="../media/media82.wma"/><Relationship Id="rId5" Type="http://schemas.openxmlformats.org/officeDocument/2006/relationships/image" Target="../media/image1.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wma"/><Relationship Id="rId1" Type="http://schemas.microsoft.com/office/2007/relationships/media" Target="../media/media83.wma"/><Relationship Id="rId5" Type="http://schemas.openxmlformats.org/officeDocument/2006/relationships/image" Target="../media/image1.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4.wma"/><Relationship Id="rId1" Type="http://schemas.microsoft.com/office/2007/relationships/media" Target="../media/media84.wma"/><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5.wma"/><Relationship Id="rId1" Type="http://schemas.microsoft.com/office/2007/relationships/media" Target="../media/media85.wma"/><Relationship Id="rId5" Type="http://schemas.openxmlformats.org/officeDocument/2006/relationships/image" Target="../media/image1.png"/><Relationship Id="rId4"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6.wma"/><Relationship Id="rId1" Type="http://schemas.microsoft.com/office/2007/relationships/media" Target="../media/media86.wma"/><Relationship Id="rId5" Type="http://schemas.openxmlformats.org/officeDocument/2006/relationships/image" Target="../media/image1.png"/><Relationship Id="rId4"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7.wma"/><Relationship Id="rId1" Type="http://schemas.microsoft.com/office/2007/relationships/media" Target="../media/media87.wma"/><Relationship Id="rId5" Type="http://schemas.openxmlformats.org/officeDocument/2006/relationships/image" Target="../media/image1.png"/><Relationship Id="rId4"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8.wma"/><Relationship Id="rId1" Type="http://schemas.microsoft.com/office/2007/relationships/media" Target="../media/media88.wma"/><Relationship Id="rId5" Type="http://schemas.openxmlformats.org/officeDocument/2006/relationships/image" Target="../media/image1.png"/><Relationship Id="rId4"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9.wma"/><Relationship Id="rId1" Type="http://schemas.microsoft.com/office/2007/relationships/media" Target="../media/media89.wma"/><Relationship Id="rId5" Type="http://schemas.openxmlformats.org/officeDocument/2006/relationships/image" Target="../media/image1.png"/><Relationship Id="rId4"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91.wma"/><Relationship Id="rId7" Type="http://schemas.openxmlformats.org/officeDocument/2006/relationships/image" Target="../media/image9.png"/><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notesSlide" Target="../notesSlides/notesSlide89.xml"/><Relationship Id="rId5" Type="http://schemas.openxmlformats.org/officeDocument/2006/relationships/slideLayout" Target="../slideLayouts/slideLayout7.xml"/><Relationship Id="rId4" Type="http://schemas.openxmlformats.org/officeDocument/2006/relationships/audio" Target="../media/media91.wma"/></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2.wma"/><Relationship Id="rId1" Type="http://schemas.microsoft.com/office/2007/relationships/media" Target="../media/media92.wma"/><Relationship Id="rId5" Type="http://schemas.openxmlformats.org/officeDocument/2006/relationships/image" Target="../media/image1.png"/><Relationship Id="rId4"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3.wma"/><Relationship Id="rId1" Type="http://schemas.microsoft.com/office/2007/relationships/media" Target="../media/media93.wma"/><Relationship Id="rId5" Type="http://schemas.openxmlformats.org/officeDocument/2006/relationships/image" Target="../media/image1.png"/><Relationship Id="rId4"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4.wma"/><Relationship Id="rId1" Type="http://schemas.microsoft.com/office/2007/relationships/media" Target="../media/media94.wma"/><Relationship Id="rId5" Type="http://schemas.openxmlformats.org/officeDocument/2006/relationships/image" Target="../media/image1.png"/><Relationship Id="rId4" Type="http://schemas.openxmlformats.org/officeDocument/2006/relationships/notesSlide" Target="../notesSlides/notesSlide92.xml"/></Relationships>
</file>

<file path=ppt/slides/_rels/slide9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96.wma"/><Relationship Id="rId7" Type="http://schemas.openxmlformats.org/officeDocument/2006/relationships/image" Target="../media/image10.png"/><Relationship Id="rId2" Type="http://schemas.openxmlformats.org/officeDocument/2006/relationships/audio" Target="../media/media95.wav"/><Relationship Id="rId1" Type="http://schemas.microsoft.com/office/2007/relationships/media" Target="../media/media95.wav"/><Relationship Id="rId6" Type="http://schemas.openxmlformats.org/officeDocument/2006/relationships/notesSlide" Target="../notesSlides/notesSlide93.xml"/><Relationship Id="rId5" Type="http://schemas.openxmlformats.org/officeDocument/2006/relationships/slideLayout" Target="../slideLayouts/slideLayout7.xml"/><Relationship Id="rId4" Type="http://schemas.openxmlformats.org/officeDocument/2006/relationships/audio" Target="../media/media96.wma"/></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7.wma"/><Relationship Id="rId1" Type="http://schemas.microsoft.com/office/2007/relationships/media" Target="../media/media97.wma"/><Relationship Id="rId5" Type="http://schemas.openxmlformats.org/officeDocument/2006/relationships/image" Target="../media/image1.png"/><Relationship Id="rId4"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8.wma"/><Relationship Id="rId1" Type="http://schemas.microsoft.com/office/2007/relationships/media" Target="../media/media98.wma"/><Relationship Id="rId5" Type="http://schemas.openxmlformats.org/officeDocument/2006/relationships/image" Target="../media/image1.png"/><Relationship Id="rId4"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9.wma"/><Relationship Id="rId1" Type="http://schemas.microsoft.com/office/2007/relationships/media" Target="../media/media99.wma"/><Relationship Id="rId5" Type="http://schemas.openxmlformats.org/officeDocument/2006/relationships/image" Target="../media/image1.png"/><Relationship Id="rId4"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0.wma"/><Relationship Id="rId1" Type="http://schemas.microsoft.com/office/2007/relationships/media" Target="../media/media100.wma"/><Relationship Id="rId5" Type="http://schemas.openxmlformats.org/officeDocument/2006/relationships/image" Target="../media/image1.png"/><Relationship Id="rId4"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1.wma"/><Relationship Id="rId1" Type="http://schemas.microsoft.com/office/2007/relationships/media" Target="../media/media101.wma"/><Relationship Id="rId5" Type="http://schemas.openxmlformats.org/officeDocument/2006/relationships/image" Target="../media/image1.png"/><Relationship Id="rId4"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15988" y="622300"/>
            <a:ext cx="7327900" cy="992188"/>
          </a:xfrm>
        </p:spPr>
        <p:txBody>
          <a:bodyPr/>
          <a:lstStyle/>
          <a:p>
            <a:pPr>
              <a:defRPr/>
            </a:pPr>
            <a:r>
              <a:rPr lang="en-US" dirty="0" smtClean="0">
                <a:solidFill>
                  <a:srgbClr val="990033"/>
                </a:solidFill>
                <a:effectLst>
                  <a:outerShdw blurRad="38100" dist="38100" dir="2700000" algn="tl">
                    <a:srgbClr val="C0C0C0"/>
                  </a:outerShdw>
                </a:effectLst>
                <a:latin typeface="Arial" charset="0"/>
              </a:rPr>
              <a:t>EPDM 509</a:t>
            </a:r>
          </a:p>
        </p:txBody>
      </p:sp>
      <p:sp>
        <p:nvSpPr>
          <p:cNvPr id="12291" name="Text Box 5"/>
          <p:cNvSpPr txBox="1">
            <a:spLocks noChangeArrowheads="1"/>
          </p:cNvSpPr>
          <p:nvPr/>
        </p:nvSpPr>
        <p:spPr bwMode="auto">
          <a:xfrm>
            <a:off x="1619250" y="1795463"/>
            <a:ext cx="6191250" cy="823912"/>
          </a:xfrm>
          <a:prstGeom prst="rect">
            <a:avLst/>
          </a:prstGeom>
          <a:noFill/>
          <a:ln w="9525">
            <a:noFill/>
            <a:miter lim="800000"/>
            <a:headEnd/>
            <a:tailEnd/>
          </a:ln>
        </p:spPr>
        <p:txBody>
          <a:bodyPr>
            <a:spAutoFit/>
          </a:bodyPr>
          <a:lstStyle/>
          <a:p>
            <a:pPr algn="ctr">
              <a:spcBef>
                <a:spcPct val="0"/>
              </a:spcBef>
              <a:buFontTx/>
              <a:buNone/>
            </a:pPr>
            <a:r>
              <a:rPr lang="en-US" sz="4800" dirty="0"/>
              <a:t>Experimental Studies</a:t>
            </a:r>
          </a:p>
        </p:txBody>
      </p:sp>
      <p:sp>
        <p:nvSpPr>
          <p:cNvPr id="12292" name="Text Box 6"/>
          <p:cNvSpPr txBox="1">
            <a:spLocks noChangeArrowheads="1"/>
          </p:cNvSpPr>
          <p:nvPr/>
        </p:nvSpPr>
        <p:spPr bwMode="auto">
          <a:xfrm>
            <a:off x="2967038" y="4959350"/>
            <a:ext cx="1468672" cy="461665"/>
          </a:xfrm>
          <a:prstGeom prst="rect">
            <a:avLst/>
          </a:prstGeom>
          <a:noFill/>
          <a:ln w="9525">
            <a:noFill/>
            <a:miter lim="800000"/>
            <a:headEnd/>
            <a:tailEnd/>
          </a:ln>
        </p:spPr>
        <p:txBody>
          <a:bodyPr wrap="none">
            <a:spAutoFit/>
          </a:bodyPr>
          <a:lstStyle/>
          <a:p>
            <a:pPr>
              <a:spcBef>
                <a:spcPct val="0"/>
              </a:spcBef>
              <a:buFontTx/>
              <a:buNone/>
            </a:pPr>
            <a:r>
              <a:rPr lang="en-US" sz="2400" dirty="0">
                <a:solidFill>
                  <a:schemeClr val="accent2"/>
                </a:solidFill>
              </a:rPr>
              <a:t>Lecture </a:t>
            </a:r>
            <a:r>
              <a:rPr lang="en-US" sz="2400" dirty="0" smtClean="0">
                <a:solidFill>
                  <a:schemeClr val="accent2"/>
                </a:solidFill>
              </a:rPr>
              <a:t>5</a:t>
            </a:r>
            <a:endParaRPr lang="en-US" sz="2400" dirty="0">
              <a:solidFill>
                <a:schemeClr val="accent2"/>
              </a:solidFill>
            </a:endParaRPr>
          </a:p>
        </p:txBody>
      </p:sp>
      <p:sp>
        <p:nvSpPr>
          <p:cNvPr id="12293" name="Text Box 7"/>
          <p:cNvSpPr txBox="1">
            <a:spLocks noChangeArrowheads="1"/>
          </p:cNvSpPr>
          <p:nvPr/>
        </p:nvSpPr>
        <p:spPr bwMode="auto">
          <a:xfrm>
            <a:off x="677863" y="6364288"/>
            <a:ext cx="1012825" cy="304800"/>
          </a:xfrm>
          <a:prstGeom prst="rect">
            <a:avLst/>
          </a:prstGeom>
          <a:noFill/>
          <a:ln w="9525">
            <a:noFill/>
            <a:miter lim="800000"/>
            <a:headEnd/>
            <a:tailEnd/>
          </a:ln>
        </p:spPr>
        <p:txBody>
          <a:bodyPr wrap="none">
            <a:spAutoFit/>
          </a:bodyPr>
          <a:lstStyle/>
          <a:p>
            <a:pPr>
              <a:spcBef>
                <a:spcPct val="0"/>
              </a:spcBef>
              <a:buFontTx/>
              <a:buNone/>
            </a:pPr>
            <a:r>
              <a:rPr lang="en-US" sz="1400"/>
              <a:t>R Knutsen</a:t>
            </a:r>
          </a:p>
        </p:txBody>
      </p:sp>
      <p:sp>
        <p:nvSpPr>
          <p:cNvPr id="12294" name="Text Box 8"/>
          <p:cNvSpPr txBox="1">
            <a:spLocks noChangeArrowheads="1"/>
          </p:cNvSpPr>
          <p:nvPr/>
        </p:nvSpPr>
        <p:spPr bwMode="auto">
          <a:xfrm>
            <a:off x="2844651" y="3068960"/>
            <a:ext cx="3311525" cy="701675"/>
          </a:xfrm>
          <a:prstGeom prst="rect">
            <a:avLst/>
          </a:prstGeom>
          <a:noFill/>
          <a:ln w="9525">
            <a:noFill/>
            <a:miter lim="800000"/>
            <a:headEnd/>
            <a:tailEnd/>
          </a:ln>
        </p:spPr>
        <p:txBody>
          <a:bodyPr>
            <a:spAutoFit/>
          </a:bodyPr>
          <a:lstStyle/>
          <a:p>
            <a:pPr algn="ctr">
              <a:spcBef>
                <a:spcPct val="0"/>
              </a:spcBef>
              <a:buFontTx/>
              <a:buNone/>
            </a:pPr>
            <a:r>
              <a:rPr lang="en-US" sz="4000" dirty="0">
                <a:solidFill>
                  <a:schemeClr val="accent2"/>
                </a:solidFill>
                <a:latin typeface="Times New Roman" pitchFamily="18" charset="0"/>
              </a:rPr>
              <a:t>Study Designs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Case-series</a:t>
            </a:r>
          </a:p>
        </p:txBody>
      </p:sp>
      <p:sp>
        <p:nvSpPr>
          <p:cNvPr id="614403" name="Rectangle 3"/>
          <p:cNvSpPr>
            <a:spLocks noGrp="1" noChangeArrowheads="1"/>
          </p:cNvSpPr>
          <p:nvPr>
            <p:ph type="body" idx="1"/>
          </p:nvPr>
        </p:nvSpPr>
        <p:spPr>
          <a:xfrm>
            <a:off x="685800" y="1124744"/>
            <a:ext cx="7772400" cy="2702278"/>
          </a:xfrm>
        </p:spPr>
        <p:txBody>
          <a:bodyPr>
            <a:spAutoFit/>
          </a:bodyPr>
          <a:lstStyle/>
          <a:p>
            <a:pPr>
              <a:lnSpc>
                <a:spcPct val="90000"/>
              </a:lnSpc>
            </a:pPr>
            <a:r>
              <a:rPr lang="en-US" dirty="0" smtClean="0">
                <a:solidFill>
                  <a:schemeClr val="accent2"/>
                </a:solidFill>
                <a:latin typeface="Arial" charset="0"/>
              </a:rPr>
              <a:t>Clinical or population based</a:t>
            </a:r>
          </a:p>
          <a:p>
            <a:pPr>
              <a:lnSpc>
                <a:spcPct val="90000"/>
              </a:lnSpc>
            </a:pPr>
            <a:r>
              <a:rPr lang="en-US" dirty="0" smtClean="0">
                <a:solidFill>
                  <a:schemeClr val="accent2"/>
                </a:solidFill>
                <a:latin typeface="Arial" charset="0"/>
              </a:rPr>
              <a:t>Analysis of case notes by clinicians</a:t>
            </a:r>
          </a:p>
          <a:p>
            <a:pPr>
              <a:lnSpc>
                <a:spcPct val="90000"/>
              </a:lnSpc>
            </a:pPr>
            <a:r>
              <a:rPr lang="en-US" dirty="0" smtClean="0">
                <a:solidFill>
                  <a:schemeClr val="accent2"/>
                </a:solidFill>
                <a:latin typeface="Arial" charset="0"/>
              </a:rPr>
              <a:t>Make a register of cases</a:t>
            </a:r>
          </a:p>
          <a:p>
            <a:pPr>
              <a:lnSpc>
                <a:spcPct val="90000"/>
              </a:lnSpc>
            </a:pPr>
            <a:r>
              <a:rPr lang="en-US" dirty="0" smtClean="0">
                <a:solidFill>
                  <a:schemeClr val="accent2"/>
                </a:solidFill>
                <a:latin typeface="Arial" charset="0"/>
              </a:rPr>
              <a:t>Assess characteristics of cases</a:t>
            </a:r>
            <a:endParaRPr lang="en-US" dirty="0" smtClean="0">
              <a:solidFill>
                <a:schemeClr val="bg2"/>
              </a:solidFill>
              <a:latin typeface="Arial" charset="0"/>
            </a:endParaRPr>
          </a:p>
          <a:p>
            <a:pPr>
              <a:lnSpc>
                <a:spcPct val="90000"/>
              </a:lnSpc>
            </a:pPr>
            <a:r>
              <a:rPr lang="en-US" dirty="0" smtClean="0">
                <a:solidFill>
                  <a:schemeClr val="bg2"/>
                </a:solidFill>
                <a:latin typeface="Arial" charset="0"/>
              </a:rPr>
              <a:t>Examples</a:t>
            </a:r>
          </a:p>
        </p:txBody>
      </p:sp>
      <p:sp>
        <p:nvSpPr>
          <p:cNvPr id="4" name="Rectangle 3"/>
          <p:cNvSpPr txBox="1">
            <a:spLocks noChangeArrowheads="1"/>
          </p:cNvSpPr>
          <p:nvPr/>
        </p:nvSpPr>
        <p:spPr bwMode="auto">
          <a:xfrm>
            <a:off x="683568" y="3822022"/>
            <a:ext cx="7772400" cy="1551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742950" marR="0" lvl="1" indent="-285750" algn="l" defTabSz="914400" rtl="0" eaLnBrk="0" fontAlgn="base" latinLnBrk="0" hangingPunct="0">
              <a:lnSpc>
                <a:spcPct val="90000"/>
              </a:lnSpc>
              <a:spcBef>
                <a:spcPct val="20000"/>
              </a:spcBef>
              <a:spcAft>
                <a:spcPct val="0"/>
              </a:spcAft>
              <a:buClrTx/>
              <a:buSzTx/>
              <a:buFont typeface="Wingdings" pitchFamily="2" charset="2"/>
              <a:buChar char="§"/>
              <a:tabLst/>
              <a:defRPr/>
            </a:pPr>
            <a:r>
              <a:rPr kumimoji="0" lang="en-US" sz="2800" b="0" i="0" strike="noStrike" kern="0" cap="none" spc="0" normalizeH="0" baseline="0" noProof="0" dirty="0" smtClean="0">
                <a:ln>
                  <a:noFill/>
                </a:ln>
                <a:solidFill>
                  <a:schemeClr val="bg2"/>
                </a:solidFill>
                <a:effectLst/>
                <a:uLnTx/>
                <a:uFillTx/>
                <a:latin typeface="Arial" charset="0"/>
              </a:rPr>
              <a:t>First AIDS cases</a:t>
            </a:r>
            <a:r>
              <a:rPr kumimoji="0" lang="en-US" sz="2400" b="0" i="0" u="none" strike="noStrike" kern="0" cap="none" spc="0" normalizeH="0" baseline="0" noProof="0" dirty="0" smtClean="0">
                <a:ln>
                  <a:noFill/>
                </a:ln>
                <a:solidFill>
                  <a:schemeClr val="bg2"/>
                </a:solidFill>
                <a:effectLst/>
                <a:uLnTx/>
                <a:uFillTx/>
                <a:latin typeface="Arial" charset="0"/>
              </a:rPr>
              <a:t> </a:t>
            </a:r>
          </a:p>
          <a:p>
            <a:pPr marL="742950" marR="0" lvl="1" indent="-285750" algn="l" defTabSz="914400" rtl="0" eaLnBrk="0" fontAlgn="base" latinLnBrk="0" hangingPunct="0">
              <a:lnSpc>
                <a:spcPct val="90000"/>
              </a:lnSpc>
              <a:spcBef>
                <a:spcPct val="20000"/>
              </a:spcBef>
              <a:spcAft>
                <a:spcPct val="0"/>
              </a:spcAft>
              <a:buClrTx/>
              <a:buSzTx/>
              <a:buNone/>
              <a:tabLst/>
              <a:defRPr/>
            </a:pPr>
            <a:r>
              <a:rPr lang="en-US" sz="2400" kern="0" dirty="0">
                <a:solidFill>
                  <a:schemeClr val="bg2"/>
                </a:solidFill>
              </a:rPr>
              <a:t>		</a:t>
            </a:r>
            <a:r>
              <a:rPr kumimoji="0" lang="en-US" sz="2400" b="0" i="0" u="none" strike="noStrike" kern="0" cap="none" spc="0" normalizeH="0" baseline="0" noProof="0" dirty="0" smtClean="0">
                <a:ln>
                  <a:noFill/>
                </a:ln>
                <a:solidFill>
                  <a:schemeClr val="bg2"/>
                </a:solidFill>
                <a:effectLst/>
                <a:uLnTx/>
                <a:uFillTx/>
                <a:latin typeface="Arial" charset="0"/>
              </a:rPr>
              <a:t>The first series of 5 cases of </a:t>
            </a:r>
            <a:r>
              <a:rPr kumimoji="0" lang="en-US" sz="2400" b="0" i="0" u="none" strike="noStrike" kern="0" cap="none" spc="0" normalizeH="0" baseline="0" noProof="0" dirty="0" err="1" smtClean="0">
                <a:ln>
                  <a:noFill/>
                </a:ln>
                <a:solidFill>
                  <a:schemeClr val="bg2"/>
                </a:solidFill>
                <a:effectLst/>
                <a:uLnTx/>
                <a:uFillTx/>
                <a:latin typeface="Arial" charset="0"/>
              </a:rPr>
              <a:t>Pneumocystis</a:t>
            </a:r>
            <a:r>
              <a:rPr kumimoji="0" lang="en-US" sz="2400" b="0" i="0" u="none" strike="noStrike" kern="0" cap="none" spc="0" normalizeH="0" baseline="0" noProof="0" dirty="0" smtClean="0">
                <a:ln>
                  <a:noFill/>
                </a:ln>
                <a:solidFill>
                  <a:schemeClr val="bg2"/>
                </a:solidFill>
                <a:effectLst/>
                <a:uLnTx/>
                <a:uFillTx/>
                <a:latin typeface="Arial" charset="0"/>
              </a:rPr>
              <a:t> 	</a:t>
            </a:r>
            <a:r>
              <a:rPr kumimoji="0" lang="en-US" sz="2400" b="0" i="0" u="none" strike="noStrike" kern="0" cap="none" spc="0" normalizeH="0" baseline="0" noProof="0" dirty="0" err="1" smtClean="0">
                <a:ln>
                  <a:noFill/>
                </a:ln>
                <a:solidFill>
                  <a:schemeClr val="bg2"/>
                </a:solidFill>
                <a:effectLst/>
                <a:uLnTx/>
                <a:uFillTx/>
                <a:latin typeface="Arial" charset="0"/>
              </a:rPr>
              <a:t>carinii</a:t>
            </a:r>
            <a:r>
              <a:rPr kumimoji="0" lang="en-US" sz="2400" b="0" i="0" u="none" strike="noStrike" kern="0" cap="none" spc="0" normalizeH="0" baseline="0" noProof="0" dirty="0" smtClean="0">
                <a:ln>
                  <a:noFill/>
                </a:ln>
                <a:solidFill>
                  <a:schemeClr val="bg2"/>
                </a:solidFill>
                <a:effectLst/>
                <a:uLnTx/>
                <a:uFillTx/>
                <a:latin typeface="Arial" charset="0"/>
              </a:rPr>
              <a:t> pneumonia in young, previously healthy, 	homosexual men in LA.</a:t>
            </a:r>
            <a:endParaRPr kumimoji="0" lang="en-US" sz="2800" b="0" i="0" u="none" strike="noStrike" kern="0" cap="none" spc="0" normalizeH="0" baseline="0" noProof="0" dirty="0" smtClean="0">
              <a:ln>
                <a:noFill/>
              </a:ln>
              <a:solidFill>
                <a:schemeClr val="bg2"/>
              </a:solidFill>
              <a:effectLst/>
              <a:uLnTx/>
              <a:uFillTx/>
              <a:latin typeface="+mn-lt"/>
            </a:endParaRPr>
          </a:p>
        </p:txBody>
      </p:sp>
      <p:sp>
        <p:nvSpPr>
          <p:cNvPr id="5" name="Rectangle 3"/>
          <p:cNvSpPr txBox="1">
            <a:spLocks noChangeArrowheads="1"/>
          </p:cNvSpPr>
          <p:nvPr/>
        </p:nvSpPr>
        <p:spPr bwMode="auto">
          <a:xfrm>
            <a:off x="683568" y="5380532"/>
            <a:ext cx="7772400" cy="480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742950" marR="0" lvl="1" indent="-285750" algn="l" defTabSz="914400" rtl="0" eaLnBrk="0" fontAlgn="base" latinLnBrk="0" hangingPunct="0">
              <a:lnSpc>
                <a:spcPct val="90000"/>
              </a:lnSpc>
              <a:spcBef>
                <a:spcPct val="20000"/>
              </a:spcBef>
              <a:spcAft>
                <a:spcPct val="0"/>
              </a:spcAft>
              <a:buClrTx/>
              <a:buSzTx/>
              <a:buFont typeface="Wingdings" pitchFamily="2" charset="2"/>
              <a:buChar char="§"/>
              <a:tabLst/>
              <a:defRPr/>
            </a:pPr>
            <a:r>
              <a:rPr kumimoji="0" lang="en-US" sz="2800" b="0" i="0" u="none" strike="noStrike" kern="0" cap="none" spc="0" normalizeH="0" baseline="0" noProof="0" dirty="0" smtClean="0">
                <a:ln>
                  <a:noFill/>
                </a:ln>
                <a:solidFill>
                  <a:schemeClr val="bg2"/>
                </a:solidFill>
                <a:effectLst/>
                <a:uLnTx/>
                <a:uFillTx/>
                <a:latin typeface="Arial" charset="0"/>
              </a:rPr>
              <a:t>Health service utilization</a:t>
            </a:r>
            <a:endParaRPr kumimoji="0" lang="en-US" sz="2800" b="0" i="0" u="none" strike="noStrike" kern="0" cap="none" spc="0" normalizeH="0" baseline="0" noProof="0" dirty="0" smtClean="0">
              <a:ln>
                <a:noFill/>
              </a:ln>
              <a:solidFill>
                <a:schemeClr val="bg2"/>
              </a:solidFill>
              <a:effectLst/>
              <a:uLnTx/>
              <a:uFillTx/>
              <a:latin typeface="+mn-l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5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14403">
                                            <p:txEl>
                                              <p:pRg st="0" end="0"/>
                                            </p:txEl>
                                          </p:spTgt>
                                        </p:tgtEl>
                                        <p:attrNameLst>
                                          <p:attrName>style.visibility</p:attrName>
                                        </p:attrNameLst>
                                      </p:cBhvr>
                                      <p:to>
                                        <p:strVal val="visible"/>
                                      </p:to>
                                    </p:set>
                                    <p:animEffect transition="in" filter="fade">
                                      <p:cBhvr>
                                        <p:cTn id="9" dur="3000"/>
                                        <p:tgtEl>
                                          <p:spTgt spid="614403">
                                            <p:txEl>
                                              <p:pRg st="0" end="0"/>
                                            </p:txEl>
                                          </p:spTgt>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614403">
                                            <p:txEl>
                                              <p:pRg st="1" end="1"/>
                                            </p:txEl>
                                          </p:spTgt>
                                        </p:tgtEl>
                                        <p:attrNameLst>
                                          <p:attrName>style.visibility</p:attrName>
                                        </p:attrNameLst>
                                      </p:cBhvr>
                                      <p:to>
                                        <p:strVal val="visible"/>
                                      </p:to>
                                    </p:set>
                                    <p:animEffect transition="in" filter="fade">
                                      <p:cBhvr>
                                        <p:cTn id="12" dur="3000"/>
                                        <p:tgtEl>
                                          <p:spTgt spid="614403">
                                            <p:txEl>
                                              <p:pRg st="1" end="1"/>
                                            </p:txEl>
                                          </p:spTgt>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614403">
                                            <p:txEl>
                                              <p:pRg st="2" end="2"/>
                                            </p:txEl>
                                          </p:spTgt>
                                        </p:tgtEl>
                                        <p:attrNameLst>
                                          <p:attrName>style.visibility</p:attrName>
                                        </p:attrNameLst>
                                      </p:cBhvr>
                                      <p:to>
                                        <p:strVal val="visible"/>
                                      </p:to>
                                    </p:set>
                                    <p:animEffect transition="in" filter="fade">
                                      <p:cBhvr>
                                        <p:cTn id="15" dur="3000"/>
                                        <p:tgtEl>
                                          <p:spTgt spid="614403">
                                            <p:txEl>
                                              <p:pRg st="2" end="2"/>
                                            </p:txEl>
                                          </p:spTgt>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614403">
                                            <p:txEl>
                                              <p:pRg st="3" end="3"/>
                                            </p:txEl>
                                          </p:spTgt>
                                        </p:tgtEl>
                                        <p:attrNameLst>
                                          <p:attrName>style.visibility</p:attrName>
                                        </p:attrNameLst>
                                      </p:cBhvr>
                                      <p:to>
                                        <p:strVal val="visible"/>
                                      </p:to>
                                    </p:set>
                                    <p:animEffect transition="in" filter="fade">
                                      <p:cBhvr>
                                        <p:cTn id="18" dur="3000"/>
                                        <p:tgtEl>
                                          <p:spTgt spid="614403">
                                            <p:txEl>
                                              <p:pRg st="3" end="3"/>
                                            </p:txEl>
                                          </p:spTgt>
                                        </p:tgtEl>
                                      </p:cBhvr>
                                    </p:animEffect>
                                  </p:childTnLst>
                                </p:cTn>
                              </p:par>
                              <p:par>
                                <p:cTn id="19" presetID="10" presetClass="entr" presetSubtype="0" fill="hold" grpId="0" nodeType="withEffect">
                                  <p:stCondLst>
                                    <p:cond delay="8000"/>
                                  </p:stCondLst>
                                  <p:childTnLst>
                                    <p:set>
                                      <p:cBhvr>
                                        <p:cTn id="20" dur="1" fill="hold">
                                          <p:stCondLst>
                                            <p:cond delay="0"/>
                                          </p:stCondLst>
                                        </p:cTn>
                                        <p:tgtEl>
                                          <p:spTgt spid="614403">
                                            <p:txEl>
                                              <p:pRg st="4" end="4"/>
                                            </p:txEl>
                                          </p:spTgt>
                                        </p:tgtEl>
                                        <p:attrNameLst>
                                          <p:attrName>style.visibility</p:attrName>
                                        </p:attrNameLst>
                                      </p:cBhvr>
                                      <p:to>
                                        <p:strVal val="visible"/>
                                      </p:to>
                                    </p:set>
                                    <p:animEffect transition="in" filter="fade">
                                      <p:cBhvr>
                                        <p:cTn id="21" dur="3000"/>
                                        <p:tgtEl>
                                          <p:spTgt spid="614403">
                                            <p:txEl>
                                              <p:pRg st="4" end="4"/>
                                            </p:txEl>
                                          </p:spTgt>
                                        </p:tgtEl>
                                      </p:cBhvr>
                                    </p:animEffect>
                                  </p:childTnLst>
                                </p:cTn>
                              </p:par>
                              <p:par>
                                <p:cTn id="22" presetID="10" presetClass="entr" presetSubtype="0" fill="hold" nodeType="withEffect">
                                  <p:stCondLst>
                                    <p:cond delay="100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3000"/>
                                        <p:tgtEl>
                                          <p:spTgt spid="4">
                                            <p:txEl>
                                              <p:pRg st="0" end="0"/>
                                            </p:txEl>
                                          </p:spTgt>
                                        </p:tgtEl>
                                      </p:cBhvr>
                                    </p:animEffect>
                                  </p:childTnLst>
                                </p:cTn>
                              </p:par>
                              <p:par>
                                <p:cTn id="25" presetID="10" presetClass="entr" presetSubtype="0" fill="hold" nodeType="withEffect">
                                  <p:stCondLst>
                                    <p:cond delay="1200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3000"/>
                                        <p:tgtEl>
                                          <p:spTgt spid="4">
                                            <p:txEl>
                                              <p:pRg st="1" end="1"/>
                                            </p:txEl>
                                          </p:spTgt>
                                        </p:tgtEl>
                                      </p:cBhvr>
                                    </p:animEffect>
                                  </p:childTnLst>
                                </p:cTn>
                              </p:par>
                              <p:par>
                                <p:cTn id="28" presetID="10" presetClass="entr" presetSubtype="0" fill="hold" nodeType="withEffect">
                                  <p:stCondLst>
                                    <p:cond delay="1400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3"/>
                </p:tgtEl>
              </p:cMediaNode>
            </p:audio>
          </p:childTnLst>
        </p:cTn>
      </p:par>
    </p:tnLst>
    <p:bldLst>
      <p:bldP spid="61440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685800" y="333375"/>
            <a:ext cx="7772400" cy="762000"/>
          </a:xfrm>
        </p:spPr>
        <p:txBody>
          <a:bodyPr anchor="t">
            <a:spAutoFit/>
          </a:bodyPr>
          <a:lstStyle/>
          <a:p>
            <a:pPr>
              <a:defRPr/>
            </a:pPr>
            <a:r>
              <a:rPr lang="en-US" smtClean="0">
                <a:solidFill>
                  <a:srgbClr val="990033"/>
                </a:solidFill>
                <a:effectLst>
                  <a:outerShdw blurRad="38100" dist="38100" dir="2700000" algn="tl">
                    <a:srgbClr val="C0C0C0"/>
                  </a:outerShdw>
                </a:effectLst>
                <a:latin typeface="Arial" charset="0"/>
              </a:rPr>
              <a:t>Summary</a:t>
            </a:r>
            <a:endParaRPr lang="en-US" sz="3200" smtClean="0">
              <a:latin typeface="Arial" charset="0"/>
            </a:endParaRPr>
          </a:p>
        </p:txBody>
      </p:sp>
      <p:sp>
        <p:nvSpPr>
          <p:cNvPr id="89091" name="Rectangle 3"/>
          <p:cNvSpPr>
            <a:spLocks noGrp="1" noChangeArrowheads="1"/>
          </p:cNvSpPr>
          <p:nvPr>
            <p:ph type="body" idx="1"/>
          </p:nvPr>
        </p:nvSpPr>
        <p:spPr>
          <a:xfrm>
            <a:off x="685800" y="2209800"/>
            <a:ext cx="8062913" cy="4378325"/>
          </a:xfrm>
          <a:noFill/>
        </p:spPr>
        <p:txBody>
          <a:bodyPr>
            <a:spAutoFit/>
          </a:bodyPr>
          <a:lstStyle/>
          <a:p>
            <a:r>
              <a:rPr lang="en-US" smtClean="0">
                <a:latin typeface="Arial" charset="0"/>
              </a:rPr>
              <a:t>Purpose of an epidemiologic  study</a:t>
            </a:r>
          </a:p>
          <a:p>
            <a:r>
              <a:rPr lang="en-US" smtClean="0">
                <a:latin typeface="Arial" charset="0"/>
              </a:rPr>
              <a:t>Basic differences between observational and experimental studies</a:t>
            </a:r>
          </a:p>
          <a:p>
            <a:r>
              <a:rPr lang="en-US" smtClean="0">
                <a:latin typeface="Arial" charset="0"/>
              </a:rPr>
              <a:t>Identify an epidemiologic study by its description</a:t>
            </a:r>
          </a:p>
          <a:p>
            <a:r>
              <a:rPr lang="en-US" smtClean="0">
                <a:latin typeface="Arial" charset="0"/>
              </a:rPr>
              <a:t>Understand controlled/uncontrolled randomized/non-randomized clinical trials</a:t>
            </a:r>
          </a:p>
          <a:p>
            <a:endParaRPr lang="en-US" smtClean="0">
              <a:latin typeface="Arial" charset="0"/>
            </a:endParaRPr>
          </a:p>
        </p:txBody>
      </p:sp>
      <p:sp>
        <p:nvSpPr>
          <p:cNvPr id="89092" name="Rectangle 4"/>
          <p:cNvSpPr>
            <a:spLocks noChangeArrowheads="1"/>
          </p:cNvSpPr>
          <p:nvPr/>
        </p:nvSpPr>
        <p:spPr bwMode="auto">
          <a:xfrm>
            <a:off x="611188" y="1481138"/>
            <a:ext cx="2447925" cy="579437"/>
          </a:xfrm>
          <a:prstGeom prst="rect">
            <a:avLst/>
          </a:prstGeom>
          <a:noFill/>
          <a:ln w="9525">
            <a:noFill/>
            <a:miter lim="800000"/>
            <a:headEnd/>
            <a:tailEnd/>
          </a:ln>
        </p:spPr>
        <p:txBody>
          <a:bodyPr>
            <a:spAutoFit/>
          </a:bodyPr>
          <a:lstStyle/>
          <a:p>
            <a:pPr algn="ctr">
              <a:spcBef>
                <a:spcPct val="0"/>
              </a:spcBef>
              <a:buFontTx/>
              <a:buNone/>
            </a:pPr>
            <a:r>
              <a:rPr lang="en-US" sz="3200">
                <a:solidFill>
                  <a:schemeClr val="accent2"/>
                </a:solidFill>
              </a:rPr>
              <a:t>Key points: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1810" name="Rectangle 2"/>
          <p:cNvSpPr>
            <a:spLocks noGrp="1" noChangeArrowheads="1"/>
          </p:cNvSpPr>
          <p:nvPr>
            <p:ph type="title" idx="4294967295"/>
          </p:nvPr>
        </p:nvSpPr>
        <p:spPr>
          <a:xfrm>
            <a:off x="688032"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Hippocrates</a:t>
            </a:r>
            <a:endParaRPr lang="en-US" dirty="0" smtClean="0"/>
          </a:p>
        </p:txBody>
      </p:sp>
      <p:sp>
        <p:nvSpPr>
          <p:cNvPr id="21507" name="Text Box 3"/>
          <p:cNvSpPr txBox="1">
            <a:spLocks noChangeArrowheads="1"/>
          </p:cNvSpPr>
          <p:nvPr/>
        </p:nvSpPr>
        <p:spPr bwMode="auto">
          <a:xfrm>
            <a:off x="746125" y="1268760"/>
            <a:ext cx="4108817" cy="646331"/>
          </a:xfrm>
          <a:prstGeom prst="rect">
            <a:avLst/>
          </a:prstGeom>
          <a:noFill/>
          <a:ln w="9525">
            <a:noFill/>
            <a:miter lim="800000"/>
            <a:headEnd/>
            <a:tailEnd/>
          </a:ln>
        </p:spPr>
        <p:txBody>
          <a:bodyPr wrap="none">
            <a:spAutoFit/>
          </a:bodyPr>
          <a:lstStyle/>
          <a:p>
            <a:pPr>
              <a:spcBef>
                <a:spcPct val="0"/>
              </a:spcBef>
              <a:buFontTx/>
              <a:buNone/>
            </a:pPr>
            <a:r>
              <a:rPr lang="en-US" sz="3600" dirty="0">
                <a:solidFill>
                  <a:schemeClr val="tx1"/>
                </a:solidFill>
                <a:latin typeface="Arial" pitchFamily="34" charset="0"/>
                <a:cs typeface="Arial" pitchFamily="34" charset="0"/>
              </a:rPr>
              <a:t>“First, </a:t>
            </a:r>
            <a:r>
              <a:rPr lang="en-US" sz="3200" dirty="0">
                <a:solidFill>
                  <a:schemeClr val="tx1"/>
                </a:solidFill>
                <a:latin typeface="Arial" pitchFamily="34" charset="0"/>
                <a:cs typeface="Arial" pitchFamily="34" charset="0"/>
              </a:rPr>
              <a:t>do</a:t>
            </a:r>
            <a:r>
              <a:rPr lang="en-US" sz="3600" dirty="0">
                <a:solidFill>
                  <a:schemeClr val="tx1"/>
                </a:solidFill>
                <a:latin typeface="Arial" pitchFamily="34" charset="0"/>
                <a:cs typeface="Arial" pitchFamily="34" charset="0"/>
              </a:rPr>
              <a:t> no harm.”</a:t>
            </a:r>
          </a:p>
        </p:txBody>
      </p:sp>
      <p:sp>
        <p:nvSpPr>
          <p:cNvPr id="631812" name="Text Box 4"/>
          <p:cNvSpPr txBox="1">
            <a:spLocks noChangeArrowheads="1"/>
          </p:cNvSpPr>
          <p:nvPr/>
        </p:nvSpPr>
        <p:spPr bwMode="auto">
          <a:xfrm>
            <a:off x="762000" y="2204864"/>
            <a:ext cx="7539243" cy="1569660"/>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latin typeface="Arial" pitchFamily="34" charset="0"/>
                <a:cs typeface="Arial" pitchFamily="34" charset="0"/>
              </a:rPr>
              <a:t>“One must attend in medical practice not</a:t>
            </a:r>
          </a:p>
          <a:p>
            <a:pPr>
              <a:spcBef>
                <a:spcPct val="0"/>
              </a:spcBef>
              <a:buFontTx/>
              <a:buNone/>
            </a:pPr>
            <a:r>
              <a:rPr lang="en-US" sz="3200" dirty="0">
                <a:solidFill>
                  <a:schemeClr val="tx1"/>
                </a:solidFill>
                <a:latin typeface="Arial" pitchFamily="34" charset="0"/>
                <a:cs typeface="Arial" pitchFamily="34" charset="0"/>
              </a:rPr>
              <a:t>primarily to plausible theories, but to</a:t>
            </a:r>
          </a:p>
          <a:p>
            <a:pPr>
              <a:spcBef>
                <a:spcPct val="0"/>
              </a:spcBef>
              <a:buFontTx/>
              <a:buNone/>
            </a:pPr>
            <a:r>
              <a:rPr lang="en-US" sz="3200" dirty="0">
                <a:solidFill>
                  <a:schemeClr val="tx1"/>
                </a:solidFill>
                <a:latin typeface="Arial" pitchFamily="34" charset="0"/>
                <a:cs typeface="Arial" pitchFamily="34" charset="0"/>
              </a:rPr>
              <a:t>experience combined with reason.”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1507"/>
                                        </p:tgtEl>
                                        <p:attrNameLst>
                                          <p:attrName>style.visibility</p:attrName>
                                        </p:attrNameLst>
                                      </p:cBhvr>
                                      <p:to>
                                        <p:strVal val="visible"/>
                                      </p:to>
                                    </p:set>
                                    <p:animEffect transition="in" filter="fade">
                                      <p:cBhvr>
                                        <p:cTn id="9" dur="3000"/>
                                        <p:tgtEl>
                                          <p:spTgt spid="21507"/>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631812"/>
                                        </p:tgtEl>
                                        <p:attrNameLst>
                                          <p:attrName>style.visibility</p:attrName>
                                        </p:attrNameLst>
                                      </p:cBhvr>
                                      <p:to>
                                        <p:strVal val="visible"/>
                                      </p:to>
                                    </p:set>
                                    <p:animEffect transition="in" filter="fade">
                                      <p:cBhvr>
                                        <p:cTn id="12" dur="3000"/>
                                        <p:tgtEl>
                                          <p:spTgt spid="6318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21507" grpId="0"/>
      <p:bldP spid="6318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2834" name="Rectangle 2"/>
          <p:cNvSpPr>
            <a:spLocks noGrp="1" noChangeArrowheads="1"/>
          </p:cNvSpPr>
          <p:nvPr>
            <p:ph type="title" idx="4294967295"/>
          </p:nvPr>
        </p:nvSpPr>
        <p:spPr>
          <a:xfrm>
            <a:off x="1944688" y="44450"/>
            <a:ext cx="5003800" cy="457200"/>
          </a:xfrm>
        </p:spPr>
        <p:txBody>
          <a:bodyPr anchor="t">
            <a:spAutoFit/>
          </a:bodyPr>
          <a:lstStyle/>
          <a:p>
            <a:pPr>
              <a:defRPr/>
            </a:pPr>
            <a:r>
              <a:rPr lang="en-US" sz="2400" smtClean="0">
                <a:solidFill>
                  <a:srgbClr val="990033"/>
                </a:solidFill>
                <a:effectLst>
                  <a:outerShdw blurRad="38100" dist="38100" dir="2700000" algn="tl">
                    <a:srgbClr val="C0C0C0"/>
                  </a:outerShdw>
                </a:effectLst>
                <a:latin typeface="Arial" charset="0"/>
              </a:rPr>
              <a:t>Clinical Trials</a:t>
            </a:r>
            <a:endParaRPr lang="en-US" smtClean="0">
              <a:solidFill>
                <a:srgbClr val="990033"/>
              </a:solidFill>
              <a:effectLst>
                <a:outerShdw blurRad="38100" dist="38100" dir="2700000" algn="tl">
                  <a:srgbClr val="C0C0C0"/>
                </a:outerShdw>
              </a:effectLst>
              <a:latin typeface="Arial" charset="0"/>
            </a:endParaRPr>
          </a:p>
        </p:txBody>
      </p:sp>
      <p:sp>
        <p:nvSpPr>
          <p:cNvPr id="1028" name="Text Box 4"/>
          <p:cNvSpPr txBox="1">
            <a:spLocks noChangeArrowheads="1"/>
          </p:cNvSpPr>
          <p:nvPr/>
        </p:nvSpPr>
        <p:spPr bwMode="auto">
          <a:xfrm>
            <a:off x="593725" y="548680"/>
            <a:ext cx="7562850"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accent2"/>
                </a:solidFill>
              </a:rPr>
              <a:t>Daniel,1:5-20</a:t>
            </a:r>
            <a:r>
              <a:rPr lang="en-US" sz="2800" dirty="0">
                <a:solidFill>
                  <a:srgbClr val="FF3399"/>
                </a:solidFill>
              </a:rPr>
              <a:t> </a:t>
            </a:r>
            <a:r>
              <a:rPr lang="en-US" sz="2800" dirty="0">
                <a:solidFill>
                  <a:schemeClr val="tx1"/>
                </a:solidFill>
              </a:rPr>
              <a:t>	</a:t>
            </a:r>
            <a:r>
              <a:rPr lang="en-US" sz="2800" dirty="0">
                <a:solidFill>
                  <a:schemeClr val="accent2"/>
                </a:solidFill>
              </a:rPr>
              <a:t>Daniel and friends in Babylon</a:t>
            </a:r>
          </a:p>
        </p:txBody>
      </p:sp>
      <p:sp>
        <p:nvSpPr>
          <p:cNvPr id="632837" name="Text Box 5"/>
          <p:cNvSpPr txBox="1">
            <a:spLocks noChangeArrowheads="1"/>
          </p:cNvSpPr>
          <p:nvPr/>
        </p:nvSpPr>
        <p:spPr bwMode="auto">
          <a:xfrm>
            <a:off x="341313" y="2060848"/>
            <a:ext cx="7596187" cy="1938992"/>
          </a:xfrm>
          <a:prstGeom prst="rect">
            <a:avLst/>
          </a:prstGeom>
          <a:noFill/>
          <a:ln w="9525">
            <a:noFill/>
            <a:miter lim="800000"/>
            <a:headEnd/>
            <a:tailEnd/>
          </a:ln>
        </p:spPr>
        <p:txBody>
          <a:bodyPr>
            <a:spAutoFit/>
          </a:bodyPr>
          <a:lstStyle/>
          <a:p>
            <a:pPr>
              <a:spcBef>
                <a:spcPct val="0"/>
              </a:spcBef>
              <a:buFontTx/>
              <a:buNone/>
            </a:pPr>
            <a:r>
              <a:rPr lang="en-US" sz="2400" b="1" dirty="0" smtClean="0">
                <a:solidFill>
                  <a:srgbClr val="FF0000"/>
                </a:solidFill>
              </a:rPr>
              <a:t>H</a:t>
            </a:r>
            <a:r>
              <a:rPr lang="en-US" sz="2400" b="1" baseline="-25000" dirty="0" smtClean="0">
                <a:solidFill>
                  <a:srgbClr val="FF0000"/>
                </a:solidFill>
              </a:rPr>
              <a:t>0</a:t>
            </a:r>
            <a:r>
              <a:rPr lang="en-US" sz="2400" b="1" dirty="0" smtClean="0">
                <a:solidFill>
                  <a:srgbClr val="FF0000"/>
                </a:solidFill>
              </a:rPr>
              <a:t>:</a:t>
            </a:r>
            <a:endParaRPr lang="en-US" sz="2400" b="1" baseline="-25000" dirty="0" smtClean="0">
              <a:solidFill>
                <a:srgbClr val="FF0000"/>
              </a:solidFill>
            </a:endParaRPr>
          </a:p>
          <a:p>
            <a:pPr>
              <a:spcBef>
                <a:spcPct val="0"/>
              </a:spcBef>
              <a:buFontTx/>
              <a:buNone/>
            </a:pPr>
            <a:r>
              <a:rPr lang="en-US" sz="2400" dirty="0" smtClean="0">
                <a:solidFill>
                  <a:schemeClr val="tx1"/>
                </a:solidFill>
              </a:rPr>
              <a:t>“But </a:t>
            </a:r>
            <a:r>
              <a:rPr lang="en-US" sz="2400" dirty="0">
                <a:solidFill>
                  <a:schemeClr val="tx1"/>
                </a:solidFill>
              </a:rPr>
              <a:t>Daniel resolved not to</a:t>
            </a:r>
            <a:r>
              <a:rPr lang="en-US" sz="2400" dirty="0">
                <a:solidFill>
                  <a:srgbClr val="FF3399"/>
                </a:solidFill>
              </a:rPr>
              <a:t> </a:t>
            </a:r>
            <a:r>
              <a:rPr lang="en-US" sz="2400" dirty="0">
                <a:solidFill>
                  <a:srgbClr val="FF9900"/>
                </a:solidFill>
              </a:rPr>
              <a:t>defile himself</a:t>
            </a:r>
          </a:p>
          <a:p>
            <a:pPr>
              <a:spcBef>
                <a:spcPct val="0"/>
              </a:spcBef>
              <a:buFontTx/>
              <a:buNone/>
            </a:pPr>
            <a:r>
              <a:rPr lang="en-US" sz="2400" dirty="0">
                <a:solidFill>
                  <a:srgbClr val="FF9900"/>
                </a:solidFill>
              </a:rPr>
              <a:t> with the royal food and wine</a:t>
            </a:r>
            <a:r>
              <a:rPr lang="en-US" sz="2400" dirty="0">
                <a:solidFill>
                  <a:schemeClr val="tx1"/>
                </a:solidFill>
              </a:rPr>
              <a:t>, and he asked</a:t>
            </a:r>
          </a:p>
          <a:p>
            <a:pPr>
              <a:spcBef>
                <a:spcPct val="0"/>
              </a:spcBef>
              <a:buFontTx/>
              <a:buNone/>
            </a:pPr>
            <a:r>
              <a:rPr lang="en-US" sz="2400" dirty="0">
                <a:solidFill>
                  <a:schemeClr val="tx1"/>
                </a:solidFill>
              </a:rPr>
              <a:t> the chief official for permission not to defile </a:t>
            </a:r>
          </a:p>
          <a:p>
            <a:pPr>
              <a:spcBef>
                <a:spcPct val="0"/>
              </a:spcBef>
              <a:buFontTx/>
              <a:buNone/>
            </a:pPr>
            <a:r>
              <a:rPr lang="en-US" sz="2400" dirty="0">
                <a:solidFill>
                  <a:schemeClr val="tx1"/>
                </a:solidFill>
              </a:rPr>
              <a:t> himself this way.”</a:t>
            </a:r>
          </a:p>
        </p:txBody>
      </p:sp>
      <p:sp>
        <p:nvSpPr>
          <p:cNvPr id="1030" name="Text Box 6"/>
          <p:cNvSpPr txBox="1">
            <a:spLocks noChangeArrowheads="1"/>
          </p:cNvSpPr>
          <p:nvPr/>
        </p:nvSpPr>
        <p:spPr bwMode="auto">
          <a:xfrm>
            <a:off x="431800" y="1268760"/>
            <a:ext cx="6948488" cy="822325"/>
          </a:xfrm>
          <a:prstGeom prst="rect">
            <a:avLst/>
          </a:prstGeom>
          <a:noFill/>
          <a:ln w="9525">
            <a:noFill/>
            <a:miter lim="800000"/>
            <a:headEnd/>
            <a:tailEnd/>
          </a:ln>
        </p:spPr>
        <p:txBody>
          <a:bodyPr>
            <a:spAutoFit/>
          </a:bodyPr>
          <a:lstStyle/>
          <a:p>
            <a:pPr>
              <a:spcBef>
                <a:spcPct val="0"/>
              </a:spcBef>
              <a:buFontTx/>
              <a:buNone/>
            </a:pPr>
            <a:r>
              <a:rPr lang="en-US" sz="2400" dirty="0">
                <a:solidFill>
                  <a:schemeClr val="tx1"/>
                </a:solidFill>
              </a:rPr>
              <a:t>“The king assigned them a daily amount of</a:t>
            </a:r>
          </a:p>
          <a:p>
            <a:pPr>
              <a:spcBef>
                <a:spcPct val="0"/>
              </a:spcBef>
              <a:buFontTx/>
              <a:buNone/>
            </a:pPr>
            <a:r>
              <a:rPr lang="en-US" sz="2400" dirty="0">
                <a:solidFill>
                  <a:schemeClr val="tx1"/>
                </a:solidFill>
              </a:rPr>
              <a:t>food and wine from the king’s table.”</a:t>
            </a:r>
          </a:p>
        </p:txBody>
      </p:sp>
      <p:sp>
        <p:nvSpPr>
          <p:cNvPr id="632839" name="Text Box 7"/>
          <p:cNvSpPr txBox="1">
            <a:spLocks noChangeArrowheads="1"/>
          </p:cNvSpPr>
          <p:nvPr/>
        </p:nvSpPr>
        <p:spPr bwMode="auto">
          <a:xfrm>
            <a:off x="347663" y="4149080"/>
            <a:ext cx="8742362" cy="2308324"/>
          </a:xfrm>
          <a:prstGeom prst="rect">
            <a:avLst/>
          </a:prstGeom>
          <a:noFill/>
          <a:ln w="9525">
            <a:noFill/>
            <a:miter lim="800000"/>
            <a:headEnd/>
            <a:tailEnd/>
          </a:ln>
        </p:spPr>
        <p:txBody>
          <a:bodyPr>
            <a:spAutoFit/>
          </a:bodyPr>
          <a:lstStyle/>
          <a:p>
            <a:pPr>
              <a:spcBef>
                <a:spcPct val="0"/>
              </a:spcBef>
              <a:buFontTx/>
              <a:buNone/>
            </a:pPr>
            <a:r>
              <a:rPr lang="en-US" sz="2400" b="1" dirty="0" smtClean="0">
                <a:solidFill>
                  <a:srgbClr val="FF0000"/>
                </a:solidFill>
              </a:rPr>
              <a:t>H</a:t>
            </a:r>
            <a:r>
              <a:rPr lang="en-US" sz="2400" b="1" baseline="-25000" dirty="0" smtClean="0">
                <a:solidFill>
                  <a:srgbClr val="FF0000"/>
                </a:solidFill>
              </a:rPr>
              <a:t>a</a:t>
            </a:r>
            <a:r>
              <a:rPr lang="en-US" sz="2400" b="1" dirty="0" smtClean="0">
                <a:solidFill>
                  <a:srgbClr val="FF0000"/>
                </a:solidFill>
              </a:rPr>
              <a:t>:</a:t>
            </a:r>
          </a:p>
          <a:p>
            <a:pPr>
              <a:spcBef>
                <a:spcPct val="0"/>
              </a:spcBef>
              <a:buFontTx/>
              <a:buNone/>
            </a:pPr>
            <a:r>
              <a:rPr lang="en-US" sz="2400" dirty="0" smtClean="0">
                <a:solidFill>
                  <a:schemeClr val="tx1"/>
                </a:solidFill>
              </a:rPr>
              <a:t>…the </a:t>
            </a:r>
            <a:r>
              <a:rPr lang="en-US" sz="2400" dirty="0">
                <a:solidFill>
                  <a:schemeClr val="tx1"/>
                </a:solidFill>
              </a:rPr>
              <a:t>official told Daniel: “I am afraid of my lord the</a:t>
            </a:r>
          </a:p>
          <a:p>
            <a:pPr>
              <a:spcBef>
                <a:spcPct val="0"/>
              </a:spcBef>
              <a:buFontTx/>
              <a:buNone/>
            </a:pPr>
            <a:r>
              <a:rPr lang="en-US" sz="2400" dirty="0">
                <a:solidFill>
                  <a:schemeClr val="tx1"/>
                </a:solidFill>
              </a:rPr>
              <a:t> king, who has assigned your food and drink.  Why</a:t>
            </a:r>
          </a:p>
          <a:p>
            <a:pPr>
              <a:spcBef>
                <a:spcPct val="0"/>
              </a:spcBef>
              <a:buFontTx/>
              <a:buNone/>
            </a:pPr>
            <a:r>
              <a:rPr lang="en-US" sz="2400" dirty="0">
                <a:solidFill>
                  <a:schemeClr val="tx1"/>
                </a:solidFill>
              </a:rPr>
              <a:t> should he see</a:t>
            </a:r>
            <a:r>
              <a:rPr lang="en-US" sz="2400" dirty="0">
                <a:solidFill>
                  <a:schemeClr val="accent2"/>
                </a:solidFill>
              </a:rPr>
              <a:t> </a:t>
            </a:r>
            <a:r>
              <a:rPr lang="en-US" sz="2400" dirty="0">
                <a:solidFill>
                  <a:srgbClr val="FF9900"/>
                </a:solidFill>
              </a:rPr>
              <a:t>you looking worse than the other</a:t>
            </a:r>
            <a:endParaRPr lang="en-US" sz="2400" dirty="0">
              <a:solidFill>
                <a:schemeClr val="accent2"/>
              </a:solidFill>
            </a:endParaRPr>
          </a:p>
          <a:p>
            <a:pPr>
              <a:spcBef>
                <a:spcPct val="0"/>
              </a:spcBef>
              <a:buFontTx/>
              <a:buNone/>
            </a:pPr>
            <a:r>
              <a:rPr lang="en-US" sz="2400" dirty="0">
                <a:solidFill>
                  <a:schemeClr val="accent2"/>
                </a:solidFill>
              </a:rPr>
              <a:t> </a:t>
            </a:r>
            <a:r>
              <a:rPr lang="en-US" sz="2400" dirty="0">
                <a:solidFill>
                  <a:schemeClr val="tx1"/>
                </a:solidFill>
              </a:rPr>
              <a:t>young men your age?  The king would then have my</a:t>
            </a:r>
          </a:p>
          <a:p>
            <a:pPr>
              <a:spcBef>
                <a:spcPct val="0"/>
              </a:spcBef>
              <a:buFontTx/>
              <a:buNone/>
            </a:pPr>
            <a:r>
              <a:rPr lang="en-US" sz="2400" dirty="0">
                <a:solidFill>
                  <a:schemeClr val="tx1"/>
                </a:solidFill>
              </a:rPr>
              <a:t> head because of you.”</a:t>
            </a:r>
          </a:p>
        </p:txBody>
      </p:sp>
      <p:graphicFrame>
        <p:nvGraphicFramePr>
          <p:cNvPr id="1026" name="Object 8"/>
          <p:cNvGraphicFramePr>
            <a:graphicFrameLocks noChangeAspect="1"/>
          </p:cNvGraphicFramePr>
          <p:nvPr/>
        </p:nvGraphicFramePr>
        <p:xfrm>
          <a:off x="7175500" y="2362200"/>
          <a:ext cx="1358900" cy="950913"/>
        </p:xfrm>
        <a:graphic>
          <a:graphicData uri="http://schemas.openxmlformats.org/presentationml/2006/ole">
            <mc:AlternateContent xmlns:mc="http://schemas.openxmlformats.org/markup-compatibility/2006">
              <mc:Choice xmlns:v="urn:schemas-microsoft-com:vml" Requires="v">
                <p:oleObj spid="_x0000_s1338" name="Clip" r:id="rId6" imgW="1359713" imgH="950976" progId="">
                  <p:embed/>
                </p:oleObj>
              </mc:Choice>
              <mc:Fallback>
                <p:oleObj name="Clip" r:id="rId6" imgW="1359713" imgH="950976"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5500" y="2362200"/>
                        <a:ext cx="1358900" cy="950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2"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030"/>
                                        </p:tgtEl>
                                        <p:attrNameLst>
                                          <p:attrName>style.visibility</p:attrName>
                                        </p:attrNameLst>
                                      </p:cBhvr>
                                      <p:to>
                                        <p:strVal val="visible"/>
                                      </p:to>
                                    </p:set>
                                    <p:animEffect transition="in" filter="fade">
                                      <p:cBhvr>
                                        <p:cTn id="9" dur="3000"/>
                                        <p:tgtEl>
                                          <p:spTgt spid="1030"/>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632837"/>
                                        </p:tgtEl>
                                        <p:attrNameLst>
                                          <p:attrName>style.visibility</p:attrName>
                                        </p:attrNameLst>
                                      </p:cBhvr>
                                      <p:to>
                                        <p:strVal val="visible"/>
                                      </p:to>
                                    </p:set>
                                    <p:animEffect transition="in" filter="fade">
                                      <p:cBhvr>
                                        <p:cTn id="12" dur="3000"/>
                                        <p:tgtEl>
                                          <p:spTgt spid="632837"/>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632839"/>
                                        </p:tgtEl>
                                        <p:attrNameLst>
                                          <p:attrName>style.visibility</p:attrName>
                                        </p:attrNameLst>
                                      </p:cBhvr>
                                      <p:to>
                                        <p:strVal val="visible"/>
                                      </p:to>
                                    </p:set>
                                    <p:animEffect transition="in" filter="fade">
                                      <p:cBhvr>
                                        <p:cTn id="15" dur="3000"/>
                                        <p:tgtEl>
                                          <p:spTgt spid="6328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632837" grpId="0"/>
      <p:bldP spid="1030" grpId="0"/>
      <p:bldP spid="63283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395288" y="838200"/>
            <a:ext cx="8424862" cy="2308324"/>
          </a:xfrm>
          <a:prstGeom prst="rect">
            <a:avLst/>
          </a:prstGeom>
          <a:noFill/>
          <a:ln w="3175">
            <a:noFill/>
            <a:miter lim="800000"/>
            <a:headEnd/>
            <a:tailEnd/>
          </a:ln>
        </p:spPr>
        <p:txBody>
          <a:bodyPr>
            <a:spAutoFit/>
          </a:bodyPr>
          <a:lstStyle/>
          <a:p>
            <a:pPr>
              <a:spcBef>
                <a:spcPct val="0"/>
              </a:spcBef>
              <a:buFontTx/>
              <a:buNone/>
            </a:pPr>
            <a:r>
              <a:rPr lang="en-US" sz="2400" b="1" dirty="0" smtClean="0">
                <a:solidFill>
                  <a:srgbClr val="FF0000"/>
                </a:solidFill>
              </a:rPr>
              <a:t>The method/Design: </a:t>
            </a:r>
            <a:r>
              <a:rPr lang="en-US" sz="2000" b="1" dirty="0" smtClean="0">
                <a:solidFill>
                  <a:schemeClr val="accent2">
                    <a:lumMod val="75000"/>
                  </a:schemeClr>
                </a:solidFill>
              </a:rPr>
              <a:t>First a pilot study → preliminary data </a:t>
            </a:r>
            <a:endParaRPr lang="en-US" sz="2000" b="1" dirty="0" smtClean="0">
              <a:solidFill>
                <a:srgbClr val="FF0000"/>
              </a:solidFill>
            </a:endParaRPr>
          </a:p>
          <a:p>
            <a:pPr>
              <a:spcBef>
                <a:spcPct val="0"/>
              </a:spcBef>
              <a:buFontTx/>
              <a:buNone/>
            </a:pPr>
            <a:r>
              <a:rPr lang="en-US" sz="2400" dirty="0" smtClean="0">
                <a:solidFill>
                  <a:schemeClr val="tx1"/>
                </a:solidFill>
              </a:rPr>
              <a:t>“Daniel </a:t>
            </a:r>
            <a:r>
              <a:rPr lang="en-US" sz="2400" dirty="0">
                <a:solidFill>
                  <a:schemeClr val="tx1"/>
                </a:solidFill>
              </a:rPr>
              <a:t>then said to the guard…..: “Please test your servants for ten days:</a:t>
            </a:r>
            <a:r>
              <a:rPr lang="en-US" sz="2400" dirty="0">
                <a:solidFill>
                  <a:schemeClr val="accent2"/>
                </a:solidFill>
              </a:rPr>
              <a:t> </a:t>
            </a:r>
            <a:r>
              <a:rPr lang="en-US" sz="2400" dirty="0">
                <a:solidFill>
                  <a:srgbClr val="FF9900"/>
                </a:solidFill>
              </a:rPr>
              <a:t>Give us nothing but vegetables to eat and water to drink.</a:t>
            </a:r>
            <a:r>
              <a:rPr lang="en-US" sz="2400" dirty="0">
                <a:solidFill>
                  <a:schemeClr val="accent2"/>
                </a:solidFill>
              </a:rPr>
              <a:t>  </a:t>
            </a:r>
            <a:r>
              <a:rPr lang="en-US" sz="2400" dirty="0">
                <a:solidFill>
                  <a:schemeClr val="tx1"/>
                </a:solidFill>
              </a:rPr>
              <a:t>Then compare our appearance with that of the young men who eat the royal food, and treat your servants in accordance with what you see.””</a:t>
            </a:r>
          </a:p>
        </p:txBody>
      </p:sp>
      <p:sp>
        <p:nvSpPr>
          <p:cNvPr id="2052" name="Text Box 4"/>
          <p:cNvSpPr txBox="1">
            <a:spLocks noChangeArrowheads="1"/>
          </p:cNvSpPr>
          <p:nvPr/>
        </p:nvSpPr>
        <p:spPr bwMode="auto">
          <a:xfrm>
            <a:off x="304800" y="5930900"/>
            <a:ext cx="7146925" cy="457200"/>
          </a:xfrm>
          <a:prstGeom prst="rect">
            <a:avLst/>
          </a:prstGeom>
          <a:noFill/>
          <a:ln w="9525">
            <a:noFill/>
            <a:miter lim="800000"/>
            <a:headEnd/>
            <a:tailEnd/>
          </a:ln>
        </p:spPr>
        <p:txBody>
          <a:bodyPr wrap="none">
            <a:spAutoFit/>
          </a:bodyPr>
          <a:lstStyle/>
          <a:p>
            <a:pPr>
              <a:spcBef>
                <a:spcPct val="0"/>
              </a:spcBef>
              <a:buFontTx/>
              <a:buNone/>
            </a:pPr>
            <a:r>
              <a:rPr lang="en-US" sz="2400">
                <a:solidFill>
                  <a:srgbClr val="FF3399"/>
                </a:solidFill>
              </a:rPr>
              <a:t>“So he agreed to this and tested them for ten days.”</a:t>
            </a:r>
          </a:p>
        </p:txBody>
      </p:sp>
      <p:graphicFrame>
        <p:nvGraphicFramePr>
          <p:cNvPr id="2050" name="Object 5"/>
          <p:cNvGraphicFramePr>
            <a:graphicFrameLocks noChangeAspect="1"/>
          </p:cNvGraphicFramePr>
          <p:nvPr/>
        </p:nvGraphicFramePr>
        <p:xfrm>
          <a:off x="2472680" y="3552800"/>
          <a:ext cx="2819400" cy="1676400"/>
        </p:xfrm>
        <a:graphic>
          <a:graphicData uri="http://schemas.openxmlformats.org/presentationml/2006/ole">
            <mc:AlternateContent xmlns:mc="http://schemas.openxmlformats.org/markup-compatibility/2006">
              <mc:Choice xmlns:v="urn:schemas-microsoft-com:vml" Requires="v">
                <p:oleObj spid="_x0000_s2360" name="Clip" r:id="rId6" imgW="1029614" imgH="1040587" progId="">
                  <p:embed/>
                </p:oleObj>
              </mc:Choice>
              <mc:Fallback>
                <p:oleObj name="Clip" r:id="rId6" imgW="1029614" imgH="1040587"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2680" y="3552800"/>
                        <a:ext cx="2819400"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3862" name="Rectangle 6"/>
          <p:cNvSpPr>
            <a:spLocks noChangeArrowheads="1"/>
          </p:cNvSpPr>
          <p:nvPr/>
        </p:nvSpPr>
        <p:spPr bwMode="auto">
          <a:xfrm>
            <a:off x="1944688" y="44450"/>
            <a:ext cx="5003800" cy="457200"/>
          </a:xfrm>
          <a:prstGeom prst="rect">
            <a:avLst/>
          </a:prstGeom>
          <a:noFill/>
          <a:ln w="9525">
            <a:noFill/>
            <a:miter lim="800000"/>
            <a:headEnd/>
            <a:tailEnd/>
          </a:ln>
          <a:effectLst/>
        </p:spPr>
        <p:txBody>
          <a:bodyPr>
            <a:spAutoFit/>
          </a:bodyPr>
          <a:lstStyle/>
          <a:p>
            <a:pPr algn="ctr">
              <a:spcBef>
                <a:spcPct val="0"/>
              </a:spcBef>
              <a:buFontTx/>
              <a:buNone/>
              <a:defRPr/>
            </a:pPr>
            <a:r>
              <a:rPr lang="en-US" sz="2400">
                <a:effectLst>
                  <a:outerShdw blurRad="38100" dist="38100" dir="2700000" algn="tl">
                    <a:srgbClr val="C0C0C0"/>
                  </a:outerShdw>
                </a:effectLst>
              </a:rPr>
              <a:t>Clinical Trials</a:t>
            </a:r>
            <a:endParaRPr lang="en-US" sz="4400">
              <a:effectLst>
                <a:outerShdw blurRad="38100" dist="38100" dir="2700000" algn="tl">
                  <a:srgbClr val="C0C0C0"/>
                </a:outerShdw>
              </a:effectLst>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395288" y="609600"/>
            <a:ext cx="8497887" cy="1938992"/>
          </a:xfrm>
          <a:prstGeom prst="rect">
            <a:avLst/>
          </a:prstGeom>
          <a:noFill/>
          <a:ln w="9525">
            <a:noFill/>
            <a:miter lim="800000"/>
            <a:headEnd/>
            <a:tailEnd/>
          </a:ln>
        </p:spPr>
        <p:txBody>
          <a:bodyPr>
            <a:spAutoFit/>
          </a:bodyPr>
          <a:lstStyle/>
          <a:p>
            <a:pPr>
              <a:spcBef>
                <a:spcPct val="0"/>
              </a:spcBef>
              <a:buFontTx/>
              <a:buNone/>
            </a:pPr>
            <a:r>
              <a:rPr lang="en-US" sz="2400" b="1" dirty="0" smtClean="0">
                <a:solidFill>
                  <a:srgbClr val="FF0000"/>
                </a:solidFill>
              </a:rPr>
              <a:t>Then the real test:</a:t>
            </a:r>
          </a:p>
          <a:p>
            <a:pPr>
              <a:spcBef>
                <a:spcPct val="0"/>
              </a:spcBef>
              <a:buFontTx/>
              <a:buNone/>
            </a:pPr>
            <a:r>
              <a:rPr lang="en-US" sz="2400" dirty="0" smtClean="0">
                <a:solidFill>
                  <a:schemeClr val="accent2"/>
                </a:solidFill>
              </a:rPr>
              <a:t>“At </a:t>
            </a:r>
            <a:r>
              <a:rPr lang="en-US" sz="2400" dirty="0">
                <a:solidFill>
                  <a:schemeClr val="accent2"/>
                </a:solidFill>
              </a:rPr>
              <a:t>the end of the ten days </a:t>
            </a:r>
            <a:r>
              <a:rPr lang="en-US" sz="2400" dirty="0">
                <a:solidFill>
                  <a:srgbClr val="FF9900"/>
                </a:solidFill>
              </a:rPr>
              <a:t>they looked healthier and better nourished</a:t>
            </a:r>
            <a:r>
              <a:rPr lang="en-US" sz="2400" dirty="0">
                <a:solidFill>
                  <a:schemeClr val="accent2"/>
                </a:solidFill>
              </a:rPr>
              <a:t> </a:t>
            </a:r>
            <a:r>
              <a:rPr lang="en-US" sz="2400" dirty="0">
                <a:solidFill>
                  <a:schemeClr val="tx1"/>
                </a:solidFill>
              </a:rPr>
              <a:t>than any of the young men who ate the royal food.  So the guard took away their choice food and the wine they were to drink and gave them vegetables instead.”</a:t>
            </a:r>
          </a:p>
        </p:txBody>
      </p:sp>
      <p:sp>
        <p:nvSpPr>
          <p:cNvPr id="634884" name="Text Box 4"/>
          <p:cNvSpPr txBox="1">
            <a:spLocks noChangeArrowheads="1"/>
          </p:cNvSpPr>
          <p:nvPr/>
        </p:nvSpPr>
        <p:spPr bwMode="auto">
          <a:xfrm>
            <a:off x="288925" y="4437112"/>
            <a:ext cx="8386763" cy="1938992"/>
          </a:xfrm>
          <a:prstGeom prst="rect">
            <a:avLst/>
          </a:prstGeom>
          <a:noFill/>
          <a:ln w="9525">
            <a:noFill/>
            <a:miter lim="800000"/>
            <a:headEnd/>
            <a:tailEnd/>
          </a:ln>
        </p:spPr>
        <p:txBody>
          <a:bodyPr>
            <a:spAutoFit/>
          </a:bodyPr>
          <a:lstStyle/>
          <a:p>
            <a:pPr>
              <a:spcBef>
                <a:spcPct val="0"/>
              </a:spcBef>
              <a:buFontTx/>
              <a:buNone/>
            </a:pPr>
            <a:r>
              <a:rPr lang="en-US" sz="2400" b="1" dirty="0" smtClean="0">
                <a:solidFill>
                  <a:srgbClr val="FF0000"/>
                </a:solidFill>
              </a:rPr>
              <a:t>The outcome/result:</a:t>
            </a:r>
          </a:p>
          <a:p>
            <a:pPr>
              <a:spcBef>
                <a:spcPct val="0"/>
              </a:spcBef>
              <a:buFontTx/>
              <a:buNone/>
            </a:pPr>
            <a:r>
              <a:rPr lang="en-US" sz="2400" dirty="0" smtClean="0">
                <a:solidFill>
                  <a:schemeClr val="tx1"/>
                </a:solidFill>
              </a:rPr>
              <a:t>“In </a:t>
            </a:r>
            <a:r>
              <a:rPr lang="en-US" sz="2400" dirty="0">
                <a:solidFill>
                  <a:schemeClr val="tx1"/>
                </a:solidFill>
              </a:rPr>
              <a:t>every matter of wisdom and understanding about</a:t>
            </a:r>
          </a:p>
          <a:p>
            <a:pPr>
              <a:spcBef>
                <a:spcPct val="0"/>
              </a:spcBef>
              <a:buFontTx/>
              <a:buNone/>
            </a:pPr>
            <a:r>
              <a:rPr lang="en-US" sz="2400" dirty="0">
                <a:solidFill>
                  <a:schemeClr val="tx1"/>
                </a:solidFill>
              </a:rPr>
              <a:t> which the king questioned them,</a:t>
            </a:r>
            <a:r>
              <a:rPr lang="en-US" sz="2400" dirty="0">
                <a:solidFill>
                  <a:srgbClr val="008080"/>
                </a:solidFill>
              </a:rPr>
              <a:t> </a:t>
            </a:r>
            <a:r>
              <a:rPr lang="en-US" sz="2400" dirty="0">
                <a:solidFill>
                  <a:srgbClr val="FF9900"/>
                </a:solidFill>
              </a:rPr>
              <a:t>he found them ten </a:t>
            </a:r>
          </a:p>
          <a:p>
            <a:pPr>
              <a:spcBef>
                <a:spcPct val="0"/>
              </a:spcBef>
              <a:buFontTx/>
              <a:buNone/>
            </a:pPr>
            <a:r>
              <a:rPr lang="en-US" sz="2400" dirty="0">
                <a:solidFill>
                  <a:srgbClr val="FF9900"/>
                </a:solidFill>
              </a:rPr>
              <a:t>times better</a:t>
            </a:r>
            <a:r>
              <a:rPr lang="en-US" sz="2400" dirty="0">
                <a:solidFill>
                  <a:srgbClr val="008080"/>
                </a:solidFill>
              </a:rPr>
              <a:t> </a:t>
            </a:r>
            <a:r>
              <a:rPr lang="en-US" sz="2400" dirty="0">
                <a:solidFill>
                  <a:schemeClr val="tx1"/>
                </a:solidFill>
              </a:rPr>
              <a:t>than all the magicians and enchanters in his</a:t>
            </a:r>
          </a:p>
          <a:p>
            <a:pPr>
              <a:spcBef>
                <a:spcPct val="0"/>
              </a:spcBef>
              <a:buFontTx/>
              <a:buNone/>
            </a:pPr>
            <a:r>
              <a:rPr lang="en-US" sz="2400" dirty="0">
                <a:solidFill>
                  <a:schemeClr val="tx1"/>
                </a:solidFill>
              </a:rPr>
              <a:t>whole kingdom.”</a:t>
            </a:r>
          </a:p>
        </p:txBody>
      </p:sp>
      <p:graphicFrame>
        <p:nvGraphicFramePr>
          <p:cNvPr id="3074" name="Object 5"/>
          <p:cNvGraphicFramePr>
            <a:graphicFrameLocks noChangeAspect="1"/>
          </p:cNvGraphicFramePr>
          <p:nvPr/>
        </p:nvGraphicFramePr>
        <p:xfrm>
          <a:off x="2819400" y="2780928"/>
          <a:ext cx="3138488" cy="1336675"/>
        </p:xfrm>
        <a:graphic>
          <a:graphicData uri="http://schemas.openxmlformats.org/presentationml/2006/ole">
            <mc:AlternateContent xmlns:mc="http://schemas.openxmlformats.org/markup-compatibility/2006">
              <mc:Choice xmlns:v="urn:schemas-microsoft-com:vml" Requires="v">
                <p:oleObj spid="_x0000_s3385" name="Clip" r:id="rId6" imgW="3139135" imgH="1337767" progId="">
                  <p:embed/>
                </p:oleObj>
              </mc:Choice>
              <mc:Fallback>
                <p:oleObj name="Clip" r:id="rId6" imgW="3139135" imgH="1337767"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2780928"/>
                        <a:ext cx="3138488" cy="1336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886" name="Rectangle 6"/>
          <p:cNvSpPr>
            <a:spLocks noChangeArrowheads="1"/>
          </p:cNvSpPr>
          <p:nvPr/>
        </p:nvSpPr>
        <p:spPr bwMode="auto">
          <a:xfrm>
            <a:off x="1944688" y="44450"/>
            <a:ext cx="5003800" cy="457200"/>
          </a:xfrm>
          <a:prstGeom prst="rect">
            <a:avLst/>
          </a:prstGeom>
          <a:noFill/>
          <a:ln w="9525">
            <a:noFill/>
            <a:miter lim="800000"/>
            <a:headEnd/>
            <a:tailEnd/>
          </a:ln>
          <a:effectLst/>
        </p:spPr>
        <p:txBody>
          <a:bodyPr>
            <a:spAutoFit/>
          </a:bodyPr>
          <a:lstStyle/>
          <a:p>
            <a:pPr algn="ctr">
              <a:spcBef>
                <a:spcPct val="0"/>
              </a:spcBef>
              <a:buFontTx/>
              <a:buNone/>
              <a:defRPr/>
            </a:pPr>
            <a:r>
              <a:rPr lang="en-US" sz="2400" dirty="0">
                <a:effectLst>
                  <a:outerShdw blurRad="38100" dist="38100" dir="2700000" algn="tl">
                    <a:srgbClr val="C0C0C0"/>
                  </a:outerShdw>
                </a:effectLst>
              </a:rPr>
              <a:t>Clinical Trials</a:t>
            </a:r>
            <a:endParaRPr lang="en-US" sz="4400" dirty="0">
              <a:effectLst>
                <a:outerShdw blurRad="38100" dist="38100" dir="2700000" algn="tl">
                  <a:srgbClr val="C0C0C0"/>
                </a:outerShdw>
              </a:effectLst>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3"/>
                                        </p:tgtEl>
                                      </p:cBhvr>
                                    </p:cmd>
                                  </p:childTnLst>
                                </p:cTn>
                              </p:par>
                              <p:par>
                                <p:cTn id="7" presetID="10" presetClass="entr" presetSubtype="0" fill="hold" grpId="0" nodeType="withEffect">
                                  <p:stCondLst>
                                    <p:cond delay="8000"/>
                                  </p:stCondLst>
                                  <p:childTnLst>
                                    <p:set>
                                      <p:cBhvr>
                                        <p:cTn id="8" dur="1" fill="hold">
                                          <p:stCondLst>
                                            <p:cond delay="0"/>
                                          </p:stCondLst>
                                        </p:cTn>
                                        <p:tgtEl>
                                          <p:spTgt spid="634884"/>
                                        </p:tgtEl>
                                        <p:attrNameLst>
                                          <p:attrName>style.visibility</p:attrName>
                                        </p:attrNameLst>
                                      </p:cBhvr>
                                      <p:to>
                                        <p:strVal val="visible"/>
                                      </p:to>
                                    </p:set>
                                    <p:animEffect transition="in" filter="fade">
                                      <p:cBhvr>
                                        <p:cTn id="9" dur="3000"/>
                                        <p:tgtEl>
                                          <p:spTgt spid="6348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63488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5906" name="Rectangle 2"/>
          <p:cNvSpPr>
            <a:spLocks noGrp="1" noChangeArrowheads="1"/>
          </p:cNvSpPr>
          <p:nvPr>
            <p:ph type="title" idx="4294967295"/>
          </p:nvPr>
        </p:nvSpPr>
        <p:spPr>
          <a:xfrm>
            <a:off x="457200" y="3096"/>
            <a:ext cx="7772400" cy="990600"/>
          </a:xfrm>
        </p:spPr>
        <p:txBody>
          <a:bodyPr/>
          <a:lstStyle/>
          <a:p>
            <a:pPr>
              <a:defRPr/>
            </a:pPr>
            <a:r>
              <a:rPr lang="en-US" dirty="0" smtClean="0">
                <a:solidFill>
                  <a:srgbClr val="990033"/>
                </a:solidFill>
                <a:effectLst>
                  <a:outerShdw blurRad="38100" dist="38100" dir="2700000" algn="tl">
                    <a:srgbClr val="C0C0C0"/>
                  </a:outerShdw>
                </a:effectLst>
                <a:latin typeface="Arial" charset="0"/>
              </a:rPr>
              <a:t>Early Trials</a:t>
            </a:r>
          </a:p>
        </p:txBody>
      </p:sp>
      <p:sp>
        <p:nvSpPr>
          <p:cNvPr id="22531" name="Text Box 4"/>
          <p:cNvSpPr txBox="1">
            <a:spLocks noChangeArrowheads="1"/>
          </p:cNvSpPr>
          <p:nvPr/>
        </p:nvSpPr>
        <p:spPr bwMode="auto">
          <a:xfrm>
            <a:off x="993775" y="1340768"/>
            <a:ext cx="6550025" cy="609600"/>
          </a:xfrm>
          <a:prstGeom prst="rect">
            <a:avLst/>
          </a:prstGeom>
          <a:noFill/>
          <a:ln w="9525">
            <a:noFill/>
            <a:miter lim="800000"/>
            <a:headEnd/>
            <a:tailEnd/>
          </a:ln>
        </p:spPr>
        <p:txBody>
          <a:bodyPr>
            <a:spAutoFit/>
          </a:bodyPr>
          <a:lstStyle/>
          <a:p>
            <a:pPr>
              <a:spcBef>
                <a:spcPct val="0"/>
              </a:spcBef>
              <a:buFontTx/>
              <a:buNone/>
            </a:pPr>
            <a:r>
              <a:rPr lang="en-US" sz="3400" b="1" dirty="0" err="1">
                <a:solidFill>
                  <a:schemeClr val="accent2"/>
                </a:solidFill>
              </a:rPr>
              <a:t>Ambroise</a:t>
            </a:r>
            <a:r>
              <a:rPr lang="en-US" sz="3400" b="1" dirty="0">
                <a:solidFill>
                  <a:schemeClr val="accent2"/>
                </a:solidFill>
              </a:rPr>
              <a:t> Paine</a:t>
            </a:r>
            <a:r>
              <a:rPr lang="en-US" sz="3400" dirty="0">
                <a:solidFill>
                  <a:schemeClr val="tx1"/>
                </a:solidFill>
              </a:rPr>
              <a:t>  (1510-1590)</a:t>
            </a:r>
          </a:p>
        </p:txBody>
      </p:sp>
      <p:sp>
        <p:nvSpPr>
          <p:cNvPr id="635909" name="Text Box 5"/>
          <p:cNvSpPr txBox="1">
            <a:spLocks noChangeArrowheads="1"/>
          </p:cNvSpPr>
          <p:nvPr/>
        </p:nvSpPr>
        <p:spPr bwMode="auto">
          <a:xfrm>
            <a:off x="1116013" y="2117799"/>
            <a:ext cx="7777162" cy="519113"/>
          </a:xfrm>
          <a:prstGeom prst="rect">
            <a:avLst/>
          </a:prstGeom>
          <a:noFill/>
          <a:ln w="9525">
            <a:noFill/>
            <a:miter lim="800000"/>
            <a:headEnd/>
            <a:tailEnd/>
          </a:ln>
        </p:spPr>
        <p:txBody>
          <a:bodyPr>
            <a:spAutoFit/>
          </a:bodyPr>
          <a:lstStyle/>
          <a:p>
            <a:pPr>
              <a:spcBef>
                <a:spcPct val="0"/>
              </a:spcBef>
              <a:buFontTx/>
              <a:buNone/>
            </a:pPr>
            <a:r>
              <a:rPr lang="en-US" sz="2800" dirty="0">
                <a:solidFill>
                  <a:schemeClr val="tx1"/>
                </a:solidFill>
              </a:rPr>
              <a:t>Treatment</a:t>
            </a:r>
            <a:r>
              <a:rPr lang="en-US" sz="2800" baseline="-25000" dirty="0">
                <a:solidFill>
                  <a:schemeClr val="tx1"/>
                </a:solidFill>
              </a:rPr>
              <a:t> </a:t>
            </a:r>
            <a:r>
              <a:rPr lang="en-US" sz="2800" dirty="0">
                <a:solidFill>
                  <a:schemeClr val="tx1"/>
                </a:solidFill>
              </a:rPr>
              <a:t>for war wounds  -  </a:t>
            </a:r>
            <a:r>
              <a:rPr lang="en-US" sz="2800" dirty="0">
                <a:solidFill>
                  <a:srgbClr val="FF3399"/>
                </a:solidFill>
              </a:rPr>
              <a:t>Boiling oil</a:t>
            </a:r>
            <a:endParaRPr lang="en-US" sz="2800" dirty="0">
              <a:solidFill>
                <a:schemeClr val="tx1"/>
              </a:solidFill>
            </a:endParaRPr>
          </a:p>
        </p:txBody>
      </p:sp>
      <p:grpSp>
        <p:nvGrpSpPr>
          <p:cNvPr id="2" name="Group 12"/>
          <p:cNvGrpSpPr>
            <a:grpSpLocks/>
          </p:cNvGrpSpPr>
          <p:nvPr/>
        </p:nvGrpSpPr>
        <p:grpSpPr bwMode="auto">
          <a:xfrm>
            <a:off x="1187450" y="2864768"/>
            <a:ext cx="5545138" cy="2347913"/>
            <a:chOff x="748" y="2208"/>
            <a:chExt cx="3493" cy="1479"/>
          </a:xfrm>
        </p:grpSpPr>
        <p:grpSp>
          <p:nvGrpSpPr>
            <p:cNvPr id="22534" name="Group 11"/>
            <p:cNvGrpSpPr>
              <a:grpSpLocks/>
            </p:cNvGrpSpPr>
            <p:nvPr/>
          </p:nvGrpSpPr>
          <p:grpSpPr bwMode="auto">
            <a:xfrm>
              <a:off x="748" y="2208"/>
              <a:ext cx="3493" cy="1479"/>
              <a:chOff x="748" y="2208"/>
              <a:chExt cx="3493" cy="1479"/>
            </a:xfrm>
          </p:grpSpPr>
          <p:sp>
            <p:nvSpPr>
              <p:cNvPr id="22536" name="Text Box 6"/>
              <p:cNvSpPr txBox="1">
                <a:spLocks noChangeArrowheads="1"/>
              </p:cNvSpPr>
              <p:nvPr/>
            </p:nvSpPr>
            <p:spPr bwMode="auto">
              <a:xfrm>
                <a:off x="2908" y="2683"/>
                <a:ext cx="1061" cy="327"/>
              </a:xfrm>
              <a:prstGeom prst="rect">
                <a:avLst/>
              </a:prstGeom>
              <a:noFill/>
              <a:ln w="9525">
                <a:noFill/>
                <a:miter lim="800000"/>
                <a:headEnd/>
                <a:tailEnd/>
              </a:ln>
            </p:spPr>
            <p:txBody>
              <a:bodyPr>
                <a:spAutoFit/>
              </a:bodyPr>
              <a:lstStyle/>
              <a:p>
                <a:pPr>
                  <a:spcBef>
                    <a:spcPct val="0"/>
                  </a:spcBef>
                  <a:buFontTx/>
                  <a:buNone/>
                </a:pPr>
                <a:r>
                  <a:rPr lang="en-US" sz="2800">
                    <a:solidFill>
                      <a:schemeClr val="tx1"/>
                    </a:solidFill>
                  </a:rPr>
                  <a:t>egg yolk</a:t>
                </a:r>
              </a:p>
            </p:txBody>
          </p:sp>
          <p:sp>
            <p:nvSpPr>
              <p:cNvPr id="22537" name="Text Box 7"/>
              <p:cNvSpPr txBox="1">
                <a:spLocks noChangeArrowheads="1"/>
              </p:cNvSpPr>
              <p:nvPr/>
            </p:nvSpPr>
            <p:spPr bwMode="auto">
              <a:xfrm>
                <a:off x="748" y="2208"/>
                <a:ext cx="3493" cy="327"/>
              </a:xfrm>
              <a:prstGeom prst="rect">
                <a:avLst/>
              </a:prstGeom>
              <a:noFill/>
              <a:ln w="9525">
                <a:noFill/>
                <a:miter lim="800000"/>
                <a:headEnd/>
                <a:tailEnd/>
              </a:ln>
            </p:spPr>
            <p:txBody>
              <a:bodyPr>
                <a:spAutoFit/>
              </a:bodyPr>
              <a:lstStyle/>
              <a:p>
                <a:pPr>
                  <a:spcBef>
                    <a:spcPct val="0"/>
                  </a:spcBef>
                  <a:buFontTx/>
                  <a:buNone/>
                </a:pPr>
                <a:r>
                  <a:rPr lang="en-US" sz="2800" dirty="0">
                    <a:solidFill>
                      <a:schemeClr val="tx1"/>
                    </a:solidFill>
                  </a:rPr>
                  <a:t>Ran out of oil </a:t>
                </a:r>
                <a:r>
                  <a:rPr lang="en-US" sz="2800" dirty="0">
                    <a:solidFill>
                      <a:schemeClr val="tx1"/>
                    </a:solidFill>
                    <a:sym typeface="Monotype Sorts" pitchFamily="2" charset="2"/>
                  </a:rPr>
                  <a:t>	   a digestive</a:t>
                </a:r>
                <a:endParaRPr lang="en-US" sz="2800" dirty="0">
                  <a:solidFill>
                    <a:schemeClr val="tx1"/>
                  </a:solidFill>
                </a:endParaRPr>
              </a:p>
            </p:txBody>
          </p:sp>
          <p:sp>
            <p:nvSpPr>
              <p:cNvPr id="22538" name="Text Box 8"/>
              <p:cNvSpPr txBox="1">
                <a:spLocks noChangeArrowheads="1"/>
              </p:cNvSpPr>
              <p:nvPr/>
            </p:nvSpPr>
            <p:spPr bwMode="auto">
              <a:xfrm>
                <a:off x="2931" y="3024"/>
                <a:ext cx="926" cy="327"/>
              </a:xfrm>
              <a:prstGeom prst="rect">
                <a:avLst/>
              </a:prstGeom>
              <a:noFill/>
              <a:ln w="9525">
                <a:noFill/>
                <a:miter lim="800000"/>
                <a:headEnd/>
                <a:tailEnd/>
              </a:ln>
            </p:spPr>
            <p:txBody>
              <a:bodyPr>
                <a:spAutoFit/>
              </a:bodyPr>
              <a:lstStyle/>
              <a:p>
                <a:pPr>
                  <a:spcBef>
                    <a:spcPct val="0"/>
                  </a:spcBef>
                  <a:buFontTx/>
                  <a:buNone/>
                </a:pPr>
                <a:r>
                  <a:rPr lang="en-US" sz="2800">
                    <a:solidFill>
                      <a:schemeClr val="tx1"/>
                    </a:solidFill>
                  </a:rPr>
                  <a:t>rose oil</a:t>
                </a:r>
              </a:p>
            </p:txBody>
          </p:sp>
          <p:sp>
            <p:nvSpPr>
              <p:cNvPr id="22539" name="Text Box 9"/>
              <p:cNvSpPr txBox="1">
                <a:spLocks noChangeArrowheads="1"/>
              </p:cNvSpPr>
              <p:nvPr/>
            </p:nvSpPr>
            <p:spPr bwMode="auto">
              <a:xfrm>
                <a:off x="2928" y="3360"/>
                <a:ext cx="1221" cy="327"/>
              </a:xfrm>
              <a:prstGeom prst="rect">
                <a:avLst/>
              </a:prstGeom>
              <a:noFill/>
              <a:ln w="9525">
                <a:noFill/>
                <a:miter lim="800000"/>
                <a:headEnd/>
                <a:tailEnd/>
              </a:ln>
            </p:spPr>
            <p:txBody>
              <a:bodyPr>
                <a:spAutoFit/>
              </a:bodyPr>
              <a:lstStyle/>
              <a:p>
                <a:pPr>
                  <a:spcBef>
                    <a:spcPct val="0"/>
                  </a:spcBef>
                  <a:buFontTx/>
                  <a:buNone/>
                </a:pPr>
                <a:r>
                  <a:rPr lang="en-US" sz="2800">
                    <a:solidFill>
                      <a:schemeClr val="tx1"/>
                    </a:solidFill>
                  </a:rPr>
                  <a:t>turpentine</a:t>
                </a:r>
              </a:p>
            </p:txBody>
          </p:sp>
        </p:grpSp>
        <p:sp>
          <p:nvSpPr>
            <p:cNvPr id="22535" name="Line 10"/>
            <p:cNvSpPr>
              <a:spLocks noChangeShapeType="1"/>
            </p:cNvSpPr>
            <p:nvPr/>
          </p:nvSpPr>
          <p:spPr bwMode="auto">
            <a:xfrm>
              <a:off x="2245" y="2402"/>
              <a:ext cx="363" cy="0"/>
            </a:xfrm>
            <a:prstGeom prst="line">
              <a:avLst/>
            </a:prstGeom>
            <a:noFill/>
            <a:ln w="38100">
              <a:solidFill>
                <a:schemeClr val="tx1"/>
              </a:solidFill>
              <a:round/>
              <a:headEnd/>
              <a:tailEnd type="stealth" w="lg" len="lg"/>
            </a:ln>
          </p:spPr>
          <p:txBody>
            <a:bodyP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5906" name="Rectangle 2"/>
          <p:cNvSpPr>
            <a:spLocks noGrp="1" noChangeArrowheads="1"/>
          </p:cNvSpPr>
          <p:nvPr>
            <p:ph type="title" idx="4294967295"/>
          </p:nvPr>
        </p:nvSpPr>
        <p:spPr>
          <a:xfrm>
            <a:off x="457200" y="3096"/>
            <a:ext cx="7772400" cy="990600"/>
          </a:xfrm>
        </p:spPr>
        <p:txBody>
          <a:bodyPr/>
          <a:lstStyle/>
          <a:p>
            <a:pPr>
              <a:defRPr/>
            </a:pPr>
            <a:r>
              <a:rPr lang="en-US" dirty="0" smtClean="0">
                <a:solidFill>
                  <a:srgbClr val="990033"/>
                </a:solidFill>
                <a:effectLst>
                  <a:outerShdw blurRad="38100" dist="38100" dir="2700000" algn="tl">
                    <a:srgbClr val="C0C0C0"/>
                  </a:outerShdw>
                </a:effectLst>
                <a:latin typeface="Arial" charset="0"/>
              </a:rPr>
              <a:t>Early Trials</a:t>
            </a:r>
          </a:p>
        </p:txBody>
      </p:sp>
      <p:sp>
        <p:nvSpPr>
          <p:cNvPr id="22531" name="Text Box 4"/>
          <p:cNvSpPr txBox="1">
            <a:spLocks noChangeArrowheads="1"/>
          </p:cNvSpPr>
          <p:nvPr/>
        </p:nvSpPr>
        <p:spPr bwMode="auto">
          <a:xfrm>
            <a:off x="993775" y="1340768"/>
            <a:ext cx="6550025" cy="609600"/>
          </a:xfrm>
          <a:prstGeom prst="rect">
            <a:avLst/>
          </a:prstGeom>
          <a:noFill/>
          <a:ln w="9525">
            <a:noFill/>
            <a:miter lim="800000"/>
            <a:headEnd/>
            <a:tailEnd/>
          </a:ln>
        </p:spPr>
        <p:txBody>
          <a:bodyPr>
            <a:spAutoFit/>
          </a:bodyPr>
          <a:lstStyle/>
          <a:p>
            <a:pPr>
              <a:spcBef>
                <a:spcPct val="0"/>
              </a:spcBef>
              <a:buFontTx/>
              <a:buNone/>
            </a:pPr>
            <a:r>
              <a:rPr lang="en-US" sz="3400" b="1" dirty="0" err="1">
                <a:solidFill>
                  <a:schemeClr val="accent2"/>
                </a:solidFill>
              </a:rPr>
              <a:t>Ambroise</a:t>
            </a:r>
            <a:r>
              <a:rPr lang="en-US" sz="3400" b="1" dirty="0">
                <a:solidFill>
                  <a:schemeClr val="accent2"/>
                </a:solidFill>
              </a:rPr>
              <a:t> Paine</a:t>
            </a:r>
            <a:r>
              <a:rPr lang="en-US" sz="3400" dirty="0">
                <a:solidFill>
                  <a:schemeClr val="tx1"/>
                </a:solidFill>
              </a:rPr>
              <a:t>  (1510-1590)</a:t>
            </a:r>
          </a:p>
        </p:txBody>
      </p:sp>
      <p:grpSp>
        <p:nvGrpSpPr>
          <p:cNvPr id="12" name="Group 11"/>
          <p:cNvGrpSpPr/>
          <p:nvPr/>
        </p:nvGrpSpPr>
        <p:grpSpPr>
          <a:xfrm>
            <a:off x="1124843" y="2132856"/>
            <a:ext cx="7767637" cy="3124869"/>
            <a:chOff x="922338" y="1268760"/>
            <a:chExt cx="7767637" cy="3124869"/>
          </a:xfrm>
        </p:grpSpPr>
        <p:sp>
          <p:nvSpPr>
            <p:cNvPr id="13" name="Text Box 3"/>
            <p:cNvSpPr txBox="1">
              <a:spLocks noChangeArrowheads="1"/>
            </p:cNvSpPr>
            <p:nvPr/>
          </p:nvSpPr>
          <p:spPr bwMode="auto">
            <a:xfrm>
              <a:off x="922338" y="1268760"/>
              <a:ext cx="2424062" cy="523220"/>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Next </a:t>
              </a:r>
              <a:r>
                <a:rPr lang="en-US" sz="2800" dirty="0" smtClean="0">
                  <a:solidFill>
                    <a:schemeClr val="tx1"/>
                  </a:solidFill>
                </a:rPr>
                <a:t>morning</a:t>
              </a:r>
              <a:r>
                <a:rPr lang="en-US" sz="2800" dirty="0">
                  <a:solidFill>
                    <a:schemeClr val="tx1"/>
                  </a:solidFill>
                </a:rPr>
                <a:t>:</a:t>
              </a:r>
            </a:p>
          </p:txBody>
        </p:sp>
        <p:sp>
          <p:nvSpPr>
            <p:cNvPr id="14" name="Text Box 4"/>
            <p:cNvSpPr txBox="1">
              <a:spLocks noChangeArrowheads="1"/>
            </p:cNvSpPr>
            <p:nvPr/>
          </p:nvSpPr>
          <p:spPr bwMode="auto">
            <a:xfrm>
              <a:off x="1371600" y="1844824"/>
              <a:ext cx="6062663" cy="1463675"/>
            </a:xfrm>
            <a:prstGeom prst="rect">
              <a:avLst/>
            </a:prstGeom>
            <a:noFill/>
            <a:ln w="9525">
              <a:noFill/>
              <a:miter lim="800000"/>
              <a:headEnd/>
              <a:tailEnd/>
            </a:ln>
          </p:spPr>
          <p:txBody>
            <a:bodyPr wrap="none">
              <a:spAutoFit/>
            </a:bodyPr>
            <a:lstStyle/>
            <a:p>
              <a:pPr>
                <a:spcBef>
                  <a:spcPct val="0"/>
                </a:spcBef>
                <a:buFont typeface="Wingdings" pitchFamily="2" charset="2"/>
                <a:buChar char="§"/>
              </a:pPr>
              <a:r>
                <a:rPr lang="en-US" sz="3400" dirty="0">
                  <a:solidFill>
                    <a:schemeClr val="tx1"/>
                  </a:solidFill>
                  <a:latin typeface="Times New Roman" pitchFamily="18" charset="0"/>
                  <a:sym typeface="Monotype Sorts" pitchFamily="2" charset="2"/>
                </a:rPr>
                <a:t> </a:t>
              </a:r>
              <a:r>
                <a:rPr lang="en-US" sz="2800" dirty="0">
                  <a:solidFill>
                    <a:schemeClr val="tx1"/>
                  </a:solidFill>
                  <a:sym typeface="Monotype Sorts" pitchFamily="2" charset="2"/>
                </a:rPr>
                <a:t>those treated with digestives were</a:t>
              </a:r>
            </a:p>
            <a:p>
              <a:pPr>
                <a:spcBef>
                  <a:spcPct val="0"/>
                </a:spcBef>
                <a:buFontTx/>
                <a:buNone/>
              </a:pPr>
              <a:r>
                <a:rPr lang="en-US" sz="2800" dirty="0">
                  <a:solidFill>
                    <a:schemeClr val="tx1"/>
                  </a:solidFill>
                  <a:sym typeface="Monotype Sorts" pitchFamily="2" charset="2"/>
                </a:rPr>
                <a:t>   much </a:t>
              </a:r>
              <a:r>
                <a:rPr lang="en-US" sz="2800" dirty="0" smtClean="0">
                  <a:solidFill>
                    <a:schemeClr val="tx1"/>
                  </a:solidFill>
                  <a:sym typeface="Monotype Sorts" pitchFamily="2" charset="2"/>
                </a:rPr>
                <a:t>better than those treated </a:t>
              </a:r>
              <a:r>
                <a:rPr lang="en-US" sz="2800" dirty="0">
                  <a:solidFill>
                    <a:schemeClr val="tx1"/>
                  </a:solidFill>
                  <a:sym typeface="Monotype Sorts" pitchFamily="2" charset="2"/>
                </a:rPr>
                <a:t>with</a:t>
              </a:r>
            </a:p>
            <a:p>
              <a:pPr>
                <a:spcBef>
                  <a:spcPct val="0"/>
                </a:spcBef>
                <a:buFontTx/>
                <a:buNone/>
              </a:pPr>
              <a:r>
                <a:rPr lang="en-US" sz="2800" dirty="0">
                  <a:solidFill>
                    <a:schemeClr val="tx1"/>
                  </a:solidFill>
                  <a:sym typeface="Monotype Sorts" pitchFamily="2" charset="2"/>
                </a:rPr>
                <a:t>   boiling oil</a:t>
              </a:r>
              <a:endParaRPr lang="en-US" sz="2800" dirty="0">
                <a:solidFill>
                  <a:schemeClr val="tx1"/>
                </a:solidFill>
              </a:endParaRPr>
            </a:p>
          </p:txBody>
        </p:sp>
        <p:sp>
          <p:nvSpPr>
            <p:cNvPr id="15" name="Text Box 5"/>
            <p:cNvSpPr txBox="1">
              <a:spLocks noChangeArrowheads="1"/>
            </p:cNvSpPr>
            <p:nvPr/>
          </p:nvSpPr>
          <p:spPr bwMode="auto">
            <a:xfrm>
              <a:off x="1374775" y="3356992"/>
              <a:ext cx="7315200" cy="1036637"/>
            </a:xfrm>
            <a:prstGeom prst="rect">
              <a:avLst/>
            </a:prstGeom>
            <a:noFill/>
            <a:ln w="9525">
              <a:noFill/>
              <a:miter lim="800000"/>
              <a:headEnd/>
              <a:tailEnd/>
            </a:ln>
          </p:spPr>
          <p:txBody>
            <a:bodyPr>
              <a:spAutoFit/>
            </a:bodyPr>
            <a:lstStyle/>
            <a:p>
              <a:pPr>
                <a:spcBef>
                  <a:spcPct val="0"/>
                </a:spcBef>
                <a:buClr>
                  <a:schemeClr val="tx1"/>
                </a:buClr>
                <a:buFont typeface="Wingdings" pitchFamily="2" charset="2"/>
                <a:buChar char="§"/>
              </a:pPr>
              <a:r>
                <a:rPr lang="en-US" sz="3400" b="1" dirty="0">
                  <a:solidFill>
                    <a:srgbClr val="FF3399"/>
                  </a:solidFill>
                  <a:latin typeface="Times New Roman" pitchFamily="18" charset="0"/>
                  <a:sym typeface="Monotype Sorts" pitchFamily="2" charset="2"/>
                </a:rPr>
                <a:t> </a:t>
              </a:r>
              <a:r>
                <a:rPr lang="en-US" sz="2800" dirty="0">
                  <a:solidFill>
                    <a:schemeClr val="accent2"/>
                  </a:solidFill>
                  <a:sym typeface="Monotype Sorts" pitchFamily="2" charset="2"/>
                </a:rPr>
                <a:t>“I determined never to burn, thus</a:t>
              </a:r>
            </a:p>
            <a:p>
              <a:pPr>
                <a:spcBef>
                  <a:spcPct val="0"/>
                </a:spcBef>
                <a:buFontTx/>
                <a:buNone/>
              </a:pPr>
              <a:r>
                <a:rPr lang="en-US" sz="2800" dirty="0">
                  <a:solidFill>
                    <a:schemeClr val="accent2"/>
                  </a:solidFill>
                  <a:sym typeface="Monotype Sorts" pitchFamily="2" charset="2"/>
                </a:rPr>
                <a:t>   so cruelly the poor wounded”</a:t>
              </a:r>
              <a:endParaRPr lang="en-US" sz="2800" dirty="0">
                <a:solidFill>
                  <a:schemeClr val="accent2"/>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457200" y="3984"/>
            <a:ext cx="7772400" cy="990600"/>
          </a:xfrm>
          <a:prstGeom prst="rect">
            <a:avLst/>
          </a:prstGeom>
          <a:noFill/>
          <a:ln w="9525">
            <a:noFill/>
            <a:miter lim="800000"/>
            <a:headEnd/>
            <a:tailEnd/>
          </a:ln>
        </p:spPr>
        <p:txBody>
          <a:bodyPr anchor="ctr"/>
          <a:lstStyle/>
          <a:p>
            <a:pPr algn="ctr">
              <a:spcBef>
                <a:spcPct val="0"/>
              </a:spcBef>
              <a:buFontTx/>
              <a:buNone/>
              <a:defRPr/>
            </a:pPr>
            <a:r>
              <a:rPr lang="en-US" sz="4400" dirty="0">
                <a:effectLst>
                  <a:outerShdw blurRad="38100" dist="38100" dir="2700000" algn="tl">
                    <a:srgbClr val="C0C0C0"/>
                  </a:outerShdw>
                </a:effectLst>
              </a:rPr>
              <a:t>1747 - James Lind on scurvy</a:t>
            </a:r>
          </a:p>
        </p:txBody>
      </p:sp>
      <p:sp>
        <p:nvSpPr>
          <p:cNvPr id="24579" name="Text Box 3"/>
          <p:cNvSpPr txBox="1">
            <a:spLocks noChangeArrowheads="1"/>
          </p:cNvSpPr>
          <p:nvPr/>
        </p:nvSpPr>
        <p:spPr bwMode="auto">
          <a:xfrm>
            <a:off x="457200" y="1124744"/>
            <a:ext cx="7073900" cy="946150"/>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12 patients with </a:t>
            </a:r>
            <a:r>
              <a:rPr lang="en-US" sz="2800" dirty="0">
                <a:solidFill>
                  <a:srgbClr val="FF3399"/>
                </a:solidFill>
              </a:rPr>
              <a:t>scurvy</a:t>
            </a:r>
            <a:r>
              <a:rPr lang="en-US" sz="2800" dirty="0">
                <a:solidFill>
                  <a:schemeClr val="tx1"/>
                </a:solidFill>
              </a:rPr>
              <a:t> on board a ship with</a:t>
            </a:r>
          </a:p>
          <a:p>
            <a:pPr>
              <a:spcBef>
                <a:spcPct val="0"/>
              </a:spcBef>
              <a:buFontTx/>
              <a:buNone/>
            </a:pPr>
            <a:r>
              <a:rPr lang="en-US" sz="2800" dirty="0">
                <a:solidFill>
                  <a:schemeClr val="tx1"/>
                </a:solidFill>
              </a:rPr>
              <a:t>same diet were divided into groups of 2:</a:t>
            </a:r>
          </a:p>
        </p:txBody>
      </p:sp>
      <p:sp>
        <p:nvSpPr>
          <p:cNvPr id="24580" name="Text Box 4"/>
          <p:cNvSpPr txBox="1">
            <a:spLocks noChangeArrowheads="1"/>
          </p:cNvSpPr>
          <p:nvPr/>
        </p:nvSpPr>
        <p:spPr bwMode="auto">
          <a:xfrm>
            <a:off x="971600" y="2159372"/>
            <a:ext cx="5033963" cy="1917700"/>
          </a:xfrm>
          <a:prstGeom prst="rect">
            <a:avLst/>
          </a:prstGeom>
          <a:noFill/>
          <a:ln w="9525">
            <a:noFill/>
            <a:miter lim="800000"/>
            <a:headEnd/>
            <a:tailEnd/>
          </a:ln>
        </p:spPr>
        <p:txBody>
          <a:bodyPr wrap="none">
            <a:spAutoFit/>
          </a:bodyPr>
          <a:lstStyle/>
          <a:p>
            <a:pPr>
              <a:spcBef>
                <a:spcPct val="0"/>
              </a:spcBef>
              <a:buFontTx/>
              <a:buNone/>
            </a:pPr>
            <a:r>
              <a:rPr lang="en-US" sz="2400" dirty="0">
                <a:solidFill>
                  <a:schemeClr val="tx1"/>
                </a:solidFill>
              </a:rPr>
              <a:t>2 were given 1 qt </a:t>
            </a:r>
            <a:r>
              <a:rPr lang="en-US" sz="2400" dirty="0">
                <a:solidFill>
                  <a:schemeClr val="accent2"/>
                </a:solidFill>
              </a:rPr>
              <a:t>cider</a:t>
            </a:r>
            <a:r>
              <a:rPr lang="en-US" sz="2400" dirty="0">
                <a:solidFill>
                  <a:schemeClr val="tx1"/>
                </a:solidFill>
              </a:rPr>
              <a:t>/day</a:t>
            </a:r>
          </a:p>
          <a:p>
            <a:pPr>
              <a:spcBef>
                <a:spcPct val="0"/>
              </a:spcBef>
              <a:buFontTx/>
              <a:buNone/>
            </a:pPr>
            <a:r>
              <a:rPr lang="en-US" sz="2400" dirty="0">
                <a:solidFill>
                  <a:schemeClr val="tx1"/>
                </a:solidFill>
              </a:rPr>
              <a:t>2 were given 25 drops of </a:t>
            </a:r>
            <a:r>
              <a:rPr lang="en-US" sz="2400" dirty="0">
                <a:solidFill>
                  <a:schemeClr val="accent2"/>
                </a:solidFill>
              </a:rPr>
              <a:t>elixir vitriol</a:t>
            </a:r>
            <a:endParaRPr lang="en-US" sz="2400" dirty="0">
              <a:solidFill>
                <a:schemeClr val="tx1"/>
              </a:solidFill>
            </a:endParaRPr>
          </a:p>
          <a:p>
            <a:pPr>
              <a:spcBef>
                <a:spcPct val="0"/>
              </a:spcBef>
              <a:buFontTx/>
              <a:buNone/>
            </a:pPr>
            <a:r>
              <a:rPr lang="en-US" sz="2400" dirty="0">
                <a:solidFill>
                  <a:schemeClr val="tx1"/>
                </a:solidFill>
              </a:rPr>
              <a:t>2 were 2 T </a:t>
            </a:r>
            <a:r>
              <a:rPr lang="en-US" sz="2400" dirty="0">
                <a:solidFill>
                  <a:schemeClr val="accent2"/>
                </a:solidFill>
              </a:rPr>
              <a:t>vinegar</a:t>
            </a:r>
            <a:r>
              <a:rPr lang="en-US" sz="2400" dirty="0">
                <a:solidFill>
                  <a:schemeClr val="tx1"/>
                </a:solidFill>
              </a:rPr>
              <a:t>/day</a:t>
            </a:r>
          </a:p>
          <a:p>
            <a:pPr>
              <a:spcBef>
                <a:spcPct val="0"/>
              </a:spcBef>
              <a:buFontTx/>
              <a:buNone/>
            </a:pPr>
            <a:r>
              <a:rPr lang="en-US" sz="2400" dirty="0">
                <a:solidFill>
                  <a:schemeClr val="tx1"/>
                </a:solidFill>
              </a:rPr>
              <a:t>2 were given </a:t>
            </a:r>
            <a:r>
              <a:rPr lang="en-US" sz="2400" dirty="0">
                <a:solidFill>
                  <a:schemeClr val="accent2"/>
                </a:solidFill>
              </a:rPr>
              <a:t>sea water</a:t>
            </a:r>
            <a:endParaRPr lang="en-US" sz="2400" dirty="0">
              <a:solidFill>
                <a:schemeClr val="tx1"/>
              </a:solidFill>
            </a:endParaRPr>
          </a:p>
          <a:p>
            <a:pPr>
              <a:spcBef>
                <a:spcPct val="0"/>
              </a:spcBef>
              <a:buFontTx/>
              <a:buNone/>
            </a:pPr>
            <a:r>
              <a:rPr lang="en-US" sz="2400" dirty="0">
                <a:solidFill>
                  <a:schemeClr val="tx1"/>
                </a:solidFill>
              </a:rPr>
              <a:t>2 were given 1 </a:t>
            </a:r>
            <a:r>
              <a:rPr lang="en-US" sz="2400" dirty="0">
                <a:solidFill>
                  <a:schemeClr val="accent2"/>
                </a:solidFill>
              </a:rPr>
              <a:t>nutmeg</a:t>
            </a:r>
            <a:r>
              <a:rPr lang="en-US" sz="2400" dirty="0">
                <a:solidFill>
                  <a:schemeClr val="tx1"/>
                </a:solidFill>
              </a:rPr>
              <a:t>/day</a:t>
            </a:r>
          </a:p>
        </p:txBody>
      </p:sp>
      <p:sp>
        <p:nvSpPr>
          <p:cNvPr id="637957" name="Text Box 5"/>
          <p:cNvSpPr txBox="1">
            <a:spLocks noChangeArrowheads="1"/>
          </p:cNvSpPr>
          <p:nvPr/>
        </p:nvSpPr>
        <p:spPr bwMode="auto">
          <a:xfrm>
            <a:off x="976471" y="4195936"/>
            <a:ext cx="5889625" cy="457200"/>
          </a:xfrm>
          <a:prstGeom prst="rect">
            <a:avLst/>
          </a:prstGeom>
          <a:noFill/>
          <a:ln w="9525">
            <a:noFill/>
            <a:miter lim="800000"/>
            <a:headEnd/>
            <a:tailEnd/>
          </a:ln>
        </p:spPr>
        <p:txBody>
          <a:bodyPr wrap="none">
            <a:spAutoFit/>
          </a:bodyPr>
          <a:lstStyle/>
          <a:p>
            <a:pPr>
              <a:spcBef>
                <a:spcPct val="0"/>
              </a:spcBef>
              <a:buFontTx/>
              <a:buNone/>
            </a:pPr>
            <a:r>
              <a:rPr lang="en-US" sz="2400" dirty="0">
                <a:solidFill>
                  <a:schemeClr val="tx1"/>
                </a:solidFill>
              </a:rPr>
              <a:t>2 were given</a:t>
            </a:r>
            <a:r>
              <a:rPr lang="en-US" sz="2400" dirty="0">
                <a:solidFill>
                  <a:srgbClr val="FF3399"/>
                </a:solidFill>
              </a:rPr>
              <a:t> 2 oranges + 1 lemon </a:t>
            </a:r>
            <a:r>
              <a:rPr lang="en-US" sz="2400" dirty="0">
                <a:solidFill>
                  <a:schemeClr val="tx1"/>
                </a:solidFill>
              </a:rPr>
              <a:t>per day</a:t>
            </a:r>
          </a:p>
        </p:txBody>
      </p:sp>
      <p:sp>
        <p:nvSpPr>
          <p:cNvPr id="637958" name="Text Box 6"/>
          <p:cNvSpPr txBox="1">
            <a:spLocks noChangeArrowheads="1"/>
          </p:cNvSpPr>
          <p:nvPr/>
        </p:nvSpPr>
        <p:spPr bwMode="auto">
          <a:xfrm>
            <a:off x="395288" y="4870797"/>
            <a:ext cx="8353425" cy="1006475"/>
          </a:xfrm>
          <a:prstGeom prst="rect">
            <a:avLst/>
          </a:prstGeom>
          <a:noFill/>
          <a:ln w="9525">
            <a:noFill/>
            <a:miter lim="800000"/>
            <a:headEnd/>
            <a:tailEnd/>
          </a:ln>
        </p:spPr>
        <p:txBody>
          <a:bodyPr>
            <a:spAutoFit/>
          </a:bodyPr>
          <a:lstStyle/>
          <a:p>
            <a:pPr>
              <a:spcBef>
                <a:spcPct val="0"/>
              </a:spcBef>
              <a:buFontTx/>
              <a:buNone/>
            </a:pPr>
            <a:r>
              <a:rPr lang="en-US" sz="2000" dirty="0">
                <a:solidFill>
                  <a:schemeClr val="accent2"/>
                </a:solidFill>
              </a:rPr>
              <a:t>“The most sudden and visible good effects were perceived</a:t>
            </a:r>
          </a:p>
          <a:p>
            <a:pPr>
              <a:spcBef>
                <a:spcPct val="0"/>
              </a:spcBef>
              <a:buFontTx/>
              <a:buNone/>
            </a:pPr>
            <a:r>
              <a:rPr lang="en-US" sz="2000" dirty="0">
                <a:solidFill>
                  <a:schemeClr val="accent2"/>
                </a:solidFill>
              </a:rPr>
              <a:t>from the use of oranges and lemons, one of those who had taken</a:t>
            </a:r>
          </a:p>
          <a:p>
            <a:pPr>
              <a:spcBef>
                <a:spcPct val="0"/>
              </a:spcBef>
              <a:buFontTx/>
              <a:buNone/>
            </a:pPr>
            <a:r>
              <a:rPr lang="en-US" sz="2000" dirty="0">
                <a:solidFill>
                  <a:schemeClr val="accent2"/>
                </a:solidFill>
              </a:rPr>
              <a:t>them, being fit for service..the other appointed nurse to the sick.”</a:t>
            </a:r>
            <a:endParaRPr lang="en-US" sz="2000"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4"/>
                                        </p:tgtEl>
                                      </p:cBhvr>
                                    </p:cmd>
                                  </p:childTnLst>
                                </p:cTn>
                              </p:par>
                              <p:par>
                                <p:cTn id="7" presetID="3" presetClass="entr" presetSubtype="10" fill="hold" grpId="0" nodeType="withEffect">
                                  <p:stCondLst>
                                    <p:cond delay="18000"/>
                                  </p:stCondLst>
                                  <p:childTnLst>
                                    <p:set>
                                      <p:cBhvr>
                                        <p:cTn id="8" dur="1" fill="hold">
                                          <p:stCondLst>
                                            <p:cond delay="0"/>
                                          </p:stCondLst>
                                        </p:cTn>
                                        <p:tgtEl>
                                          <p:spTgt spid="637957"/>
                                        </p:tgtEl>
                                        <p:attrNameLst>
                                          <p:attrName>style.visibility</p:attrName>
                                        </p:attrNameLst>
                                      </p:cBhvr>
                                      <p:to>
                                        <p:strVal val="visible"/>
                                      </p:to>
                                    </p:set>
                                    <p:animEffect transition="in" filter="blinds(horizontal)">
                                      <p:cBhvr>
                                        <p:cTn id="9" dur="3000"/>
                                        <p:tgtEl>
                                          <p:spTgt spid="637957"/>
                                        </p:tgtEl>
                                      </p:cBhvr>
                                    </p:animEffect>
                                  </p:childTnLst>
                                </p:cTn>
                              </p:par>
                              <p:par>
                                <p:cTn id="10" presetID="3" presetClass="entr" presetSubtype="10" fill="hold" grpId="0" nodeType="withEffect">
                                  <p:stCondLst>
                                    <p:cond delay="22000"/>
                                  </p:stCondLst>
                                  <p:childTnLst>
                                    <p:set>
                                      <p:cBhvr>
                                        <p:cTn id="11" dur="1" fill="hold">
                                          <p:stCondLst>
                                            <p:cond delay="0"/>
                                          </p:stCondLst>
                                        </p:cTn>
                                        <p:tgtEl>
                                          <p:spTgt spid="637958"/>
                                        </p:tgtEl>
                                        <p:attrNameLst>
                                          <p:attrName>style.visibility</p:attrName>
                                        </p:attrNameLst>
                                      </p:cBhvr>
                                      <p:to>
                                        <p:strVal val="visible"/>
                                      </p:to>
                                    </p:set>
                                    <p:animEffect transition="in" filter="blinds(horizontal)">
                                      <p:cBhvr>
                                        <p:cTn id="12" dur="3000"/>
                                        <p:tgtEl>
                                          <p:spTgt spid="6379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637957" grpId="0" autoUpdateAnimBg="0"/>
      <p:bldP spid="63795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8978" name="Rectangle 2"/>
          <p:cNvSpPr>
            <a:spLocks noGrp="1" noChangeArrowheads="1"/>
          </p:cNvSpPr>
          <p:nvPr>
            <p:ph type="title" idx="4294967295"/>
          </p:nvPr>
        </p:nvSpPr>
        <p:spPr>
          <a:xfrm>
            <a:off x="685800" y="333375"/>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Gastric Freezing</a:t>
            </a:r>
          </a:p>
        </p:txBody>
      </p:sp>
      <p:sp>
        <p:nvSpPr>
          <p:cNvPr id="638979" name="Rectangle 3"/>
          <p:cNvSpPr>
            <a:spLocks noGrp="1" noChangeArrowheads="1"/>
          </p:cNvSpPr>
          <p:nvPr>
            <p:ph type="body" idx="4294967295"/>
          </p:nvPr>
        </p:nvSpPr>
        <p:spPr>
          <a:xfrm>
            <a:off x="685800" y="1773238"/>
            <a:ext cx="7772400" cy="4114800"/>
          </a:xfrm>
        </p:spPr>
        <p:txBody>
          <a:bodyPr/>
          <a:lstStyle/>
          <a:p>
            <a:r>
              <a:rPr lang="en-US" sz="2800" dirty="0" smtClean="0">
                <a:solidFill>
                  <a:schemeClr val="accent2"/>
                </a:solidFill>
                <a:latin typeface="Arial" charset="0"/>
              </a:rPr>
              <a:t>Hypothesis</a:t>
            </a:r>
            <a:r>
              <a:rPr lang="en-US" sz="2800" dirty="0" smtClean="0">
                <a:latin typeface="Arial" charset="0"/>
              </a:rPr>
              <a:t>:  Cooling down of gastric mucosa causes decreased acid production and thus can be used in the treatment of duodenal ulcer.</a:t>
            </a:r>
          </a:p>
          <a:p>
            <a:r>
              <a:rPr lang="en-US" sz="2800" dirty="0" smtClean="0">
                <a:solidFill>
                  <a:schemeClr val="accent2"/>
                </a:solidFill>
                <a:latin typeface="Arial" charset="0"/>
              </a:rPr>
              <a:t>Design</a:t>
            </a:r>
            <a:r>
              <a:rPr lang="en-US" sz="2800" dirty="0" smtClean="0">
                <a:latin typeface="Arial" charset="0"/>
              </a:rPr>
              <a:t>:  Non-randomized clinical trial with historic (non-concurrent) controls</a:t>
            </a:r>
          </a:p>
          <a:p>
            <a:r>
              <a:rPr lang="en-US" sz="2800" dirty="0" smtClean="0">
                <a:solidFill>
                  <a:schemeClr val="accent2"/>
                </a:solidFill>
                <a:latin typeface="Arial" charset="0"/>
              </a:rPr>
              <a:t>Treatment</a:t>
            </a:r>
            <a:r>
              <a:rPr lang="en-US" sz="2800" dirty="0" smtClean="0">
                <a:latin typeface="Arial" charset="0"/>
              </a:rPr>
              <a:t>:  Gastric cooling to 5-10 degrees Centigrade</a:t>
            </a:r>
          </a:p>
        </p:txBody>
      </p:sp>
      <p:graphicFrame>
        <p:nvGraphicFramePr>
          <p:cNvPr id="4098" name="Object 4"/>
          <p:cNvGraphicFramePr>
            <a:graphicFrameLocks noChangeAspect="1"/>
          </p:cNvGraphicFramePr>
          <p:nvPr/>
        </p:nvGraphicFramePr>
        <p:xfrm>
          <a:off x="7269163" y="304800"/>
          <a:ext cx="1190625" cy="1103313"/>
        </p:xfrm>
        <a:graphic>
          <a:graphicData uri="http://schemas.openxmlformats.org/presentationml/2006/ole">
            <mc:AlternateContent xmlns:mc="http://schemas.openxmlformats.org/markup-compatibility/2006">
              <mc:Choice xmlns:v="urn:schemas-microsoft-com:vml" Requires="v">
                <p:oleObj spid="_x0000_s4409" name="Clip" r:id="rId6" imgW="733349" imgH="875995" progId="">
                  <p:embed/>
                </p:oleObj>
              </mc:Choice>
              <mc:Fallback>
                <p:oleObj name="Clip" r:id="rId6" imgW="733349" imgH="875995"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9163" y="304800"/>
                        <a:ext cx="1190625" cy="1103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40" fill="hold"/>
                                        <p:tgtEl>
                                          <p:spTgt spid="3"/>
                                        </p:tgtEl>
                                      </p:cBhvr>
                                    </p:cmd>
                                  </p:childTnLst>
                                </p:cTn>
                              </p:par>
                              <p:par>
                                <p:cTn id="7" presetID="9" presetClass="entr" presetSubtype="0" fill="hold" grpId="0" nodeType="withEffect">
                                  <p:stCondLst>
                                    <p:cond delay="16000"/>
                                  </p:stCondLst>
                                  <p:childTnLst>
                                    <p:set>
                                      <p:cBhvr>
                                        <p:cTn id="8" dur="1" fill="hold">
                                          <p:stCondLst>
                                            <p:cond delay="0"/>
                                          </p:stCondLst>
                                        </p:cTn>
                                        <p:tgtEl>
                                          <p:spTgt spid="638979">
                                            <p:txEl>
                                              <p:pRg st="0" end="0"/>
                                            </p:txEl>
                                          </p:spTgt>
                                        </p:tgtEl>
                                        <p:attrNameLst>
                                          <p:attrName>style.visibility</p:attrName>
                                        </p:attrNameLst>
                                      </p:cBhvr>
                                      <p:to>
                                        <p:strVal val="visible"/>
                                      </p:to>
                                    </p:set>
                                    <p:animEffect transition="in" filter="dissolve">
                                      <p:cBhvr>
                                        <p:cTn id="9" dur="3000"/>
                                        <p:tgtEl>
                                          <p:spTgt spid="638979">
                                            <p:txEl>
                                              <p:pRg st="0" end="0"/>
                                            </p:txEl>
                                          </p:spTgt>
                                        </p:tgtEl>
                                      </p:cBhvr>
                                    </p:animEffect>
                                  </p:childTnLst>
                                </p:cTn>
                              </p:par>
                              <p:par>
                                <p:cTn id="10" presetID="9" presetClass="entr" presetSubtype="0" fill="hold" grpId="0" nodeType="withEffect">
                                  <p:stCondLst>
                                    <p:cond delay="20000"/>
                                  </p:stCondLst>
                                  <p:childTnLst>
                                    <p:set>
                                      <p:cBhvr>
                                        <p:cTn id="11" dur="1" fill="hold">
                                          <p:stCondLst>
                                            <p:cond delay="0"/>
                                          </p:stCondLst>
                                        </p:cTn>
                                        <p:tgtEl>
                                          <p:spTgt spid="638979">
                                            <p:txEl>
                                              <p:pRg st="1" end="1"/>
                                            </p:txEl>
                                          </p:spTgt>
                                        </p:tgtEl>
                                        <p:attrNameLst>
                                          <p:attrName>style.visibility</p:attrName>
                                        </p:attrNameLst>
                                      </p:cBhvr>
                                      <p:to>
                                        <p:strVal val="visible"/>
                                      </p:to>
                                    </p:set>
                                    <p:animEffect transition="in" filter="dissolve">
                                      <p:cBhvr>
                                        <p:cTn id="12" dur="3000"/>
                                        <p:tgtEl>
                                          <p:spTgt spid="638979">
                                            <p:txEl>
                                              <p:pRg st="1" end="1"/>
                                            </p:txEl>
                                          </p:spTgt>
                                        </p:tgtEl>
                                      </p:cBhvr>
                                    </p:animEffect>
                                  </p:childTnLst>
                                </p:cTn>
                              </p:par>
                              <p:par>
                                <p:cTn id="13" presetID="9" presetClass="entr" presetSubtype="0" fill="hold" grpId="0" nodeType="withEffect">
                                  <p:stCondLst>
                                    <p:cond delay="24000"/>
                                  </p:stCondLst>
                                  <p:childTnLst>
                                    <p:set>
                                      <p:cBhvr>
                                        <p:cTn id="14" dur="1" fill="hold">
                                          <p:stCondLst>
                                            <p:cond delay="0"/>
                                          </p:stCondLst>
                                        </p:cTn>
                                        <p:tgtEl>
                                          <p:spTgt spid="638979">
                                            <p:txEl>
                                              <p:pRg st="2" end="2"/>
                                            </p:txEl>
                                          </p:spTgt>
                                        </p:tgtEl>
                                        <p:attrNameLst>
                                          <p:attrName>style.visibility</p:attrName>
                                        </p:attrNameLst>
                                      </p:cBhvr>
                                      <p:to>
                                        <p:strVal val="visible"/>
                                      </p:to>
                                    </p:set>
                                    <p:animEffect transition="in" filter="dissolve">
                                      <p:cBhvr>
                                        <p:cTn id="15" dur="3000"/>
                                        <p:tgtEl>
                                          <p:spTgt spid="6389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63897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3" name="Rectangle 3"/>
          <p:cNvSpPr>
            <a:spLocks noGrp="1" noChangeArrowheads="1"/>
          </p:cNvSpPr>
          <p:nvPr>
            <p:ph type="body" idx="4294967295"/>
          </p:nvPr>
        </p:nvSpPr>
        <p:spPr>
          <a:xfrm>
            <a:off x="533400" y="1412875"/>
            <a:ext cx="7772400" cy="4114800"/>
          </a:xfrm>
        </p:spPr>
        <p:txBody>
          <a:bodyPr/>
          <a:lstStyle/>
          <a:p>
            <a:r>
              <a:rPr lang="en-US" sz="2800" b="1" dirty="0" smtClean="0">
                <a:latin typeface="Arial" charset="0"/>
              </a:rPr>
              <a:t>Publication</a:t>
            </a:r>
            <a:r>
              <a:rPr lang="en-US" sz="2800" dirty="0" smtClean="0">
                <a:latin typeface="Arial" charset="0"/>
              </a:rPr>
              <a:t>:  JAMA 1962; (180):439.</a:t>
            </a:r>
          </a:p>
          <a:p>
            <a:pPr lvl="1">
              <a:buFontTx/>
              <a:buNone/>
            </a:pPr>
            <a:r>
              <a:rPr lang="en-US" sz="2400" dirty="0" smtClean="0">
                <a:solidFill>
                  <a:schemeClr val="accent2"/>
                </a:solidFill>
                <a:latin typeface="Arial" charset="0"/>
              </a:rPr>
              <a:t>“Since April 1961, no patients with duodenal ulcer referred for elective operation have been operated upon on the senior author’s surgical service.  This circumstance in itself bespeaks the confidence in the method by patients as well as surgeons.”</a:t>
            </a:r>
            <a:endParaRPr lang="en-US" sz="2400" dirty="0" smtClean="0">
              <a:latin typeface="Arial" charset="0"/>
            </a:endParaRPr>
          </a:p>
          <a:p>
            <a:r>
              <a:rPr lang="en-US" sz="2800" b="1" dirty="0" smtClean="0">
                <a:latin typeface="Arial" charset="0"/>
              </a:rPr>
              <a:t>Result</a:t>
            </a:r>
            <a:r>
              <a:rPr lang="en-US" sz="2800" dirty="0" smtClean="0">
                <a:latin typeface="Arial" charset="0"/>
              </a:rPr>
              <a:t>:</a:t>
            </a:r>
            <a:r>
              <a:rPr lang="en-US" sz="2400" dirty="0" smtClean="0">
                <a:latin typeface="Arial" charset="0"/>
              </a:rPr>
              <a:t>  Sale of 2,500 ‘gastric freeze’ machines.  An estimated 15,000 patients with duodenal ulcer were ‘chilled.’</a:t>
            </a:r>
          </a:p>
        </p:txBody>
      </p:sp>
      <p:sp>
        <p:nvSpPr>
          <p:cNvPr id="640004" name="Rectangle 4"/>
          <p:cNvSpPr>
            <a:spLocks noChangeArrowheads="1"/>
          </p:cNvSpPr>
          <p:nvPr/>
        </p:nvSpPr>
        <p:spPr bwMode="auto">
          <a:xfrm>
            <a:off x="685800" y="333375"/>
            <a:ext cx="7772400" cy="1143000"/>
          </a:xfrm>
          <a:prstGeom prst="rect">
            <a:avLst/>
          </a:prstGeom>
          <a:noFill/>
          <a:ln w="9525">
            <a:noFill/>
            <a:miter lim="800000"/>
            <a:headEnd/>
            <a:tailEnd/>
          </a:ln>
          <a:effectLst/>
        </p:spPr>
        <p:txBody>
          <a:bodyPr anchor="ctr"/>
          <a:lstStyle/>
          <a:p>
            <a:pPr algn="ctr">
              <a:spcBef>
                <a:spcPct val="0"/>
              </a:spcBef>
              <a:buFontTx/>
              <a:buNone/>
              <a:defRPr/>
            </a:pPr>
            <a:r>
              <a:rPr lang="en-US" sz="4400" dirty="0">
                <a:effectLst>
                  <a:outerShdw blurRad="38100" dist="38100" dir="2700000" algn="tl">
                    <a:srgbClr val="C0C0C0"/>
                  </a:outerShdw>
                </a:effectLst>
              </a:rPr>
              <a:t>Gastric Freezing</a:t>
            </a:r>
          </a:p>
        </p:txBody>
      </p:sp>
      <p:graphicFrame>
        <p:nvGraphicFramePr>
          <p:cNvPr id="72705" name="Object 4"/>
          <p:cNvGraphicFramePr>
            <a:graphicFrameLocks noChangeAspect="1"/>
          </p:cNvGraphicFramePr>
          <p:nvPr/>
        </p:nvGraphicFramePr>
        <p:xfrm>
          <a:off x="7269163" y="304800"/>
          <a:ext cx="1190625" cy="1103313"/>
        </p:xfrm>
        <a:graphic>
          <a:graphicData uri="http://schemas.openxmlformats.org/presentationml/2006/ole">
            <mc:AlternateContent xmlns:mc="http://schemas.openxmlformats.org/markup-compatibility/2006">
              <mc:Choice xmlns:v="urn:schemas-microsoft-com:vml" Requires="v">
                <p:oleObj spid="_x0000_s73016" name="Clip" r:id="rId6" imgW="733349" imgH="875995" progId="">
                  <p:embed/>
                </p:oleObj>
              </mc:Choice>
              <mc:Fallback>
                <p:oleObj name="Clip" r:id="rId6" imgW="733349" imgH="875995" progId="">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9163" y="304800"/>
                        <a:ext cx="1190625" cy="1103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3"/>
                                        </p:tgtEl>
                                      </p:cBhvr>
                                    </p:cmd>
                                  </p:childTnLst>
                                </p:cTn>
                              </p:par>
                              <p:par>
                                <p:cTn id="7" presetID="16" presetClass="entr" presetSubtype="37" fill="hold" nodeType="withEffect">
                                  <p:stCondLst>
                                    <p:cond delay="16000"/>
                                  </p:stCondLst>
                                  <p:childTnLst>
                                    <p:set>
                                      <p:cBhvr>
                                        <p:cTn id="8" dur="1" fill="hold">
                                          <p:stCondLst>
                                            <p:cond delay="0"/>
                                          </p:stCondLst>
                                        </p:cTn>
                                        <p:tgtEl>
                                          <p:spTgt spid="640003">
                                            <p:txEl>
                                              <p:pRg st="2" end="2"/>
                                            </p:txEl>
                                          </p:spTgt>
                                        </p:tgtEl>
                                        <p:attrNameLst>
                                          <p:attrName>style.visibility</p:attrName>
                                        </p:attrNameLst>
                                      </p:cBhvr>
                                      <p:to>
                                        <p:strVal val="visible"/>
                                      </p:to>
                                    </p:set>
                                    <p:animEffect transition="in" filter="barn(outVertical)">
                                      <p:cBhvr>
                                        <p:cTn id="9" dur="3000"/>
                                        <p:tgtEl>
                                          <p:spTgt spid="640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a:defRPr/>
            </a:pPr>
            <a:r>
              <a:rPr lang="en-US" dirty="0" smtClean="0">
                <a:solidFill>
                  <a:srgbClr val="990033"/>
                </a:solidFill>
                <a:effectLst>
                  <a:outerShdw blurRad="38100" dist="38100" dir="2700000" algn="tl">
                    <a:srgbClr val="C0C0C0"/>
                  </a:outerShdw>
                </a:effectLst>
                <a:latin typeface="Arial" charset="0"/>
              </a:rPr>
              <a:t>Objectives</a:t>
            </a:r>
          </a:p>
        </p:txBody>
      </p:sp>
      <p:sp>
        <p:nvSpPr>
          <p:cNvPr id="607235" name="Rectangle 3"/>
          <p:cNvSpPr>
            <a:spLocks noGrp="1" noChangeArrowheads="1"/>
          </p:cNvSpPr>
          <p:nvPr>
            <p:ph type="body" idx="1"/>
          </p:nvPr>
        </p:nvSpPr>
        <p:spPr>
          <a:xfrm>
            <a:off x="831850" y="2122488"/>
            <a:ext cx="7772400" cy="1066800"/>
          </a:xfrm>
        </p:spPr>
        <p:txBody>
          <a:bodyPr>
            <a:spAutoFit/>
          </a:bodyPr>
          <a:lstStyle/>
          <a:p>
            <a:pPr>
              <a:buClr>
                <a:srgbClr val="990033"/>
              </a:buClr>
              <a:defRPr/>
            </a:pPr>
            <a:r>
              <a:rPr lang="en-US" dirty="0" smtClean="0">
                <a:latin typeface="Arial" charset="0"/>
              </a:rPr>
              <a:t>Describe the </a:t>
            </a:r>
            <a:r>
              <a:rPr lang="en-US" dirty="0" smtClean="0">
                <a:solidFill>
                  <a:schemeClr val="bg2"/>
                </a:solidFill>
                <a:effectLst>
                  <a:outerShdw blurRad="38100" dist="38100" dir="2700000" algn="tl">
                    <a:srgbClr val="C0C0C0"/>
                  </a:outerShdw>
                </a:effectLst>
                <a:latin typeface="Arial" charset="0"/>
              </a:rPr>
              <a:t>purpose</a:t>
            </a:r>
            <a:r>
              <a:rPr lang="en-US" dirty="0" smtClean="0">
                <a:latin typeface="Arial" charset="0"/>
              </a:rPr>
              <a:t> of an epidemiologic study</a:t>
            </a:r>
          </a:p>
        </p:txBody>
      </p:sp>
      <p:sp>
        <p:nvSpPr>
          <p:cNvPr id="13316" name="Rectangle 4"/>
          <p:cNvSpPr>
            <a:spLocks noChangeArrowheads="1"/>
          </p:cNvSpPr>
          <p:nvPr/>
        </p:nvSpPr>
        <p:spPr bwMode="auto">
          <a:xfrm>
            <a:off x="827088" y="1349375"/>
            <a:ext cx="7772400" cy="579438"/>
          </a:xfrm>
          <a:prstGeom prst="rect">
            <a:avLst/>
          </a:prstGeom>
          <a:noFill/>
          <a:ln w="9525">
            <a:noFill/>
            <a:miter lim="800000"/>
            <a:headEnd/>
            <a:tailEnd/>
          </a:ln>
        </p:spPr>
        <p:txBody>
          <a:bodyPr>
            <a:spAutoFit/>
          </a:bodyPr>
          <a:lstStyle/>
          <a:p>
            <a:pPr>
              <a:spcBef>
                <a:spcPct val="0"/>
              </a:spcBef>
              <a:buFontTx/>
              <a:buNone/>
            </a:pPr>
            <a:r>
              <a:rPr lang="en-US" sz="3200" dirty="0">
                <a:solidFill>
                  <a:schemeClr val="accent2"/>
                </a:solidFill>
              </a:rPr>
              <a:t>You will be able to:</a:t>
            </a:r>
          </a:p>
        </p:txBody>
      </p:sp>
      <p:sp>
        <p:nvSpPr>
          <p:cNvPr id="607238" name="Rectangle 6"/>
          <p:cNvSpPr>
            <a:spLocks noChangeArrowheads="1"/>
          </p:cNvSpPr>
          <p:nvPr/>
        </p:nvSpPr>
        <p:spPr bwMode="auto">
          <a:xfrm>
            <a:off x="839788" y="5214943"/>
            <a:ext cx="7772400" cy="968375"/>
          </a:xfrm>
          <a:prstGeom prst="rect">
            <a:avLst/>
          </a:prstGeom>
          <a:noFill/>
          <a:ln w="9525">
            <a:noFill/>
            <a:miter lim="800000"/>
            <a:headEnd/>
            <a:tailEnd/>
          </a:ln>
          <a:effectLst/>
        </p:spPr>
        <p:txBody>
          <a:bodyPr>
            <a:spAutoFit/>
          </a:bodyPr>
          <a:lstStyle/>
          <a:p>
            <a:pPr marL="342900" indent="-342900">
              <a:lnSpc>
                <a:spcPct val="90000"/>
              </a:lnSpc>
              <a:buClr>
                <a:srgbClr val="990033"/>
              </a:buClr>
              <a:defRPr/>
            </a:pPr>
            <a:r>
              <a:rPr lang="en-US" sz="3200" dirty="0">
                <a:solidFill>
                  <a:schemeClr val="tx1"/>
                </a:solidFill>
              </a:rPr>
              <a:t>Define the basic </a:t>
            </a:r>
            <a:r>
              <a:rPr lang="en-US" sz="3200" dirty="0">
                <a:solidFill>
                  <a:schemeClr val="bg2"/>
                </a:solidFill>
                <a:effectLst>
                  <a:outerShdw blurRad="38100" dist="38100" dir="2700000" algn="tl">
                    <a:srgbClr val="C0C0C0"/>
                  </a:outerShdw>
                </a:effectLst>
              </a:rPr>
              <a:t>differences</a:t>
            </a:r>
            <a:r>
              <a:rPr lang="en-US" sz="3200" dirty="0">
                <a:solidFill>
                  <a:schemeClr val="tx1"/>
                </a:solidFill>
              </a:rPr>
              <a:t> between observational and experimental studies</a:t>
            </a:r>
          </a:p>
        </p:txBody>
      </p:sp>
      <p:sp>
        <p:nvSpPr>
          <p:cNvPr id="607239" name="Rectangle 7"/>
          <p:cNvSpPr>
            <a:spLocks noChangeArrowheads="1"/>
          </p:cNvSpPr>
          <p:nvPr/>
        </p:nvSpPr>
        <p:spPr bwMode="auto">
          <a:xfrm>
            <a:off x="839788" y="4221163"/>
            <a:ext cx="7772400" cy="968375"/>
          </a:xfrm>
          <a:prstGeom prst="rect">
            <a:avLst/>
          </a:prstGeom>
          <a:noFill/>
          <a:ln w="9525">
            <a:noFill/>
            <a:miter lim="800000"/>
            <a:headEnd/>
            <a:tailEnd/>
          </a:ln>
          <a:effectLst/>
        </p:spPr>
        <p:txBody>
          <a:bodyPr>
            <a:spAutoFit/>
          </a:bodyPr>
          <a:lstStyle/>
          <a:p>
            <a:pPr marL="342900" indent="-342900">
              <a:lnSpc>
                <a:spcPct val="90000"/>
              </a:lnSpc>
              <a:buClr>
                <a:srgbClr val="990033"/>
              </a:buClr>
              <a:defRPr/>
            </a:pPr>
            <a:r>
              <a:rPr lang="en-US" sz="3200" dirty="0">
                <a:solidFill>
                  <a:schemeClr val="bg2"/>
                </a:solidFill>
                <a:effectLst>
                  <a:outerShdw blurRad="38100" dist="38100" dir="2700000" algn="tl">
                    <a:srgbClr val="C0C0C0"/>
                  </a:outerShdw>
                </a:effectLst>
              </a:rPr>
              <a:t>Identify</a:t>
            </a:r>
            <a:r>
              <a:rPr lang="en-US" sz="3200" dirty="0">
                <a:solidFill>
                  <a:schemeClr val="tx1"/>
                </a:solidFill>
              </a:rPr>
              <a:t> an epidemiologic study by its description</a:t>
            </a:r>
          </a:p>
        </p:txBody>
      </p:sp>
      <p:sp>
        <p:nvSpPr>
          <p:cNvPr id="607240" name="Rectangle 8"/>
          <p:cNvSpPr>
            <a:spLocks noChangeArrowheads="1"/>
          </p:cNvSpPr>
          <p:nvPr/>
        </p:nvSpPr>
        <p:spPr bwMode="auto">
          <a:xfrm>
            <a:off x="839788" y="3233225"/>
            <a:ext cx="7772400" cy="968375"/>
          </a:xfrm>
          <a:prstGeom prst="rect">
            <a:avLst/>
          </a:prstGeom>
          <a:noFill/>
          <a:ln w="9525">
            <a:noFill/>
            <a:miter lim="800000"/>
            <a:headEnd/>
            <a:tailEnd/>
          </a:ln>
          <a:effectLst/>
        </p:spPr>
        <p:txBody>
          <a:bodyPr>
            <a:spAutoFit/>
          </a:bodyPr>
          <a:lstStyle/>
          <a:p>
            <a:pPr marL="342900" indent="-342900">
              <a:lnSpc>
                <a:spcPct val="90000"/>
              </a:lnSpc>
              <a:buClr>
                <a:srgbClr val="990033"/>
              </a:buClr>
              <a:defRPr/>
            </a:pPr>
            <a:r>
              <a:rPr lang="en-US" sz="3200" dirty="0">
                <a:solidFill>
                  <a:schemeClr val="tx1"/>
                </a:solidFill>
              </a:rPr>
              <a:t>Describe key </a:t>
            </a:r>
            <a:r>
              <a:rPr lang="en-US" sz="3200" dirty="0">
                <a:solidFill>
                  <a:schemeClr val="bg2"/>
                </a:solidFill>
                <a:effectLst>
                  <a:outerShdw blurRad="38100" dist="38100" dir="2700000" algn="tl">
                    <a:srgbClr val="C0C0C0"/>
                  </a:outerShdw>
                </a:effectLst>
              </a:rPr>
              <a:t>characteristics</a:t>
            </a:r>
            <a:r>
              <a:rPr lang="en-US" sz="3200" dirty="0">
                <a:solidFill>
                  <a:schemeClr val="tx1"/>
                </a:solidFill>
              </a:rPr>
              <a:t> of an experimental study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2" fill="hold"/>
                                        <p:tgtEl>
                                          <p:spTgt spid="4"/>
                                        </p:tgtEl>
                                      </p:cBhvr>
                                    </p:cmd>
                                  </p:childTnLst>
                                </p:cTn>
                              </p:par>
                              <p:par>
                                <p:cTn id="7" presetID="10" presetClass="entr" presetSubtype="0" fill="hold" grpId="0" nodeType="withEffect">
                                  <p:stCondLst>
                                    <p:cond delay="9000"/>
                                  </p:stCondLst>
                                  <p:childTnLst>
                                    <p:set>
                                      <p:cBhvr>
                                        <p:cTn id="8" dur="1" fill="hold">
                                          <p:stCondLst>
                                            <p:cond delay="0"/>
                                          </p:stCondLst>
                                        </p:cTn>
                                        <p:tgtEl>
                                          <p:spTgt spid="607235">
                                            <p:txEl>
                                              <p:pRg st="0" end="0"/>
                                            </p:txEl>
                                          </p:spTgt>
                                        </p:tgtEl>
                                        <p:attrNameLst>
                                          <p:attrName>style.visibility</p:attrName>
                                        </p:attrNameLst>
                                      </p:cBhvr>
                                      <p:to>
                                        <p:strVal val="visible"/>
                                      </p:to>
                                    </p:set>
                                    <p:animEffect transition="in" filter="fade">
                                      <p:cBhvr>
                                        <p:cTn id="9" dur="3000"/>
                                        <p:tgtEl>
                                          <p:spTgt spid="607235">
                                            <p:txEl>
                                              <p:pRg st="0" end="0"/>
                                            </p:txEl>
                                          </p:spTgt>
                                        </p:tgtEl>
                                      </p:cBhvr>
                                    </p:animEffect>
                                  </p:childTnLst>
                                </p:cTn>
                              </p:par>
                              <p:par>
                                <p:cTn id="10" presetID="10" presetClass="entr" presetSubtype="0" fill="hold" grpId="0" nodeType="withEffect">
                                  <p:stCondLst>
                                    <p:cond delay="9500"/>
                                  </p:stCondLst>
                                  <p:childTnLst>
                                    <p:set>
                                      <p:cBhvr>
                                        <p:cTn id="11" dur="1" fill="hold">
                                          <p:stCondLst>
                                            <p:cond delay="0"/>
                                          </p:stCondLst>
                                        </p:cTn>
                                        <p:tgtEl>
                                          <p:spTgt spid="607240"/>
                                        </p:tgtEl>
                                        <p:attrNameLst>
                                          <p:attrName>style.visibility</p:attrName>
                                        </p:attrNameLst>
                                      </p:cBhvr>
                                      <p:to>
                                        <p:strVal val="visible"/>
                                      </p:to>
                                    </p:set>
                                    <p:animEffect transition="in" filter="fade">
                                      <p:cBhvr>
                                        <p:cTn id="12" dur="2000"/>
                                        <p:tgtEl>
                                          <p:spTgt spid="607240"/>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607239"/>
                                        </p:tgtEl>
                                        <p:attrNameLst>
                                          <p:attrName>style.visibility</p:attrName>
                                        </p:attrNameLst>
                                      </p:cBhvr>
                                      <p:to>
                                        <p:strVal val="visible"/>
                                      </p:to>
                                    </p:set>
                                    <p:animEffect transition="in" filter="fade">
                                      <p:cBhvr>
                                        <p:cTn id="15" dur="2000"/>
                                        <p:tgtEl>
                                          <p:spTgt spid="607239"/>
                                        </p:tgtEl>
                                      </p:cBhvr>
                                    </p:animEffect>
                                  </p:childTnLst>
                                </p:cTn>
                              </p:par>
                              <p:par>
                                <p:cTn id="16" presetID="10" presetClass="entr" presetSubtype="0" fill="hold" grpId="0" nodeType="withEffect">
                                  <p:stCondLst>
                                    <p:cond delay="16000"/>
                                  </p:stCondLst>
                                  <p:childTnLst>
                                    <p:set>
                                      <p:cBhvr>
                                        <p:cTn id="17" dur="1" fill="hold">
                                          <p:stCondLst>
                                            <p:cond delay="0"/>
                                          </p:stCondLst>
                                        </p:cTn>
                                        <p:tgtEl>
                                          <p:spTgt spid="607238"/>
                                        </p:tgtEl>
                                        <p:attrNameLst>
                                          <p:attrName>style.visibility</p:attrName>
                                        </p:attrNameLst>
                                      </p:cBhvr>
                                      <p:to>
                                        <p:strVal val="visible"/>
                                      </p:to>
                                    </p:set>
                                    <p:animEffect transition="in" filter="fade">
                                      <p:cBhvr>
                                        <p:cTn id="18" dur="2000"/>
                                        <p:tgtEl>
                                          <p:spTgt spid="6072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607235" grpId="0" build="p"/>
      <p:bldP spid="607238" grpId="0"/>
      <p:bldP spid="607239" grpId="0"/>
      <p:bldP spid="60724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1026" name="Rectangle 2"/>
          <p:cNvSpPr>
            <a:spLocks noGrp="1" noChangeArrowheads="1"/>
          </p:cNvSpPr>
          <p:nvPr>
            <p:ph type="title" idx="4294967295"/>
          </p:nvPr>
        </p:nvSpPr>
        <p:spPr>
          <a:xfrm>
            <a:off x="304800" y="152400"/>
            <a:ext cx="8305800" cy="1143000"/>
          </a:xfrm>
        </p:spPr>
        <p:txBody>
          <a:bodyPr/>
          <a:lstStyle/>
          <a:p>
            <a:pPr>
              <a:defRPr/>
            </a:pPr>
            <a:r>
              <a:rPr lang="en-US" sz="4000" dirty="0" smtClean="0">
                <a:solidFill>
                  <a:srgbClr val="990033"/>
                </a:solidFill>
                <a:effectLst>
                  <a:outerShdw blurRad="38100" dist="38100" dir="2700000" algn="tl">
                    <a:srgbClr val="C0C0C0"/>
                  </a:outerShdw>
                </a:effectLst>
                <a:latin typeface="Arial" charset="0"/>
              </a:rPr>
              <a:t>Randomized Controlled Clinical Trial of ‘Gastric Freeze’ Treatment</a:t>
            </a:r>
          </a:p>
        </p:txBody>
      </p:sp>
      <p:sp>
        <p:nvSpPr>
          <p:cNvPr id="26627" name="Rectangle 3"/>
          <p:cNvSpPr>
            <a:spLocks noGrp="1" noChangeArrowheads="1"/>
          </p:cNvSpPr>
          <p:nvPr>
            <p:ph type="body" idx="4294967295"/>
          </p:nvPr>
        </p:nvSpPr>
        <p:spPr>
          <a:xfrm>
            <a:off x="539750" y="1981200"/>
            <a:ext cx="8280400" cy="3103563"/>
          </a:xfrm>
        </p:spPr>
        <p:txBody>
          <a:bodyPr/>
          <a:lstStyle/>
          <a:p>
            <a:r>
              <a:rPr lang="en-US" dirty="0" smtClean="0">
                <a:solidFill>
                  <a:schemeClr val="accent2"/>
                </a:solidFill>
                <a:latin typeface="Arial" charset="0"/>
              </a:rPr>
              <a:t>Reference:</a:t>
            </a:r>
            <a:r>
              <a:rPr lang="en-US" dirty="0" smtClean="0">
                <a:latin typeface="Arial" charset="0"/>
              </a:rPr>
              <a:t>  </a:t>
            </a:r>
            <a:r>
              <a:rPr lang="en-US" sz="2800" dirty="0" smtClean="0">
                <a:solidFill>
                  <a:schemeClr val="bg2"/>
                </a:solidFill>
                <a:latin typeface="Arial" charset="0"/>
              </a:rPr>
              <a:t>N Eng J Med 1969; (281): 16.</a:t>
            </a:r>
          </a:p>
          <a:p>
            <a:r>
              <a:rPr lang="en-US" dirty="0" smtClean="0">
                <a:solidFill>
                  <a:schemeClr val="accent2"/>
                </a:solidFill>
                <a:latin typeface="Arial" charset="0"/>
              </a:rPr>
              <a:t>Study Population:</a:t>
            </a:r>
            <a:r>
              <a:rPr lang="en-US" dirty="0" smtClean="0">
                <a:latin typeface="Arial" charset="0"/>
              </a:rPr>
              <a:t>  137 patients with duodenal ulcer randomized to:</a:t>
            </a:r>
          </a:p>
          <a:p>
            <a:pPr lvl="2">
              <a:buFontTx/>
              <a:buNone/>
            </a:pPr>
            <a:r>
              <a:rPr lang="en-US" sz="3200" dirty="0" smtClean="0">
                <a:solidFill>
                  <a:schemeClr val="bg2"/>
                </a:solidFill>
                <a:latin typeface="Arial" charset="0"/>
              </a:rPr>
              <a:t>- sham ‘gastric freeze’</a:t>
            </a:r>
          </a:p>
          <a:p>
            <a:pPr lvl="2">
              <a:buFontTx/>
              <a:buNone/>
            </a:pPr>
            <a:r>
              <a:rPr lang="en-US" sz="3200" dirty="0" smtClean="0">
                <a:solidFill>
                  <a:schemeClr val="bg2"/>
                </a:solidFill>
                <a:latin typeface="Arial" charset="0"/>
              </a:rPr>
              <a:t>- true ‘gastric freeze’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5292725" y="2784475"/>
            <a:ext cx="2801938" cy="676275"/>
          </a:xfrm>
          <a:noFill/>
        </p:spPr>
        <p:txBody>
          <a:bodyPr>
            <a:spAutoFit/>
          </a:bodyPr>
          <a:lstStyle/>
          <a:p>
            <a:pPr>
              <a:lnSpc>
                <a:spcPct val="70000"/>
              </a:lnSpc>
            </a:pPr>
            <a:r>
              <a:rPr lang="en-US" sz="2400" smtClean="0">
                <a:latin typeface="Arial" charset="0"/>
              </a:rPr>
              <a:t>GI hemorrhage</a:t>
            </a:r>
          </a:p>
          <a:p>
            <a:pPr>
              <a:lnSpc>
                <a:spcPct val="70000"/>
              </a:lnSpc>
            </a:pPr>
            <a:r>
              <a:rPr lang="en-US" sz="2400" smtClean="0">
                <a:latin typeface="Arial" charset="0"/>
              </a:rPr>
              <a:t>Intractable pain</a:t>
            </a:r>
            <a:r>
              <a:rPr lang="en-US" sz="2400" b="1" smtClean="0">
                <a:solidFill>
                  <a:srgbClr val="9900FF"/>
                </a:solidFill>
                <a:latin typeface="Arial" charset="0"/>
              </a:rPr>
              <a:t>    </a:t>
            </a:r>
            <a:endParaRPr lang="en-US" sz="2400" smtClean="0"/>
          </a:p>
        </p:txBody>
      </p:sp>
      <p:sp>
        <p:nvSpPr>
          <p:cNvPr id="642054" name="Rectangle 6"/>
          <p:cNvSpPr>
            <a:spLocks noChangeArrowheads="1"/>
          </p:cNvSpPr>
          <p:nvPr/>
        </p:nvSpPr>
        <p:spPr bwMode="auto">
          <a:xfrm>
            <a:off x="684213" y="5586413"/>
            <a:ext cx="7488237" cy="795337"/>
          </a:xfrm>
          <a:prstGeom prst="rect">
            <a:avLst/>
          </a:prstGeom>
          <a:noFill/>
          <a:ln w="9525">
            <a:noFill/>
            <a:miter lim="800000"/>
            <a:headEnd/>
            <a:tailEnd/>
          </a:ln>
        </p:spPr>
        <p:txBody>
          <a:bodyPr>
            <a:spAutoFit/>
          </a:bodyPr>
          <a:lstStyle/>
          <a:p>
            <a:pPr marL="342900" indent="-342900">
              <a:lnSpc>
                <a:spcPct val="70000"/>
              </a:lnSpc>
              <a:buFontTx/>
              <a:buNone/>
            </a:pPr>
            <a:r>
              <a:rPr lang="en-US" sz="2400" b="1">
                <a:solidFill>
                  <a:srgbClr val="9900FF"/>
                </a:solidFill>
              </a:rPr>
              <a:t>    </a:t>
            </a:r>
            <a:r>
              <a:rPr lang="en-US" sz="2400">
                <a:solidFill>
                  <a:schemeClr val="tx1"/>
                </a:solidFill>
              </a:rPr>
              <a:t>	These results </a:t>
            </a:r>
            <a:r>
              <a:rPr lang="en-US" sz="2400">
                <a:solidFill>
                  <a:srgbClr val="FF3399"/>
                </a:solidFill>
              </a:rPr>
              <a:t>rapidly eliminated</a:t>
            </a:r>
            <a:r>
              <a:rPr lang="en-US" sz="2400">
                <a:solidFill>
                  <a:schemeClr val="tx1"/>
                </a:solidFill>
              </a:rPr>
              <a:t> ‘gastric freeze’ as a treatment for duodenal ulcer.</a:t>
            </a:r>
            <a:r>
              <a:rPr lang="en-US" sz="4200">
                <a:solidFill>
                  <a:schemeClr val="tx1"/>
                </a:solidFill>
                <a:latin typeface="Times New Roman" pitchFamily="18" charset="0"/>
              </a:rPr>
              <a:t>  </a:t>
            </a:r>
          </a:p>
        </p:txBody>
      </p:sp>
      <p:graphicFrame>
        <p:nvGraphicFramePr>
          <p:cNvPr id="642069" name="Group 21"/>
          <p:cNvGraphicFramePr>
            <a:graphicFrameLocks noGrp="1"/>
          </p:cNvGraphicFramePr>
          <p:nvPr/>
        </p:nvGraphicFramePr>
        <p:xfrm>
          <a:off x="1163638" y="3844925"/>
          <a:ext cx="6648450" cy="1455738"/>
        </p:xfrm>
        <a:graphic>
          <a:graphicData uri="http://schemas.openxmlformats.org/drawingml/2006/table">
            <a:tbl>
              <a:tblPr/>
              <a:tblGrid>
                <a:gridCol w="4321175"/>
                <a:gridCol w="2327275"/>
              </a:tblGrid>
              <a:tr h="728663">
                <a:tc>
                  <a:txBody>
                    <a:bodyPr/>
                    <a:lstStyle/>
                    <a:p>
                      <a:pPr marL="0" marR="0" lvl="0" indent="0" algn="l" defTabSz="914400" rtl="0" eaLnBrk="0" fontAlgn="base" latinLnBrk="0" hangingPunct="0">
                        <a:lnSpc>
                          <a:spcPct val="50000"/>
                        </a:lnSpc>
                        <a:spcBef>
                          <a:spcPct val="20000"/>
                        </a:spcBef>
                        <a:spcAft>
                          <a:spcPct val="0"/>
                        </a:spcAft>
                        <a:buClrTx/>
                        <a:buSzTx/>
                        <a:buFontTx/>
                        <a:buNone/>
                        <a:tabLst/>
                      </a:pPr>
                      <a:endParaRPr kumimoji="0" lang="en-US" sz="2400" b="1" i="0" u="none" strike="noStrike" cap="none" normalizeH="0" baseline="0" smtClean="0">
                        <a:ln>
                          <a:noFill/>
                        </a:ln>
                        <a:solidFill>
                          <a:srgbClr val="9900FF"/>
                        </a:solidFill>
                        <a:effectLst/>
                        <a:latin typeface="Arial" charset="0"/>
                      </a:endParaRPr>
                    </a:p>
                    <a:p>
                      <a:pPr marL="0" marR="0" lvl="0" indent="0" algn="l" defTabSz="914400" rtl="0" eaLnBrk="0" fontAlgn="base" latinLnBrk="0" hangingPunct="0">
                        <a:lnSpc>
                          <a:spcPct val="50000"/>
                        </a:lnSpc>
                        <a:spcBef>
                          <a:spcPct val="20000"/>
                        </a:spcBef>
                        <a:spcAft>
                          <a:spcPct val="0"/>
                        </a:spcAft>
                        <a:buClrTx/>
                        <a:buSzTx/>
                        <a:buFontTx/>
                        <a:buNone/>
                        <a:tabLst/>
                      </a:pPr>
                      <a:r>
                        <a:rPr kumimoji="0" lang="en-US" sz="2400" b="1" i="0" u="none" strike="noStrike" cap="none" normalizeH="0" baseline="0" smtClean="0">
                          <a:ln>
                            <a:noFill/>
                          </a:ln>
                          <a:solidFill>
                            <a:srgbClr val="9900FF"/>
                          </a:solidFill>
                          <a:effectLst/>
                          <a:latin typeface="Arial" charset="0"/>
                        </a:rPr>
                        <a:t>Sham treatment</a:t>
                      </a:r>
                      <a:r>
                        <a:rPr kumimoji="0" lang="en-US" sz="2400" b="0" i="0" u="none" strike="noStrike" cap="none" normalizeH="0" baseline="0" smtClean="0">
                          <a:ln>
                            <a:noFill/>
                          </a:ln>
                          <a:solidFill>
                            <a:schemeClr val="tx1"/>
                          </a:solidFill>
                          <a:effectLst/>
                          <a:latin typeface="Arial" charset="0"/>
                        </a:rPr>
                        <a:t> (N = 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5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5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30  </a:t>
                      </a:r>
                      <a:r>
                        <a:rPr kumimoji="0" lang="en-US" sz="2400" b="1" i="0" u="none" strike="noStrike" cap="none" normalizeH="0" baseline="0" smtClean="0">
                          <a:ln>
                            <a:noFill/>
                          </a:ln>
                          <a:solidFill>
                            <a:srgbClr val="9900FF"/>
                          </a:solidFill>
                          <a:effectLst/>
                          <a:latin typeface="Arial" charset="0"/>
                        </a:rPr>
                        <a:t>(44%)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0" fontAlgn="base" latinLnBrk="0" hangingPunct="0">
                        <a:lnSpc>
                          <a:spcPct val="50000"/>
                        </a:lnSpc>
                        <a:spcBef>
                          <a:spcPct val="20000"/>
                        </a:spcBef>
                        <a:spcAft>
                          <a:spcPct val="0"/>
                        </a:spcAft>
                        <a:buClrTx/>
                        <a:buSzTx/>
                        <a:buFontTx/>
                        <a:buNone/>
                        <a:tabLst/>
                      </a:pPr>
                      <a:endParaRPr kumimoji="0" lang="en-US" sz="2400" b="1" i="0" u="none" strike="noStrike" cap="none" normalizeH="0" baseline="0" smtClean="0">
                        <a:ln>
                          <a:noFill/>
                        </a:ln>
                        <a:solidFill>
                          <a:srgbClr val="FF3399"/>
                        </a:solidFill>
                        <a:effectLst/>
                        <a:latin typeface="Arial" charset="0"/>
                      </a:endParaRPr>
                    </a:p>
                    <a:p>
                      <a:pPr marL="0" marR="0" lvl="0" indent="0" algn="l" defTabSz="914400" rtl="0" eaLnBrk="0" fontAlgn="base" latinLnBrk="0" hangingPunct="0">
                        <a:lnSpc>
                          <a:spcPct val="50000"/>
                        </a:lnSpc>
                        <a:spcBef>
                          <a:spcPct val="20000"/>
                        </a:spcBef>
                        <a:spcAft>
                          <a:spcPct val="0"/>
                        </a:spcAft>
                        <a:buClrTx/>
                        <a:buSzTx/>
                        <a:buFontTx/>
                        <a:buNone/>
                        <a:tabLst/>
                      </a:pPr>
                      <a:r>
                        <a:rPr kumimoji="0" lang="en-US" sz="2400" b="1" i="0" u="none" strike="noStrike" cap="none" normalizeH="0" baseline="0" smtClean="0">
                          <a:ln>
                            <a:noFill/>
                          </a:ln>
                          <a:solidFill>
                            <a:srgbClr val="FF3399"/>
                          </a:solidFill>
                          <a:effectLst/>
                          <a:latin typeface="Arial" charset="0"/>
                        </a:rPr>
                        <a:t>Gastric Freeze</a:t>
                      </a:r>
                      <a:r>
                        <a:rPr kumimoji="0" lang="en-US" sz="2400" b="0" i="0" u="none" strike="noStrike" cap="none" normalizeH="0" baseline="0" smtClean="0">
                          <a:ln>
                            <a:noFill/>
                          </a:ln>
                          <a:solidFill>
                            <a:schemeClr val="tx1"/>
                          </a:solidFill>
                          <a:effectLst/>
                          <a:latin typeface="Arial" charset="0"/>
                        </a:rPr>
                        <a:t>   (N = 69)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5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5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a:t>
                      </a:r>
                      <a:r>
                        <a:rPr kumimoji="0" lang="en-US" sz="2400" b="0" i="0" u="none" strike="noStrike" cap="none" normalizeH="0" baseline="0" smtClean="0">
                          <a:ln>
                            <a:noFill/>
                          </a:ln>
                          <a:solidFill>
                            <a:schemeClr val="tx1"/>
                          </a:solidFill>
                          <a:effectLst/>
                          <a:latin typeface="Arial" charset="0"/>
                        </a:rPr>
                        <a:t>35  </a:t>
                      </a:r>
                      <a:r>
                        <a:rPr kumimoji="0" lang="en-US" sz="2400" b="1" i="0" u="none" strike="noStrike" cap="none" normalizeH="0" baseline="0" smtClean="0">
                          <a:ln>
                            <a:noFill/>
                          </a:ln>
                          <a:solidFill>
                            <a:srgbClr val="FF3399"/>
                          </a:solidFill>
                          <a:effectLst/>
                          <a:latin typeface="Arial"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64" name="Text Box 22"/>
          <p:cNvSpPr txBox="1">
            <a:spLocks noChangeArrowheads="1"/>
          </p:cNvSpPr>
          <p:nvPr/>
        </p:nvSpPr>
        <p:spPr bwMode="auto">
          <a:xfrm>
            <a:off x="5292725" y="2032000"/>
            <a:ext cx="2897188" cy="676275"/>
          </a:xfrm>
          <a:prstGeom prst="rect">
            <a:avLst/>
          </a:prstGeom>
          <a:noFill/>
          <a:ln w="9525" algn="ctr">
            <a:noFill/>
            <a:miter lim="800000"/>
            <a:headEnd/>
            <a:tailEnd/>
          </a:ln>
        </p:spPr>
        <p:txBody>
          <a:bodyPr wrap="none">
            <a:spAutoFit/>
          </a:bodyPr>
          <a:lstStyle/>
          <a:p>
            <a:pPr>
              <a:lnSpc>
                <a:spcPct val="70000"/>
              </a:lnSpc>
              <a:buFontTx/>
              <a:buNone/>
            </a:pPr>
            <a:r>
              <a:rPr lang="en-US" sz="2400">
                <a:solidFill>
                  <a:schemeClr val="accent2"/>
                </a:solidFill>
              </a:rPr>
              <a:t>Additional treatment</a:t>
            </a:r>
          </a:p>
          <a:p>
            <a:pPr>
              <a:lnSpc>
                <a:spcPct val="70000"/>
              </a:lnSpc>
              <a:buFontTx/>
              <a:buNone/>
            </a:pPr>
            <a:r>
              <a:rPr lang="en-US" sz="2400">
                <a:solidFill>
                  <a:schemeClr val="accent2"/>
                </a:solidFill>
              </a:rPr>
              <a:t>needed </a:t>
            </a:r>
            <a:r>
              <a:rPr lang="en-US" sz="2400">
                <a:solidFill>
                  <a:schemeClr val="accent1"/>
                </a:solidFill>
              </a:rPr>
              <a:t>(surgery)</a:t>
            </a:r>
            <a:r>
              <a:rPr lang="en-US" sz="2400">
                <a:solidFill>
                  <a:schemeClr val="accent2"/>
                </a:solidFill>
              </a:rPr>
              <a:t> :</a:t>
            </a:r>
          </a:p>
        </p:txBody>
      </p:sp>
      <p:sp>
        <p:nvSpPr>
          <p:cNvPr id="27665" name="Text Box 23"/>
          <p:cNvSpPr txBox="1">
            <a:spLocks noChangeArrowheads="1"/>
          </p:cNvSpPr>
          <p:nvPr/>
        </p:nvSpPr>
        <p:spPr bwMode="auto">
          <a:xfrm>
            <a:off x="1109663" y="1597025"/>
            <a:ext cx="1590675" cy="519113"/>
          </a:xfrm>
          <a:prstGeom prst="rect">
            <a:avLst/>
          </a:prstGeom>
          <a:noFill/>
          <a:ln w="9525" algn="ctr">
            <a:noFill/>
            <a:miter lim="800000"/>
            <a:headEnd/>
            <a:tailEnd/>
          </a:ln>
        </p:spPr>
        <p:txBody>
          <a:bodyPr wrap="none">
            <a:spAutoFit/>
          </a:bodyPr>
          <a:lstStyle/>
          <a:p>
            <a:pPr>
              <a:buFontTx/>
              <a:buNone/>
            </a:pPr>
            <a:r>
              <a:rPr lang="en-US" sz="2800" b="1">
                <a:solidFill>
                  <a:schemeClr val="accent2"/>
                </a:solidFill>
              </a:rPr>
              <a:t>Results:</a:t>
            </a:r>
          </a:p>
        </p:txBody>
      </p:sp>
      <p:sp>
        <p:nvSpPr>
          <p:cNvPr id="8" name="Rectangle 2"/>
          <p:cNvSpPr txBox="1">
            <a:spLocks noChangeArrowheads="1"/>
          </p:cNvSpPr>
          <p:nvPr/>
        </p:nvSpPr>
        <p:spPr bwMode="auto">
          <a:xfrm>
            <a:off x="304800" y="152400"/>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smtClean="0">
                <a:ln>
                  <a:noFill/>
                </a:ln>
                <a:solidFill>
                  <a:srgbClr val="990033"/>
                </a:solidFill>
                <a:effectLst>
                  <a:outerShdw blurRad="38100" dist="38100" dir="2700000" algn="tl">
                    <a:srgbClr val="C0C0C0"/>
                  </a:outerShdw>
                </a:effectLst>
                <a:uLnTx/>
                <a:uFillTx/>
                <a:latin typeface="Arial" charset="0"/>
                <a:ea typeface="+mj-ea"/>
                <a:cs typeface="+mj-cs"/>
              </a:rPr>
              <a:t>Randomized Controlled Clinical Trial of ‘Gastric Freeze’ Treatment</a:t>
            </a:r>
            <a:endParaRPr kumimoji="0" lang="en-US" sz="40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4" fill="hold"/>
                                        <p:tgtEl>
                                          <p:spTgt spid="3"/>
                                        </p:tgtEl>
                                      </p:cBhvr>
                                    </p:cmd>
                                  </p:childTnLst>
                                </p:cTn>
                              </p:par>
                              <p:par>
                                <p:cTn id="7" presetID="9" presetClass="entr" presetSubtype="0" fill="hold" nodeType="withEffect">
                                  <p:stCondLst>
                                    <p:cond delay="2000"/>
                                  </p:stCondLst>
                                  <p:childTnLst>
                                    <p:set>
                                      <p:cBhvr>
                                        <p:cTn id="8" dur="1" fill="hold">
                                          <p:stCondLst>
                                            <p:cond delay="0"/>
                                          </p:stCondLst>
                                        </p:cTn>
                                        <p:tgtEl>
                                          <p:spTgt spid="642069"/>
                                        </p:tgtEl>
                                        <p:attrNameLst>
                                          <p:attrName>style.visibility</p:attrName>
                                        </p:attrNameLst>
                                      </p:cBhvr>
                                      <p:to>
                                        <p:strVal val="visible"/>
                                      </p:to>
                                    </p:set>
                                    <p:animEffect transition="in" filter="dissolve">
                                      <p:cBhvr>
                                        <p:cTn id="9" dur="3000"/>
                                        <p:tgtEl>
                                          <p:spTgt spid="642069"/>
                                        </p:tgtEl>
                                      </p:cBhvr>
                                    </p:animEffect>
                                  </p:childTnLst>
                                </p:cTn>
                              </p:par>
                              <p:par>
                                <p:cTn id="10" presetID="9" presetClass="entr" presetSubtype="0" fill="hold" grpId="0" nodeType="withEffect">
                                  <p:stCondLst>
                                    <p:cond delay="22000"/>
                                  </p:stCondLst>
                                  <p:childTnLst>
                                    <p:set>
                                      <p:cBhvr>
                                        <p:cTn id="11" dur="1" fill="hold">
                                          <p:stCondLst>
                                            <p:cond delay="0"/>
                                          </p:stCondLst>
                                        </p:cTn>
                                        <p:tgtEl>
                                          <p:spTgt spid="642054"/>
                                        </p:tgtEl>
                                        <p:attrNameLst>
                                          <p:attrName>style.visibility</p:attrName>
                                        </p:attrNameLst>
                                      </p:cBhvr>
                                      <p:to>
                                        <p:strVal val="visible"/>
                                      </p:to>
                                    </p:set>
                                    <p:animEffect transition="in" filter="dissolve">
                                      <p:cBhvr>
                                        <p:cTn id="12" dur="3000"/>
                                        <p:tgtEl>
                                          <p:spTgt spid="6420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64205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3074" name="Rectangle 2"/>
          <p:cNvSpPr>
            <a:spLocks noGrp="1" noChangeArrowheads="1"/>
          </p:cNvSpPr>
          <p:nvPr>
            <p:ph type="title" idx="4294967295"/>
          </p:nvPr>
        </p:nvSpPr>
        <p:spPr>
          <a:xfrm>
            <a:off x="285750" y="152400"/>
            <a:ext cx="8534400" cy="1143000"/>
          </a:xfrm>
        </p:spPr>
        <p:txBody>
          <a:bodyPr/>
          <a:lstStyle/>
          <a:p>
            <a:pPr>
              <a:defRPr/>
            </a:pPr>
            <a:r>
              <a:rPr lang="en-US" sz="3200" dirty="0" err="1" smtClean="0">
                <a:solidFill>
                  <a:srgbClr val="990033"/>
                </a:solidFill>
                <a:effectLst>
                  <a:outerShdw blurRad="38100" dist="38100" dir="2700000" algn="tl">
                    <a:srgbClr val="C0C0C0"/>
                  </a:outerShdw>
                </a:effectLst>
                <a:latin typeface="Arial" charset="0"/>
              </a:rPr>
              <a:t>Extracranial</a:t>
            </a:r>
            <a:r>
              <a:rPr lang="en-US" sz="3200" dirty="0" smtClean="0">
                <a:solidFill>
                  <a:srgbClr val="990033"/>
                </a:solidFill>
                <a:effectLst>
                  <a:outerShdw blurRad="38100" dist="38100" dir="2700000" algn="tl">
                    <a:srgbClr val="C0C0C0"/>
                  </a:outerShdw>
                </a:effectLst>
                <a:latin typeface="Arial" charset="0"/>
              </a:rPr>
              <a:t>-Intracranial Arterial </a:t>
            </a:r>
            <a:r>
              <a:rPr lang="en-US" sz="3200" dirty="0" err="1" smtClean="0">
                <a:solidFill>
                  <a:srgbClr val="990033"/>
                </a:solidFill>
                <a:effectLst>
                  <a:outerShdw blurRad="38100" dist="38100" dir="2700000" algn="tl">
                    <a:srgbClr val="C0C0C0"/>
                  </a:outerShdw>
                </a:effectLst>
                <a:latin typeface="Arial" charset="0"/>
              </a:rPr>
              <a:t>Anastomosis</a:t>
            </a:r>
            <a:r>
              <a:rPr lang="en-US" sz="3200" dirty="0" smtClean="0">
                <a:solidFill>
                  <a:srgbClr val="990033"/>
                </a:solidFill>
                <a:effectLst>
                  <a:outerShdw blurRad="38100" dist="38100" dir="2700000" algn="tl">
                    <a:srgbClr val="C0C0C0"/>
                  </a:outerShdw>
                </a:effectLst>
                <a:latin typeface="Arial" charset="0"/>
              </a:rPr>
              <a:t> for Preventing Stroke Recurrence</a:t>
            </a:r>
          </a:p>
        </p:txBody>
      </p:sp>
      <p:sp>
        <p:nvSpPr>
          <p:cNvPr id="643075" name="Rectangle 3"/>
          <p:cNvSpPr>
            <a:spLocks noGrp="1" noChangeArrowheads="1"/>
          </p:cNvSpPr>
          <p:nvPr>
            <p:ph type="body" idx="4294967295"/>
          </p:nvPr>
        </p:nvSpPr>
        <p:spPr>
          <a:xfrm>
            <a:off x="228600" y="1700213"/>
            <a:ext cx="8382000" cy="3810000"/>
          </a:xfrm>
        </p:spPr>
        <p:txBody>
          <a:bodyPr/>
          <a:lstStyle/>
          <a:p>
            <a:r>
              <a:rPr lang="en-US" sz="2800" smtClean="0">
                <a:latin typeface="Arial" charset="0"/>
              </a:rPr>
              <a:t>Hundreds of case reports and case series recommended this procedure from 1976-1985.</a:t>
            </a:r>
          </a:p>
          <a:p>
            <a:pPr>
              <a:buFontTx/>
              <a:buNone/>
            </a:pPr>
            <a:endParaRPr lang="en-US" sz="2800" smtClean="0">
              <a:latin typeface="Arial" charset="0"/>
            </a:endParaRPr>
          </a:p>
          <a:p>
            <a:r>
              <a:rPr lang="en-US" sz="2800" smtClean="0">
                <a:latin typeface="Arial" charset="0"/>
              </a:rPr>
              <a:t>Reported </a:t>
            </a:r>
            <a:r>
              <a:rPr lang="en-US" sz="2800" b="1" smtClean="0">
                <a:latin typeface="Arial" charset="0"/>
              </a:rPr>
              <a:t>complications</a:t>
            </a:r>
            <a:r>
              <a:rPr lang="en-US" sz="2800" smtClean="0">
                <a:latin typeface="Arial" charset="0"/>
              </a:rPr>
              <a:t> to the procedure:</a:t>
            </a:r>
          </a:p>
          <a:p>
            <a:pPr>
              <a:buFontTx/>
              <a:buNone/>
            </a:pPr>
            <a:r>
              <a:rPr lang="en-US" sz="2800" smtClean="0">
                <a:latin typeface="Arial" charset="0"/>
              </a:rPr>
              <a:t>	6 different case series (70-415 patients)</a:t>
            </a:r>
          </a:p>
          <a:p>
            <a:pPr>
              <a:buFontTx/>
              <a:buNone/>
            </a:pPr>
            <a:r>
              <a:rPr lang="en-US" sz="2800" smtClean="0">
                <a:latin typeface="Arial" charset="0"/>
              </a:rPr>
              <a:t>	  </a:t>
            </a:r>
            <a:r>
              <a:rPr lang="en-US" sz="2400" smtClean="0">
                <a:latin typeface="Arial" charset="0"/>
              </a:rPr>
              <a:t>-  </a:t>
            </a:r>
            <a:r>
              <a:rPr lang="en-US" sz="2400" smtClean="0">
                <a:solidFill>
                  <a:srgbClr val="FF3399"/>
                </a:solidFill>
                <a:latin typeface="Arial" charset="0"/>
              </a:rPr>
              <a:t>Permanent neurological morbidity (%)	</a:t>
            </a:r>
            <a:r>
              <a:rPr lang="en-US" sz="2400" b="1" smtClean="0">
                <a:solidFill>
                  <a:srgbClr val="FF3399"/>
                </a:solidFill>
                <a:latin typeface="Arial" charset="0"/>
              </a:rPr>
              <a:t>2.0 - 4.2</a:t>
            </a:r>
            <a:endParaRPr lang="en-US" sz="2400" b="1" smtClean="0">
              <a:latin typeface="Arial" charset="0"/>
            </a:endParaRPr>
          </a:p>
          <a:p>
            <a:pPr>
              <a:buFontTx/>
              <a:buNone/>
            </a:pPr>
            <a:r>
              <a:rPr lang="en-US" sz="2400" smtClean="0">
                <a:latin typeface="Arial" charset="0"/>
              </a:rPr>
              <a:t>	  -  </a:t>
            </a:r>
            <a:r>
              <a:rPr lang="en-US" sz="2400" smtClean="0">
                <a:solidFill>
                  <a:schemeClr val="accent2"/>
                </a:solidFill>
                <a:latin typeface="Arial" charset="0"/>
              </a:rPr>
              <a:t>Postoperative mortality (%)		    	</a:t>
            </a:r>
            <a:r>
              <a:rPr lang="en-US" sz="2400" b="1" smtClean="0">
                <a:solidFill>
                  <a:schemeClr val="accent2"/>
                </a:solidFill>
                <a:latin typeface="Arial" charset="0"/>
              </a:rPr>
              <a:t>3.0 - 6.3</a:t>
            </a:r>
            <a:endParaRPr lang="en-US" sz="2400" b="1" smtClean="0">
              <a:latin typeface="Arial"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4" fill="hold"/>
                                        <p:tgtEl>
                                          <p:spTgt spid="3"/>
                                        </p:tgtEl>
                                      </p:cBhvr>
                                    </p:cmd>
                                  </p:childTnLst>
                                </p:cTn>
                              </p:par>
                              <p:par>
                                <p:cTn id="7" presetID="10" presetClass="entr" presetSubtype="0" fill="hold" nodeType="withEffect">
                                  <p:stCondLst>
                                    <p:cond delay="26000"/>
                                  </p:stCondLst>
                                  <p:childTnLst>
                                    <p:set>
                                      <p:cBhvr>
                                        <p:cTn id="8" dur="1" fill="hold">
                                          <p:stCondLst>
                                            <p:cond delay="0"/>
                                          </p:stCondLst>
                                        </p:cTn>
                                        <p:tgtEl>
                                          <p:spTgt spid="643075">
                                            <p:txEl>
                                              <p:pRg st="2" end="2"/>
                                            </p:txEl>
                                          </p:spTgt>
                                        </p:tgtEl>
                                        <p:attrNameLst>
                                          <p:attrName>style.visibility</p:attrName>
                                        </p:attrNameLst>
                                      </p:cBhvr>
                                      <p:to>
                                        <p:strVal val="visible"/>
                                      </p:to>
                                    </p:set>
                                    <p:animEffect transition="in" filter="fade">
                                      <p:cBhvr>
                                        <p:cTn id="9" dur="3000"/>
                                        <p:tgtEl>
                                          <p:spTgt spid="643075">
                                            <p:txEl>
                                              <p:pRg st="2" end="2"/>
                                            </p:txEl>
                                          </p:spTgt>
                                        </p:tgtEl>
                                      </p:cBhvr>
                                    </p:animEffect>
                                  </p:childTnLst>
                                </p:cTn>
                              </p:par>
                              <p:par>
                                <p:cTn id="10" presetID="10" presetClass="entr" presetSubtype="0" fill="hold" nodeType="withEffect">
                                  <p:stCondLst>
                                    <p:cond delay="28000"/>
                                  </p:stCondLst>
                                  <p:childTnLst>
                                    <p:set>
                                      <p:cBhvr>
                                        <p:cTn id="11" dur="1" fill="hold">
                                          <p:stCondLst>
                                            <p:cond delay="0"/>
                                          </p:stCondLst>
                                        </p:cTn>
                                        <p:tgtEl>
                                          <p:spTgt spid="643075">
                                            <p:txEl>
                                              <p:pRg st="3" end="3"/>
                                            </p:txEl>
                                          </p:spTgt>
                                        </p:tgtEl>
                                        <p:attrNameLst>
                                          <p:attrName>style.visibility</p:attrName>
                                        </p:attrNameLst>
                                      </p:cBhvr>
                                      <p:to>
                                        <p:strVal val="visible"/>
                                      </p:to>
                                    </p:set>
                                    <p:animEffect transition="in" filter="fade">
                                      <p:cBhvr>
                                        <p:cTn id="12" dur="3000"/>
                                        <p:tgtEl>
                                          <p:spTgt spid="643075">
                                            <p:txEl>
                                              <p:pRg st="3" end="3"/>
                                            </p:txEl>
                                          </p:spTgt>
                                        </p:tgtEl>
                                      </p:cBhvr>
                                    </p:animEffect>
                                  </p:childTnLst>
                                </p:cTn>
                              </p:par>
                              <p:par>
                                <p:cTn id="13" presetID="10" presetClass="entr" presetSubtype="0" fill="hold" nodeType="withEffect">
                                  <p:stCondLst>
                                    <p:cond delay="30000"/>
                                  </p:stCondLst>
                                  <p:childTnLst>
                                    <p:set>
                                      <p:cBhvr>
                                        <p:cTn id="14" dur="1" fill="hold">
                                          <p:stCondLst>
                                            <p:cond delay="0"/>
                                          </p:stCondLst>
                                        </p:cTn>
                                        <p:tgtEl>
                                          <p:spTgt spid="643075">
                                            <p:txEl>
                                              <p:pRg st="4" end="4"/>
                                            </p:txEl>
                                          </p:spTgt>
                                        </p:tgtEl>
                                        <p:attrNameLst>
                                          <p:attrName>style.visibility</p:attrName>
                                        </p:attrNameLst>
                                      </p:cBhvr>
                                      <p:to>
                                        <p:strVal val="visible"/>
                                      </p:to>
                                    </p:set>
                                    <p:animEffect transition="in" filter="fade">
                                      <p:cBhvr>
                                        <p:cTn id="15" dur="3000"/>
                                        <p:tgtEl>
                                          <p:spTgt spid="643075">
                                            <p:txEl>
                                              <p:pRg st="4" end="4"/>
                                            </p:txEl>
                                          </p:spTgt>
                                        </p:tgtEl>
                                      </p:cBhvr>
                                    </p:animEffect>
                                  </p:childTnLst>
                                </p:cTn>
                              </p:par>
                              <p:par>
                                <p:cTn id="16" presetID="10" presetClass="entr" presetSubtype="0" fill="hold" nodeType="withEffect">
                                  <p:stCondLst>
                                    <p:cond delay="36000"/>
                                  </p:stCondLst>
                                  <p:childTnLst>
                                    <p:set>
                                      <p:cBhvr>
                                        <p:cTn id="17" dur="1" fill="hold">
                                          <p:stCondLst>
                                            <p:cond delay="0"/>
                                          </p:stCondLst>
                                        </p:cTn>
                                        <p:tgtEl>
                                          <p:spTgt spid="643075">
                                            <p:txEl>
                                              <p:pRg st="5" end="5"/>
                                            </p:txEl>
                                          </p:spTgt>
                                        </p:tgtEl>
                                        <p:attrNameLst>
                                          <p:attrName>style.visibility</p:attrName>
                                        </p:attrNameLst>
                                      </p:cBhvr>
                                      <p:to>
                                        <p:strVal val="visible"/>
                                      </p:to>
                                    </p:set>
                                    <p:animEffect transition="in" filter="fade">
                                      <p:cBhvr>
                                        <p:cTn id="18" dur="3000"/>
                                        <p:tgtEl>
                                          <p:spTgt spid="643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438150" y="1600200"/>
            <a:ext cx="8382000" cy="1900238"/>
          </a:xfrm>
          <a:noFill/>
        </p:spPr>
        <p:txBody>
          <a:bodyPr/>
          <a:lstStyle/>
          <a:p>
            <a:r>
              <a:rPr lang="en-US" sz="2800" b="1" dirty="0" smtClean="0">
                <a:solidFill>
                  <a:schemeClr val="accent2"/>
                </a:solidFill>
                <a:latin typeface="Arial" charset="0"/>
              </a:rPr>
              <a:t>Randomized Controlled Trial</a:t>
            </a:r>
            <a:endParaRPr lang="en-US" sz="2800" dirty="0" smtClean="0">
              <a:solidFill>
                <a:schemeClr val="accent2"/>
              </a:solidFill>
              <a:latin typeface="Arial" charset="0"/>
            </a:endParaRPr>
          </a:p>
          <a:p>
            <a:pPr>
              <a:buFontTx/>
              <a:buNone/>
            </a:pPr>
            <a:r>
              <a:rPr lang="en-US" sz="2800" dirty="0" smtClean="0">
                <a:latin typeface="Arial" charset="0"/>
              </a:rPr>
              <a:t>   	</a:t>
            </a:r>
            <a:r>
              <a:rPr lang="en-US" sz="2400" dirty="0" smtClean="0">
                <a:latin typeface="Arial" charset="0"/>
              </a:rPr>
              <a:t>1377 patients randomly assigned to medical care (N=714) or medical care + bypass surgery (temporal artery to middle cerebral artery) (N = 663).</a:t>
            </a:r>
          </a:p>
          <a:p>
            <a:pPr>
              <a:buFontTx/>
              <a:buNone/>
            </a:pPr>
            <a:endParaRPr lang="en-US" sz="2800" dirty="0" smtClean="0">
              <a:latin typeface="Arial" charset="0"/>
            </a:endParaRPr>
          </a:p>
        </p:txBody>
      </p:sp>
      <p:sp>
        <p:nvSpPr>
          <p:cNvPr id="29700" name="Text Box 5"/>
          <p:cNvSpPr txBox="1">
            <a:spLocks noChangeArrowheads="1"/>
          </p:cNvSpPr>
          <p:nvPr/>
        </p:nvSpPr>
        <p:spPr bwMode="auto">
          <a:xfrm>
            <a:off x="584200" y="6394450"/>
            <a:ext cx="2547938" cy="274638"/>
          </a:xfrm>
          <a:prstGeom prst="rect">
            <a:avLst/>
          </a:prstGeom>
          <a:noFill/>
          <a:ln w="9525" algn="ctr">
            <a:noFill/>
            <a:miter lim="800000"/>
            <a:headEnd/>
            <a:tailEnd/>
          </a:ln>
        </p:spPr>
        <p:txBody>
          <a:bodyPr wrap="none">
            <a:spAutoFit/>
          </a:bodyPr>
          <a:lstStyle/>
          <a:p>
            <a:pPr>
              <a:buFontTx/>
              <a:buNone/>
            </a:pPr>
            <a:r>
              <a:rPr lang="en-US"/>
              <a:t>N Eng J Med 1985;313:1191-1200 </a:t>
            </a:r>
          </a:p>
        </p:txBody>
      </p:sp>
      <p:sp>
        <p:nvSpPr>
          <p:cNvPr id="644102" name="Rectangle 6"/>
          <p:cNvSpPr>
            <a:spLocks noChangeArrowheads="1"/>
          </p:cNvSpPr>
          <p:nvPr/>
        </p:nvSpPr>
        <p:spPr bwMode="auto">
          <a:xfrm>
            <a:off x="442913" y="3213100"/>
            <a:ext cx="8382000" cy="1684338"/>
          </a:xfrm>
          <a:prstGeom prst="rect">
            <a:avLst/>
          </a:prstGeom>
          <a:noFill/>
          <a:ln w="9525">
            <a:noFill/>
            <a:miter lim="800000"/>
            <a:headEnd/>
            <a:tailEnd/>
          </a:ln>
        </p:spPr>
        <p:txBody>
          <a:bodyPr/>
          <a:lstStyle/>
          <a:p>
            <a:pPr marL="342900" indent="-342900"/>
            <a:endParaRPr lang="en-US" sz="2400">
              <a:solidFill>
                <a:schemeClr val="tx1"/>
              </a:solidFill>
            </a:endParaRPr>
          </a:p>
        </p:txBody>
      </p:sp>
      <p:graphicFrame>
        <p:nvGraphicFramePr>
          <p:cNvPr id="644122" name="Group 26"/>
          <p:cNvGraphicFramePr>
            <a:graphicFrameLocks noGrp="1"/>
          </p:cNvGraphicFramePr>
          <p:nvPr/>
        </p:nvGraphicFramePr>
        <p:xfrm>
          <a:off x="3492500" y="4148138"/>
          <a:ext cx="5040313" cy="1296988"/>
        </p:xfrm>
        <a:graphic>
          <a:graphicData uri="http://schemas.openxmlformats.org/drawingml/2006/table">
            <a:tbl>
              <a:tblPr/>
              <a:tblGrid>
                <a:gridCol w="2632075"/>
                <a:gridCol w="2408238"/>
              </a:tblGrid>
              <a:tr h="6492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Medical Care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Surgery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C0066"/>
                          </a:solidFill>
                          <a:effectLst/>
                          <a:latin typeface="Arial"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44103" name="Rectangle 7"/>
          <p:cNvSpPr>
            <a:spLocks noChangeArrowheads="1"/>
          </p:cNvSpPr>
          <p:nvPr/>
        </p:nvSpPr>
        <p:spPr bwMode="auto">
          <a:xfrm>
            <a:off x="446088" y="3716338"/>
            <a:ext cx="8382000" cy="1684337"/>
          </a:xfrm>
          <a:prstGeom prst="rect">
            <a:avLst/>
          </a:prstGeom>
          <a:noFill/>
          <a:ln w="9525">
            <a:noFill/>
            <a:miter lim="800000"/>
            <a:headEnd/>
            <a:tailEnd/>
          </a:ln>
        </p:spPr>
        <p:txBody>
          <a:bodyPr/>
          <a:lstStyle/>
          <a:p>
            <a:pPr marL="342900" indent="-342900"/>
            <a:r>
              <a:rPr lang="en-US" sz="2800" b="1">
                <a:solidFill>
                  <a:schemeClr val="accent2"/>
                </a:solidFill>
              </a:rPr>
              <a:t>Results:</a:t>
            </a:r>
          </a:p>
          <a:p>
            <a:pPr marL="342900" indent="-342900">
              <a:buFontTx/>
              <a:buNone/>
            </a:pPr>
            <a:r>
              <a:rPr lang="en-US" sz="2800">
                <a:solidFill>
                  <a:schemeClr val="tx1"/>
                </a:solidFill>
              </a:rPr>
              <a:t>				</a:t>
            </a:r>
            <a:endParaRPr lang="en-US" sz="2400">
              <a:solidFill>
                <a:schemeClr val="tx1"/>
              </a:solidFill>
            </a:endParaRPr>
          </a:p>
        </p:txBody>
      </p:sp>
      <p:sp>
        <p:nvSpPr>
          <p:cNvPr id="644123" name="Text Box 27"/>
          <p:cNvSpPr txBox="1">
            <a:spLocks noChangeArrowheads="1"/>
          </p:cNvSpPr>
          <p:nvPr/>
        </p:nvSpPr>
        <p:spPr bwMode="auto">
          <a:xfrm>
            <a:off x="795338" y="4810125"/>
            <a:ext cx="2354262" cy="457200"/>
          </a:xfrm>
          <a:prstGeom prst="rect">
            <a:avLst/>
          </a:prstGeom>
          <a:noFill/>
          <a:ln w="9525" algn="ctr">
            <a:noFill/>
            <a:miter lim="800000"/>
            <a:headEnd/>
            <a:tailEnd/>
          </a:ln>
        </p:spPr>
        <p:txBody>
          <a:bodyPr wrap="none">
            <a:spAutoFit/>
          </a:bodyPr>
          <a:lstStyle/>
          <a:p>
            <a:pPr>
              <a:buFontTx/>
              <a:buNone/>
            </a:pPr>
            <a:r>
              <a:rPr lang="en-US" sz="2400"/>
              <a:t>30-day mortality</a:t>
            </a:r>
          </a:p>
        </p:txBody>
      </p:sp>
      <p:sp>
        <p:nvSpPr>
          <p:cNvPr id="9" name="Rectangle 2"/>
          <p:cNvSpPr txBox="1">
            <a:spLocks noChangeArrowheads="1"/>
          </p:cNvSpPr>
          <p:nvPr/>
        </p:nvSpPr>
        <p:spPr bwMode="auto">
          <a:xfrm>
            <a:off x="285750" y="152400"/>
            <a:ext cx="8534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990033"/>
                </a:solidFill>
                <a:effectLst>
                  <a:outerShdw blurRad="38100" dist="38100" dir="2700000" algn="tl">
                    <a:srgbClr val="C0C0C0"/>
                  </a:outerShdw>
                </a:effectLst>
                <a:uLnTx/>
                <a:uFillTx/>
                <a:latin typeface="Arial" charset="0"/>
                <a:ea typeface="+mj-ea"/>
                <a:cs typeface="+mj-cs"/>
              </a:rPr>
              <a:t>Extracranial-Intracranial Arterial Anastomosis for Preventing Stroke Recurrence</a:t>
            </a:r>
            <a:endParaRPr kumimoji="0" lang="en-US" sz="32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3"/>
                                        </p:tgtEl>
                                      </p:cBhvr>
                                    </p:cmd>
                                  </p:childTnLst>
                                </p:cTn>
                              </p:par>
                              <p:par>
                                <p:cTn id="7" presetID="9" presetClass="entr" presetSubtype="0" fill="hold" grpId="0" nodeType="withEffect">
                                  <p:stCondLst>
                                    <p:cond delay="0"/>
                                  </p:stCondLst>
                                  <p:childTnLst>
                                    <p:set>
                                      <p:cBhvr>
                                        <p:cTn id="8" dur="1" fill="hold">
                                          <p:stCondLst>
                                            <p:cond delay="0"/>
                                          </p:stCondLst>
                                        </p:cTn>
                                        <p:tgtEl>
                                          <p:spTgt spid="644103"/>
                                        </p:tgtEl>
                                        <p:attrNameLst>
                                          <p:attrName>style.visibility</p:attrName>
                                        </p:attrNameLst>
                                      </p:cBhvr>
                                      <p:to>
                                        <p:strVal val="visible"/>
                                      </p:to>
                                    </p:set>
                                    <p:animEffect transition="in" filter="dissolve">
                                      <p:cBhvr>
                                        <p:cTn id="9" dur="3000"/>
                                        <p:tgtEl>
                                          <p:spTgt spid="644103"/>
                                        </p:tgtEl>
                                      </p:cBhvr>
                                    </p:animEffect>
                                  </p:childTnLst>
                                </p:cTn>
                              </p:par>
                              <p:par>
                                <p:cTn id="10" presetID="9" presetClass="entr" presetSubtype="0" fill="hold" grpId="0" nodeType="withEffect">
                                  <p:stCondLst>
                                    <p:cond delay="2000"/>
                                  </p:stCondLst>
                                  <p:childTnLst>
                                    <p:set>
                                      <p:cBhvr>
                                        <p:cTn id="11" dur="1" fill="hold">
                                          <p:stCondLst>
                                            <p:cond delay="0"/>
                                          </p:stCondLst>
                                        </p:cTn>
                                        <p:tgtEl>
                                          <p:spTgt spid="644123"/>
                                        </p:tgtEl>
                                        <p:attrNameLst>
                                          <p:attrName>style.visibility</p:attrName>
                                        </p:attrNameLst>
                                      </p:cBhvr>
                                      <p:to>
                                        <p:strVal val="visible"/>
                                      </p:to>
                                    </p:set>
                                    <p:animEffect transition="in" filter="dissolve">
                                      <p:cBhvr>
                                        <p:cTn id="12" dur="3000"/>
                                        <p:tgtEl>
                                          <p:spTgt spid="644123"/>
                                        </p:tgtEl>
                                      </p:cBhvr>
                                    </p:animEffect>
                                  </p:childTnLst>
                                </p:cTn>
                              </p:par>
                              <p:par>
                                <p:cTn id="13" presetID="9" presetClass="entr" presetSubtype="0" fill="hold" nodeType="withEffect">
                                  <p:stCondLst>
                                    <p:cond delay="2000"/>
                                  </p:stCondLst>
                                  <p:childTnLst>
                                    <p:set>
                                      <p:cBhvr>
                                        <p:cTn id="14" dur="1" fill="hold">
                                          <p:stCondLst>
                                            <p:cond delay="0"/>
                                          </p:stCondLst>
                                        </p:cTn>
                                        <p:tgtEl>
                                          <p:spTgt spid="644122"/>
                                        </p:tgtEl>
                                        <p:attrNameLst>
                                          <p:attrName>style.visibility</p:attrName>
                                        </p:attrNameLst>
                                      </p:cBhvr>
                                      <p:to>
                                        <p:strVal val="visible"/>
                                      </p:to>
                                    </p:set>
                                    <p:animEffect transition="in" filter="dissolve">
                                      <p:cBhvr>
                                        <p:cTn id="15" dur="3000"/>
                                        <p:tgtEl>
                                          <p:spTgt spid="644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644103" grpId="0"/>
      <p:bldP spid="64412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Line 2"/>
          <p:cNvSpPr>
            <a:spLocks noChangeShapeType="1"/>
          </p:cNvSpPr>
          <p:nvPr/>
        </p:nvSpPr>
        <p:spPr bwMode="auto">
          <a:xfrm>
            <a:off x="1752600" y="1981200"/>
            <a:ext cx="0" cy="3657600"/>
          </a:xfrm>
          <a:prstGeom prst="line">
            <a:avLst/>
          </a:prstGeom>
          <a:noFill/>
          <a:ln w="22225">
            <a:solidFill>
              <a:schemeClr val="tx1"/>
            </a:solidFill>
            <a:round/>
            <a:headEnd/>
            <a:tailEnd/>
          </a:ln>
        </p:spPr>
        <p:txBody>
          <a:bodyPr wrap="none" anchor="ctr"/>
          <a:lstStyle/>
          <a:p>
            <a:endParaRPr lang="en-US"/>
          </a:p>
        </p:txBody>
      </p:sp>
      <p:sp>
        <p:nvSpPr>
          <p:cNvPr id="30723" name="Text Box 3"/>
          <p:cNvSpPr txBox="1">
            <a:spLocks noChangeArrowheads="1"/>
          </p:cNvSpPr>
          <p:nvPr/>
        </p:nvSpPr>
        <p:spPr bwMode="auto">
          <a:xfrm>
            <a:off x="1050925" y="1905000"/>
            <a:ext cx="5651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0.4</a:t>
            </a:r>
          </a:p>
        </p:txBody>
      </p:sp>
      <p:sp>
        <p:nvSpPr>
          <p:cNvPr id="30724" name="Text Box 4"/>
          <p:cNvSpPr txBox="1">
            <a:spLocks noChangeArrowheads="1"/>
          </p:cNvSpPr>
          <p:nvPr/>
        </p:nvSpPr>
        <p:spPr bwMode="auto">
          <a:xfrm>
            <a:off x="1050925" y="2667000"/>
            <a:ext cx="5651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0.3</a:t>
            </a:r>
          </a:p>
        </p:txBody>
      </p:sp>
      <p:sp>
        <p:nvSpPr>
          <p:cNvPr id="30725" name="Text Box 5"/>
          <p:cNvSpPr txBox="1">
            <a:spLocks noChangeArrowheads="1"/>
          </p:cNvSpPr>
          <p:nvPr/>
        </p:nvSpPr>
        <p:spPr bwMode="auto">
          <a:xfrm>
            <a:off x="1066800" y="3581400"/>
            <a:ext cx="5651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0.2</a:t>
            </a:r>
          </a:p>
        </p:txBody>
      </p:sp>
      <p:sp>
        <p:nvSpPr>
          <p:cNvPr id="30726" name="Text Box 6"/>
          <p:cNvSpPr txBox="1">
            <a:spLocks noChangeArrowheads="1"/>
          </p:cNvSpPr>
          <p:nvPr/>
        </p:nvSpPr>
        <p:spPr bwMode="auto">
          <a:xfrm>
            <a:off x="1066800" y="4419600"/>
            <a:ext cx="5651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0.1</a:t>
            </a:r>
          </a:p>
        </p:txBody>
      </p:sp>
      <p:sp>
        <p:nvSpPr>
          <p:cNvPr id="30727" name="Text Box 7"/>
          <p:cNvSpPr txBox="1">
            <a:spLocks noChangeArrowheads="1"/>
          </p:cNvSpPr>
          <p:nvPr/>
        </p:nvSpPr>
        <p:spPr bwMode="auto">
          <a:xfrm>
            <a:off x="1127125" y="5334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  0</a:t>
            </a:r>
          </a:p>
        </p:txBody>
      </p:sp>
      <p:sp>
        <p:nvSpPr>
          <p:cNvPr id="30728" name="Line 8"/>
          <p:cNvSpPr>
            <a:spLocks noChangeShapeType="1"/>
          </p:cNvSpPr>
          <p:nvPr/>
        </p:nvSpPr>
        <p:spPr bwMode="auto">
          <a:xfrm>
            <a:off x="1600200" y="2133600"/>
            <a:ext cx="152400" cy="0"/>
          </a:xfrm>
          <a:prstGeom prst="line">
            <a:avLst/>
          </a:prstGeom>
          <a:noFill/>
          <a:ln w="22225">
            <a:solidFill>
              <a:schemeClr val="tx1"/>
            </a:solidFill>
            <a:round/>
            <a:headEnd/>
            <a:tailEnd/>
          </a:ln>
        </p:spPr>
        <p:txBody>
          <a:bodyPr wrap="none" anchor="ctr"/>
          <a:lstStyle/>
          <a:p>
            <a:endParaRPr lang="en-US"/>
          </a:p>
        </p:txBody>
      </p:sp>
      <p:sp>
        <p:nvSpPr>
          <p:cNvPr id="30729" name="Line 9"/>
          <p:cNvSpPr>
            <a:spLocks noChangeShapeType="1"/>
          </p:cNvSpPr>
          <p:nvPr/>
        </p:nvSpPr>
        <p:spPr bwMode="auto">
          <a:xfrm>
            <a:off x="1600200" y="2895600"/>
            <a:ext cx="152400" cy="0"/>
          </a:xfrm>
          <a:prstGeom prst="line">
            <a:avLst/>
          </a:prstGeom>
          <a:noFill/>
          <a:ln w="22225">
            <a:solidFill>
              <a:schemeClr val="tx1"/>
            </a:solidFill>
            <a:round/>
            <a:headEnd/>
            <a:tailEnd/>
          </a:ln>
        </p:spPr>
        <p:txBody>
          <a:bodyPr wrap="none" anchor="ctr"/>
          <a:lstStyle/>
          <a:p>
            <a:endParaRPr lang="en-US"/>
          </a:p>
        </p:txBody>
      </p:sp>
      <p:sp>
        <p:nvSpPr>
          <p:cNvPr id="30730" name="Line 10"/>
          <p:cNvSpPr>
            <a:spLocks noChangeShapeType="1"/>
          </p:cNvSpPr>
          <p:nvPr/>
        </p:nvSpPr>
        <p:spPr bwMode="auto">
          <a:xfrm flipV="1">
            <a:off x="1600200" y="3810000"/>
            <a:ext cx="152400" cy="0"/>
          </a:xfrm>
          <a:prstGeom prst="line">
            <a:avLst/>
          </a:prstGeom>
          <a:noFill/>
          <a:ln w="22225">
            <a:solidFill>
              <a:schemeClr val="tx1"/>
            </a:solidFill>
            <a:round/>
            <a:headEnd/>
            <a:tailEnd/>
          </a:ln>
        </p:spPr>
        <p:txBody>
          <a:bodyPr wrap="none" anchor="ctr"/>
          <a:lstStyle/>
          <a:p>
            <a:endParaRPr lang="en-US"/>
          </a:p>
        </p:txBody>
      </p:sp>
      <p:sp>
        <p:nvSpPr>
          <p:cNvPr id="30731" name="Line 11"/>
          <p:cNvSpPr>
            <a:spLocks noChangeShapeType="1"/>
          </p:cNvSpPr>
          <p:nvPr/>
        </p:nvSpPr>
        <p:spPr bwMode="auto">
          <a:xfrm>
            <a:off x="1600200" y="4648200"/>
            <a:ext cx="152400" cy="0"/>
          </a:xfrm>
          <a:prstGeom prst="line">
            <a:avLst/>
          </a:prstGeom>
          <a:noFill/>
          <a:ln w="22225">
            <a:solidFill>
              <a:schemeClr val="tx1"/>
            </a:solidFill>
            <a:round/>
            <a:headEnd/>
            <a:tailEnd/>
          </a:ln>
        </p:spPr>
        <p:txBody>
          <a:bodyPr wrap="none" anchor="ctr"/>
          <a:lstStyle/>
          <a:p>
            <a:endParaRPr lang="en-US"/>
          </a:p>
        </p:txBody>
      </p:sp>
      <p:sp>
        <p:nvSpPr>
          <p:cNvPr id="30732" name="Line 12"/>
          <p:cNvSpPr>
            <a:spLocks noChangeShapeType="1"/>
          </p:cNvSpPr>
          <p:nvPr/>
        </p:nvSpPr>
        <p:spPr bwMode="auto">
          <a:xfrm>
            <a:off x="1752600" y="5638800"/>
            <a:ext cx="6477000" cy="0"/>
          </a:xfrm>
          <a:prstGeom prst="line">
            <a:avLst/>
          </a:prstGeom>
          <a:noFill/>
          <a:ln w="22225">
            <a:solidFill>
              <a:schemeClr val="tx1"/>
            </a:solidFill>
            <a:round/>
            <a:headEnd/>
            <a:tailEnd/>
          </a:ln>
        </p:spPr>
        <p:txBody>
          <a:bodyPr wrap="none" anchor="ctr"/>
          <a:lstStyle/>
          <a:p>
            <a:endParaRPr lang="en-US"/>
          </a:p>
        </p:txBody>
      </p:sp>
      <p:sp>
        <p:nvSpPr>
          <p:cNvPr id="30733" name="Text Box 13"/>
          <p:cNvSpPr txBox="1">
            <a:spLocks noChangeArrowheads="1"/>
          </p:cNvSpPr>
          <p:nvPr/>
        </p:nvSpPr>
        <p:spPr bwMode="auto">
          <a:xfrm rot="-5400000">
            <a:off x="-1311275" y="3622675"/>
            <a:ext cx="4211638" cy="274638"/>
          </a:xfrm>
          <a:prstGeom prst="rect">
            <a:avLst/>
          </a:prstGeom>
          <a:noFill/>
          <a:ln w="9525">
            <a:noFill/>
            <a:miter lim="800000"/>
            <a:headEnd/>
            <a:tailEnd/>
          </a:ln>
        </p:spPr>
        <p:txBody>
          <a:bodyPr wrap="none">
            <a:spAutoFit/>
          </a:bodyPr>
          <a:lstStyle/>
          <a:p>
            <a:pPr>
              <a:spcBef>
                <a:spcPct val="0"/>
              </a:spcBef>
              <a:buFontTx/>
              <a:buNone/>
            </a:pPr>
            <a:r>
              <a:rPr lang="en-US" b="1">
                <a:solidFill>
                  <a:schemeClr val="tx1"/>
                </a:solidFill>
              </a:rPr>
              <a:t>KAPLAN-MEIER CUMULATIVE STROKES AND DEATHS</a:t>
            </a:r>
          </a:p>
        </p:txBody>
      </p:sp>
      <p:sp>
        <p:nvSpPr>
          <p:cNvPr id="30734" name="Text Box 14"/>
          <p:cNvSpPr txBox="1">
            <a:spLocks noChangeArrowheads="1"/>
          </p:cNvSpPr>
          <p:nvPr/>
        </p:nvSpPr>
        <p:spPr bwMode="auto">
          <a:xfrm>
            <a:off x="2101850" y="5715000"/>
            <a:ext cx="3365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6</a:t>
            </a:r>
          </a:p>
        </p:txBody>
      </p:sp>
      <p:sp>
        <p:nvSpPr>
          <p:cNvPr id="30735" name="Text Box 15"/>
          <p:cNvSpPr txBox="1">
            <a:spLocks noChangeArrowheads="1"/>
          </p:cNvSpPr>
          <p:nvPr/>
        </p:nvSpPr>
        <p:spPr bwMode="auto">
          <a:xfrm>
            <a:off x="26352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12</a:t>
            </a:r>
          </a:p>
        </p:txBody>
      </p:sp>
      <p:sp>
        <p:nvSpPr>
          <p:cNvPr id="30736" name="Text Box 16"/>
          <p:cNvSpPr txBox="1">
            <a:spLocks noChangeArrowheads="1"/>
          </p:cNvSpPr>
          <p:nvPr/>
        </p:nvSpPr>
        <p:spPr bwMode="auto">
          <a:xfrm>
            <a:off x="32448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18</a:t>
            </a:r>
          </a:p>
        </p:txBody>
      </p:sp>
      <p:sp>
        <p:nvSpPr>
          <p:cNvPr id="30737" name="Text Box 17"/>
          <p:cNvSpPr txBox="1">
            <a:spLocks noChangeArrowheads="1"/>
          </p:cNvSpPr>
          <p:nvPr/>
        </p:nvSpPr>
        <p:spPr bwMode="auto">
          <a:xfrm>
            <a:off x="38544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24</a:t>
            </a:r>
          </a:p>
        </p:txBody>
      </p:sp>
      <p:sp>
        <p:nvSpPr>
          <p:cNvPr id="30738" name="Text Box 18"/>
          <p:cNvSpPr txBox="1">
            <a:spLocks noChangeArrowheads="1"/>
          </p:cNvSpPr>
          <p:nvPr/>
        </p:nvSpPr>
        <p:spPr bwMode="auto">
          <a:xfrm>
            <a:off x="44640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30</a:t>
            </a:r>
          </a:p>
        </p:txBody>
      </p:sp>
      <p:sp>
        <p:nvSpPr>
          <p:cNvPr id="30739" name="Text Box 19"/>
          <p:cNvSpPr txBox="1">
            <a:spLocks noChangeArrowheads="1"/>
          </p:cNvSpPr>
          <p:nvPr/>
        </p:nvSpPr>
        <p:spPr bwMode="auto">
          <a:xfrm>
            <a:off x="50736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36</a:t>
            </a:r>
          </a:p>
        </p:txBody>
      </p:sp>
      <p:sp>
        <p:nvSpPr>
          <p:cNvPr id="30740" name="Text Box 20"/>
          <p:cNvSpPr txBox="1">
            <a:spLocks noChangeArrowheads="1"/>
          </p:cNvSpPr>
          <p:nvPr/>
        </p:nvSpPr>
        <p:spPr bwMode="auto">
          <a:xfrm>
            <a:off x="56832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42</a:t>
            </a:r>
          </a:p>
        </p:txBody>
      </p:sp>
      <p:sp>
        <p:nvSpPr>
          <p:cNvPr id="30741" name="Text Box 21"/>
          <p:cNvSpPr txBox="1">
            <a:spLocks noChangeArrowheads="1"/>
          </p:cNvSpPr>
          <p:nvPr/>
        </p:nvSpPr>
        <p:spPr bwMode="auto">
          <a:xfrm>
            <a:off x="62928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48</a:t>
            </a:r>
          </a:p>
        </p:txBody>
      </p:sp>
      <p:sp>
        <p:nvSpPr>
          <p:cNvPr id="30742" name="Text Box 22"/>
          <p:cNvSpPr txBox="1">
            <a:spLocks noChangeArrowheads="1"/>
          </p:cNvSpPr>
          <p:nvPr/>
        </p:nvSpPr>
        <p:spPr bwMode="auto">
          <a:xfrm>
            <a:off x="69024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54</a:t>
            </a:r>
          </a:p>
        </p:txBody>
      </p:sp>
      <p:sp>
        <p:nvSpPr>
          <p:cNvPr id="30743" name="Text Box 23"/>
          <p:cNvSpPr txBox="1">
            <a:spLocks noChangeArrowheads="1"/>
          </p:cNvSpPr>
          <p:nvPr/>
        </p:nvSpPr>
        <p:spPr bwMode="auto">
          <a:xfrm>
            <a:off x="7512050" y="5715000"/>
            <a:ext cx="4889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60</a:t>
            </a:r>
          </a:p>
        </p:txBody>
      </p:sp>
      <p:sp>
        <p:nvSpPr>
          <p:cNvPr id="30744" name="Line 24"/>
          <p:cNvSpPr>
            <a:spLocks noChangeShapeType="1"/>
          </p:cNvSpPr>
          <p:nvPr/>
        </p:nvSpPr>
        <p:spPr bwMode="auto">
          <a:xfrm>
            <a:off x="2286000" y="5638800"/>
            <a:ext cx="0" cy="152400"/>
          </a:xfrm>
          <a:prstGeom prst="line">
            <a:avLst/>
          </a:prstGeom>
          <a:noFill/>
          <a:ln w="9525">
            <a:solidFill>
              <a:schemeClr val="tx1"/>
            </a:solidFill>
            <a:round/>
            <a:headEnd/>
            <a:tailEnd/>
          </a:ln>
        </p:spPr>
        <p:txBody>
          <a:bodyPr wrap="none" anchor="ctr"/>
          <a:lstStyle/>
          <a:p>
            <a:endParaRPr lang="en-US"/>
          </a:p>
        </p:txBody>
      </p:sp>
      <p:sp>
        <p:nvSpPr>
          <p:cNvPr id="30745" name="Line 25"/>
          <p:cNvSpPr>
            <a:spLocks noChangeShapeType="1"/>
          </p:cNvSpPr>
          <p:nvPr/>
        </p:nvSpPr>
        <p:spPr bwMode="auto">
          <a:xfrm>
            <a:off x="2895600" y="5638800"/>
            <a:ext cx="0" cy="152400"/>
          </a:xfrm>
          <a:prstGeom prst="line">
            <a:avLst/>
          </a:prstGeom>
          <a:noFill/>
          <a:ln w="9525">
            <a:solidFill>
              <a:schemeClr val="tx1"/>
            </a:solidFill>
            <a:round/>
            <a:headEnd/>
            <a:tailEnd/>
          </a:ln>
        </p:spPr>
        <p:txBody>
          <a:bodyPr wrap="none" anchor="ctr"/>
          <a:lstStyle/>
          <a:p>
            <a:endParaRPr lang="en-US"/>
          </a:p>
        </p:txBody>
      </p:sp>
      <p:sp>
        <p:nvSpPr>
          <p:cNvPr id="30746" name="Line 26"/>
          <p:cNvSpPr>
            <a:spLocks noChangeShapeType="1"/>
          </p:cNvSpPr>
          <p:nvPr/>
        </p:nvSpPr>
        <p:spPr bwMode="auto">
          <a:xfrm>
            <a:off x="3505200" y="5638800"/>
            <a:ext cx="0" cy="152400"/>
          </a:xfrm>
          <a:prstGeom prst="line">
            <a:avLst/>
          </a:prstGeom>
          <a:noFill/>
          <a:ln w="9525">
            <a:solidFill>
              <a:schemeClr val="tx1"/>
            </a:solidFill>
            <a:round/>
            <a:headEnd/>
            <a:tailEnd/>
          </a:ln>
        </p:spPr>
        <p:txBody>
          <a:bodyPr wrap="none" anchor="ctr"/>
          <a:lstStyle/>
          <a:p>
            <a:endParaRPr lang="en-US"/>
          </a:p>
        </p:txBody>
      </p:sp>
      <p:sp>
        <p:nvSpPr>
          <p:cNvPr id="30747" name="Line 27"/>
          <p:cNvSpPr>
            <a:spLocks noChangeShapeType="1"/>
          </p:cNvSpPr>
          <p:nvPr/>
        </p:nvSpPr>
        <p:spPr bwMode="auto">
          <a:xfrm>
            <a:off x="4114800" y="5638800"/>
            <a:ext cx="0" cy="152400"/>
          </a:xfrm>
          <a:prstGeom prst="line">
            <a:avLst/>
          </a:prstGeom>
          <a:noFill/>
          <a:ln w="9525">
            <a:solidFill>
              <a:schemeClr val="tx1"/>
            </a:solidFill>
            <a:round/>
            <a:headEnd/>
            <a:tailEnd/>
          </a:ln>
        </p:spPr>
        <p:txBody>
          <a:bodyPr wrap="none" anchor="ctr"/>
          <a:lstStyle/>
          <a:p>
            <a:endParaRPr lang="en-US"/>
          </a:p>
        </p:txBody>
      </p:sp>
      <p:sp>
        <p:nvSpPr>
          <p:cNvPr id="30748" name="Line 28"/>
          <p:cNvSpPr>
            <a:spLocks noChangeShapeType="1"/>
          </p:cNvSpPr>
          <p:nvPr/>
        </p:nvSpPr>
        <p:spPr bwMode="auto">
          <a:xfrm>
            <a:off x="4724400" y="5638800"/>
            <a:ext cx="0" cy="152400"/>
          </a:xfrm>
          <a:prstGeom prst="line">
            <a:avLst/>
          </a:prstGeom>
          <a:noFill/>
          <a:ln w="9525">
            <a:solidFill>
              <a:schemeClr val="tx1"/>
            </a:solidFill>
            <a:round/>
            <a:headEnd/>
            <a:tailEnd/>
          </a:ln>
        </p:spPr>
        <p:txBody>
          <a:bodyPr wrap="none" anchor="ctr"/>
          <a:lstStyle/>
          <a:p>
            <a:endParaRPr lang="en-US"/>
          </a:p>
        </p:txBody>
      </p:sp>
      <p:sp>
        <p:nvSpPr>
          <p:cNvPr id="30749" name="Line 29"/>
          <p:cNvSpPr>
            <a:spLocks noChangeShapeType="1"/>
          </p:cNvSpPr>
          <p:nvPr/>
        </p:nvSpPr>
        <p:spPr bwMode="auto">
          <a:xfrm>
            <a:off x="5334000" y="5638800"/>
            <a:ext cx="0" cy="152400"/>
          </a:xfrm>
          <a:prstGeom prst="line">
            <a:avLst/>
          </a:prstGeom>
          <a:noFill/>
          <a:ln w="9525">
            <a:solidFill>
              <a:schemeClr val="tx1"/>
            </a:solidFill>
            <a:round/>
            <a:headEnd/>
            <a:tailEnd/>
          </a:ln>
        </p:spPr>
        <p:txBody>
          <a:bodyPr wrap="none" anchor="ctr"/>
          <a:lstStyle/>
          <a:p>
            <a:endParaRPr lang="en-US"/>
          </a:p>
        </p:txBody>
      </p:sp>
      <p:sp>
        <p:nvSpPr>
          <p:cNvPr id="30750" name="Line 30"/>
          <p:cNvSpPr>
            <a:spLocks noChangeShapeType="1"/>
          </p:cNvSpPr>
          <p:nvPr/>
        </p:nvSpPr>
        <p:spPr bwMode="auto">
          <a:xfrm>
            <a:off x="5943600" y="5638800"/>
            <a:ext cx="0" cy="152400"/>
          </a:xfrm>
          <a:prstGeom prst="line">
            <a:avLst/>
          </a:prstGeom>
          <a:noFill/>
          <a:ln w="9525">
            <a:solidFill>
              <a:schemeClr val="tx1"/>
            </a:solidFill>
            <a:round/>
            <a:headEnd/>
            <a:tailEnd/>
          </a:ln>
        </p:spPr>
        <p:txBody>
          <a:bodyPr wrap="none" anchor="ctr"/>
          <a:lstStyle/>
          <a:p>
            <a:endParaRPr lang="en-US"/>
          </a:p>
        </p:txBody>
      </p:sp>
      <p:sp>
        <p:nvSpPr>
          <p:cNvPr id="30751" name="Line 31"/>
          <p:cNvSpPr>
            <a:spLocks noChangeShapeType="1"/>
          </p:cNvSpPr>
          <p:nvPr/>
        </p:nvSpPr>
        <p:spPr bwMode="auto">
          <a:xfrm>
            <a:off x="6553200" y="5638800"/>
            <a:ext cx="0" cy="152400"/>
          </a:xfrm>
          <a:prstGeom prst="line">
            <a:avLst/>
          </a:prstGeom>
          <a:noFill/>
          <a:ln w="9525">
            <a:solidFill>
              <a:schemeClr val="tx1"/>
            </a:solidFill>
            <a:round/>
            <a:headEnd/>
            <a:tailEnd/>
          </a:ln>
        </p:spPr>
        <p:txBody>
          <a:bodyPr wrap="none" anchor="ctr"/>
          <a:lstStyle/>
          <a:p>
            <a:endParaRPr lang="en-US"/>
          </a:p>
        </p:txBody>
      </p:sp>
      <p:sp>
        <p:nvSpPr>
          <p:cNvPr id="30752" name="Line 32"/>
          <p:cNvSpPr>
            <a:spLocks noChangeShapeType="1"/>
          </p:cNvSpPr>
          <p:nvPr/>
        </p:nvSpPr>
        <p:spPr bwMode="auto">
          <a:xfrm>
            <a:off x="7162800" y="5638800"/>
            <a:ext cx="0" cy="152400"/>
          </a:xfrm>
          <a:prstGeom prst="line">
            <a:avLst/>
          </a:prstGeom>
          <a:noFill/>
          <a:ln w="9525">
            <a:solidFill>
              <a:schemeClr val="tx1"/>
            </a:solidFill>
            <a:round/>
            <a:headEnd/>
            <a:tailEnd/>
          </a:ln>
        </p:spPr>
        <p:txBody>
          <a:bodyPr wrap="none" anchor="ctr"/>
          <a:lstStyle/>
          <a:p>
            <a:endParaRPr lang="en-US"/>
          </a:p>
        </p:txBody>
      </p:sp>
      <p:sp>
        <p:nvSpPr>
          <p:cNvPr id="30753" name="Line 33"/>
          <p:cNvSpPr>
            <a:spLocks noChangeShapeType="1"/>
          </p:cNvSpPr>
          <p:nvPr/>
        </p:nvSpPr>
        <p:spPr bwMode="auto">
          <a:xfrm>
            <a:off x="7772400" y="5638800"/>
            <a:ext cx="0" cy="152400"/>
          </a:xfrm>
          <a:prstGeom prst="line">
            <a:avLst/>
          </a:prstGeom>
          <a:noFill/>
          <a:ln w="9525">
            <a:solidFill>
              <a:schemeClr val="tx1"/>
            </a:solidFill>
            <a:round/>
            <a:headEnd/>
            <a:tailEnd/>
          </a:ln>
        </p:spPr>
        <p:txBody>
          <a:bodyPr wrap="none" anchor="ctr"/>
          <a:lstStyle/>
          <a:p>
            <a:endParaRPr lang="en-US"/>
          </a:p>
        </p:txBody>
      </p:sp>
      <p:sp>
        <p:nvSpPr>
          <p:cNvPr id="30754" name="Text Box 34"/>
          <p:cNvSpPr txBox="1">
            <a:spLocks noChangeArrowheads="1"/>
          </p:cNvSpPr>
          <p:nvPr/>
        </p:nvSpPr>
        <p:spPr bwMode="auto">
          <a:xfrm>
            <a:off x="1828800" y="1751013"/>
            <a:ext cx="3136900" cy="641350"/>
          </a:xfrm>
          <a:prstGeom prst="rect">
            <a:avLst/>
          </a:prstGeom>
          <a:noFill/>
          <a:ln w="9525">
            <a:noFill/>
            <a:miter lim="800000"/>
            <a:headEnd/>
            <a:tailEnd/>
          </a:ln>
        </p:spPr>
        <p:txBody>
          <a:bodyPr wrap="none">
            <a:spAutoFit/>
          </a:bodyPr>
          <a:lstStyle/>
          <a:p>
            <a:pPr>
              <a:spcBef>
                <a:spcPct val="0"/>
              </a:spcBef>
              <a:buFontTx/>
              <a:buNone/>
            </a:pPr>
            <a:r>
              <a:rPr lang="en-US" sz="1800">
                <a:solidFill>
                  <a:schemeClr val="tx1"/>
                </a:solidFill>
                <a:latin typeface="Times New Roman" pitchFamily="18" charset="0"/>
              </a:rPr>
              <a:t>  </a:t>
            </a:r>
            <a:r>
              <a:rPr lang="en-US" sz="1800">
                <a:solidFill>
                  <a:schemeClr val="tx1"/>
                </a:solidFill>
              </a:rPr>
              <a:t>MEDICAL               (N=714)</a:t>
            </a:r>
          </a:p>
          <a:p>
            <a:pPr>
              <a:spcBef>
                <a:spcPct val="0"/>
              </a:spcBef>
              <a:buFontTx/>
              <a:buNone/>
            </a:pPr>
            <a:r>
              <a:rPr lang="en-US" sz="1800">
                <a:solidFill>
                  <a:schemeClr val="tx1"/>
                </a:solidFill>
              </a:rPr>
              <a:t>SURGICAL               (N=663</a:t>
            </a:r>
            <a:r>
              <a:rPr lang="en-US" sz="1800">
                <a:solidFill>
                  <a:schemeClr val="tx1"/>
                </a:solidFill>
                <a:latin typeface="Times New Roman" pitchFamily="18" charset="0"/>
              </a:rPr>
              <a:t>)</a:t>
            </a:r>
          </a:p>
        </p:txBody>
      </p:sp>
      <p:sp>
        <p:nvSpPr>
          <p:cNvPr id="645155" name="Rectangle 35"/>
          <p:cNvSpPr>
            <a:spLocks noGrp="1" noChangeArrowheads="1"/>
          </p:cNvSpPr>
          <p:nvPr>
            <p:ph type="title" idx="4294967295"/>
          </p:nvPr>
        </p:nvSpPr>
        <p:spPr>
          <a:xfrm>
            <a:off x="685800" y="3096"/>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All Strokes &amp; All Deaths</a:t>
            </a:r>
            <a:r>
              <a:rPr lang="en-US" dirty="0" smtClean="0"/>
              <a:t>  </a:t>
            </a:r>
            <a:endParaRPr lang="en-US" sz="2400" dirty="0" smtClean="0"/>
          </a:p>
        </p:txBody>
      </p:sp>
      <p:sp>
        <p:nvSpPr>
          <p:cNvPr id="30756" name="Text Box 36"/>
          <p:cNvSpPr txBox="1">
            <a:spLocks noChangeArrowheads="1"/>
          </p:cNvSpPr>
          <p:nvPr/>
        </p:nvSpPr>
        <p:spPr bwMode="auto">
          <a:xfrm>
            <a:off x="3413125" y="6059488"/>
            <a:ext cx="241935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STUDY MONTH</a:t>
            </a:r>
          </a:p>
        </p:txBody>
      </p:sp>
      <p:sp>
        <p:nvSpPr>
          <p:cNvPr id="30757" name="Line 37"/>
          <p:cNvSpPr>
            <a:spLocks noChangeShapeType="1"/>
          </p:cNvSpPr>
          <p:nvPr/>
        </p:nvSpPr>
        <p:spPr bwMode="auto">
          <a:xfrm>
            <a:off x="3124200" y="1981200"/>
            <a:ext cx="685800" cy="0"/>
          </a:xfrm>
          <a:prstGeom prst="line">
            <a:avLst/>
          </a:prstGeom>
          <a:noFill/>
          <a:ln w="25400">
            <a:solidFill>
              <a:schemeClr val="tx1"/>
            </a:solidFill>
            <a:round/>
            <a:headEnd/>
            <a:tailEnd/>
          </a:ln>
        </p:spPr>
        <p:txBody>
          <a:bodyPr wrap="none" anchor="ctr"/>
          <a:lstStyle/>
          <a:p>
            <a:endParaRPr lang="en-US"/>
          </a:p>
        </p:txBody>
      </p:sp>
      <p:sp>
        <p:nvSpPr>
          <p:cNvPr id="30758" name="Line 38"/>
          <p:cNvSpPr>
            <a:spLocks noChangeShapeType="1"/>
          </p:cNvSpPr>
          <p:nvPr/>
        </p:nvSpPr>
        <p:spPr bwMode="auto">
          <a:xfrm>
            <a:off x="3143250" y="2209800"/>
            <a:ext cx="666750" cy="0"/>
          </a:xfrm>
          <a:prstGeom prst="line">
            <a:avLst/>
          </a:prstGeom>
          <a:noFill/>
          <a:ln w="25400">
            <a:solidFill>
              <a:schemeClr val="tx1"/>
            </a:solidFill>
            <a:prstDash val="dash"/>
            <a:round/>
            <a:headEnd/>
            <a:tailEnd/>
          </a:ln>
        </p:spPr>
        <p:txBody>
          <a:bodyPr wrap="none" anchor="ctr"/>
          <a:lstStyle/>
          <a:p>
            <a:endParaRPr lang="en-US"/>
          </a:p>
        </p:txBody>
      </p:sp>
      <p:sp>
        <p:nvSpPr>
          <p:cNvPr id="30759" name="Freeform 39"/>
          <p:cNvSpPr>
            <a:spLocks/>
          </p:cNvSpPr>
          <p:nvPr/>
        </p:nvSpPr>
        <p:spPr bwMode="auto">
          <a:xfrm>
            <a:off x="1789113" y="1962150"/>
            <a:ext cx="6435725" cy="3635375"/>
          </a:xfrm>
          <a:custGeom>
            <a:avLst/>
            <a:gdLst>
              <a:gd name="T0" fmla="*/ 0 w 4054"/>
              <a:gd name="T1" fmla="*/ 2290 h 2290"/>
              <a:gd name="T2" fmla="*/ 182 w 4054"/>
              <a:gd name="T3" fmla="*/ 1999 h 2290"/>
              <a:gd name="T4" fmla="*/ 236 w 4054"/>
              <a:gd name="T5" fmla="*/ 1890 h 2290"/>
              <a:gd name="T6" fmla="*/ 255 w 4054"/>
              <a:gd name="T7" fmla="*/ 1836 h 2290"/>
              <a:gd name="T8" fmla="*/ 291 w 4054"/>
              <a:gd name="T9" fmla="*/ 1781 h 2290"/>
              <a:gd name="T10" fmla="*/ 309 w 4054"/>
              <a:gd name="T11" fmla="*/ 1727 h 2290"/>
              <a:gd name="T12" fmla="*/ 400 w 4054"/>
              <a:gd name="T13" fmla="*/ 1654 h 2290"/>
              <a:gd name="T14" fmla="*/ 509 w 4054"/>
              <a:gd name="T15" fmla="*/ 1581 h 2290"/>
              <a:gd name="T16" fmla="*/ 600 w 4054"/>
              <a:gd name="T17" fmla="*/ 1509 h 2290"/>
              <a:gd name="T18" fmla="*/ 636 w 4054"/>
              <a:gd name="T19" fmla="*/ 1454 h 2290"/>
              <a:gd name="T20" fmla="*/ 800 w 4054"/>
              <a:gd name="T21" fmla="*/ 1309 h 2290"/>
              <a:gd name="T22" fmla="*/ 982 w 4054"/>
              <a:gd name="T23" fmla="*/ 1163 h 2290"/>
              <a:gd name="T24" fmla="*/ 1055 w 4054"/>
              <a:gd name="T25" fmla="*/ 1109 h 2290"/>
              <a:gd name="T26" fmla="*/ 1127 w 4054"/>
              <a:gd name="T27" fmla="*/ 1072 h 2290"/>
              <a:gd name="T28" fmla="*/ 1255 w 4054"/>
              <a:gd name="T29" fmla="*/ 963 h 2290"/>
              <a:gd name="T30" fmla="*/ 1509 w 4054"/>
              <a:gd name="T31" fmla="*/ 836 h 2290"/>
              <a:gd name="T32" fmla="*/ 1600 w 4054"/>
              <a:gd name="T33" fmla="*/ 818 h 2290"/>
              <a:gd name="T34" fmla="*/ 1673 w 4054"/>
              <a:gd name="T35" fmla="*/ 800 h 2290"/>
              <a:gd name="T36" fmla="*/ 1782 w 4054"/>
              <a:gd name="T37" fmla="*/ 763 h 2290"/>
              <a:gd name="T38" fmla="*/ 1836 w 4054"/>
              <a:gd name="T39" fmla="*/ 745 h 2290"/>
              <a:gd name="T40" fmla="*/ 1945 w 4054"/>
              <a:gd name="T41" fmla="*/ 673 h 2290"/>
              <a:gd name="T42" fmla="*/ 1982 w 4054"/>
              <a:gd name="T43" fmla="*/ 636 h 2290"/>
              <a:gd name="T44" fmla="*/ 2182 w 4054"/>
              <a:gd name="T45" fmla="*/ 582 h 2290"/>
              <a:gd name="T46" fmla="*/ 2909 w 4054"/>
              <a:gd name="T47" fmla="*/ 345 h 2290"/>
              <a:gd name="T48" fmla="*/ 3527 w 4054"/>
              <a:gd name="T49" fmla="*/ 145 h 2290"/>
              <a:gd name="T50" fmla="*/ 3691 w 4054"/>
              <a:gd name="T51" fmla="*/ 127 h 2290"/>
              <a:gd name="T52" fmla="*/ 3927 w 4054"/>
              <a:gd name="T53" fmla="*/ 55 h 2290"/>
              <a:gd name="T54" fmla="*/ 4054 w 4054"/>
              <a:gd name="T55" fmla="*/ 0 h 22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54"/>
              <a:gd name="T85" fmla="*/ 0 h 2290"/>
              <a:gd name="T86" fmla="*/ 4054 w 4054"/>
              <a:gd name="T87" fmla="*/ 2290 h 22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54" h="2290">
                <a:moveTo>
                  <a:pt x="0" y="2290"/>
                </a:moveTo>
                <a:cubicBezTo>
                  <a:pt x="86" y="2206"/>
                  <a:pt x="101" y="2083"/>
                  <a:pt x="182" y="1999"/>
                </a:cubicBezTo>
                <a:cubicBezTo>
                  <a:pt x="225" y="1870"/>
                  <a:pt x="169" y="2023"/>
                  <a:pt x="236" y="1890"/>
                </a:cubicBezTo>
                <a:cubicBezTo>
                  <a:pt x="245" y="1873"/>
                  <a:pt x="246" y="1853"/>
                  <a:pt x="255" y="1836"/>
                </a:cubicBezTo>
                <a:cubicBezTo>
                  <a:pt x="265" y="1816"/>
                  <a:pt x="281" y="1801"/>
                  <a:pt x="291" y="1781"/>
                </a:cubicBezTo>
                <a:cubicBezTo>
                  <a:pt x="299" y="1764"/>
                  <a:pt x="299" y="1743"/>
                  <a:pt x="309" y="1727"/>
                </a:cubicBezTo>
                <a:cubicBezTo>
                  <a:pt x="331" y="1691"/>
                  <a:pt x="370" y="1679"/>
                  <a:pt x="400" y="1654"/>
                </a:cubicBezTo>
                <a:cubicBezTo>
                  <a:pt x="491" y="1579"/>
                  <a:pt x="414" y="1614"/>
                  <a:pt x="509" y="1581"/>
                </a:cubicBezTo>
                <a:cubicBezTo>
                  <a:pt x="537" y="1554"/>
                  <a:pt x="573" y="1537"/>
                  <a:pt x="600" y="1509"/>
                </a:cubicBezTo>
                <a:cubicBezTo>
                  <a:pt x="615" y="1493"/>
                  <a:pt x="622" y="1471"/>
                  <a:pt x="636" y="1454"/>
                </a:cubicBezTo>
                <a:cubicBezTo>
                  <a:pt x="686" y="1396"/>
                  <a:pt x="737" y="1351"/>
                  <a:pt x="800" y="1309"/>
                </a:cubicBezTo>
                <a:cubicBezTo>
                  <a:pt x="849" y="1233"/>
                  <a:pt x="896" y="1193"/>
                  <a:pt x="982" y="1163"/>
                </a:cubicBezTo>
                <a:cubicBezTo>
                  <a:pt x="1006" y="1145"/>
                  <a:pt x="1029" y="1125"/>
                  <a:pt x="1055" y="1109"/>
                </a:cubicBezTo>
                <a:cubicBezTo>
                  <a:pt x="1078" y="1095"/>
                  <a:pt x="1105" y="1087"/>
                  <a:pt x="1127" y="1072"/>
                </a:cubicBezTo>
                <a:cubicBezTo>
                  <a:pt x="1172" y="1042"/>
                  <a:pt x="1211" y="996"/>
                  <a:pt x="1255" y="963"/>
                </a:cubicBezTo>
                <a:cubicBezTo>
                  <a:pt x="1336" y="902"/>
                  <a:pt x="1412" y="865"/>
                  <a:pt x="1509" y="836"/>
                </a:cubicBezTo>
                <a:cubicBezTo>
                  <a:pt x="1539" y="827"/>
                  <a:pt x="1570" y="825"/>
                  <a:pt x="1600" y="818"/>
                </a:cubicBezTo>
                <a:cubicBezTo>
                  <a:pt x="1624" y="813"/>
                  <a:pt x="1649" y="807"/>
                  <a:pt x="1673" y="800"/>
                </a:cubicBezTo>
                <a:cubicBezTo>
                  <a:pt x="1710" y="789"/>
                  <a:pt x="1746" y="775"/>
                  <a:pt x="1782" y="763"/>
                </a:cubicBezTo>
                <a:cubicBezTo>
                  <a:pt x="1800" y="757"/>
                  <a:pt x="1836" y="745"/>
                  <a:pt x="1836" y="745"/>
                </a:cubicBezTo>
                <a:cubicBezTo>
                  <a:pt x="1924" y="660"/>
                  <a:pt x="1809" y="764"/>
                  <a:pt x="1945" y="673"/>
                </a:cubicBezTo>
                <a:cubicBezTo>
                  <a:pt x="1959" y="663"/>
                  <a:pt x="1966" y="643"/>
                  <a:pt x="1982" y="636"/>
                </a:cubicBezTo>
                <a:cubicBezTo>
                  <a:pt x="2010" y="624"/>
                  <a:pt x="2136" y="593"/>
                  <a:pt x="2182" y="582"/>
                </a:cubicBezTo>
                <a:cubicBezTo>
                  <a:pt x="2408" y="466"/>
                  <a:pt x="2666" y="418"/>
                  <a:pt x="2909" y="345"/>
                </a:cubicBezTo>
                <a:cubicBezTo>
                  <a:pt x="3113" y="283"/>
                  <a:pt x="3317" y="181"/>
                  <a:pt x="3527" y="145"/>
                </a:cubicBezTo>
                <a:cubicBezTo>
                  <a:pt x="3581" y="136"/>
                  <a:pt x="3636" y="133"/>
                  <a:pt x="3691" y="127"/>
                </a:cubicBezTo>
                <a:cubicBezTo>
                  <a:pt x="3770" y="101"/>
                  <a:pt x="3848" y="79"/>
                  <a:pt x="3927" y="55"/>
                </a:cubicBezTo>
                <a:cubicBezTo>
                  <a:pt x="4038" y="22"/>
                  <a:pt x="4010" y="44"/>
                  <a:pt x="4054" y="0"/>
                </a:cubicBezTo>
              </a:path>
            </a:pathLst>
          </a:custGeom>
          <a:noFill/>
          <a:ln w="25400">
            <a:solidFill>
              <a:schemeClr val="tx1"/>
            </a:solidFill>
            <a:round/>
            <a:headEnd/>
            <a:tailEnd/>
          </a:ln>
        </p:spPr>
        <p:txBody>
          <a:bodyPr wrap="none" anchor="ctr"/>
          <a:lstStyle/>
          <a:p>
            <a:endParaRPr lang="en-US"/>
          </a:p>
        </p:txBody>
      </p:sp>
      <p:sp>
        <p:nvSpPr>
          <p:cNvPr id="30760" name="Freeform 40"/>
          <p:cNvSpPr>
            <a:spLocks/>
          </p:cNvSpPr>
          <p:nvPr/>
        </p:nvSpPr>
        <p:spPr bwMode="auto">
          <a:xfrm>
            <a:off x="1752600" y="1731963"/>
            <a:ext cx="6551613" cy="3894137"/>
          </a:xfrm>
          <a:custGeom>
            <a:avLst/>
            <a:gdLst>
              <a:gd name="T0" fmla="*/ 0 w 4127"/>
              <a:gd name="T1" fmla="*/ 2453 h 2453"/>
              <a:gd name="T2" fmla="*/ 37 w 4127"/>
              <a:gd name="T3" fmla="*/ 2326 h 2453"/>
              <a:gd name="T4" fmla="*/ 73 w 4127"/>
              <a:gd name="T5" fmla="*/ 2035 h 2453"/>
              <a:gd name="T6" fmla="*/ 382 w 4127"/>
              <a:gd name="T7" fmla="*/ 1472 h 2453"/>
              <a:gd name="T8" fmla="*/ 528 w 4127"/>
              <a:gd name="T9" fmla="*/ 1272 h 2453"/>
              <a:gd name="T10" fmla="*/ 637 w 4127"/>
              <a:gd name="T11" fmla="*/ 1236 h 2453"/>
              <a:gd name="T12" fmla="*/ 691 w 4127"/>
              <a:gd name="T13" fmla="*/ 1217 h 2453"/>
              <a:gd name="T14" fmla="*/ 1055 w 4127"/>
              <a:gd name="T15" fmla="*/ 981 h 2453"/>
              <a:gd name="T16" fmla="*/ 1146 w 4127"/>
              <a:gd name="T17" fmla="*/ 963 h 2453"/>
              <a:gd name="T18" fmla="*/ 1255 w 4127"/>
              <a:gd name="T19" fmla="*/ 927 h 2453"/>
              <a:gd name="T20" fmla="*/ 1309 w 4127"/>
              <a:gd name="T21" fmla="*/ 908 h 2453"/>
              <a:gd name="T22" fmla="*/ 1564 w 4127"/>
              <a:gd name="T23" fmla="*/ 799 h 2453"/>
              <a:gd name="T24" fmla="*/ 1618 w 4127"/>
              <a:gd name="T25" fmla="*/ 781 h 2453"/>
              <a:gd name="T26" fmla="*/ 1673 w 4127"/>
              <a:gd name="T27" fmla="*/ 763 h 2453"/>
              <a:gd name="T28" fmla="*/ 1727 w 4127"/>
              <a:gd name="T29" fmla="*/ 708 h 2453"/>
              <a:gd name="T30" fmla="*/ 1782 w 4127"/>
              <a:gd name="T31" fmla="*/ 690 h 2453"/>
              <a:gd name="T32" fmla="*/ 1837 w 4127"/>
              <a:gd name="T33" fmla="*/ 654 h 2453"/>
              <a:gd name="T34" fmla="*/ 2182 w 4127"/>
              <a:gd name="T35" fmla="*/ 545 h 2453"/>
              <a:gd name="T36" fmla="*/ 2745 w 4127"/>
              <a:gd name="T37" fmla="*/ 399 h 2453"/>
              <a:gd name="T38" fmla="*/ 2945 w 4127"/>
              <a:gd name="T39" fmla="*/ 345 h 2453"/>
              <a:gd name="T40" fmla="*/ 3127 w 4127"/>
              <a:gd name="T41" fmla="*/ 309 h 2453"/>
              <a:gd name="T42" fmla="*/ 3873 w 4127"/>
              <a:gd name="T43" fmla="*/ 90 h 2453"/>
              <a:gd name="T44" fmla="*/ 4127 w 4127"/>
              <a:gd name="T45" fmla="*/ 0 h 24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27"/>
              <a:gd name="T70" fmla="*/ 0 h 2453"/>
              <a:gd name="T71" fmla="*/ 4127 w 4127"/>
              <a:gd name="T72" fmla="*/ 2453 h 24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27" h="2453">
                <a:moveTo>
                  <a:pt x="0" y="2453"/>
                </a:moveTo>
                <a:cubicBezTo>
                  <a:pt x="11" y="2410"/>
                  <a:pt x="28" y="2369"/>
                  <a:pt x="37" y="2326"/>
                </a:cubicBezTo>
                <a:cubicBezTo>
                  <a:pt x="69" y="2182"/>
                  <a:pt x="45" y="2212"/>
                  <a:pt x="73" y="2035"/>
                </a:cubicBezTo>
                <a:cubicBezTo>
                  <a:pt x="107" y="1821"/>
                  <a:pt x="196" y="1596"/>
                  <a:pt x="382" y="1472"/>
                </a:cubicBezTo>
                <a:cubicBezTo>
                  <a:pt x="423" y="1410"/>
                  <a:pt x="448" y="1298"/>
                  <a:pt x="528" y="1272"/>
                </a:cubicBezTo>
                <a:cubicBezTo>
                  <a:pt x="564" y="1260"/>
                  <a:pt x="601" y="1248"/>
                  <a:pt x="637" y="1236"/>
                </a:cubicBezTo>
                <a:cubicBezTo>
                  <a:pt x="655" y="1230"/>
                  <a:pt x="691" y="1217"/>
                  <a:pt x="691" y="1217"/>
                </a:cubicBezTo>
                <a:cubicBezTo>
                  <a:pt x="777" y="1092"/>
                  <a:pt x="914" y="1028"/>
                  <a:pt x="1055" y="981"/>
                </a:cubicBezTo>
                <a:cubicBezTo>
                  <a:pt x="1084" y="971"/>
                  <a:pt x="1116" y="971"/>
                  <a:pt x="1146" y="963"/>
                </a:cubicBezTo>
                <a:cubicBezTo>
                  <a:pt x="1183" y="953"/>
                  <a:pt x="1219" y="939"/>
                  <a:pt x="1255" y="927"/>
                </a:cubicBezTo>
                <a:cubicBezTo>
                  <a:pt x="1273" y="921"/>
                  <a:pt x="1309" y="908"/>
                  <a:pt x="1309" y="908"/>
                </a:cubicBezTo>
                <a:cubicBezTo>
                  <a:pt x="1376" y="843"/>
                  <a:pt x="1477" y="829"/>
                  <a:pt x="1564" y="799"/>
                </a:cubicBezTo>
                <a:cubicBezTo>
                  <a:pt x="1582" y="793"/>
                  <a:pt x="1600" y="787"/>
                  <a:pt x="1618" y="781"/>
                </a:cubicBezTo>
                <a:cubicBezTo>
                  <a:pt x="1636" y="775"/>
                  <a:pt x="1673" y="763"/>
                  <a:pt x="1673" y="763"/>
                </a:cubicBezTo>
                <a:cubicBezTo>
                  <a:pt x="1691" y="745"/>
                  <a:pt x="1706" y="722"/>
                  <a:pt x="1727" y="708"/>
                </a:cubicBezTo>
                <a:cubicBezTo>
                  <a:pt x="1743" y="697"/>
                  <a:pt x="1765" y="699"/>
                  <a:pt x="1782" y="690"/>
                </a:cubicBezTo>
                <a:cubicBezTo>
                  <a:pt x="1802" y="680"/>
                  <a:pt x="1817" y="663"/>
                  <a:pt x="1837" y="654"/>
                </a:cubicBezTo>
                <a:cubicBezTo>
                  <a:pt x="1944" y="607"/>
                  <a:pt x="2068" y="573"/>
                  <a:pt x="2182" y="545"/>
                </a:cubicBezTo>
                <a:cubicBezTo>
                  <a:pt x="2347" y="435"/>
                  <a:pt x="2559" y="446"/>
                  <a:pt x="2745" y="399"/>
                </a:cubicBezTo>
                <a:cubicBezTo>
                  <a:pt x="2869" y="367"/>
                  <a:pt x="2725" y="381"/>
                  <a:pt x="2945" y="345"/>
                </a:cubicBezTo>
                <a:cubicBezTo>
                  <a:pt x="3017" y="333"/>
                  <a:pt x="3060" y="329"/>
                  <a:pt x="3127" y="309"/>
                </a:cubicBezTo>
                <a:cubicBezTo>
                  <a:pt x="3376" y="233"/>
                  <a:pt x="3614" y="124"/>
                  <a:pt x="3873" y="90"/>
                </a:cubicBezTo>
                <a:cubicBezTo>
                  <a:pt x="3903" y="80"/>
                  <a:pt x="4099" y="28"/>
                  <a:pt x="4127" y="0"/>
                </a:cubicBezTo>
              </a:path>
            </a:pathLst>
          </a:custGeom>
          <a:noFill/>
          <a:ln w="25400" cap="flat">
            <a:solidFill>
              <a:schemeClr val="tx1"/>
            </a:solidFill>
            <a:prstDash val="lgDash"/>
            <a:round/>
            <a:headEnd/>
            <a:tailEnd/>
          </a:ln>
        </p:spPr>
        <p:txBody>
          <a:bodyPr wrap="none" anchor="ct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6" name="Rectangle 2"/>
          <p:cNvSpPr>
            <a:spLocks noGrp="1" noChangeArrowheads="1"/>
          </p:cNvSpPr>
          <p:nvPr>
            <p:ph type="title" idx="4294967295"/>
          </p:nvPr>
        </p:nvSpPr>
        <p:spPr>
          <a:xfrm>
            <a:off x="395288" y="260350"/>
            <a:ext cx="8569325" cy="1143000"/>
          </a:xfrm>
        </p:spPr>
        <p:txBody>
          <a:bodyPr/>
          <a:lstStyle/>
          <a:p>
            <a:pPr>
              <a:defRPr/>
            </a:pPr>
            <a:r>
              <a:rPr lang="en-US" smtClean="0">
                <a:solidFill>
                  <a:srgbClr val="990033"/>
                </a:solidFill>
                <a:effectLst>
                  <a:outerShdw blurRad="38100" dist="38100" dir="2700000" algn="tl">
                    <a:srgbClr val="C0C0C0"/>
                  </a:outerShdw>
                </a:effectLst>
                <a:latin typeface="Arial" charset="0"/>
              </a:rPr>
              <a:t>Clofibrate</a:t>
            </a:r>
            <a:r>
              <a:rPr lang="en-US" smtClean="0">
                <a:latin typeface="Arial" charset="0"/>
              </a:rPr>
              <a:t>- 1st generation 			cholesterol reducing drug</a:t>
            </a:r>
          </a:p>
        </p:txBody>
      </p:sp>
      <p:sp>
        <p:nvSpPr>
          <p:cNvPr id="31747" name="Rectangle 3"/>
          <p:cNvSpPr>
            <a:spLocks noGrp="1" noChangeArrowheads="1"/>
          </p:cNvSpPr>
          <p:nvPr>
            <p:ph type="body" idx="4294967295"/>
          </p:nvPr>
        </p:nvSpPr>
        <p:spPr>
          <a:xfrm>
            <a:off x="533400" y="1752600"/>
            <a:ext cx="7772400" cy="2590800"/>
          </a:xfrm>
        </p:spPr>
        <p:txBody>
          <a:bodyPr/>
          <a:lstStyle/>
          <a:p>
            <a:r>
              <a:rPr lang="en-US" sz="2800" dirty="0" smtClean="0">
                <a:latin typeface="Arial" charset="0"/>
              </a:rPr>
              <a:t>Significant reduction in cholesterol</a:t>
            </a:r>
          </a:p>
          <a:p>
            <a:pPr>
              <a:buFontTx/>
              <a:buNone/>
            </a:pPr>
            <a:r>
              <a:rPr lang="en-US" sz="2800" dirty="0" smtClean="0">
                <a:latin typeface="Arial" charset="0"/>
              </a:rPr>
              <a:t>		- assumed it was beneficial</a:t>
            </a:r>
          </a:p>
          <a:p>
            <a:pPr>
              <a:buFontTx/>
              <a:buNone/>
            </a:pPr>
            <a:r>
              <a:rPr lang="en-US" sz="2800" dirty="0" smtClean="0">
                <a:latin typeface="Arial" charset="0"/>
              </a:rPr>
              <a:t>		- was used routinely for treatment </a:t>
            </a:r>
          </a:p>
          <a:p>
            <a:pPr>
              <a:buFontTx/>
              <a:buNone/>
            </a:pPr>
            <a:r>
              <a:rPr lang="en-US" sz="2800" dirty="0" smtClean="0">
                <a:latin typeface="Arial" charset="0"/>
              </a:rPr>
              <a:t>			of hypercholesterolemia</a:t>
            </a:r>
          </a:p>
        </p:txBody>
      </p:sp>
      <p:sp>
        <p:nvSpPr>
          <p:cNvPr id="646148" name="Text Box 4"/>
          <p:cNvSpPr txBox="1">
            <a:spLocks noChangeArrowheads="1"/>
          </p:cNvSpPr>
          <p:nvPr/>
        </p:nvSpPr>
        <p:spPr bwMode="auto">
          <a:xfrm>
            <a:off x="669925" y="3933056"/>
            <a:ext cx="8081058" cy="1261884"/>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rPr>
              <a:t>Randomized controlled Trial (</a:t>
            </a:r>
            <a:r>
              <a:rPr lang="en-US" sz="2800" b="1" dirty="0" smtClean="0">
                <a:solidFill>
                  <a:schemeClr val="tx1"/>
                </a:solidFill>
              </a:rPr>
              <a:t>1980):</a:t>
            </a:r>
            <a:endParaRPr lang="en-US" sz="2800" b="1" dirty="0">
              <a:solidFill>
                <a:schemeClr val="tx1"/>
              </a:solidFill>
            </a:endParaRPr>
          </a:p>
          <a:p>
            <a:pPr>
              <a:spcBef>
                <a:spcPct val="0"/>
              </a:spcBef>
              <a:buFontTx/>
              <a:buNone/>
            </a:pPr>
            <a:r>
              <a:rPr lang="en-US" sz="2400" b="1" dirty="0">
                <a:solidFill>
                  <a:schemeClr val="accent2"/>
                </a:solidFill>
              </a:rPr>
              <a:t>	17% higher mortality in </a:t>
            </a:r>
            <a:r>
              <a:rPr lang="en-US" sz="2400" b="1" dirty="0" err="1">
                <a:solidFill>
                  <a:schemeClr val="accent2"/>
                </a:solidFill>
              </a:rPr>
              <a:t>Clofibrate</a:t>
            </a:r>
            <a:r>
              <a:rPr lang="en-US" sz="2400" b="1" dirty="0">
                <a:solidFill>
                  <a:schemeClr val="accent2"/>
                </a:solidFill>
              </a:rPr>
              <a:t> treated </a:t>
            </a:r>
            <a:r>
              <a:rPr lang="en-US" sz="2400" b="1" dirty="0" smtClean="0">
                <a:solidFill>
                  <a:schemeClr val="accent2"/>
                </a:solidFill>
              </a:rPr>
              <a:t>group</a:t>
            </a:r>
          </a:p>
          <a:p>
            <a:pPr>
              <a:spcBef>
                <a:spcPct val="0"/>
              </a:spcBef>
              <a:buFontTx/>
              <a:buNone/>
            </a:pPr>
            <a:r>
              <a:rPr lang="en-US" sz="2400" b="1" dirty="0">
                <a:solidFill>
                  <a:schemeClr val="accent2"/>
                </a:solidFill>
              </a:rPr>
              <a:t>	</a:t>
            </a:r>
            <a:r>
              <a:rPr lang="en-US" sz="2400" b="1" dirty="0" smtClean="0">
                <a:solidFill>
                  <a:schemeClr val="accent2"/>
                </a:solidFill>
              </a:rPr>
              <a:t>Estimated: &gt; 5,000 Americans had died </a:t>
            </a:r>
            <a:endParaRPr lang="en-US" sz="2400" b="1" dirty="0">
              <a:solidFill>
                <a:schemeClr val="accent2"/>
              </a:solidFill>
            </a:endParaRPr>
          </a:p>
        </p:txBody>
      </p:sp>
      <p:sp>
        <p:nvSpPr>
          <p:cNvPr id="646149" name="Text Box 5"/>
          <p:cNvSpPr txBox="1">
            <a:spLocks noChangeArrowheads="1"/>
          </p:cNvSpPr>
          <p:nvPr/>
        </p:nvSpPr>
        <p:spPr bwMode="auto">
          <a:xfrm>
            <a:off x="669925" y="5300663"/>
            <a:ext cx="4068763" cy="946150"/>
          </a:xfrm>
          <a:prstGeom prst="rect">
            <a:avLst/>
          </a:prstGeom>
          <a:noFill/>
          <a:ln w="9525">
            <a:noFill/>
            <a:miter lim="800000"/>
            <a:headEnd/>
            <a:tailEnd/>
          </a:ln>
        </p:spPr>
        <p:txBody>
          <a:bodyPr wrap="none">
            <a:spAutoFit/>
          </a:bodyPr>
          <a:lstStyle/>
          <a:p>
            <a:pPr>
              <a:spcBef>
                <a:spcPct val="0"/>
              </a:spcBef>
              <a:buFontTx/>
              <a:buNone/>
            </a:pPr>
            <a:r>
              <a:rPr lang="en-US" sz="2400" b="1">
                <a:solidFill>
                  <a:schemeClr val="tx1"/>
                </a:solidFill>
                <a:latin typeface="Times New Roman" pitchFamily="18" charset="0"/>
              </a:rPr>
              <a:t> </a:t>
            </a:r>
            <a:r>
              <a:rPr lang="en-US" sz="2800" b="1">
                <a:solidFill>
                  <a:schemeClr val="tx1"/>
                </a:solidFill>
              </a:rPr>
              <a:t>Result:</a:t>
            </a:r>
          </a:p>
          <a:p>
            <a:pPr>
              <a:spcBef>
                <a:spcPct val="0"/>
              </a:spcBef>
              <a:buFontTx/>
              <a:buNone/>
            </a:pPr>
            <a:r>
              <a:rPr lang="en-US" sz="2800" b="1">
                <a:solidFill>
                  <a:schemeClr val="tx1"/>
                </a:solidFill>
              </a:rPr>
              <a:t>	</a:t>
            </a:r>
            <a:r>
              <a:rPr lang="en-US" sz="2800">
                <a:solidFill>
                  <a:schemeClr val="accent2"/>
                </a:solidFill>
              </a:rPr>
              <a:t>Withdrawal of drug</a:t>
            </a:r>
          </a:p>
        </p:txBody>
      </p:sp>
      <p:sp>
        <p:nvSpPr>
          <p:cNvPr id="6" name="TextBox 5"/>
          <p:cNvSpPr txBox="1"/>
          <p:nvPr/>
        </p:nvSpPr>
        <p:spPr>
          <a:xfrm>
            <a:off x="539552" y="6525344"/>
            <a:ext cx="1306768" cy="230832"/>
          </a:xfrm>
          <a:prstGeom prst="rect">
            <a:avLst/>
          </a:prstGeom>
          <a:noFill/>
        </p:spPr>
        <p:txBody>
          <a:bodyPr wrap="none" rtlCol="0">
            <a:spAutoFit/>
          </a:bodyPr>
          <a:lstStyle/>
          <a:p>
            <a:pPr>
              <a:buNone/>
            </a:pPr>
            <a:r>
              <a:rPr lang="en-US" sz="900" dirty="0" smtClean="0"/>
              <a:t>Lancet 1980;2:379-85</a:t>
            </a:r>
            <a:endParaRPr lang="en-US" sz="9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4"/>
                                        </p:tgtEl>
                                      </p:cBhvr>
                                    </p:cmd>
                                  </p:childTnLst>
                                </p:cTn>
                              </p:par>
                              <p:par>
                                <p:cTn id="7" presetID="10" presetClass="entr" presetSubtype="0" fill="hold" grpId="0" nodeType="withEffect">
                                  <p:stCondLst>
                                    <p:cond delay="22000"/>
                                  </p:stCondLst>
                                  <p:childTnLst>
                                    <p:set>
                                      <p:cBhvr>
                                        <p:cTn id="8" dur="1" fill="hold">
                                          <p:stCondLst>
                                            <p:cond delay="0"/>
                                          </p:stCondLst>
                                        </p:cTn>
                                        <p:tgtEl>
                                          <p:spTgt spid="31747">
                                            <p:txEl>
                                              <p:pRg st="0" end="0"/>
                                            </p:txEl>
                                          </p:spTgt>
                                        </p:tgtEl>
                                        <p:attrNameLst>
                                          <p:attrName>style.visibility</p:attrName>
                                        </p:attrNameLst>
                                      </p:cBhvr>
                                      <p:to>
                                        <p:strVal val="visible"/>
                                      </p:to>
                                    </p:set>
                                    <p:animEffect transition="in" filter="fade">
                                      <p:cBhvr>
                                        <p:cTn id="9" dur="3000"/>
                                        <p:tgtEl>
                                          <p:spTgt spid="31747">
                                            <p:txEl>
                                              <p:pRg st="0" end="0"/>
                                            </p:txEl>
                                          </p:spTgt>
                                        </p:tgtEl>
                                      </p:cBhvr>
                                    </p:animEffect>
                                  </p:childTnLst>
                                </p:cTn>
                              </p:par>
                              <p:par>
                                <p:cTn id="10" presetID="10" presetClass="entr" presetSubtype="0" fill="hold" grpId="0" nodeType="withEffect">
                                  <p:stCondLst>
                                    <p:cond delay="2400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3000"/>
                                        <p:tgtEl>
                                          <p:spTgt spid="31747">
                                            <p:txEl>
                                              <p:pRg st="1" end="1"/>
                                            </p:txEl>
                                          </p:spTgt>
                                        </p:tgtEl>
                                      </p:cBhvr>
                                    </p:animEffect>
                                  </p:childTnLst>
                                </p:cTn>
                              </p:par>
                              <p:par>
                                <p:cTn id="13" presetID="10" presetClass="entr" presetSubtype="0" fill="hold" grpId="0" nodeType="withEffect">
                                  <p:stCondLst>
                                    <p:cond delay="25000"/>
                                  </p:stCondLst>
                                  <p:childTnLst>
                                    <p:set>
                                      <p:cBhvr>
                                        <p:cTn id="14" dur="1" fill="hold">
                                          <p:stCondLst>
                                            <p:cond delay="0"/>
                                          </p:stCondLst>
                                        </p:cTn>
                                        <p:tgtEl>
                                          <p:spTgt spid="31747">
                                            <p:txEl>
                                              <p:pRg st="2" end="2"/>
                                            </p:txEl>
                                          </p:spTgt>
                                        </p:tgtEl>
                                        <p:attrNameLst>
                                          <p:attrName>style.visibility</p:attrName>
                                        </p:attrNameLst>
                                      </p:cBhvr>
                                      <p:to>
                                        <p:strVal val="visible"/>
                                      </p:to>
                                    </p:set>
                                    <p:animEffect transition="in" filter="fade">
                                      <p:cBhvr>
                                        <p:cTn id="15" dur="3000"/>
                                        <p:tgtEl>
                                          <p:spTgt spid="31747">
                                            <p:txEl>
                                              <p:pRg st="2" end="2"/>
                                            </p:txEl>
                                          </p:spTgt>
                                        </p:tgtEl>
                                      </p:cBhvr>
                                    </p:animEffect>
                                  </p:childTnLst>
                                </p:cTn>
                              </p:par>
                              <p:par>
                                <p:cTn id="16" presetID="10" presetClass="entr" presetSubtype="0" fill="hold" grpId="0" nodeType="withEffect">
                                  <p:stCondLst>
                                    <p:cond delay="26000"/>
                                  </p:stCondLst>
                                  <p:childTnLst>
                                    <p:set>
                                      <p:cBhvr>
                                        <p:cTn id="17" dur="1" fill="hold">
                                          <p:stCondLst>
                                            <p:cond delay="0"/>
                                          </p:stCondLst>
                                        </p:cTn>
                                        <p:tgtEl>
                                          <p:spTgt spid="31747">
                                            <p:txEl>
                                              <p:pRg st="3" end="3"/>
                                            </p:txEl>
                                          </p:spTgt>
                                        </p:tgtEl>
                                        <p:attrNameLst>
                                          <p:attrName>style.visibility</p:attrName>
                                        </p:attrNameLst>
                                      </p:cBhvr>
                                      <p:to>
                                        <p:strVal val="visible"/>
                                      </p:to>
                                    </p:set>
                                    <p:animEffect transition="in" filter="fade">
                                      <p:cBhvr>
                                        <p:cTn id="18" dur="3000"/>
                                        <p:tgtEl>
                                          <p:spTgt spid="31747">
                                            <p:txEl>
                                              <p:pRg st="3" end="3"/>
                                            </p:txEl>
                                          </p:spTgt>
                                        </p:tgtEl>
                                      </p:cBhvr>
                                    </p:animEffect>
                                  </p:childTnLst>
                                </p:cTn>
                              </p:par>
                              <p:par>
                                <p:cTn id="19" presetID="10" presetClass="entr" presetSubtype="0" fill="hold" grpId="0" nodeType="withEffect">
                                  <p:stCondLst>
                                    <p:cond delay="32000"/>
                                  </p:stCondLst>
                                  <p:childTnLst>
                                    <p:set>
                                      <p:cBhvr>
                                        <p:cTn id="20" dur="1" fill="hold">
                                          <p:stCondLst>
                                            <p:cond delay="0"/>
                                          </p:stCondLst>
                                        </p:cTn>
                                        <p:tgtEl>
                                          <p:spTgt spid="646148"/>
                                        </p:tgtEl>
                                        <p:attrNameLst>
                                          <p:attrName>style.visibility</p:attrName>
                                        </p:attrNameLst>
                                      </p:cBhvr>
                                      <p:to>
                                        <p:strVal val="visible"/>
                                      </p:to>
                                    </p:set>
                                    <p:animEffect transition="in" filter="fade">
                                      <p:cBhvr>
                                        <p:cTn id="21" dur="3000"/>
                                        <p:tgtEl>
                                          <p:spTgt spid="646148"/>
                                        </p:tgtEl>
                                      </p:cBhvr>
                                    </p:animEffect>
                                  </p:childTnLst>
                                </p:cTn>
                              </p:par>
                              <p:par>
                                <p:cTn id="22" presetID="10" presetClass="entr" presetSubtype="0" fill="hold" grpId="0" nodeType="withEffect">
                                  <p:stCondLst>
                                    <p:cond delay="56000"/>
                                  </p:stCondLst>
                                  <p:childTnLst>
                                    <p:set>
                                      <p:cBhvr>
                                        <p:cTn id="23" dur="1" fill="hold">
                                          <p:stCondLst>
                                            <p:cond delay="0"/>
                                          </p:stCondLst>
                                        </p:cTn>
                                        <p:tgtEl>
                                          <p:spTgt spid="646149"/>
                                        </p:tgtEl>
                                        <p:attrNameLst>
                                          <p:attrName>style.visibility</p:attrName>
                                        </p:attrNameLst>
                                      </p:cBhvr>
                                      <p:to>
                                        <p:strVal val="visible"/>
                                      </p:to>
                                    </p:set>
                                    <p:animEffect transition="in" filter="fade">
                                      <p:cBhvr>
                                        <p:cTn id="24" dur="3000"/>
                                        <p:tgtEl>
                                          <p:spTgt spid="6461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4"/>
                </p:tgtEl>
              </p:cMediaNode>
            </p:audio>
          </p:childTnLst>
        </p:cTn>
      </p:par>
    </p:tnLst>
    <p:bldLst>
      <p:bldP spid="31747" grpId="0" uiExpand="1" build="p"/>
      <p:bldP spid="646148" grpId="0" autoUpdateAnimBg="0"/>
      <p:bldP spid="64614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7170" name="Text Box 2"/>
          <p:cNvSpPr txBox="1">
            <a:spLocks noChangeArrowheads="1"/>
          </p:cNvSpPr>
          <p:nvPr/>
        </p:nvSpPr>
        <p:spPr bwMode="auto">
          <a:xfrm>
            <a:off x="180975" y="115888"/>
            <a:ext cx="8783638" cy="519112"/>
          </a:xfrm>
          <a:prstGeom prst="rect">
            <a:avLst/>
          </a:prstGeom>
          <a:noFill/>
          <a:ln w="9525">
            <a:noFill/>
            <a:miter lim="800000"/>
            <a:headEnd/>
            <a:tailEnd/>
          </a:ln>
          <a:effectLst/>
        </p:spPr>
        <p:txBody>
          <a:bodyPr>
            <a:spAutoFit/>
          </a:bodyPr>
          <a:lstStyle/>
          <a:p>
            <a:pPr>
              <a:spcBef>
                <a:spcPct val="0"/>
              </a:spcBef>
              <a:buFontTx/>
              <a:buNone/>
              <a:defRPr/>
            </a:pPr>
            <a:r>
              <a:rPr lang="en-US" sz="2800">
                <a:effectLst>
                  <a:outerShdw blurRad="38100" dist="38100" dir="2700000" algn="tl">
                    <a:srgbClr val="C0C0C0"/>
                  </a:outerShdw>
                </a:effectLst>
              </a:rPr>
              <a:t>Is treatment with ‘X’ better than the current treatment?</a:t>
            </a:r>
          </a:p>
        </p:txBody>
      </p:sp>
      <p:sp>
        <p:nvSpPr>
          <p:cNvPr id="32771" name="Text Box 3"/>
          <p:cNvSpPr txBox="1">
            <a:spLocks noChangeArrowheads="1"/>
          </p:cNvSpPr>
          <p:nvPr/>
        </p:nvSpPr>
        <p:spPr bwMode="auto">
          <a:xfrm>
            <a:off x="696913" y="677863"/>
            <a:ext cx="5045075" cy="519112"/>
          </a:xfrm>
          <a:prstGeom prst="rect">
            <a:avLst/>
          </a:prstGeom>
          <a:noFill/>
          <a:ln w="9525">
            <a:noFill/>
            <a:miter lim="800000"/>
            <a:headEnd/>
            <a:tailEnd/>
          </a:ln>
        </p:spPr>
        <p:txBody>
          <a:bodyPr wrap="none">
            <a:spAutoFit/>
          </a:bodyPr>
          <a:lstStyle/>
          <a:p>
            <a:pPr>
              <a:spcBef>
                <a:spcPct val="0"/>
              </a:spcBef>
              <a:buFontTx/>
              <a:buNone/>
            </a:pPr>
            <a:r>
              <a:rPr lang="en-US" sz="2800" b="1">
                <a:solidFill>
                  <a:schemeClr val="accent2"/>
                </a:solidFill>
              </a:rPr>
              <a:t>DEFINE ENDPOINTS that are</a:t>
            </a:r>
            <a:endParaRPr lang="en-US" sz="2800" b="1">
              <a:solidFill>
                <a:schemeClr val="tx1"/>
              </a:solidFill>
            </a:endParaRPr>
          </a:p>
        </p:txBody>
      </p:sp>
      <p:sp>
        <p:nvSpPr>
          <p:cNvPr id="32772" name="Text Box 4"/>
          <p:cNvSpPr txBox="1">
            <a:spLocks noChangeArrowheads="1"/>
          </p:cNvSpPr>
          <p:nvPr/>
        </p:nvSpPr>
        <p:spPr bwMode="auto">
          <a:xfrm>
            <a:off x="1468438" y="1125538"/>
            <a:ext cx="3175000" cy="519112"/>
          </a:xfrm>
          <a:prstGeom prst="rect">
            <a:avLst/>
          </a:prstGeom>
          <a:noFill/>
          <a:ln w="9525">
            <a:noFill/>
            <a:miter lim="800000"/>
            <a:headEnd/>
            <a:tailEnd/>
          </a:ln>
        </p:spPr>
        <p:txBody>
          <a:bodyPr wrap="none">
            <a:spAutoFit/>
          </a:bodyPr>
          <a:lstStyle/>
          <a:p>
            <a:pPr>
              <a:spcBef>
                <a:spcPct val="0"/>
              </a:spcBef>
              <a:buFontTx/>
              <a:buNone/>
            </a:pPr>
            <a:r>
              <a:rPr lang="en-US" sz="2800">
                <a:solidFill>
                  <a:srgbClr val="008080"/>
                </a:solidFill>
              </a:rPr>
              <a:t>Clinically important</a:t>
            </a:r>
            <a:endParaRPr lang="en-US" sz="2800">
              <a:solidFill>
                <a:schemeClr val="tx1"/>
              </a:solidFill>
            </a:endParaRPr>
          </a:p>
        </p:txBody>
      </p:sp>
      <p:grpSp>
        <p:nvGrpSpPr>
          <p:cNvPr id="2" name="Group 18"/>
          <p:cNvGrpSpPr>
            <a:grpSpLocks/>
          </p:cNvGrpSpPr>
          <p:nvPr/>
        </p:nvGrpSpPr>
        <p:grpSpPr bwMode="auto">
          <a:xfrm>
            <a:off x="2109788" y="1557338"/>
            <a:ext cx="3576637" cy="1655762"/>
            <a:chOff x="1329" y="981"/>
            <a:chExt cx="2253" cy="1043"/>
          </a:xfrm>
        </p:grpSpPr>
        <p:sp>
          <p:nvSpPr>
            <p:cNvPr id="32784" name="Text Box 5"/>
            <p:cNvSpPr txBox="1">
              <a:spLocks noChangeArrowheads="1"/>
            </p:cNvSpPr>
            <p:nvPr/>
          </p:nvSpPr>
          <p:spPr bwMode="auto">
            <a:xfrm>
              <a:off x="1336" y="981"/>
              <a:ext cx="1226"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Quality of life</a:t>
              </a:r>
            </a:p>
          </p:txBody>
        </p:sp>
        <p:sp>
          <p:nvSpPr>
            <p:cNvPr id="32785" name="Text Box 6"/>
            <p:cNvSpPr txBox="1">
              <a:spLocks noChangeArrowheads="1"/>
            </p:cNvSpPr>
            <p:nvPr/>
          </p:nvSpPr>
          <p:spPr bwMode="auto">
            <a:xfrm>
              <a:off x="1337" y="1237"/>
              <a:ext cx="1344" cy="288"/>
            </a:xfrm>
            <a:prstGeom prst="rect">
              <a:avLst/>
            </a:prstGeom>
            <a:noFill/>
            <a:ln w="9525">
              <a:noFill/>
              <a:miter lim="800000"/>
              <a:headEnd/>
              <a:tailEnd/>
            </a:ln>
          </p:spPr>
          <p:txBody>
            <a:bodyPr>
              <a:spAutoFit/>
            </a:bodyPr>
            <a:lstStyle/>
            <a:p>
              <a:pPr>
                <a:spcBef>
                  <a:spcPct val="0"/>
                </a:spcBef>
                <a:buFontTx/>
                <a:buNone/>
              </a:pPr>
              <a:r>
                <a:rPr lang="en-US" sz="2400">
                  <a:solidFill>
                    <a:schemeClr val="tx1"/>
                  </a:solidFill>
                </a:rPr>
                <a:t>Survival</a:t>
              </a:r>
            </a:p>
          </p:txBody>
        </p:sp>
        <p:sp>
          <p:nvSpPr>
            <p:cNvPr id="32786" name="Text Box 7"/>
            <p:cNvSpPr txBox="1">
              <a:spLocks noChangeArrowheads="1"/>
            </p:cNvSpPr>
            <p:nvPr/>
          </p:nvSpPr>
          <p:spPr bwMode="auto">
            <a:xfrm>
              <a:off x="1329" y="1480"/>
              <a:ext cx="1324"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Complications</a:t>
              </a:r>
            </a:p>
          </p:txBody>
        </p:sp>
        <p:sp>
          <p:nvSpPr>
            <p:cNvPr id="32787" name="Text Box 8"/>
            <p:cNvSpPr txBox="1">
              <a:spLocks noChangeArrowheads="1"/>
            </p:cNvSpPr>
            <p:nvPr/>
          </p:nvSpPr>
          <p:spPr bwMode="auto">
            <a:xfrm>
              <a:off x="1331" y="1736"/>
              <a:ext cx="2251"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Recurrence of symptoms</a:t>
              </a:r>
            </a:p>
          </p:txBody>
        </p:sp>
      </p:grpSp>
      <p:sp>
        <p:nvSpPr>
          <p:cNvPr id="32774" name="Text Box 9"/>
          <p:cNvSpPr txBox="1">
            <a:spLocks noChangeArrowheads="1"/>
          </p:cNvSpPr>
          <p:nvPr/>
        </p:nvSpPr>
        <p:spPr bwMode="auto">
          <a:xfrm>
            <a:off x="1476375" y="3197225"/>
            <a:ext cx="6176691" cy="523220"/>
          </a:xfrm>
          <a:prstGeom prst="rect">
            <a:avLst/>
          </a:prstGeom>
          <a:noFill/>
          <a:ln w="9525">
            <a:noFill/>
            <a:miter lim="800000"/>
            <a:headEnd/>
            <a:tailEnd/>
          </a:ln>
        </p:spPr>
        <p:txBody>
          <a:bodyPr wrap="none">
            <a:spAutoFit/>
          </a:bodyPr>
          <a:lstStyle/>
          <a:p>
            <a:pPr>
              <a:spcBef>
                <a:spcPct val="0"/>
              </a:spcBef>
              <a:buFontTx/>
              <a:buNone/>
            </a:pPr>
            <a:r>
              <a:rPr lang="en-US" sz="2800" dirty="0" smtClean="0">
                <a:solidFill>
                  <a:srgbClr val="008080"/>
                </a:solidFill>
              </a:rPr>
              <a:t>Measurable - </a:t>
            </a:r>
            <a:r>
              <a:rPr lang="en-US" sz="2000" dirty="0" smtClean="0">
                <a:solidFill>
                  <a:srgbClr val="008080"/>
                </a:solidFill>
              </a:rPr>
              <a:t>in a reasonably unbiased manner</a:t>
            </a:r>
            <a:endParaRPr lang="en-US" sz="2000" dirty="0">
              <a:solidFill>
                <a:srgbClr val="008080"/>
              </a:solidFill>
            </a:endParaRPr>
          </a:p>
        </p:txBody>
      </p:sp>
      <p:grpSp>
        <p:nvGrpSpPr>
          <p:cNvPr id="3" name="Group 19"/>
          <p:cNvGrpSpPr>
            <a:grpSpLocks/>
          </p:cNvGrpSpPr>
          <p:nvPr/>
        </p:nvGrpSpPr>
        <p:grpSpPr bwMode="auto">
          <a:xfrm>
            <a:off x="2119313" y="3619501"/>
            <a:ext cx="4518020" cy="1254126"/>
            <a:chOff x="1335" y="2280"/>
            <a:chExt cx="2846" cy="790"/>
          </a:xfrm>
        </p:grpSpPr>
        <p:sp>
          <p:nvSpPr>
            <p:cNvPr id="32781" name="Text Box 10"/>
            <p:cNvSpPr txBox="1">
              <a:spLocks noChangeArrowheads="1"/>
            </p:cNvSpPr>
            <p:nvPr/>
          </p:nvSpPr>
          <p:spPr bwMode="auto">
            <a:xfrm>
              <a:off x="1335" y="2280"/>
              <a:ext cx="1409"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Questionnaires</a:t>
              </a:r>
            </a:p>
          </p:txBody>
        </p:sp>
        <p:sp>
          <p:nvSpPr>
            <p:cNvPr id="32782" name="Text Box 11"/>
            <p:cNvSpPr txBox="1">
              <a:spLocks noChangeArrowheads="1"/>
            </p:cNvSpPr>
            <p:nvPr/>
          </p:nvSpPr>
          <p:spPr bwMode="auto">
            <a:xfrm>
              <a:off x="1355" y="2523"/>
              <a:ext cx="116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Assessment</a:t>
              </a:r>
            </a:p>
          </p:txBody>
        </p:sp>
        <p:sp>
          <p:nvSpPr>
            <p:cNvPr id="32783" name="Text Box 12"/>
            <p:cNvSpPr txBox="1">
              <a:spLocks noChangeArrowheads="1"/>
            </p:cNvSpPr>
            <p:nvPr/>
          </p:nvSpPr>
          <p:spPr bwMode="auto">
            <a:xfrm>
              <a:off x="1350" y="2779"/>
              <a:ext cx="2831" cy="291"/>
            </a:xfrm>
            <a:prstGeom prst="rect">
              <a:avLst/>
            </a:prstGeom>
            <a:noFill/>
            <a:ln w="9525">
              <a:noFill/>
              <a:miter lim="800000"/>
              <a:headEnd/>
              <a:tailEnd/>
            </a:ln>
          </p:spPr>
          <p:txBody>
            <a:bodyPr wrap="none">
              <a:spAutoFit/>
            </a:bodyPr>
            <a:lstStyle/>
            <a:p>
              <a:pPr>
                <a:spcBef>
                  <a:spcPct val="0"/>
                </a:spcBef>
                <a:buFontTx/>
                <a:buNone/>
              </a:pPr>
              <a:r>
                <a:rPr lang="en-US" sz="2400" dirty="0" smtClean="0">
                  <a:solidFill>
                    <a:schemeClr val="tx1"/>
                  </a:solidFill>
                </a:rPr>
                <a:t>Follow-up </a:t>
              </a:r>
              <a:r>
                <a:rPr lang="en-US" sz="2000" dirty="0" smtClean="0">
                  <a:solidFill>
                    <a:schemeClr val="bg2"/>
                  </a:solidFill>
                </a:rPr>
                <a:t>(e.g., to get survival data)</a:t>
              </a:r>
              <a:endParaRPr lang="en-US" sz="2000" dirty="0">
                <a:solidFill>
                  <a:schemeClr val="bg2"/>
                </a:solidFill>
              </a:endParaRPr>
            </a:p>
          </p:txBody>
        </p:sp>
      </p:grpSp>
      <p:sp>
        <p:nvSpPr>
          <p:cNvPr id="647181" name="Text Box 13"/>
          <p:cNvSpPr txBox="1">
            <a:spLocks noChangeArrowheads="1"/>
          </p:cNvSpPr>
          <p:nvPr/>
        </p:nvSpPr>
        <p:spPr bwMode="auto">
          <a:xfrm>
            <a:off x="696913" y="4854575"/>
            <a:ext cx="2752725" cy="519113"/>
          </a:xfrm>
          <a:prstGeom prst="rect">
            <a:avLst/>
          </a:prstGeom>
          <a:noFill/>
          <a:ln w="9525">
            <a:noFill/>
            <a:miter lim="800000"/>
            <a:headEnd/>
            <a:tailEnd/>
          </a:ln>
        </p:spPr>
        <p:txBody>
          <a:bodyPr wrap="none">
            <a:spAutoFit/>
          </a:bodyPr>
          <a:lstStyle/>
          <a:p>
            <a:pPr>
              <a:spcBef>
                <a:spcPct val="0"/>
              </a:spcBef>
              <a:buFontTx/>
              <a:buNone/>
            </a:pPr>
            <a:r>
              <a:rPr lang="en-US" sz="2800" b="1">
                <a:solidFill>
                  <a:schemeClr val="accent2"/>
                </a:solidFill>
              </a:rPr>
              <a:t>CONSTRAINTS</a:t>
            </a:r>
            <a:endParaRPr lang="en-US" sz="2800" b="1">
              <a:solidFill>
                <a:schemeClr val="tx1"/>
              </a:solidFill>
            </a:endParaRPr>
          </a:p>
        </p:txBody>
      </p:sp>
      <p:grpSp>
        <p:nvGrpSpPr>
          <p:cNvPr id="4" name="Group 20"/>
          <p:cNvGrpSpPr>
            <a:grpSpLocks/>
          </p:cNvGrpSpPr>
          <p:nvPr/>
        </p:nvGrpSpPr>
        <p:grpSpPr bwMode="auto">
          <a:xfrm>
            <a:off x="2141538" y="5300661"/>
            <a:ext cx="6070605" cy="1282699"/>
            <a:chOff x="1349" y="3339"/>
            <a:chExt cx="3824" cy="808"/>
          </a:xfrm>
        </p:grpSpPr>
        <p:sp>
          <p:nvSpPr>
            <p:cNvPr id="32778" name="Text Box 14"/>
            <p:cNvSpPr txBox="1">
              <a:spLocks noChangeArrowheads="1"/>
            </p:cNvSpPr>
            <p:nvPr/>
          </p:nvSpPr>
          <p:spPr bwMode="auto">
            <a:xfrm>
              <a:off x="1349" y="3339"/>
              <a:ext cx="3824" cy="291"/>
            </a:xfrm>
            <a:prstGeom prst="rect">
              <a:avLst/>
            </a:prstGeom>
            <a:noFill/>
            <a:ln w="9525">
              <a:noFill/>
              <a:miter lim="800000"/>
              <a:headEnd/>
              <a:tailEnd/>
            </a:ln>
          </p:spPr>
          <p:txBody>
            <a:bodyPr wrap="none">
              <a:spAutoFit/>
            </a:bodyPr>
            <a:lstStyle/>
            <a:p>
              <a:pPr>
                <a:spcBef>
                  <a:spcPct val="0"/>
                </a:spcBef>
                <a:buFontTx/>
                <a:buNone/>
              </a:pPr>
              <a:r>
                <a:rPr lang="en-US" sz="2400" dirty="0">
                  <a:solidFill>
                    <a:schemeClr val="tx1"/>
                  </a:solidFill>
                </a:rPr>
                <a:t>Number </a:t>
              </a:r>
              <a:r>
                <a:rPr lang="en-US" sz="2400" dirty="0" smtClean="0">
                  <a:solidFill>
                    <a:schemeClr val="tx1"/>
                  </a:solidFill>
                </a:rPr>
                <a:t>included </a:t>
              </a:r>
              <a:r>
                <a:rPr lang="en-US" sz="2000" dirty="0" smtClean="0">
                  <a:solidFill>
                    <a:schemeClr val="bg2"/>
                  </a:solidFill>
                </a:rPr>
                <a:t>(e.g., to get the data needed)</a:t>
              </a:r>
              <a:endParaRPr lang="en-US" sz="2000" dirty="0">
                <a:solidFill>
                  <a:schemeClr val="bg2"/>
                </a:solidFill>
              </a:endParaRPr>
            </a:p>
          </p:txBody>
        </p:sp>
        <p:sp>
          <p:nvSpPr>
            <p:cNvPr id="32779" name="Text Box 15"/>
            <p:cNvSpPr txBox="1">
              <a:spLocks noChangeArrowheads="1"/>
            </p:cNvSpPr>
            <p:nvPr/>
          </p:nvSpPr>
          <p:spPr bwMode="auto">
            <a:xfrm>
              <a:off x="1349" y="3596"/>
              <a:ext cx="2928" cy="291"/>
            </a:xfrm>
            <a:prstGeom prst="rect">
              <a:avLst/>
            </a:prstGeom>
            <a:noFill/>
            <a:ln w="9525">
              <a:noFill/>
              <a:miter lim="800000"/>
              <a:headEnd/>
              <a:tailEnd/>
            </a:ln>
          </p:spPr>
          <p:txBody>
            <a:bodyPr wrap="none">
              <a:spAutoFit/>
            </a:bodyPr>
            <a:lstStyle/>
            <a:p>
              <a:pPr>
                <a:spcBef>
                  <a:spcPct val="0"/>
                </a:spcBef>
                <a:buFontTx/>
                <a:buNone/>
              </a:pPr>
              <a:r>
                <a:rPr lang="en-US" sz="2400" dirty="0" smtClean="0">
                  <a:solidFill>
                    <a:schemeClr val="tx1"/>
                  </a:solidFill>
                </a:rPr>
                <a:t>Finances </a:t>
              </a:r>
              <a:r>
                <a:rPr lang="en-US" sz="2000" dirty="0" smtClean="0">
                  <a:solidFill>
                    <a:schemeClr val="bg2"/>
                  </a:solidFill>
                </a:rPr>
                <a:t>(e.g., to get the study done)</a:t>
              </a:r>
              <a:endParaRPr lang="en-US" sz="2000" dirty="0">
                <a:solidFill>
                  <a:schemeClr val="bg2"/>
                </a:solidFill>
              </a:endParaRPr>
            </a:p>
          </p:txBody>
        </p:sp>
        <p:sp>
          <p:nvSpPr>
            <p:cNvPr id="32780" name="Text Box 16"/>
            <p:cNvSpPr txBox="1">
              <a:spLocks noChangeArrowheads="1"/>
            </p:cNvSpPr>
            <p:nvPr/>
          </p:nvSpPr>
          <p:spPr bwMode="auto">
            <a:xfrm>
              <a:off x="1350" y="3856"/>
              <a:ext cx="3262" cy="291"/>
            </a:xfrm>
            <a:prstGeom prst="rect">
              <a:avLst/>
            </a:prstGeom>
            <a:noFill/>
            <a:ln w="9525">
              <a:noFill/>
              <a:miter lim="800000"/>
              <a:headEnd/>
              <a:tailEnd/>
            </a:ln>
          </p:spPr>
          <p:txBody>
            <a:bodyPr wrap="none">
              <a:spAutoFit/>
            </a:bodyPr>
            <a:lstStyle/>
            <a:p>
              <a:pPr>
                <a:spcBef>
                  <a:spcPct val="0"/>
                </a:spcBef>
                <a:buFontTx/>
                <a:buNone/>
              </a:pPr>
              <a:r>
                <a:rPr lang="en-US" sz="2400" dirty="0" smtClean="0">
                  <a:solidFill>
                    <a:schemeClr val="tx1"/>
                  </a:solidFill>
                </a:rPr>
                <a:t>Follow-up </a:t>
              </a:r>
              <a:r>
                <a:rPr lang="en-US" sz="2000" dirty="0" smtClean="0">
                  <a:solidFill>
                    <a:schemeClr val="bg2"/>
                  </a:solidFill>
                </a:rPr>
                <a:t>(e.g., to get enough end-points)</a:t>
              </a:r>
              <a:endParaRPr lang="en-US" sz="2000" dirty="0">
                <a:solidFill>
                  <a:schemeClr val="bg2"/>
                </a:solidFill>
              </a:endParaRP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6"/>
                                        </p:tgtEl>
                                      </p:cBhvr>
                                    </p:cmd>
                                  </p:childTnLst>
                                </p:cTn>
                              </p:par>
                              <p:par>
                                <p:cTn id="7" presetID="10" presetClass="entr" presetSubtype="0" fill="hold" nodeType="withEffect">
                                  <p:stCondLst>
                                    <p:cond delay="1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nodeType="withEffect">
                                  <p:stCondLst>
                                    <p:cond delay="14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647181"/>
                                        </p:tgtEl>
                                        <p:attrNameLst>
                                          <p:attrName>style.visibility</p:attrName>
                                        </p:attrNameLst>
                                      </p:cBhvr>
                                      <p:to>
                                        <p:strVal val="visible"/>
                                      </p:to>
                                    </p:set>
                                    <p:animEffect transition="in" filter="fade">
                                      <p:cBhvr>
                                        <p:cTn id="15" dur="3000"/>
                                        <p:tgtEl>
                                          <p:spTgt spid="647181"/>
                                        </p:tgtEl>
                                      </p:cBhvr>
                                    </p:animEffect>
                                  </p:childTnLst>
                                </p:cTn>
                              </p:par>
                              <p:par>
                                <p:cTn id="16" presetID="10" presetClass="entr" presetSubtype="0" fill="hold" nodeType="withEffect">
                                  <p:stCondLst>
                                    <p:cond delay="2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6"/>
                </p:tgtEl>
              </p:cMediaNode>
            </p:audio>
          </p:childTnLst>
        </p:cTn>
      </p:par>
    </p:tnLst>
    <p:bldLst>
      <p:bldP spid="64718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45530" y="1988840"/>
            <a:ext cx="4133850" cy="566309"/>
          </a:xfrm>
          <a:prstGeom prst="rect">
            <a:avLst/>
          </a:prstGeom>
          <a:noFill/>
          <a:ln w="9525">
            <a:noFill/>
            <a:miter lim="800000"/>
            <a:headEnd/>
            <a:tailEnd/>
          </a:ln>
        </p:spPr>
        <p:txBody>
          <a:bodyPr>
            <a:spAutoFit/>
          </a:bodyPr>
          <a:lstStyle/>
          <a:p>
            <a:pPr>
              <a:lnSpc>
                <a:spcPct val="110000"/>
              </a:lnSpc>
              <a:spcBef>
                <a:spcPct val="0"/>
              </a:spcBef>
              <a:buFontTx/>
              <a:buNone/>
            </a:pPr>
            <a:r>
              <a:rPr lang="en-US" sz="2800" dirty="0" smtClean="0">
                <a:solidFill>
                  <a:schemeClr val="tx1"/>
                </a:solidFill>
              </a:rPr>
              <a:t>- No </a:t>
            </a:r>
            <a:r>
              <a:rPr lang="en-US" sz="2800" dirty="0">
                <a:solidFill>
                  <a:srgbClr val="FF3399"/>
                </a:solidFill>
              </a:rPr>
              <a:t>control </a:t>
            </a:r>
            <a:r>
              <a:rPr lang="en-US" sz="2800" dirty="0" smtClean="0">
                <a:solidFill>
                  <a:schemeClr val="tx1"/>
                </a:solidFill>
              </a:rPr>
              <a:t>group</a:t>
            </a:r>
            <a:endParaRPr lang="en-US" sz="3200" dirty="0">
              <a:solidFill>
                <a:schemeClr val="tx1"/>
              </a:solidFill>
              <a:latin typeface="Times New Roman" pitchFamily="18" charset="0"/>
            </a:endParaRPr>
          </a:p>
        </p:txBody>
      </p:sp>
      <p:sp>
        <p:nvSpPr>
          <p:cNvPr id="648195" name="Rectangle 3"/>
          <p:cNvSpPr>
            <a:spLocks noGrp="1" noChangeArrowheads="1"/>
          </p:cNvSpPr>
          <p:nvPr>
            <p:ph type="title" idx="4294967295"/>
          </p:nvPr>
        </p:nvSpPr>
        <p:spPr>
          <a:xfrm>
            <a:off x="685800" y="-7064"/>
            <a:ext cx="7772400" cy="1143000"/>
          </a:xfrm>
        </p:spPr>
        <p:txBody>
          <a:bodyPr/>
          <a:lstStyle/>
          <a:p>
            <a:pPr>
              <a:defRPr/>
            </a:pPr>
            <a:r>
              <a:rPr lang="en-US" b="1" dirty="0" smtClean="0">
                <a:solidFill>
                  <a:schemeClr val="accent2"/>
                </a:solidFill>
                <a:effectLst>
                  <a:outerShdw blurRad="38100" dist="38100" dir="2700000" algn="tl">
                    <a:srgbClr val="C0C0C0"/>
                  </a:outerShdw>
                </a:effectLst>
                <a:latin typeface="Arial" charset="0"/>
              </a:rPr>
              <a:t>Un</a:t>
            </a:r>
            <a:r>
              <a:rPr lang="en-US" dirty="0" smtClean="0">
                <a:solidFill>
                  <a:srgbClr val="990033"/>
                </a:solidFill>
                <a:effectLst>
                  <a:outerShdw blurRad="38100" dist="38100" dir="2700000" algn="tl">
                    <a:srgbClr val="C0C0C0"/>
                  </a:outerShdw>
                </a:effectLst>
                <a:latin typeface="Arial" charset="0"/>
              </a:rPr>
              <a:t>controlled Clinical Trials</a:t>
            </a:r>
          </a:p>
        </p:txBody>
      </p:sp>
      <p:sp>
        <p:nvSpPr>
          <p:cNvPr id="648196" name="Text Box 4"/>
          <p:cNvSpPr txBox="1">
            <a:spLocks noChangeArrowheads="1"/>
          </p:cNvSpPr>
          <p:nvPr/>
        </p:nvSpPr>
        <p:spPr bwMode="auto">
          <a:xfrm>
            <a:off x="1135063" y="2492896"/>
            <a:ext cx="7822975" cy="1446550"/>
          </a:xfrm>
          <a:prstGeom prst="rect">
            <a:avLst/>
          </a:prstGeom>
          <a:noFill/>
          <a:ln w="9525">
            <a:noFill/>
            <a:miter lim="800000"/>
            <a:headEnd/>
            <a:tailEnd/>
          </a:ln>
        </p:spPr>
        <p:txBody>
          <a:bodyPr wrap="none">
            <a:spAutoFit/>
          </a:bodyPr>
          <a:lstStyle/>
          <a:p>
            <a:pPr>
              <a:spcBef>
                <a:spcPct val="0"/>
              </a:spcBef>
              <a:buNone/>
            </a:pPr>
            <a:r>
              <a:rPr lang="en-US" sz="2800" dirty="0" smtClean="0">
                <a:solidFill>
                  <a:schemeClr val="tx1"/>
                </a:solidFill>
              </a:rPr>
              <a:t>-</a:t>
            </a:r>
            <a:r>
              <a:rPr lang="en-US" sz="2800" dirty="0" smtClean="0">
                <a:solidFill>
                  <a:srgbClr val="FF3399"/>
                </a:solidFill>
              </a:rPr>
              <a:t> Before/after</a:t>
            </a:r>
            <a:r>
              <a:rPr lang="en-US" sz="2800" dirty="0" smtClean="0">
                <a:solidFill>
                  <a:schemeClr val="tx1"/>
                </a:solidFill>
              </a:rPr>
              <a:t> </a:t>
            </a:r>
            <a:r>
              <a:rPr lang="en-US" sz="2800" dirty="0">
                <a:solidFill>
                  <a:schemeClr val="tx1"/>
                </a:solidFill>
              </a:rPr>
              <a:t>measurements in same </a:t>
            </a:r>
            <a:r>
              <a:rPr lang="en-US" sz="2800" dirty="0" smtClean="0">
                <a:solidFill>
                  <a:schemeClr val="tx1"/>
                </a:solidFill>
              </a:rPr>
              <a:t>individual </a:t>
            </a:r>
            <a:endParaRPr lang="en-US" sz="2000" dirty="0" smtClean="0">
              <a:solidFill>
                <a:schemeClr val="bg2"/>
              </a:solidFill>
            </a:endParaRPr>
          </a:p>
          <a:p>
            <a:pPr lvl="1">
              <a:spcBef>
                <a:spcPct val="0"/>
              </a:spcBef>
              <a:buFont typeface="Arial" pitchFamily="34" charset="0"/>
              <a:buChar char="•"/>
            </a:pPr>
            <a:r>
              <a:rPr lang="en-US" sz="2000" dirty="0" smtClean="0">
                <a:solidFill>
                  <a:schemeClr val="bg2"/>
                </a:solidFill>
              </a:rPr>
              <a:t> AP (Angina pectoris): Winter vs. summer</a:t>
            </a:r>
          </a:p>
          <a:p>
            <a:pPr lvl="1">
              <a:spcBef>
                <a:spcPct val="0"/>
              </a:spcBef>
              <a:buFont typeface="Arial" pitchFamily="34" charset="0"/>
              <a:buChar char="•"/>
            </a:pPr>
            <a:r>
              <a:rPr lang="en-US" sz="2000" dirty="0" smtClean="0">
                <a:solidFill>
                  <a:schemeClr val="bg2"/>
                </a:solidFill>
              </a:rPr>
              <a:t> CVD: Psychic stress</a:t>
            </a:r>
          </a:p>
          <a:p>
            <a:pPr lvl="1">
              <a:spcBef>
                <a:spcPct val="0"/>
              </a:spcBef>
              <a:buFont typeface="Arial" pitchFamily="34" charset="0"/>
              <a:buChar char="•"/>
            </a:pPr>
            <a:r>
              <a:rPr lang="en-US" sz="2000" dirty="0" smtClean="0">
                <a:solidFill>
                  <a:schemeClr val="bg2"/>
                </a:solidFill>
              </a:rPr>
              <a:t> RA (Rheumatoid arthritis): Condition changes with weather</a:t>
            </a:r>
            <a:endParaRPr lang="en-US" sz="2000" dirty="0">
              <a:solidFill>
                <a:schemeClr val="bg2"/>
              </a:solidFill>
            </a:endParaRPr>
          </a:p>
        </p:txBody>
      </p:sp>
      <p:grpSp>
        <p:nvGrpSpPr>
          <p:cNvPr id="2" name="Group 7"/>
          <p:cNvGrpSpPr>
            <a:grpSpLocks/>
          </p:cNvGrpSpPr>
          <p:nvPr/>
        </p:nvGrpSpPr>
        <p:grpSpPr bwMode="auto">
          <a:xfrm>
            <a:off x="1135063" y="4005065"/>
            <a:ext cx="7653338" cy="946151"/>
            <a:chOff x="715" y="2205"/>
            <a:chExt cx="4821" cy="596"/>
          </a:xfrm>
        </p:grpSpPr>
        <p:sp>
          <p:nvSpPr>
            <p:cNvPr id="33798" name="Text Box 5"/>
            <p:cNvSpPr txBox="1">
              <a:spLocks noChangeArrowheads="1"/>
            </p:cNvSpPr>
            <p:nvPr/>
          </p:nvSpPr>
          <p:spPr bwMode="auto">
            <a:xfrm>
              <a:off x="715" y="2205"/>
              <a:ext cx="4157" cy="327"/>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 </a:t>
              </a:r>
              <a:r>
                <a:rPr lang="en-US" sz="2800" dirty="0">
                  <a:solidFill>
                    <a:srgbClr val="FF3399"/>
                  </a:solidFill>
                </a:rPr>
                <a:t>Results</a:t>
              </a:r>
              <a:r>
                <a:rPr lang="en-US" sz="2800" dirty="0">
                  <a:solidFill>
                    <a:schemeClr val="tx1"/>
                  </a:solidFill>
                </a:rPr>
                <a:t> </a:t>
              </a:r>
              <a:r>
                <a:rPr lang="en-US" sz="2800" dirty="0">
                  <a:solidFill>
                    <a:srgbClr val="FF3399"/>
                  </a:solidFill>
                </a:rPr>
                <a:t>not</a:t>
              </a:r>
              <a:r>
                <a:rPr lang="en-US" sz="2800" dirty="0">
                  <a:solidFill>
                    <a:schemeClr val="tx1"/>
                  </a:solidFill>
                </a:rPr>
                <a:t> necessarily caused </a:t>
              </a:r>
              <a:r>
                <a:rPr lang="en-US" sz="2800" dirty="0">
                  <a:solidFill>
                    <a:srgbClr val="FF3399"/>
                  </a:solidFill>
                </a:rPr>
                <a:t>by drug</a:t>
              </a:r>
              <a:endParaRPr lang="en-US" sz="2800" dirty="0">
                <a:solidFill>
                  <a:schemeClr val="tx1"/>
                </a:solidFill>
              </a:endParaRPr>
            </a:p>
          </p:txBody>
        </p:sp>
        <p:sp>
          <p:nvSpPr>
            <p:cNvPr id="33799" name="Text Box 6"/>
            <p:cNvSpPr txBox="1">
              <a:spLocks noChangeArrowheads="1"/>
            </p:cNvSpPr>
            <p:nvPr/>
          </p:nvSpPr>
          <p:spPr bwMode="auto">
            <a:xfrm>
              <a:off x="839" y="2471"/>
              <a:ext cx="4697" cy="33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b="1" dirty="0">
                  <a:solidFill>
                    <a:schemeClr val="accent2"/>
                  </a:solidFill>
                </a:rPr>
                <a:t>Natural </a:t>
              </a:r>
              <a:r>
                <a:rPr lang="en-US" sz="2800" b="1" dirty="0" smtClean="0">
                  <a:solidFill>
                    <a:schemeClr val="accent2"/>
                  </a:solidFill>
                </a:rPr>
                <a:t>variation </a:t>
              </a:r>
              <a:r>
                <a:rPr lang="en-US" sz="2800" dirty="0" smtClean="0">
                  <a:solidFill>
                    <a:schemeClr val="tx1"/>
                  </a:solidFill>
                </a:rPr>
                <a:t>in </a:t>
              </a:r>
              <a:r>
                <a:rPr lang="en-US" sz="2800" dirty="0">
                  <a:solidFill>
                    <a:schemeClr val="tx1"/>
                  </a:solidFill>
                </a:rPr>
                <a:t>disease </a:t>
              </a:r>
              <a:r>
                <a:rPr lang="en-US" sz="2800" dirty="0" smtClean="0">
                  <a:solidFill>
                    <a:schemeClr val="tx1"/>
                  </a:solidFill>
                </a:rPr>
                <a:t>progression</a:t>
              </a:r>
              <a:endParaRPr lang="en-US" sz="2000" dirty="0">
                <a:solidFill>
                  <a:schemeClr val="bg2"/>
                </a:solidFill>
              </a:endParaRPr>
            </a:p>
          </p:txBody>
        </p:sp>
      </p:grpSp>
      <p:sp>
        <p:nvSpPr>
          <p:cNvPr id="8" name="Text Box 2"/>
          <p:cNvSpPr txBox="1">
            <a:spLocks noChangeArrowheads="1"/>
          </p:cNvSpPr>
          <p:nvPr/>
        </p:nvSpPr>
        <p:spPr bwMode="auto">
          <a:xfrm>
            <a:off x="510158" y="1412776"/>
            <a:ext cx="4133850" cy="523220"/>
          </a:xfrm>
          <a:prstGeom prst="rect">
            <a:avLst/>
          </a:prstGeom>
          <a:noFill/>
          <a:ln w="9525">
            <a:noFill/>
            <a:miter lim="800000"/>
            <a:headEnd/>
            <a:tailEnd/>
          </a:ln>
        </p:spPr>
        <p:txBody>
          <a:bodyPr>
            <a:spAutoFit/>
          </a:bodyPr>
          <a:lstStyle/>
          <a:p>
            <a:pPr>
              <a:spcBef>
                <a:spcPct val="0"/>
              </a:spcBef>
              <a:buFontTx/>
              <a:buNone/>
            </a:pPr>
            <a:r>
              <a:rPr lang="en-US" sz="2800" dirty="0" smtClean="0">
                <a:solidFill>
                  <a:schemeClr val="accent2"/>
                </a:solidFill>
              </a:rPr>
              <a:t>Problems:</a:t>
            </a:r>
            <a:endParaRPr lang="en-US" sz="3200" dirty="0">
              <a:solidFill>
                <a:schemeClr val="tx1"/>
              </a:solidFill>
              <a:latin typeface="Times New Roman" pitchFamily="18" charset="0"/>
            </a:endParaRPr>
          </a:p>
        </p:txBody>
      </p:sp>
      <p:sp>
        <p:nvSpPr>
          <p:cNvPr id="9" name="Text Box 6"/>
          <p:cNvSpPr txBox="1">
            <a:spLocks noChangeArrowheads="1"/>
          </p:cNvSpPr>
          <p:nvPr/>
        </p:nvSpPr>
        <p:spPr bwMode="auto">
          <a:xfrm>
            <a:off x="1873140" y="4855954"/>
            <a:ext cx="3995004" cy="707886"/>
          </a:xfrm>
          <a:prstGeom prst="rect">
            <a:avLst/>
          </a:prstGeom>
          <a:noFill/>
          <a:ln w="9525">
            <a:noFill/>
            <a:miter lim="800000"/>
            <a:headEnd/>
            <a:tailEnd/>
          </a:ln>
        </p:spPr>
        <p:txBody>
          <a:bodyPr wrap="none">
            <a:spAutoFit/>
          </a:bodyPr>
          <a:lstStyle/>
          <a:p>
            <a:pPr>
              <a:spcBef>
                <a:spcPct val="0"/>
              </a:spcBef>
            </a:pPr>
            <a:r>
              <a:rPr lang="en-US" sz="2000" dirty="0" smtClean="0">
                <a:solidFill>
                  <a:schemeClr val="bg2"/>
                </a:solidFill>
              </a:rPr>
              <a:t> RA – fluctuates</a:t>
            </a:r>
          </a:p>
          <a:p>
            <a:pPr>
              <a:spcBef>
                <a:spcPct val="0"/>
              </a:spcBef>
            </a:pPr>
            <a:r>
              <a:rPr lang="en-US" sz="2000" dirty="0" smtClean="0">
                <a:solidFill>
                  <a:schemeClr val="bg2"/>
                </a:solidFill>
              </a:rPr>
              <a:t> Cholesterol – seasonal changes</a:t>
            </a:r>
            <a:endParaRPr lang="en-US" sz="2000" dirty="0">
              <a:solidFill>
                <a:schemeClr val="bg2"/>
              </a:solidFill>
            </a:endParaRPr>
          </a:p>
        </p:txBody>
      </p:sp>
      <p:sp>
        <p:nvSpPr>
          <p:cNvPr id="10" name="Text Box 6"/>
          <p:cNvSpPr txBox="1">
            <a:spLocks noChangeArrowheads="1"/>
          </p:cNvSpPr>
          <p:nvPr/>
        </p:nvSpPr>
        <p:spPr bwMode="auto">
          <a:xfrm>
            <a:off x="1446000" y="908720"/>
            <a:ext cx="6294352" cy="400110"/>
          </a:xfrm>
          <a:prstGeom prst="rect">
            <a:avLst/>
          </a:prstGeom>
          <a:noFill/>
          <a:ln w="9525">
            <a:noFill/>
            <a:miter lim="800000"/>
            <a:headEnd/>
            <a:tailEnd/>
          </a:ln>
        </p:spPr>
        <p:txBody>
          <a:bodyPr wrap="none">
            <a:spAutoFit/>
          </a:bodyPr>
          <a:lstStyle/>
          <a:p>
            <a:pPr>
              <a:spcBef>
                <a:spcPct val="0"/>
              </a:spcBef>
              <a:buNone/>
            </a:pPr>
            <a:r>
              <a:rPr lang="en-US" sz="2000" dirty="0" smtClean="0">
                <a:solidFill>
                  <a:schemeClr val="accent6"/>
                </a:solidFill>
              </a:rPr>
              <a:t>A measured effect or difference do not need to be real</a:t>
            </a:r>
            <a:endParaRPr lang="en-US" sz="2000" dirty="0">
              <a:solidFill>
                <a:schemeClr val="accent6"/>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par>
                                <p:cTn id="7" presetID="10" presetClass="entr" presetSubtype="0" fill="hold" grpId="0" nodeType="withEffect">
                                  <p:stCondLst>
                                    <p:cond delay="4000"/>
                                  </p:stCondLst>
                                  <p:childTnLst>
                                    <p:set>
                                      <p:cBhvr>
                                        <p:cTn id="8" dur="1" fill="hold">
                                          <p:stCondLst>
                                            <p:cond delay="0"/>
                                          </p:stCondLst>
                                        </p:cTn>
                                        <p:tgtEl>
                                          <p:spTgt spid="648196"/>
                                        </p:tgtEl>
                                        <p:attrNameLst>
                                          <p:attrName>style.visibility</p:attrName>
                                        </p:attrNameLst>
                                      </p:cBhvr>
                                      <p:to>
                                        <p:strVal val="visible"/>
                                      </p:to>
                                    </p:set>
                                    <p:animEffect transition="in" filter="fade">
                                      <p:cBhvr>
                                        <p:cTn id="9" dur="3000"/>
                                        <p:tgtEl>
                                          <p:spTgt spid="648196"/>
                                        </p:tgtEl>
                                      </p:cBhvr>
                                    </p:animEffect>
                                  </p:childTnLst>
                                </p:cTn>
                              </p:par>
                              <p:par>
                                <p:cTn id="10" presetID="10" presetClass="entr" presetSubtype="0" fill="hold" nodeType="withEffect">
                                  <p:stCondLst>
                                    <p:cond delay="6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64819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68313" y="152400"/>
            <a:ext cx="8229600" cy="1143000"/>
          </a:xfrm>
        </p:spPr>
        <p:txBody>
          <a:bodyPr/>
          <a:lstStyle/>
          <a:p>
            <a:r>
              <a:rPr lang="en-US" sz="2400" smtClean="0">
                <a:latin typeface="Arial" charset="0"/>
              </a:rPr>
              <a:t>The unpredictable course of disease:  the natural history of systemic lupus erythematosus in a patient observed before the advent of immunosuppressive drugs.</a:t>
            </a:r>
          </a:p>
        </p:txBody>
      </p:sp>
      <p:sp>
        <p:nvSpPr>
          <p:cNvPr id="34819" name="Line 3"/>
          <p:cNvSpPr>
            <a:spLocks noChangeShapeType="1"/>
          </p:cNvSpPr>
          <p:nvPr/>
        </p:nvSpPr>
        <p:spPr bwMode="auto">
          <a:xfrm flipV="1">
            <a:off x="7924800" y="5105400"/>
            <a:ext cx="0" cy="152400"/>
          </a:xfrm>
          <a:prstGeom prst="line">
            <a:avLst/>
          </a:prstGeom>
          <a:noFill/>
          <a:ln w="22225">
            <a:solidFill>
              <a:schemeClr val="tx1"/>
            </a:solidFill>
            <a:round/>
            <a:headEnd/>
            <a:tailEnd/>
          </a:ln>
        </p:spPr>
        <p:txBody>
          <a:bodyPr wrap="none" anchor="ctr"/>
          <a:lstStyle/>
          <a:p>
            <a:endParaRPr lang="en-US"/>
          </a:p>
        </p:txBody>
      </p:sp>
      <p:sp>
        <p:nvSpPr>
          <p:cNvPr id="34820" name="Oval 4"/>
          <p:cNvSpPr>
            <a:spLocks noChangeArrowheads="1"/>
          </p:cNvSpPr>
          <p:nvPr/>
        </p:nvSpPr>
        <p:spPr bwMode="auto">
          <a:xfrm>
            <a:off x="2346325" y="3565525"/>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1" name="Oval 5"/>
          <p:cNvSpPr>
            <a:spLocks noChangeArrowheads="1"/>
          </p:cNvSpPr>
          <p:nvPr/>
        </p:nvSpPr>
        <p:spPr bwMode="auto">
          <a:xfrm>
            <a:off x="2667000" y="35814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2" name="Oval 6"/>
          <p:cNvSpPr>
            <a:spLocks noChangeArrowheads="1"/>
          </p:cNvSpPr>
          <p:nvPr/>
        </p:nvSpPr>
        <p:spPr bwMode="auto">
          <a:xfrm>
            <a:off x="2971800" y="4403725"/>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3" name="Oval 7"/>
          <p:cNvSpPr>
            <a:spLocks noChangeArrowheads="1"/>
          </p:cNvSpPr>
          <p:nvPr/>
        </p:nvSpPr>
        <p:spPr bwMode="auto">
          <a:xfrm>
            <a:off x="3260725" y="44196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4" name="Oval 8"/>
          <p:cNvSpPr>
            <a:spLocks noChangeArrowheads="1"/>
          </p:cNvSpPr>
          <p:nvPr/>
        </p:nvSpPr>
        <p:spPr bwMode="auto">
          <a:xfrm>
            <a:off x="3962400" y="3946525"/>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5" name="Oval 9"/>
          <p:cNvSpPr>
            <a:spLocks noChangeArrowheads="1"/>
          </p:cNvSpPr>
          <p:nvPr/>
        </p:nvSpPr>
        <p:spPr bwMode="auto">
          <a:xfrm>
            <a:off x="4175125" y="4403725"/>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6" name="Oval 10"/>
          <p:cNvSpPr>
            <a:spLocks noChangeArrowheads="1"/>
          </p:cNvSpPr>
          <p:nvPr/>
        </p:nvSpPr>
        <p:spPr bwMode="auto">
          <a:xfrm>
            <a:off x="4479925" y="44196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7" name="Oval 11"/>
          <p:cNvSpPr>
            <a:spLocks noChangeArrowheads="1"/>
          </p:cNvSpPr>
          <p:nvPr/>
        </p:nvSpPr>
        <p:spPr bwMode="auto">
          <a:xfrm>
            <a:off x="4632325" y="35814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8" name="Oval 12"/>
          <p:cNvSpPr>
            <a:spLocks noChangeArrowheads="1"/>
          </p:cNvSpPr>
          <p:nvPr/>
        </p:nvSpPr>
        <p:spPr bwMode="auto">
          <a:xfrm>
            <a:off x="4860925" y="35814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29" name="Oval 13"/>
          <p:cNvSpPr>
            <a:spLocks noChangeArrowheads="1"/>
          </p:cNvSpPr>
          <p:nvPr/>
        </p:nvSpPr>
        <p:spPr bwMode="auto">
          <a:xfrm>
            <a:off x="4724400" y="32004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0" name="Oval 14"/>
          <p:cNvSpPr>
            <a:spLocks noChangeArrowheads="1"/>
          </p:cNvSpPr>
          <p:nvPr/>
        </p:nvSpPr>
        <p:spPr bwMode="auto">
          <a:xfrm>
            <a:off x="5438775" y="49530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1" name="Oval 15"/>
          <p:cNvSpPr>
            <a:spLocks noChangeArrowheads="1"/>
          </p:cNvSpPr>
          <p:nvPr/>
        </p:nvSpPr>
        <p:spPr bwMode="auto">
          <a:xfrm>
            <a:off x="5711825" y="49530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2" name="Oval 16"/>
          <p:cNvSpPr>
            <a:spLocks noChangeArrowheads="1"/>
          </p:cNvSpPr>
          <p:nvPr/>
        </p:nvSpPr>
        <p:spPr bwMode="auto">
          <a:xfrm>
            <a:off x="6334125" y="49530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3" name="Oval 17"/>
          <p:cNvSpPr>
            <a:spLocks noChangeArrowheads="1"/>
          </p:cNvSpPr>
          <p:nvPr/>
        </p:nvSpPr>
        <p:spPr bwMode="auto">
          <a:xfrm>
            <a:off x="6918325" y="49530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4" name="Oval 18"/>
          <p:cNvSpPr>
            <a:spLocks noChangeArrowheads="1"/>
          </p:cNvSpPr>
          <p:nvPr/>
        </p:nvSpPr>
        <p:spPr bwMode="auto">
          <a:xfrm>
            <a:off x="7216775" y="49530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5" name="Oval 19"/>
          <p:cNvSpPr>
            <a:spLocks noChangeArrowheads="1"/>
          </p:cNvSpPr>
          <p:nvPr/>
        </p:nvSpPr>
        <p:spPr bwMode="auto">
          <a:xfrm>
            <a:off x="7527925" y="4953000"/>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34836" name="Oval 20"/>
          <p:cNvSpPr>
            <a:spLocks noChangeArrowheads="1"/>
          </p:cNvSpPr>
          <p:nvPr/>
        </p:nvSpPr>
        <p:spPr bwMode="auto">
          <a:xfrm>
            <a:off x="7897813" y="4724400"/>
            <a:ext cx="92075" cy="92075"/>
          </a:xfrm>
          <a:prstGeom prst="ellipse">
            <a:avLst/>
          </a:prstGeom>
          <a:solidFill>
            <a:schemeClr val="tx1"/>
          </a:solidFill>
          <a:ln w="9525">
            <a:solidFill>
              <a:schemeClr val="tx1"/>
            </a:solidFill>
            <a:round/>
            <a:headEnd/>
            <a:tailEnd/>
          </a:ln>
        </p:spPr>
        <p:txBody>
          <a:bodyPr wrap="none" anchor="ctr"/>
          <a:lstStyle/>
          <a:p>
            <a:endParaRPr lang="en-US"/>
          </a:p>
        </p:txBody>
      </p:sp>
      <p:cxnSp>
        <p:nvCxnSpPr>
          <p:cNvPr id="34837" name="AutoShape 21"/>
          <p:cNvCxnSpPr>
            <a:cxnSpLocks noChangeShapeType="1"/>
            <a:stCxn id="34823" idx="2"/>
            <a:endCxn id="34823" idx="6"/>
          </p:cNvCxnSpPr>
          <p:nvPr/>
        </p:nvCxnSpPr>
        <p:spPr bwMode="auto">
          <a:xfrm>
            <a:off x="3260725" y="4465638"/>
            <a:ext cx="92075" cy="0"/>
          </a:xfrm>
          <a:prstGeom prst="straightConnector1">
            <a:avLst/>
          </a:prstGeom>
          <a:noFill/>
          <a:ln w="9525">
            <a:solidFill>
              <a:schemeClr val="tx1"/>
            </a:solidFill>
            <a:round/>
            <a:headEnd/>
            <a:tailEnd/>
          </a:ln>
        </p:spPr>
      </p:cxnSp>
      <p:grpSp>
        <p:nvGrpSpPr>
          <p:cNvPr id="34838" name="Group 22"/>
          <p:cNvGrpSpPr>
            <a:grpSpLocks/>
          </p:cNvGrpSpPr>
          <p:nvPr/>
        </p:nvGrpSpPr>
        <p:grpSpPr bwMode="auto">
          <a:xfrm>
            <a:off x="1320800" y="1565275"/>
            <a:ext cx="7131050" cy="4646613"/>
            <a:chOff x="832" y="986"/>
            <a:chExt cx="4492" cy="2927"/>
          </a:xfrm>
        </p:grpSpPr>
        <p:sp>
          <p:nvSpPr>
            <p:cNvPr id="34840" name="Oval 23"/>
            <p:cNvSpPr>
              <a:spLocks noChangeArrowheads="1"/>
            </p:cNvSpPr>
            <p:nvPr/>
          </p:nvSpPr>
          <p:spPr bwMode="auto">
            <a:xfrm>
              <a:off x="3302" y="2774"/>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grpSp>
          <p:nvGrpSpPr>
            <p:cNvPr id="34841" name="Group 24"/>
            <p:cNvGrpSpPr>
              <a:grpSpLocks/>
            </p:cNvGrpSpPr>
            <p:nvPr/>
          </p:nvGrpSpPr>
          <p:grpSpPr bwMode="auto">
            <a:xfrm>
              <a:off x="832" y="986"/>
              <a:ext cx="4492" cy="2927"/>
              <a:chOff x="832" y="986"/>
              <a:chExt cx="4492" cy="2927"/>
            </a:xfrm>
          </p:grpSpPr>
          <p:sp>
            <p:nvSpPr>
              <p:cNvPr id="34842" name="Oval 25"/>
              <p:cNvSpPr>
                <a:spLocks noChangeArrowheads="1"/>
              </p:cNvSpPr>
              <p:nvPr/>
            </p:nvSpPr>
            <p:spPr bwMode="auto">
              <a:xfrm>
                <a:off x="2342" y="2256"/>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grpSp>
            <p:nvGrpSpPr>
              <p:cNvPr id="34843" name="Group 26"/>
              <p:cNvGrpSpPr>
                <a:grpSpLocks/>
              </p:cNvGrpSpPr>
              <p:nvPr/>
            </p:nvGrpSpPr>
            <p:grpSpPr bwMode="auto">
              <a:xfrm>
                <a:off x="832" y="986"/>
                <a:ext cx="4492" cy="2927"/>
                <a:chOff x="832" y="986"/>
                <a:chExt cx="4492" cy="2927"/>
              </a:xfrm>
            </p:grpSpPr>
            <p:sp>
              <p:nvSpPr>
                <p:cNvPr id="34844" name="Oval 27"/>
                <p:cNvSpPr>
                  <a:spLocks noChangeArrowheads="1"/>
                </p:cNvSpPr>
                <p:nvPr/>
              </p:nvSpPr>
              <p:spPr bwMode="auto">
                <a:xfrm>
                  <a:off x="1776" y="2486"/>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sp>
              <p:nvSpPr>
                <p:cNvPr id="34845" name="Oval 28"/>
                <p:cNvSpPr>
                  <a:spLocks noChangeArrowheads="1"/>
                </p:cNvSpPr>
                <p:nvPr/>
              </p:nvSpPr>
              <p:spPr bwMode="auto">
                <a:xfrm>
                  <a:off x="1574" y="1392"/>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sp>
              <p:nvSpPr>
                <p:cNvPr id="34846" name="Oval 29"/>
                <p:cNvSpPr>
                  <a:spLocks noChangeArrowheads="1"/>
                </p:cNvSpPr>
                <p:nvPr/>
              </p:nvSpPr>
              <p:spPr bwMode="auto">
                <a:xfrm>
                  <a:off x="3158" y="2496"/>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grpSp>
              <p:nvGrpSpPr>
                <p:cNvPr id="34847" name="Group 30"/>
                <p:cNvGrpSpPr>
                  <a:grpSpLocks/>
                </p:cNvGrpSpPr>
                <p:nvPr/>
              </p:nvGrpSpPr>
              <p:grpSpPr bwMode="auto">
                <a:xfrm>
                  <a:off x="1488" y="1440"/>
                  <a:ext cx="3487" cy="1728"/>
                  <a:chOff x="1488" y="1440"/>
                  <a:chExt cx="3487" cy="1728"/>
                </a:xfrm>
              </p:grpSpPr>
              <p:sp>
                <p:nvSpPr>
                  <p:cNvPr id="34879" name="Line 31"/>
                  <p:cNvSpPr>
                    <a:spLocks noChangeShapeType="1"/>
                  </p:cNvSpPr>
                  <p:nvPr/>
                </p:nvSpPr>
                <p:spPr bwMode="auto">
                  <a:xfrm flipV="1">
                    <a:off x="1488" y="1440"/>
                    <a:ext cx="96" cy="864"/>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80" name="Line 32"/>
                  <p:cNvSpPr>
                    <a:spLocks noChangeShapeType="1"/>
                  </p:cNvSpPr>
                  <p:nvPr/>
                </p:nvSpPr>
                <p:spPr bwMode="auto">
                  <a:xfrm>
                    <a:off x="1632" y="1440"/>
                    <a:ext cx="96" cy="81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81" name="Line 33"/>
                  <p:cNvSpPr>
                    <a:spLocks noChangeShapeType="1"/>
                  </p:cNvSpPr>
                  <p:nvPr/>
                </p:nvSpPr>
                <p:spPr bwMode="auto">
                  <a:xfrm>
                    <a:off x="1728" y="2256"/>
                    <a:ext cx="96" cy="24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cxnSp>
                <p:nvCxnSpPr>
                  <p:cNvPr id="34882" name="AutoShape 34"/>
                  <p:cNvCxnSpPr>
                    <a:cxnSpLocks noChangeShapeType="1"/>
                    <a:stCxn id="34881" idx="1"/>
                    <a:endCxn id="34822" idx="0"/>
                  </p:cNvCxnSpPr>
                  <p:nvPr/>
                </p:nvCxnSpPr>
                <p:spPr bwMode="auto">
                  <a:xfrm>
                    <a:off x="1824" y="2503"/>
                    <a:ext cx="77" cy="271"/>
                  </a:xfrm>
                  <a:prstGeom prst="straightConnector1">
                    <a:avLst/>
                  </a:prstGeom>
                  <a:noFill/>
                  <a:ln w="22225">
                    <a:solidFill>
                      <a:schemeClr val="tx1"/>
                    </a:solidFill>
                    <a:round/>
                    <a:headEnd/>
                    <a:tailEnd/>
                  </a:ln>
                </p:spPr>
              </p:cxnSp>
              <p:cxnSp>
                <p:nvCxnSpPr>
                  <p:cNvPr id="34883" name="AutoShape 35"/>
                  <p:cNvCxnSpPr>
                    <a:cxnSpLocks noChangeShapeType="1"/>
                    <a:stCxn id="34823" idx="2"/>
                    <a:endCxn id="34876" idx="6"/>
                  </p:cNvCxnSpPr>
                  <p:nvPr/>
                </p:nvCxnSpPr>
                <p:spPr bwMode="auto">
                  <a:xfrm>
                    <a:off x="2054" y="2813"/>
                    <a:ext cx="250" cy="0"/>
                  </a:xfrm>
                  <a:prstGeom prst="straightConnector1">
                    <a:avLst/>
                  </a:prstGeom>
                  <a:noFill/>
                  <a:ln w="22225">
                    <a:solidFill>
                      <a:schemeClr val="tx1"/>
                    </a:solidFill>
                    <a:round/>
                    <a:headEnd/>
                    <a:tailEnd/>
                  </a:ln>
                </p:spPr>
              </p:cxnSp>
              <p:cxnSp>
                <p:nvCxnSpPr>
                  <p:cNvPr id="34884" name="AutoShape 36"/>
                  <p:cNvCxnSpPr>
                    <a:cxnSpLocks noChangeShapeType="1"/>
                    <a:stCxn id="34822" idx="3"/>
                    <a:endCxn id="34823" idx="2"/>
                  </p:cNvCxnSpPr>
                  <p:nvPr/>
                </p:nvCxnSpPr>
                <p:spPr bwMode="auto">
                  <a:xfrm flipV="1">
                    <a:off x="1880" y="2813"/>
                    <a:ext cx="174" cy="11"/>
                  </a:xfrm>
                  <a:prstGeom prst="straightConnector1">
                    <a:avLst/>
                  </a:prstGeom>
                  <a:noFill/>
                  <a:ln w="22225">
                    <a:solidFill>
                      <a:schemeClr val="tx1"/>
                    </a:solidFill>
                    <a:round/>
                    <a:headEnd/>
                    <a:tailEnd/>
                  </a:ln>
                </p:spPr>
              </p:cxnSp>
              <p:cxnSp>
                <p:nvCxnSpPr>
                  <p:cNvPr id="34885" name="AutoShape 37"/>
                  <p:cNvCxnSpPr>
                    <a:cxnSpLocks noChangeShapeType="1"/>
                    <a:stCxn id="34876" idx="6"/>
                    <a:endCxn id="34842" idx="6"/>
                  </p:cNvCxnSpPr>
                  <p:nvPr/>
                </p:nvCxnSpPr>
                <p:spPr bwMode="auto">
                  <a:xfrm flipV="1">
                    <a:off x="2304" y="2285"/>
                    <a:ext cx="96" cy="528"/>
                  </a:xfrm>
                  <a:prstGeom prst="straightConnector1">
                    <a:avLst/>
                  </a:prstGeom>
                  <a:noFill/>
                  <a:ln w="22225">
                    <a:solidFill>
                      <a:schemeClr val="tx1"/>
                    </a:solidFill>
                    <a:round/>
                    <a:headEnd/>
                    <a:tailEnd/>
                  </a:ln>
                </p:spPr>
              </p:cxnSp>
              <p:cxnSp>
                <p:nvCxnSpPr>
                  <p:cNvPr id="34886" name="AutoShape 38"/>
                  <p:cNvCxnSpPr>
                    <a:cxnSpLocks noChangeShapeType="1"/>
                  </p:cNvCxnSpPr>
                  <p:nvPr/>
                </p:nvCxnSpPr>
                <p:spPr bwMode="auto">
                  <a:xfrm>
                    <a:off x="2400" y="2304"/>
                    <a:ext cx="154" cy="230"/>
                  </a:xfrm>
                  <a:prstGeom prst="straightConnector1">
                    <a:avLst/>
                  </a:prstGeom>
                  <a:noFill/>
                  <a:ln w="22225">
                    <a:solidFill>
                      <a:schemeClr val="tx1"/>
                    </a:solidFill>
                    <a:round/>
                    <a:headEnd/>
                    <a:tailEnd/>
                  </a:ln>
                </p:spPr>
              </p:cxnSp>
              <p:cxnSp>
                <p:nvCxnSpPr>
                  <p:cNvPr id="34887" name="AutoShape 39"/>
                  <p:cNvCxnSpPr>
                    <a:cxnSpLocks noChangeShapeType="1"/>
                    <a:stCxn id="34825" idx="6"/>
                    <a:endCxn id="34826" idx="6"/>
                  </p:cNvCxnSpPr>
                  <p:nvPr/>
                </p:nvCxnSpPr>
                <p:spPr bwMode="auto">
                  <a:xfrm>
                    <a:off x="2688" y="2803"/>
                    <a:ext cx="192" cy="10"/>
                  </a:xfrm>
                  <a:prstGeom prst="straightConnector1">
                    <a:avLst/>
                  </a:prstGeom>
                  <a:noFill/>
                  <a:ln w="22225">
                    <a:solidFill>
                      <a:schemeClr val="tx1"/>
                    </a:solidFill>
                    <a:round/>
                    <a:headEnd/>
                    <a:tailEnd/>
                  </a:ln>
                </p:spPr>
              </p:cxnSp>
              <p:cxnSp>
                <p:nvCxnSpPr>
                  <p:cNvPr id="34888" name="AutoShape 40"/>
                  <p:cNvCxnSpPr>
                    <a:cxnSpLocks noChangeShapeType="1"/>
                    <a:stCxn id="34826" idx="7"/>
                    <a:endCxn id="34827" idx="2"/>
                  </p:cNvCxnSpPr>
                  <p:nvPr/>
                </p:nvCxnSpPr>
                <p:spPr bwMode="auto">
                  <a:xfrm flipV="1">
                    <a:off x="2872" y="2285"/>
                    <a:ext cx="46" cy="507"/>
                  </a:xfrm>
                  <a:prstGeom prst="straightConnector1">
                    <a:avLst/>
                  </a:prstGeom>
                  <a:noFill/>
                  <a:ln w="22225">
                    <a:solidFill>
                      <a:schemeClr val="tx1"/>
                    </a:solidFill>
                    <a:round/>
                    <a:headEnd/>
                    <a:tailEnd/>
                  </a:ln>
                </p:spPr>
              </p:cxnSp>
              <p:cxnSp>
                <p:nvCxnSpPr>
                  <p:cNvPr id="34889" name="AutoShape 41"/>
                  <p:cNvCxnSpPr>
                    <a:cxnSpLocks noChangeShapeType="1"/>
                    <a:stCxn id="34827" idx="2"/>
                    <a:endCxn id="34829" idx="1"/>
                  </p:cNvCxnSpPr>
                  <p:nvPr/>
                </p:nvCxnSpPr>
                <p:spPr bwMode="auto">
                  <a:xfrm flipV="1">
                    <a:off x="2918" y="2024"/>
                    <a:ext cx="66" cy="261"/>
                  </a:xfrm>
                  <a:prstGeom prst="straightConnector1">
                    <a:avLst/>
                  </a:prstGeom>
                  <a:noFill/>
                  <a:ln w="22225">
                    <a:solidFill>
                      <a:schemeClr val="tx1"/>
                    </a:solidFill>
                    <a:round/>
                    <a:headEnd/>
                    <a:tailEnd/>
                  </a:ln>
                </p:spPr>
              </p:cxnSp>
              <p:cxnSp>
                <p:nvCxnSpPr>
                  <p:cNvPr id="34890" name="AutoShape 42"/>
                  <p:cNvCxnSpPr>
                    <a:cxnSpLocks noChangeShapeType="1"/>
                    <a:stCxn id="34829" idx="7"/>
                    <a:endCxn id="34828" idx="6"/>
                  </p:cNvCxnSpPr>
                  <p:nvPr/>
                </p:nvCxnSpPr>
                <p:spPr bwMode="auto">
                  <a:xfrm>
                    <a:off x="3026" y="2024"/>
                    <a:ext cx="94" cy="261"/>
                  </a:xfrm>
                  <a:prstGeom prst="straightConnector1">
                    <a:avLst/>
                  </a:prstGeom>
                  <a:noFill/>
                  <a:ln w="22225">
                    <a:solidFill>
                      <a:schemeClr val="tx1"/>
                    </a:solidFill>
                    <a:round/>
                    <a:headEnd/>
                    <a:tailEnd/>
                  </a:ln>
                </p:spPr>
              </p:cxnSp>
              <p:cxnSp>
                <p:nvCxnSpPr>
                  <p:cNvPr id="34891" name="AutoShape 43"/>
                  <p:cNvCxnSpPr>
                    <a:cxnSpLocks noChangeShapeType="1"/>
                    <a:stCxn id="34846" idx="6"/>
                    <a:endCxn id="34840" idx="7"/>
                  </p:cNvCxnSpPr>
                  <p:nvPr/>
                </p:nvCxnSpPr>
                <p:spPr bwMode="auto">
                  <a:xfrm>
                    <a:off x="3216" y="2525"/>
                    <a:ext cx="136" cy="257"/>
                  </a:xfrm>
                  <a:prstGeom prst="straightConnector1">
                    <a:avLst/>
                  </a:prstGeom>
                  <a:noFill/>
                  <a:ln w="22225">
                    <a:solidFill>
                      <a:schemeClr val="tx1"/>
                    </a:solidFill>
                    <a:round/>
                    <a:headEnd/>
                    <a:tailEnd/>
                  </a:ln>
                </p:spPr>
              </p:cxnSp>
              <p:cxnSp>
                <p:nvCxnSpPr>
                  <p:cNvPr id="34892" name="AutoShape 44"/>
                  <p:cNvCxnSpPr>
                    <a:cxnSpLocks noChangeShapeType="1"/>
                    <a:stCxn id="34840" idx="6"/>
                    <a:endCxn id="34830" idx="0"/>
                  </p:cNvCxnSpPr>
                  <p:nvPr/>
                </p:nvCxnSpPr>
                <p:spPr bwMode="auto">
                  <a:xfrm>
                    <a:off x="3360" y="2803"/>
                    <a:ext cx="95" cy="317"/>
                  </a:xfrm>
                  <a:prstGeom prst="straightConnector1">
                    <a:avLst/>
                  </a:prstGeom>
                  <a:noFill/>
                  <a:ln w="22225">
                    <a:solidFill>
                      <a:schemeClr val="tx1"/>
                    </a:solidFill>
                    <a:round/>
                    <a:headEnd/>
                    <a:tailEnd/>
                  </a:ln>
                </p:spPr>
              </p:cxnSp>
              <p:sp>
                <p:nvSpPr>
                  <p:cNvPr id="34893" name="Line 45"/>
                  <p:cNvSpPr>
                    <a:spLocks noChangeShapeType="1"/>
                  </p:cNvSpPr>
                  <p:nvPr/>
                </p:nvSpPr>
                <p:spPr bwMode="auto">
                  <a:xfrm>
                    <a:off x="3456" y="3168"/>
                    <a:ext cx="1296" cy="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cxnSp>
                <p:nvCxnSpPr>
                  <p:cNvPr id="34894" name="AutoShape 46"/>
                  <p:cNvCxnSpPr>
                    <a:cxnSpLocks noChangeShapeType="1"/>
                    <a:stCxn id="34828" idx="6"/>
                    <a:endCxn id="34846" idx="7"/>
                  </p:cNvCxnSpPr>
                  <p:nvPr/>
                </p:nvCxnSpPr>
                <p:spPr bwMode="auto">
                  <a:xfrm>
                    <a:off x="3120" y="2285"/>
                    <a:ext cx="88" cy="219"/>
                  </a:xfrm>
                  <a:prstGeom prst="straightConnector1">
                    <a:avLst/>
                  </a:prstGeom>
                  <a:noFill/>
                  <a:ln w="22225">
                    <a:solidFill>
                      <a:schemeClr val="tx1"/>
                    </a:solidFill>
                    <a:round/>
                    <a:headEnd/>
                    <a:tailEnd/>
                  </a:ln>
                </p:spPr>
              </p:cxnSp>
              <p:cxnSp>
                <p:nvCxnSpPr>
                  <p:cNvPr id="34895" name="AutoShape 47"/>
                  <p:cNvCxnSpPr>
                    <a:cxnSpLocks noChangeShapeType="1"/>
                    <a:stCxn id="34825" idx="1"/>
                    <a:endCxn id="34824" idx="5"/>
                  </p:cNvCxnSpPr>
                  <p:nvPr/>
                </p:nvCxnSpPr>
                <p:spPr bwMode="auto">
                  <a:xfrm flipH="1" flipV="1">
                    <a:off x="2546" y="2536"/>
                    <a:ext cx="92" cy="246"/>
                  </a:xfrm>
                  <a:prstGeom prst="straightConnector1">
                    <a:avLst/>
                  </a:prstGeom>
                  <a:noFill/>
                  <a:ln w="22225">
                    <a:solidFill>
                      <a:schemeClr val="tx1"/>
                    </a:solidFill>
                    <a:round/>
                    <a:headEnd/>
                    <a:tailEnd/>
                  </a:ln>
                </p:spPr>
              </p:cxnSp>
              <p:cxnSp>
                <p:nvCxnSpPr>
                  <p:cNvPr id="34896" name="AutoShape 48"/>
                  <p:cNvCxnSpPr>
                    <a:cxnSpLocks noChangeShapeType="1"/>
                    <a:stCxn id="34835" idx="6"/>
                    <a:endCxn id="34836" idx="2"/>
                  </p:cNvCxnSpPr>
                  <p:nvPr/>
                </p:nvCxnSpPr>
                <p:spPr bwMode="auto">
                  <a:xfrm flipV="1">
                    <a:off x="4800" y="3005"/>
                    <a:ext cx="175" cy="144"/>
                  </a:xfrm>
                  <a:prstGeom prst="straightConnector1">
                    <a:avLst/>
                  </a:prstGeom>
                  <a:noFill/>
                  <a:ln w="22225">
                    <a:solidFill>
                      <a:schemeClr val="tx1"/>
                    </a:solidFill>
                    <a:round/>
                    <a:headEnd/>
                    <a:tailEnd/>
                  </a:ln>
                </p:spPr>
              </p:cxnSp>
            </p:grpSp>
            <p:grpSp>
              <p:nvGrpSpPr>
                <p:cNvPr id="34848" name="Group 49"/>
                <p:cNvGrpSpPr>
                  <a:grpSpLocks/>
                </p:cNvGrpSpPr>
                <p:nvPr/>
              </p:nvGrpSpPr>
              <p:grpSpPr bwMode="auto">
                <a:xfrm>
                  <a:off x="832" y="986"/>
                  <a:ext cx="4492" cy="2927"/>
                  <a:chOff x="832" y="986"/>
                  <a:chExt cx="4492" cy="2927"/>
                </a:xfrm>
              </p:grpSpPr>
              <p:grpSp>
                <p:nvGrpSpPr>
                  <p:cNvPr id="34849" name="Group 50"/>
                  <p:cNvGrpSpPr>
                    <a:grpSpLocks/>
                  </p:cNvGrpSpPr>
                  <p:nvPr/>
                </p:nvGrpSpPr>
                <p:grpSpPr bwMode="auto">
                  <a:xfrm>
                    <a:off x="2246" y="2784"/>
                    <a:ext cx="1974" cy="394"/>
                    <a:chOff x="2246" y="2784"/>
                    <a:chExt cx="1974" cy="394"/>
                  </a:xfrm>
                </p:grpSpPr>
                <p:sp>
                  <p:nvSpPr>
                    <p:cNvPr id="34876" name="Oval 51"/>
                    <p:cNvSpPr>
                      <a:spLocks noChangeArrowheads="1"/>
                    </p:cNvSpPr>
                    <p:nvPr/>
                  </p:nvSpPr>
                  <p:spPr bwMode="auto">
                    <a:xfrm>
                      <a:off x="2246" y="2784"/>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sp>
                  <p:nvSpPr>
                    <p:cNvPr id="34877" name="Oval 52"/>
                    <p:cNvSpPr>
                      <a:spLocks noChangeArrowheads="1"/>
                    </p:cNvSpPr>
                    <p:nvPr/>
                  </p:nvSpPr>
                  <p:spPr bwMode="auto">
                    <a:xfrm>
                      <a:off x="3794" y="3120"/>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sp>
                  <p:nvSpPr>
                    <p:cNvPr id="34878" name="Oval 53"/>
                    <p:cNvSpPr>
                      <a:spLocks noChangeArrowheads="1"/>
                    </p:cNvSpPr>
                    <p:nvPr/>
                  </p:nvSpPr>
                  <p:spPr bwMode="auto">
                    <a:xfrm>
                      <a:off x="4162" y="3120"/>
                      <a:ext cx="58" cy="58"/>
                    </a:xfrm>
                    <a:prstGeom prst="ellipse">
                      <a:avLst/>
                    </a:prstGeom>
                    <a:solidFill>
                      <a:schemeClr val="tx1"/>
                    </a:solidFill>
                    <a:ln w="9525">
                      <a:solidFill>
                        <a:schemeClr val="tx1"/>
                      </a:solidFill>
                      <a:round/>
                      <a:headEnd/>
                      <a:tailEnd/>
                    </a:ln>
                  </p:spPr>
                  <p:txBody>
                    <a:bodyPr wrap="none" anchor="ctr"/>
                    <a:lstStyle/>
                    <a:p>
                      <a:endParaRPr lang="en-US">
                        <a:ln>
                          <a:solidFill>
                            <a:schemeClr val="tx1"/>
                          </a:solidFill>
                        </a:ln>
                      </a:endParaRPr>
                    </a:p>
                  </p:txBody>
                </p:sp>
              </p:grpSp>
              <p:grpSp>
                <p:nvGrpSpPr>
                  <p:cNvPr id="34850" name="Group 54"/>
                  <p:cNvGrpSpPr>
                    <a:grpSpLocks/>
                  </p:cNvGrpSpPr>
                  <p:nvPr/>
                </p:nvGrpSpPr>
                <p:grpSpPr bwMode="auto">
                  <a:xfrm>
                    <a:off x="832" y="986"/>
                    <a:ext cx="4492" cy="2927"/>
                    <a:chOff x="832" y="986"/>
                    <a:chExt cx="4492" cy="2927"/>
                  </a:xfrm>
                </p:grpSpPr>
                <p:sp>
                  <p:nvSpPr>
                    <p:cNvPr id="34851" name="Line 55"/>
                    <p:cNvSpPr>
                      <a:spLocks noChangeShapeType="1"/>
                    </p:cNvSpPr>
                    <p:nvPr/>
                  </p:nvSpPr>
                  <p:spPr bwMode="auto">
                    <a:xfrm>
                      <a:off x="1152" y="3312"/>
                      <a:ext cx="3840" cy="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grpSp>
                  <p:nvGrpSpPr>
                    <p:cNvPr id="34852" name="Group 56"/>
                    <p:cNvGrpSpPr>
                      <a:grpSpLocks/>
                    </p:cNvGrpSpPr>
                    <p:nvPr/>
                  </p:nvGrpSpPr>
                  <p:grpSpPr bwMode="auto">
                    <a:xfrm>
                      <a:off x="832" y="986"/>
                      <a:ext cx="416" cy="2422"/>
                      <a:chOff x="832" y="986"/>
                      <a:chExt cx="416" cy="2422"/>
                    </a:xfrm>
                  </p:grpSpPr>
                  <p:sp>
                    <p:nvSpPr>
                      <p:cNvPr id="34866" name="Line 57"/>
                      <p:cNvSpPr>
                        <a:spLocks noChangeShapeType="1"/>
                      </p:cNvSpPr>
                      <p:nvPr/>
                    </p:nvSpPr>
                    <p:spPr bwMode="auto">
                      <a:xfrm>
                        <a:off x="1152" y="1056"/>
                        <a:ext cx="0" cy="225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67" name="Text Box 58"/>
                      <p:cNvSpPr txBox="1">
                        <a:spLocks noChangeArrowheads="1"/>
                      </p:cNvSpPr>
                      <p:nvPr/>
                    </p:nvSpPr>
                    <p:spPr bwMode="auto">
                      <a:xfrm>
                        <a:off x="832" y="986"/>
                        <a:ext cx="320"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latin typeface="Times New Roman" pitchFamily="18" charset="0"/>
                          </a:rPr>
                          <a:t>4+</a:t>
                        </a:r>
                      </a:p>
                    </p:txBody>
                  </p:sp>
                  <p:sp>
                    <p:nvSpPr>
                      <p:cNvPr id="34868" name="Text Box 59"/>
                      <p:cNvSpPr txBox="1">
                        <a:spLocks noChangeArrowheads="1"/>
                      </p:cNvSpPr>
                      <p:nvPr/>
                    </p:nvSpPr>
                    <p:spPr bwMode="auto">
                      <a:xfrm>
                        <a:off x="854" y="1536"/>
                        <a:ext cx="320"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latin typeface="Times New Roman" pitchFamily="18" charset="0"/>
                          </a:rPr>
                          <a:t>3+</a:t>
                        </a:r>
                      </a:p>
                    </p:txBody>
                  </p:sp>
                  <p:sp>
                    <p:nvSpPr>
                      <p:cNvPr id="34869" name="Text Box 60"/>
                      <p:cNvSpPr txBox="1">
                        <a:spLocks noChangeArrowheads="1"/>
                      </p:cNvSpPr>
                      <p:nvPr/>
                    </p:nvSpPr>
                    <p:spPr bwMode="auto">
                      <a:xfrm>
                        <a:off x="832" y="2112"/>
                        <a:ext cx="320"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latin typeface="Times New Roman" pitchFamily="18" charset="0"/>
                          </a:rPr>
                          <a:t>2+</a:t>
                        </a:r>
                      </a:p>
                    </p:txBody>
                  </p:sp>
                  <p:sp>
                    <p:nvSpPr>
                      <p:cNvPr id="34870" name="Text Box 61"/>
                      <p:cNvSpPr txBox="1">
                        <a:spLocks noChangeArrowheads="1"/>
                      </p:cNvSpPr>
                      <p:nvPr/>
                    </p:nvSpPr>
                    <p:spPr bwMode="auto">
                      <a:xfrm>
                        <a:off x="832" y="2640"/>
                        <a:ext cx="320"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latin typeface="Times New Roman" pitchFamily="18" charset="0"/>
                          </a:rPr>
                          <a:t>1+</a:t>
                        </a:r>
                      </a:p>
                    </p:txBody>
                  </p:sp>
                  <p:sp>
                    <p:nvSpPr>
                      <p:cNvPr id="34871" name="Text Box 62"/>
                      <p:cNvSpPr txBox="1">
                        <a:spLocks noChangeArrowheads="1"/>
                      </p:cNvSpPr>
                      <p:nvPr/>
                    </p:nvSpPr>
                    <p:spPr bwMode="auto">
                      <a:xfrm>
                        <a:off x="864" y="3120"/>
                        <a:ext cx="212"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latin typeface="Times New Roman" pitchFamily="18" charset="0"/>
                          </a:rPr>
                          <a:t>0</a:t>
                        </a:r>
                      </a:p>
                    </p:txBody>
                  </p:sp>
                  <p:sp>
                    <p:nvSpPr>
                      <p:cNvPr id="34872" name="Line 63"/>
                      <p:cNvSpPr>
                        <a:spLocks noChangeShapeType="1"/>
                      </p:cNvSpPr>
                      <p:nvPr/>
                    </p:nvSpPr>
                    <p:spPr bwMode="auto">
                      <a:xfrm>
                        <a:off x="1152" y="1152"/>
                        <a:ext cx="96" cy="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73" name="Line 64"/>
                      <p:cNvSpPr>
                        <a:spLocks noChangeShapeType="1"/>
                      </p:cNvSpPr>
                      <p:nvPr/>
                    </p:nvSpPr>
                    <p:spPr bwMode="auto">
                      <a:xfrm>
                        <a:off x="1152" y="1680"/>
                        <a:ext cx="96" cy="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74" name="Line 65"/>
                      <p:cNvSpPr>
                        <a:spLocks noChangeShapeType="1"/>
                      </p:cNvSpPr>
                      <p:nvPr/>
                    </p:nvSpPr>
                    <p:spPr bwMode="auto">
                      <a:xfrm>
                        <a:off x="1152" y="2256"/>
                        <a:ext cx="96" cy="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75" name="Line 66"/>
                      <p:cNvSpPr>
                        <a:spLocks noChangeShapeType="1"/>
                      </p:cNvSpPr>
                      <p:nvPr/>
                    </p:nvSpPr>
                    <p:spPr bwMode="auto">
                      <a:xfrm>
                        <a:off x="1152" y="2784"/>
                        <a:ext cx="96" cy="0"/>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grpSp>
                <p:sp>
                  <p:nvSpPr>
                    <p:cNvPr id="34853" name="Line 67"/>
                    <p:cNvSpPr>
                      <a:spLocks noChangeShapeType="1"/>
                    </p:cNvSpPr>
                    <p:nvPr/>
                  </p:nvSpPr>
                  <p:spPr bwMode="auto">
                    <a:xfrm flipV="1">
                      <a:off x="1536"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54" name="Line 68"/>
                    <p:cNvSpPr>
                      <a:spLocks noChangeShapeType="1"/>
                    </p:cNvSpPr>
                    <p:nvPr/>
                  </p:nvSpPr>
                  <p:spPr bwMode="auto">
                    <a:xfrm flipV="1">
                      <a:off x="1920"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55" name="Line 69"/>
                    <p:cNvSpPr>
                      <a:spLocks noChangeShapeType="1"/>
                    </p:cNvSpPr>
                    <p:nvPr/>
                  </p:nvSpPr>
                  <p:spPr bwMode="auto">
                    <a:xfrm flipV="1">
                      <a:off x="2304"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56" name="Line 70"/>
                    <p:cNvSpPr>
                      <a:spLocks noChangeShapeType="1"/>
                    </p:cNvSpPr>
                    <p:nvPr/>
                  </p:nvSpPr>
                  <p:spPr bwMode="auto">
                    <a:xfrm flipV="1">
                      <a:off x="2688"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57" name="Line 71"/>
                    <p:cNvSpPr>
                      <a:spLocks noChangeShapeType="1"/>
                    </p:cNvSpPr>
                    <p:nvPr/>
                  </p:nvSpPr>
                  <p:spPr bwMode="auto">
                    <a:xfrm flipV="1">
                      <a:off x="3072"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58" name="Line 72"/>
                    <p:cNvSpPr>
                      <a:spLocks noChangeShapeType="1"/>
                    </p:cNvSpPr>
                    <p:nvPr/>
                  </p:nvSpPr>
                  <p:spPr bwMode="auto">
                    <a:xfrm flipV="1">
                      <a:off x="3456"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59" name="Line 73"/>
                    <p:cNvSpPr>
                      <a:spLocks noChangeShapeType="1"/>
                    </p:cNvSpPr>
                    <p:nvPr/>
                  </p:nvSpPr>
                  <p:spPr bwMode="auto">
                    <a:xfrm flipV="1">
                      <a:off x="3840"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60" name="Line 74"/>
                    <p:cNvSpPr>
                      <a:spLocks noChangeShapeType="1"/>
                    </p:cNvSpPr>
                    <p:nvPr/>
                  </p:nvSpPr>
                  <p:spPr bwMode="auto">
                    <a:xfrm flipV="1">
                      <a:off x="4224"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61" name="Line 75"/>
                    <p:cNvSpPr>
                      <a:spLocks noChangeShapeType="1"/>
                    </p:cNvSpPr>
                    <p:nvPr/>
                  </p:nvSpPr>
                  <p:spPr bwMode="auto">
                    <a:xfrm flipV="1">
                      <a:off x="4608" y="3216"/>
                      <a:ext cx="0" cy="96"/>
                    </a:xfrm>
                    <a:prstGeom prst="line">
                      <a:avLst/>
                    </a:prstGeom>
                    <a:noFill/>
                    <a:ln w="22225">
                      <a:solidFill>
                        <a:schemeClr val="tx1"/>
                      </a:solidFill>
                      <a:round/>
                      <a:headEnd/>
                      <a:tailEnd/>
                    </a:ln>
                  </p:spPr>
                  <p:txBody>
                    <a:bodyPr wrap="none" anchor="ctr"/>
                    <a:lstStyle/>
                    <a:p>
                      <a:endParaRPr lang="en-US">
                        <a:ln>
                          <a:solidFill>
                            <a:schemeClr val="tx1"/>
                          </a:solidFill>
                        </a:ln>
                      </a:endParaRPr>
                    </a:p>
                  </p:txBody>
                </p:sp>
                <p:sp>
                  <p:nvSpPr>
                    <p:cNvPr id="34862" name="Text Box 76"/>
                    <p:cNvSpPr txBox="1">
                      <a:spLocks noChangeArrowheads="1"/>
                    </p:cNvSpPr>
                    <p:nvPr/>
                  </p:nvSpPr>
                  <p:spPr bwMode="auto">
                    <a:xfrm>
                      <a:off x="1276" y="3337"/>
                      <a:ext cx="544"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rPr>
                        <a:t>1955</a:t>
                      </a:r>
                    </a:p>
                  </p:txBody>
                </p:sp>
                <p:sp>
                  <p:nvSpPr>
                    <p:cNvPr id="34863" name="Text Box 77"/>
                    <p:cNvSpPr txBox="1">
                      <a:spLocks noChangeArrowheads="1"/>
                    </p:cNvSpPr>
                    <p:nvPr/>
                  </p:nvSpPr>
                  <p:spPr bwMode="auto">
                    <a:xfrm>
                      <a:off x="3216" y="3337"/>
                      <a:ext cx="544"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rPr>
                        <a:t>1960</a:t>
                      </a:r>
                    </a:p>
                  </p:txBody>
                </p:sp>
                <p:sp>
                  <p:nvSpPr>
                    <p:cNvPr id="34864" name="Text Box 78"/>
                    <p:cNvSpPr txBox="1">
                      <a:spLocks noChangeArrowheads="1"/>
                    </p:cNvSpPr>
                    <p:nvPr/>
                  </p:nvSpPr>
                  <p:spPr bwMode="auto">
                    <a:xfrm>
                      <a:off x="4780" y="3337"/>
                      <a:ext cx="544"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rPr>
                        <a:t>1964</a:t>
                      </a:r>
                    </a:p>
                  </p:txBody>
                </p:sp>
                <p:sp>
                  <p:nvSpPr>
                    <p:cNvPr id="34865" name="Text Box 79"/>
                    <p:cNvSpPr txBox="1">
                      <a:spLocks noChangeArrowheads="1"/>
                    </p:cNvSpPr>
                    <p:nvPr/>
                  </p:nvSpPr>
                  <p:spPr bwMode="auto">
                    <a:xfrm>
                      <a:off x="2582" y="3625"/>
                      <a:ext cx="574" cy="288"/>
                    </a:xfrm>
                    <a:prstGeom prst="rect">
                      <a:avLst/>
                    </a:prstGeom>
                    <a:noFill/>
                    <a:ln w="9525">
                      <a:noFill/>
                      <a:miter lim="800000"/>
                      <a:headEnd/>
                      <a:tailEnd/>
                    </a:ln>
                  </p:spPr>
                  <p:txBody>
                    <a:bodyPr wrap="none">
                      <a:spAutoFit/>
                    </a:bodyPr>
                    <a:lstStyle/>
                    <a:p>
                      <a:pPr>
                        <a:spcBef>
                          <a:spcPct val="0"/>
                        </a:spcBef>
                        <a:buFontTx/>
                        <a:buNone/>
                      </a:pPr>
                      <a:r>
                        <a:rPr lang="en-US" sz="2400">
                          <a:ln>
                            <a:solidFill>
                              <a:schemeClr val="tx1"/>
                            </a:solidFill>
                          </a:ln>
                          <a:solidFill>
                            <a:schemeClr val="tx1"/>
                          </a:solidFill>
                        </a:rPr>
                        <a:t>TIME</a:t>
                      </a:r>
                    </a:p>
                  </p:txBody>
                </p:sp>
              </p:grpSp>
            </p:grpSp>
          </p:grpSp>
        </p:grpSp>
      </p:grpSp>
      <p:sp>
        <p:nvSpPr>
          <p:cNvPr id="34839" name="Text Box 80"/>
          <p:cNvSpPr txBox="1">
            <a:spLocks noChangeArrowheads="1"/>
          </p:cNvSpPr>
          <p:nvPr/>
        </p:nvSpPr>
        <p:spPr bwMode="auto">
          <a:xfrm rot="-5400000">
            <a:off x="135731" y="3285332"/>
            <a:ext cx="1554163"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ACTIVITY</a:t>
            </a:r>
          </a:p>
        </p:txBody>
      </p:sp>
      <p:grpSp>
        <p:nvGrpSpPr>
          <p:cNvPr id="87" name="Group 86"/>
          <p:cNvGrpSpPr/>
          <p:nvPr/>
        </p:nvGrpSpPr>
        <p:grpSpPr>
          <a:xfrm>
            <a:off x="4612164" y="2442374"/>
            <a:ext cx="1739579" cy="668114"/>
            <a:chOff x="4612164" y="2442374"/>
            <a:chExt cx="1739579" cy="668114"/>
          </a:xfrm>
        </p:grpSpPr>
        <p:cxnSp>
          <p:nvCxnSpPr>
            <p:cNvPr id="86" name="Straight Arrow Connector 85"/>
            <p:cNvCxnSpPr/>
            <p:nvPr/>
          </p:nvCxnSpPr>
          <p:spPr bwMode="auto">
            <a:xfrm rot="5400000">
              <a:off x="4607210" y="2929674"/>
              <a:ext cx="360834" cy="794"/>
            </a:xfrm>
            <a:prstGeom prst="straightConnector1">
              <a:avLst/>
            </a:prstGeom>
            <a:noFill/>
            <a:ln w="38100" cap="flat" cmpd="sng" algn="ctr">
              <a:solidFill>
                <a:srgbClr val="FF0000"/>
              </a:solidFill>
              <a:prstDash val="solid"/>
              <a:round/>
              <a:headEnd type="none" w="med" len="med"/>
              <a:tailEnd type="arrow" w="med" len="med"/>
            </a:ln>
            <a:effectLst/>
          </p:spPr>
        </p:cxnSp>
        <p:sp>
          <p:nvSpPr>
            <p:cNvPr id="89" name="TextBox 88"/>
            <p:cNvSpPr txBox="1"/>
            <p:nvPr/>
          </p:nvSpPr>
          <p:spPr>
            <a:xfrm>
              <a:off x="4612164" y="2442374"/>
              <a:ext cx="1739579" cy="338554"/>
            </a:xfrm>
            <a:prstGeom prst="rect">
              <a:avLst/>
            </a:prstGeom>
            <a:noFill/>
          </p:spPr>
          <p:txBody>
            <a:bodyPr wrap="none" rtlCol="0">
              <a:spAutoFit/>
            </a:bodyPr>
            <a:lstStyle/>
            <a:p>
              <a:pPr>
                <a:buNone/>
              </a:pPr>
              <a:r>
                <a:rPr lang="en-US" sz="1600" dirty="0" smtClean="0">
                  <a:solidFill>
                    <a:srgbClr val="FF0000"/>
                  </a:solidFill>
                </a:rPr>
                <a:t>Start of the study</a:t>
              </a:r>
              <a:endParaRPr lang="en-US" sz="1600" dirty="0">
                <a:solidFill>
                  <a:srgbClr val="FF0000"/>
                </a:solidFill>
              </a:endParaRPr>
            </a:p>
          </p:txBody>
        </p:sp>
      </p:grpSp>
      <p:sp>
        <p:nvSpPr>
          <p:cNvPr id="90" name="TextBox 89"/>
          <p:cNvSpPr txBox="1"/>
          <p:nvPr/>
        </p:nvSpPr>
        <p:spPr>
          <a:xfrm>
            <a:off x="4932040" y="3212976"/>
            <a:ext cx="1257075" cy="338554"/>
          </a:xfrm>
          <a:prstGeom prst="rect">
            <a:avLst/>
          </a:prstGeom>
          <a:noFill/>
        </p:spPr>
        <p:txBody>
          <a:bodyPr wrap="none" rtlCol="0">
            <a:spAutoFit/>
          </a:bodyPr>
          <a:lstStyle/>
          <a:p>
            <a:pPr>
              <a:buNone/>
            </a:pPr>
            <a:r>
              <a:rPr lang="en-US" sz="1600" dirty="0" smtClean="0">
                <a:solidFill>
                  <a:srgbClr val="FF0000"/>
                </a:solidFill>
              </a:rPr>
              <a:t>Intervention</a:t>
            </a:r>
            <a:endParaRPr lang="en-US" sz="1600" dirty="0">
              <a:solidFill>
                <a:srgbClr val="FF0000"/>
              </a:solidFill>
            </a:endParaRPr>
          </a:p>
        </p:txBody>
      </p:sp>
      <p:grpSp>
        <p:nvGrpSpPr>
          <p:cNvPr id="92" name="Group 91"/>
          <p:cNvGrpSpPr/>
          <p:nvPr/>
        </p:nvGrpSpPr>
        <p:grpSpPr>
          <a:xfrm>
            <a:off x="6216797" y="4221366"/>
            <a:ext cx="2088520" cy="657954"/>
            <a:chOff x="6216797" y="4221366"/>
            <a:chExt cx="2088520" cy="657954"/>
          </a:xfrm>
        </p:grpSpPr>
        <p:cxnSp>
          <p:nvCxnSpPr>
            <p:cNvPr id="88" name="Straight Arrow Connector 87"/>
            <p:cNvCxnSpPr/>
            <p:nvPr/>
          </p:nvCxnSpPr>
          <p:spPr bwMode="auto">
            <a:xfrm rot="5400000">
              <a:off x="6202340" y="4698506"/>
              <a:ext cx="360834" cy="794"/>
            </a:xfrm>
            <a:prstGeom prst="straightConnector1">
              <a:avLst/>
            </a:prstGeom>
            <a:noFill/>
            <a:ln w="38100" cap="flat" cmpd="sng" algn="ctr">
              <a:solidFill>
                <a:srgbClr val="FF0000"/>
              </a:solidFill>
              <a:prstDash val="solid"/>
              <a:round/>
              <a:headEnd type="none" w="med" len="med"/>
              <a:tailEnd type="arrow" w="med" len="med"/>
            </a:ln>
            <a:effectLst/>
          </p:spPr>
        </p:cxnSp>
        <p:sp>
          <p:nvSpPr>
            <p:cNvPr id="91" name="TextBox 90"/>
            <p:cNvSpPr txBox="1"/>
            <p:nvPr/>
          </p:nvSpPr>
          <p:spPr>
            <a:xfrm>
              <a:off x="6216797" y="4221366"/>
              <a:ext cx="2088520" cy="338554"/>
            </a:xfrm>
            <a:prstGeom prst="rect">
              <a:avLst/>
            </a:prstGeom>
            <a:noFill/>
          </p:spPr>
          <p:txBody>
            <a:bodyPr wrap="none" rtlCol="0">
              <a:spAutoFit/>
            </a:bodyPr>
            <a:lstStyle/>
            <a:p>
              <a:pPr>
                <a:buNone/>
              </a:pPr>
              <a:r>
                <a:rPr lang="en-US" sz="1600" dirty="0" smtClean="0">
                  <a:solidFill>
                    <a:srgbClr val="FF0000"/>
                  </a:solidFill>
                </a:rPr>
                <a:t>Assessment of effect</a:t>
              </a:r>
              <a:endParaRPr lang="en-US" sz="1600" dirty="0">
                <a:solidFill>
                  <a:srgbClr val="FF0000"/>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5" fill="hold"/>
                                        <p:tgtEl>
                                          <p:spTgt spid="3"/>
                                        </p:tgtEl>
                                      </p:cBhvr>
                                    </p:cmd>
                                  </p:childTnLst>
                                </p:cTn>
                              </p:par>
                              <p:par>
                                <p:cTn id="7" presetID="10" presetClass="entr" presetSubtype="0" fill="hold" nodeType="withEffect">
                                  <p:stCondLst>
                                    <p:cond delay="46000"/>
                                  </p:stCondLst>
                                  <p:childTnLst>
                                    <p:set>
                                      <p:cBhvr>
                                        <p:cTn id="8" dur="1" fill="hold">
                                          <p:stCondLst>
                                            <p:cond delay="0"/>
                                          </p:stCondLst>
                                        </p:cTn>
                                        <p:tgtEl>
                                          <p:spTgt spid="87"/>
                                        </p:tgtEl>
                                        <p:attrNameLst>
                                          <p:attrName>style.visibility</p:attrName>
                                        </p:attrNameLst>
                                      </p:cBhvr>
                                      <p:to>
                                        <p:strVal val="visible"/>
                                      </p:to>
                                    </p:set>
                                    <p:animEffect transition="in" filter="fade">
                                      <p:cBhvr>
                                        <p:cTn id="9" dur="3000"/>
                                        <p:tgtEl>
                                          <p:spTgt spid="87"/>
                                        </p:tgtEl>
                                      </p:cBhvr>
                                    </p:animEffect>
                                  </p:childTnLst>
                                </p:cTn>
                              </p:par>
                              <p:par>
                                <p:cTn id="10" presetID="10" presetClass="entr" presetSubtype="0" fill="hold" grpId="0" nodeType="withEffect">
                                  <p:stCondLst>
                                    <p:cond delay="4800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3000"/>
                                        <p:tgtEl>
                                          <p:spTgt spid="90"/>
                                        </p:tgtEl>
                                      </p:cBhvr>
                                    </p:animEffect>
                                  </p:childTnLst>
                                </p:cTn>
                              </p:par>
                              <p:par>
                                <p:cTn id="13" presetID="10" presetClass="entr" presetSubtype="0" fill="hold" nodeType="withEffect">
                                  <p:stCondLst>
                                    <p:cond delay="5600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3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9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45530" y="1988840"/>
            <a:ext cx="4133850" cy="531492"/>
          </a:xfrm>
          <a:prstGeom prst="rect">
            <a:avLst/>
          </a:prstGeom>
          <a:noFill/>
          <a:ln w="9525">
            <a:noFill/>
            <a:miter lim="800000"/>
            <a:headEnd/>
            <a:tailEnd/>
          </a:ln>
        </p:spPr>
        <p:txBody>
          <a:bodyPr>
            <a:spAutoFit/>
          </a:bodyPr>
          <a:lstStyle/>
          <a:p>
            <a:pPr>
              <a:lnSpc>
                <a:spcPct val="110000"/>
              </a:lnSpc>
              <a:spcBef>
                <a:spcPct val="0"/>
              </a:spcBef>
              <a:buFontTx/>
              <a:buNone/>
            </a:pPr>
            <a:r>
              <a:rPr lang="en-US" sz="2800" dirty="0" smtClean="0">
                <a:solidFill>
                  <a:schemeClr val="tx1"/>
                </a:solidFill>
              </a:rPr>
              <a:t>- No </a:t>
            </a:r>
            <a:r>
              <a:rPr lang="en-US" sz="2800" dirty="0">
                <a:solidFill>
                  <a:schemeClr val="tx1"/>
                </a:solidFill>
              </a:rPr>
              <a:t>control </a:t>
            </a:r>
            <a:r>
              <a:rPr lang="en-US" sz="2800" dirty="0" smtClean="0">
                <a:solidFill>
                  <a:schemeClr val="tx1"/>
                </a:solidFill>
              </a:rPr>
              <a:t>group</a:t>
            </a:r>
            <a:endParaRPr lang="en-US" sz="3200" dirty="0">
              <a:solidFill>
                <a:schemeClr val="tx1"/>
              </a:solidFill>
              <a:latin typeface="Times New Roman" pitchFamily="18" charset="0"/>
            </a:endParaRPr>
          </a:p>
        </p:txBody>
      </p:sp>
      <p:sp>
        <p:nvSpPr>
          <p:cNvPr id="648195" name="Rectangle 3"/>
          <p:cNvSpPr>
            <a:spLocks noGrp="1" noChangeArrowheads="1"/>
          </p:cNvSpPr>
          <p:nvPr>
            <p:ph type="title" idx="4294967295"/>
          </p:nvPr>
        </p:nvSpPr>
        <p:spPr>
          <a:xfrm>
            <a:off x="685800" y="-7064"/>
            <a:ext cx="7772400" cy="1143000"/>
          </a:xfrm>
        </p:spPr>
        <p:txBody>
          <a:bodyPr/>
          <a:lstStyle/>
          <a:p>
            <a:pPr>
              <a:defRPr/>
            </a:pPr>
            <a:r>
              <a:rPr lang="en-US" b="1" dirty="0" smtClean="0">
                <a:solidFill>
                  <a:schemeClr val="accent2"/>
                </a:solidFill>
                <a:effectLst>
                  <a:outerShdw blurRad="38100" dist="38100" dir="2700000" algn="tl">
                    <a:srgbClr val="C0C0C0"/>
                  </a:outerShdw>
                </a:effectLst>
                <a:latin typeface="Arial" charset="0"/>
              </a:rPr>
              <a:t>Un</a:t>
            </a:r>
            <a:r>
              <a:rPr lang="en-US" dirty="0" smtClean="0">
                <a:solidFill>
                  <a:srgbClr val="990033"/>
                </a:solidFill>
                <a:effectLst>
                  <a:outerShdw blurRad="38100" dist="38100" dir="2700000" algn="tl">
                    <a:srgbClr val="C0C0C0"/>
                  </a:outerShdw>
                </a:effectLst>
                <a:latin typeface="Arial" charset="0"/>
              </a:rPr>
              <a:t>controlled Clinical Trials</a:t>
            </a:r>
          </a:p>
        </p:txBody>
      </p:sp>
      <p:sp>
        <p:nvSpPr>
          <p:cNvPr id="648196" name="Text Box 4"/>
          <p:cNvSpPr txBox="1">
            <a:spLocks noChangeArrowheads="1"/>
          </p:cNvSpPr>
          <p:nvPr/>
        </p:nvSpPr>
        <p:spPr bwMode="auto">
          <a:xfrm>
            <a:off x="1135063" y="2492896"/>
            <a:ext cx="7822975" cy="523220"/>
          </a:xfrm>
          <a:prstGeom prst="rect">
            <a:avLst/>
          </a:prstGeom>
          <a:noFill/>
          <a:ln w="9525">
            <a:noFill/>
            <a:miter lim="800000"/>
            <a:headEnd/>
            <a:tailEnd/>
          </a:ln>
        </p:spPr>
        <p:txBody>
          <a:bodyPr wrap="none">
            <a:spAutoFit/>
          </a:bodyPr>
          <a:lstStyle/>
          <a:p>
            <a:pPr>
              <a:spcBef>
                <a:spcPct val="0"/>
              </a:spcBef>
              <a:buNone/>
            </a:pPr>
            <a:r>
              <a:rPr lang="en-US" sz="2800" dirty="0" smtClean="0">
                <a:solidFill>
                  <a:schemeClr val="tx1"/>
                </a:solidFill>
              </a:rPr>
              <a:t>-</a:t>
            </a:r>
            <a:r>
              <a:rPr lang="en-US" sz="2800" dirty="0" smtClean="0">
                <a:solidFill>
                  <a:srgbClr val="FF3399"/>
                </a:solidFill>
              </a:rPr>
              <a:t> </a:t>
            </a:r>
            <a:r>
              <a:rPr lang="en-US" sz="2800" dirty="0" smtClean="0">
                <a:solidFill>
                  <a:schemeClr val="tx1"/>
                </a:solidFill>
              </a:rPr>
              <a:t>Before/after </a:t>
            </a:r>
            <a:r>
              <a:rPr lang="en-US" sz="2800" dirty="0">
                <a:solidFill>
                  <a:schemeClr val="tx1"/>
                </a:solidFill>
              </a:rPr>
              <a:t>measurements in same </a:t>
            </a:r>
            <a:r>
              <a:rPr lang="en-US" sz="2800" dirty="0" smtClean="0">
                <a:solidFill>
                  <a:schemeClr val="tx1"/>
                </a:solidFill>
              </a:rPr>
              <a:t>individual </a:t>
            </a:r>
            <a:endParaRPr lang="en-US" sz="2000" dirty="0" smtClean="0">
              <a:solidFill>
                <a:schemeClr val="bg2"/>
              </a:solidFill>
            </a:endParaRPr>
          </a:p>
        </p:txBody>
      </p:sp>
      <p:grpSp>
        <p:nvGrpSpPr>
          <p:cNvPr id="2" name="Group 7"/>
          <p:cNvGrpSpPr>
            <a:grpSpLocks/>
          </p:cNvGrpSpPr>
          <p:nvPr/>
        </p:nvGrpSpPr>
        <p:grpSpPr bwMode="auto">
          <a:xfrm>
            <a:off x="1135063" y="2986905"/>
            <a:ext cx="7253288" cy="965201"/>
            <a:chOff x="715" y="2205"/>
            <a:chExt cx="4569" cy="608"/>
          </a:xfrm>
        </p:grpSpPr>
        <p:sp>
          <p:nvSpPr>
            <p:cNvPr id="33798" name="Text Box 5"/>
            <p:cNvSpPr txBox="1">
              <a:spLocks noChangeArrowheads="1"/>
            </p:cNvSpPr>
            <p:nvPr/>
          </p:nvSpPr>
          <p:spPr bwMode="auto">
            <a:xfrm>
              <a:off x="715" y="2205"/>
              <a:ext cx="4157" cy="327"/>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 Results not necessarily caused by drug</a:t>
              </a:r>
            </a:p>
          </p:txBody>
        </p:sp>
        <p:sp>
          <p:nvSpPr>
            <p:cNvPr id="33799" name="Text Box 6"/>
            <p:cNvSpPr txBox="1">
              <a:spLocks noChangeArrowheads="1"/>
            </p:cNvSpPr>
            <p:nvPr/>
          </p:nvSpPr>
          <p:spPr bwMode="auto">
            <a:xfrm>
              <a:off x="894" y="2483"/>
              <a:ext cx="4390" cy="33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dirty="0">
                  <a:solidFill>
                    <a:schemeClr val="tx1"/>
                  </a:solidFill>
                </a:rPr>
                <a:t>Natural </a:t>
              </a:r>
              <a:r>
                <a:rPr lang="en-US" sz="2800" dirty="0" smtClean="0">
                  <a:solidFill>
                    <a:schemeClr val="tx1"/>
                  </a:solidFill>
                </a:rPr>
                <a:t>variation in </a:t>
              </a:r>
              <a:r>
                <a:rPr lang="en-US" sz="2800" dirty="0">
                  <a:solidFill>
                    <a:schemeClr val="tx1"/>
                  </a:solidFill>
                </a:rPr>
                <a:t>disease </a:t>
              </a:r>
              <a:r>
                <a:rPr lang="en-US" sz="2800" dirty="0" smtClean="0">
                  <a:solidFill>
                    <a:schemeClr val="tx1"/>
                  </a:solidFill>
                </a:rPr>
                <a:t>progression</a:t>
              </a:r>
            </a:p>
          </p:txBody>
        </p:sp>
      </p:grpSp>
      <p:sp>
        <p:nvSpPr>
          <p:cNvPr id="8" name="Text Box 2"/>
          <p:cNvSpPr txBox="1">
            <a:spLocks noChangeArrowheads="1"/>
          </p:cNvSpPr>
          <p:nvPr/>
        </p:nvSpPr>
        <p:spPr bwMode="auto">
          <a:xfrm>
            <a:off x="510158" y="1412776"/>
            <a:ext cx="4133850" cy="523220"/>
          </a:xfrm>
          <a:prstGeom prst="rect">
            <a:avLst/>
          </a:prstGeom>
          <a:noFill/>
          <a:ln w="9525">
            <a:noFill/>
            <a:miter lim="800000"/>
            <a:headEnd/>
            <a:tailEnd/>
          </a:ln>
        </p:spPr>
        <p:txBody>
          <a:bodyPr>
            <a:spAutoFit/>
          </a:bodyPr>
          <a:lstStyle/>
          <a:p>
            <a:pPr>
              <a:spcBef>
                <a:spcPct val="0"/>
              </a:spcBef>
              <a:buFontTx/>
              <a:buNone/>
            </a:pPr>
            <a:r>
              <a:rPr lang="en-US" sz="2800" dirty="0" smtClean="0">
                <a:solidFill>
                  <a:schemeClr val="accent2"/>
                </a:solidFill>
              </a:rPr>
              <a:t>Problems:</a:t>
            </a:r>
            <a:endParaRPr lang="en-US" sz="3200" dirty="0">
              <a:solidFill>
                <a:schemeClr val="tx1"/>
              </a:solidFill>
              <a:latin typeface="Times New Roman" pitchFamily="18" charset="0"/>
            </a:endParaRPr>
          </a:p>
        </p:txBody>
      </p:sp>
      <p:grpSp>
        <p:nvGrpSpPr>
          <p:cNvPr id="3" name="Group 2"/>
          <p:cNvGrpSpPr/>
          <p:nvPr/>
        </p:nvGrpSpPr>
        <p:grpSpPr>
          <a:xfrm>
            <a:off x="1413248" y="4057908"/>
            <a:ext cx="3590800" cy="1171292"/>
            <a:chOff x="1413248" y="4057908"/>
            <a:chExt cx="3590800" cy="1171292"/>
          </a:xfrm>
        </p:grpSpPr>
        <p:sp>
          <p:nvSpPr>
            <p:cNvPr id="9" name="Text Box 6"/>
            <p:cNvSpPr txBox="1">
              <a:spLocks noChangeArrowheads="1"/>
            </p:cNvSpPr>
            <p:nvPr/>
          </p:nvSpPr>
          <p:spPr bwMode="auto">
            <a:xfrm>
              <a:off x="2109858" y="4521314"/>
              <a:ext cx="2894190" cy="707886"/>
            </a:xfrm>
            <a:prstGeom prst="rect">
              <a:avLst/>
            </a:prstGeom>
            <a:noFill/>
            <a:ln w="9525">
              <a:noFill/>
              <a:miter lim="800000"/>
              <a:headEnd/>
              <a:tailEnd/>
            </a:ln>
          </p:spPr>
          <p:txBody>
            <a:bodyPr wrap="none">
              <a:spAutoFit/>
            </a:bodyPr>
            <a:lstStyle/>
            <a:p>
              <a:pPr>
                <a:spcBef>
                  <a:spcPct val="0"/>
                </a:spcBef>
              </a:pPr>
              <a:r>
                <a:rPr lang="en-US" sz="2000" dirty="0" smtClean="0">
                  <a:solidFill>
                    <a:schemeClr val="bg2"/>
                  </a:solidFill>
                </a:rPr>
                <a:t> “Tender Loving Care” </a:t>
              </a:r>
            </a:p>
            <a:p>
              <a:pPr>
                <a:spcBef>
                  <a:spcPct val="0"/>
                </a:spcBef>
              </a:pPr>
              <a:r>
                <a:rPr lang="en-US" sz="2000" dirty="0" smtClean="0">
                  <a:solidFill>
                    <a:schemeClr val="bg2"/>
                  </a:solidFill>
                </a:rPr>
                <a:t> Attention</a:t>
              </a:r>
              <a:endParaRPr lang="en-US" sz="2000" dirty="0">
                <a:solidFill>
                  <a:schemeClr val="bg2"/>
                </a:solidFill>
              </a:endParaRPr>
            </a:p>
          </p:txBody>
        </p:sp>
        <p:sp>
          <p:nvSpPr>
            <p:cNvPr id="10" name="Text Box 6"/>
            <p:cNvSpPr txBox="1">
              <a:spLocks noChangeArrowheads="1"/>
            </p:cNvSpPr>
            <p:nvPr/>
          </p:nvSpPr>
          <p:spPr bwMode="auto">
            <a:xfrm>
              <a:off x="1413248" y="4057908"/>
              <a:ext cx="3565400" cy="52322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b="1" dirty="0" smtClean="0">
                  <a:solidFill>
                    <a:schemeClr val="accent2"/>
                  </a:solidFill>
                </a:rPr>
                <a:t>Hawthorne effect</a:t>
              </a:r>
              <a:endParaRPr lang="en-US" sz="2000" b="1" dirty="0">
                <a:solidFill>
                  <a:schemeClr val="accent2"/>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3017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2"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a:defRPr/>
            </a:pPr>
            <a:r>
              <a:rPr lang="en-US" dirty="0" smtClean="0">
                <a:solidFill>
                  <a:srgbClr val="990033"/>
                </a:solidFill>
                <a:effectLst>
                  <a:outerShdw blurRad="38100" dist="38100" dir="2700000" algn="tl">
                    <a:srgbClr val="C0C0C0"/>
                  </a:outerShdw>
                </a:effectLst>
                <a:latin typeface="Comic Sans MS" pitchFamily="66" charset="0"/>
              </a:rPr>
              <a:t>Thought for the day….</a:t>
            </a:r>
          </a:p>
        </p:txBody>
      </p:sp>
      <p:sp>
        <p:nvSpPr>
          <p:cNvPr id="8" name="TextBox 7"/>
          <p:cNvSpPr txBox="1"/>
          <p:nvPr/>
        </p:nvSpPr>
        <p:spPr>
          <a:xfrm>
            <a:off x="971600" y="1556792"/>
            <a:ext cx="7015062" cy="1754326"/>
          </a:xfrm>
          <a:prstGeom prst="rect">
            <a:avLst/>
          </a:prstGeom>
          <a:noFill/>
        </p:spPr>
        <p:txBody>
          <a:bodyPr wrap="square" rtlCol="0">
            <a:spAutoFit/>
          </a:bodyPr>
          <a:lstStyle/>
          <a:p>
            <a:pPr>
              <a:buNone/>
            </a:pPr>
            <a:r>
              <a:rPr lang="en-US" sz="3600" b="1" dirty="0" smtClean="0">
                <a:solidFill>
                  <a:srgbClr val="0070C0"/>
                </a:solidFill>
                <a:latin typeface="Comic Sans MS" pitchFamily="66" charset="0"/>
              </a:rPr>
              <a:t>“Being defeated is often a temporary condition. Giving up is what makes it permanent.”  </a:t>
            </a:r>
            <a:endParaRPr lang="en-US" sz="3600" b="1" dirty="0">
              <a:solidFill>
                <a:srgbClr val="0070C0"/>
              </a:solidFill>
              <a:latin typeface="Comic Sans MS" pitchFamily="66" charset="0"/>
            </a:endParaRPr>
          </a:p>
        </p:txBody>
      </p:sp>
      <p:sp>
        <p:nvSpPr>
          <p:cNvPr id="10" name="TextBox 9"/>
          <p:cNvSpPr txBox="1"/>
          <p:nvPr/>
        </p:nvSpPr>
        <p:spPr>
          <a:xfrm>
            <a:off x="4932040" y="3717032"/>
            <a:ext cx="2893741" cy="461665"/>
          </a:xfrm>
          <a:prstGeom prst="rect">
            <a:avLst/>
          </a:prstGeom>
          <a:noFill/>
        </p:spPr>
        <p:txBody>
          <a:bodyPr wrap="none" rtlCol="0">
            <a:spAutoFit/>
          </a:bodyPr>
          <a:lstStyle/>
          <a:p>
            <a:pPr>
              <a:buNone/>
            </a:pPr>
            <a:r>
              <a:rPr lang="en-US" sz="2400" dirty="0" smtClean="0">
                <a:latin typeface="Comic Sans MS" pitchFamily="66" charset="0"/>
              </a:rPr>
              <a:t>Marilyn von Savant</a:t>
            </a:r>
            <a:endParaRPr lang="en-US" sz="2400" dirty="0">
              <a:latin typeface="Comic Sans MS"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45530" y="1988840"/>
            <a:ext cx="4133850" cy="531492"/>
          </a:xfrm>
          <a:prstGeom prst="rect">
            <a:avLst/>
          </a:prstGeom>
          <a:noFill/>
          <a:ln w="9525">
            <a:noFill/>
            <a:miter lim="800000"/>
            <a:headEnd/>
            <a:tailEnd/>
          </a:ln>
        </p:spPr>
        <p:txBody>
          <a:bodyPr>
            <a:spAutoFit/>
          </a:bodyPr>
          <a:lstStyle/>
          <a:p>
            <a:pPr>
              <a:lnSpc>
                <a:spcPct val="110000"/>
              </a:lnSpc>
              <a:spcBef>
                <a:spcPct val="0"/>
              </a:spcBef>
              <a:buFontTx/>
              <a:buNone/>
            </a:pPr>
            <a:r>
              <a:rPr lang="en-US" sz="2800" dirty="0" smtClean="0">
                <a:solidFill>
                  <a:schemeClr val="tx1"/>
                </a:solidFill>
              </a:rPr>
              <a:t>- No </a:t>
            </a:r>
            <a:r>
              <a:rPr lang="en-US" sz="2800" dirty="0">
                <a:solidFill>
                  <a:schemeClr val="tx1"/>
                </a:solidFill>
              </a:rPr>
              <a:t>control </a:t>
            </a:r>
            <a:r>
              <a:rPr lang="en-US" sz="2800" dirty="0" smtClean="0">
                <a:solidFill>
                  <a:schemeClr val="tx1"/>
                </a:solidFill>
              </a:rPr>
              <a:t>group</a:t>
            </a:r>
            <a:endParaRPr lang="en-US" sz="3200" dirty="0">
              <a:solidFill>
                <a:schemeClr val="tx1"/>
              </a:solidFill>
              <a:latin typeface="Times New Roman" pitchFamily="18" charset="0"/>
            </a:endParaRPr>
          </a:p>
        </p:txBody>
      </p:sp>
      <p:sp>
        <p:nvSpPr>
          <p:cNvPr id="648195" name="Rectangle 3"/>
          <p:cNvSpPr>
            <a:spLocks noGrp="1" noChangeArrowheads="1"/>
          </p:cNvSpPr>
          <p:nvPr>
            <p:ph type="title" idx="4294967295"/>
          </p:nvPr>
        </p:nvSpPr>
        <p:spPr>
          <a:xfrm>
            <a:off x="685800" y="-7064"/>
            <a:ext cx="7772400" cy="1143000"/>
          </a:xfrm>
        </p:spPr>
        <p:txBody>
          <a:bodyPr/>
          <a:lstStyle/>
          <a:p>
            <a:pPr>
              <a:defRPr/>
            </a:pPr>
            <a:r>
              <a:rPr lang="en-US" b="1" dirty="0" smtClean="0">
                <a:solidFill>
                  <a:schemeClr val="accent2"/>
                </a:solidFill>
                <a:effectLst>
                  <a:outerShdw blurRad="38100" dist="38100" dir="2700000" algn="tl">
                    <a:srgbClr val="C0C0C0"/>
                  </a:outerShdw>
                </a:effectLst>
                <a:latin typeface="Arial" charset="0"/>
              </a:rPr>
              <a:t>Un</a:t>
            </a:r>
            <a:r>
              <a:rPr lang="en-US" dirty="0" smtClean="0">
                <a:solidFill>
                  <a:srgbClr val="990033"/>
                </a:solidFill>
                <a:effectLst>
                  <a:outerShdw blurRad="38100" dist="38100" dir="2700000" algn="tl">
                    <a:srgbClr val="C0C0C0"/>
                  </a:outerShdw>
                </a:effectLst>
                <a:latin typeface="Arial" charset="0"/>
              </a:rPr>
              <a:t>controlled Clinical Trials</a:t>
            </a:r>
          </a:p>
        </p:txBody>
      </p:sp>
      <p:sp>
        <p:nvSpPr>
          <p:cNvPr id="648196" name="Text Box 4"/>
          <p:cNvSpPr txBox="1">
            <a:spLocks noChangeArrowheads="1"/>
          </p:cNvSpPr>
          <p:nvPr/>
        </p:nvSpPr>
        <p:spPr bwMode="auto">
          <a:xfrm>
            <a:off x="1135063" y="2492896"/>
            <a:ext cx="7822975" cy="523220"/>
          </a:xfrm>
          <a:prstGeom prst="rect">
            <a:avLst/>
          </a:prstGeom>
          <a:noFill/>
          <a:ln w="9525">
            <a:noFill/>
            <a:miter lim="800000"/>
            <a:headEnd/>
            <a:tailEnd/>
          </a:ln>
        </p:spPr>
        <p:txBody>
          <a:bodyPr wrap="none">
            <a:spAutoFit/>
          </a:bodyPr>
          <a:lstStyle/>
          <a:p>
            <a:pPr>
              <a:spcBef>
                <a:spcPct val="0"/>
              </a:spcBef>
              <a:buNone/>
            </a:pPr>
            <a:r>
              <a:rPr lang="en-US" sz="2800" dirty="0" smtClean="0">
                <a:solidFill>
                  <a:schemeClr val="tx1"/>
                </a:solidFill>
              </a:rPr>
              <a:t>-</a:t>
            </a:r>
            <a:r>
              <a:rPr lang="en-US" sz="2800" dirty="0" smtClean="0">
                <a:solidFill>
                  <a:srgbClr val="FF3399"/>
                </a:solidFill>
              </a:rPr>
              <a:t> </a:t>
            </a:r>
            <a:r>
              <a:rPr lang="en-US" sz="2800" dirty="0" smtClean="0">
                <a:solidFill>
                  <a:schemeClr val="tx1"/>
                </a:solidFill>
              </a:rPr>
              <a:t>Before/after </a:t>
            </a:r>
            <a:r>
              <a:rPr lang="en-US" sz="2800" dirty="0">
                <a:solidFill>
                  <a:schemeClr val="tx1"/>
                </a:solidFill>
              </a:rPr>
              <a:t>measurements in same </a:t>
            </a:r>
            <a:r>
              <a:rPr lang="en-US" sz="2800" dirty="0" smtClean="0">
                <a:solidFill>
                  <a:schemeClr val="tx1"/>
                </a:solidFill>
              </a:rPr>
              <a:t>individual </a:t>
            </a:r>
            <a:endParaRPr lang="en-US" sz="2000" dirty="0" smtClean="0">
              <a:solidFill>
                <a:schemeClr val="bg2"/>
              </a:solidFill>
            </a:endParaRPr>
          </a:p>
        </p:txBody>
      </p:sp>
      <p:grpSp>
        <p:nvGrpSpPr>
          <p:cNvPr id="2" name="Group 7"/>
          <p:cNvGrpSpPr>
            <a:grpSpLocks/>
          </p:cNvGrpSpPr>
          <p:nvPr/>
        </p:nvGrpSpPr>
        <p:grpSpPr bwMode="auto">
          <a:xfrm>
            <a:off x="1135063" y="2986905"/>
            <a:ext cx="7253288" cy="965201"/>
            <a:chOff x="715" y="2205"/>
            <a:chExt cx="4569" cy="608"/>
          </a:xfrm>
        </p:grpSpPr>
        <p:sp>
          <p:nvSpPr>
            <p:cNvPr id="33798" name="Text Box 5"/>
            <p:cNvSpPr txBox="1">
              <a:spLocks noChangeArrowheads="1"/>
            </p:cNvSpPr>
            <p:nvPr/>
          </p:nvSpPr>
          <p:spPr bwMode="auto">
            <a:xfrm>
              <a:off x="715" y="2205"/>
              <a:ext cx="4157" cy="327"/>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 Results not necessarily caused by drug</a:t>
              </a:r>
            </a:p>
          </p:txBody>
        </p:sp>
        <p:sp>
          <p:nvSpPr>
            <p:cNvPr id="33799" name="Text Box 6"/>
            <p:cNvSpPr txBox="1">
              <a:spLocks noChangeArrowheads="1"/>
            </p:cNvSpPr>
            <p:nvPr/>
          </p:nvSpPr>
          <p:spPr bwMode="auto">
            <a:xfrm>
              <a:off x="894" y="2483"/>
              <a:ext cx="4390" cy="33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dirty="0">
                  <a:solidFill>
                    <a:schemeClr val="tx1"/>
                  </a:solidFill>
                </a:rPr>
                <a:t>Natural </a:t>
              </a:r>
              <a:r>
                <a:rPr lang="en-US" sz="2800" dirty="0" smtClean="0">
                  <a:solidFill>
                    <a:schemeClr val="tx1"/>
                  </a:solidFill>
                </a:rPr>
                <a:t>variation in </a:t>
              </a:r>
              <a:r>
                <a:rPr lang="en-US" sz="2800" dirty="0">
                  <a:solidFill>
                    <a:schemeClr val="tx1"/>
                  </a:solidFill>
                </a:rPr>
                <a:t>disease </a:t>
              </a:r>
              <a:r>
                <a:rPr lang="en-US" sz="2800" dirty="0" smtClean="0">
                  <a:solidFill>
                    <a:schemeClr val="tx1"/>
                  </a:solidFill>
                </a:rPr>
                <a:t>progression</a:t>
              </a:r>
            </a:p>
          </p:txBody>
        </p:sp>
      </p:grpSp>
      <p:sp>
        <p:nvSpPr>
          <p:cNvPr id="8" name="Text Box 2"/>
          <p:cNvSpPr txBox="1">
            <a:spLocks noChangeArrowheads="1"/>
          </p:cNvSpPr>
          <p:nvPr/>
        </p:nvSpPr>
        <p:spPr bwMode="auto">
          <a:xfrm>
            <a:off x="510158" y="1412776"/>
            <a:ext cx="4133850" cy="523220"/>
          </a:xfrm>
          <a:prstGeom prst="rect">
            <a:avLst/>
          </a:prstGeom>
          <a:noFill/>
          <a:ln w="9525">
            <a:noFill/>
            <a:miter lim="800000"/>
            <a:headEnd/>
            <a:tailEnd/>
          </a:ln>
        </p:spPr>
        <p:txBody>
          <a:bodyPr>
            <a:spAutoFit/>
          </a:bodyPr>
          <a:lstStyle/>
          <a:p>
            <a:pPr>
              <a:spcBef>
                <a:spcPct val="0"/>
              </a:spcBef>
              <a:buFontTx/>
              <a:buNone/>
            </a:pPr>
            <a:r>
              <a:rPr lang="en-US" sz="2800" dirty="0" smtClean="0">
                <a:solidFill>
                  <a:schemeClr val="accent2"/>
                </a:solidFill>
              </a:rPr>
              <a:t>Problems:</a:t>
            </a:r>
            <a:endParaRPr lang="en-US" sz="3200" dirty="0">
              <a:solidFill>
                <a:schemeClr val="tx1"/>
              </a:solidFill>
              <a:latin typeface="Times New Roman" pitchFamily="18" charset="0"/>
            </a:endParaRPr>
          </a:p>
        </p:txBody>
      </p:sp>
      <p:sp>
        <p:nvSpPr>
          <p:cNvPr id="9" name="Text Box 6"/>
          <p:cNvSpPr txBox="1">
            <a:spLocks noChangeArrowheads="1"/>
          </p:cNvSpPr>
          <p:nvPr/>
        </p:nvSpPr>
        <p:spPr bwMode="auto">
          <a:xfrm>
            <a:off x="2526325" y="5661248"/>
            <a:ext cx="2909771" cy="707886"/>
          </a:xfrm>
          <a:prstGeom prst="rect">
            <a:avLst/>
          </a:prstGeom>
          <a:noFill/>
          <a:ln w="9525">
            <a:noFill/>
            <a:miter lim="800000"/>
            <a:headEnd/>
            <a:tailEnd/>
          </a:ln>
        </p:spPr>
        <p:txBody>
          <a:bodyPr wrap="none">
            <a:spAutoFit/>
          </a:bodyPr>
          <a:lstStyle/>
          <a:p>
            <a:pPr>
              <a:spcBef>
                <a:spcPct val="0"/>
              </a:spcBef>
            </a:pPr>
            <a:r>
              <a:rPr lang="en-US" sz="2000" dirty="0" smtClean="0">
                <a:solidFill>
                  <a:schemeClr val="bg2"/>
                </a:solidFill>
              </a:rPr>
              <a:t> Hi values to decrease </a:t>
            </a:r>
          </a:p>
          <a:p>
            <a:pPr>
              <a:spcBef>
                <a:spcPct val="0"/>
              </a:spcBef>
            </a:pPr>
            <a:r>
              <a:rPr lang="en-US" sz="2000" dirty="0" smtClean="0">
                <a:solidFill>
                  <a:schemeClr val="bg2"/>
                </a:solidFill>
              </a:rPr>
              <a:t> Lo values to increase</a:t>
            </a:r>
            <a:endParaRPr lang="en-US" sz="2000" dirty="0">
              <a:solidFill>
                <a:schemeClr val="bg2"/>
              </a:solidFill>
            </a:endParaRPr>
          </a:p>
        </p:txBody>
      </p:sp>
      <p:sp>
        <p:nvSpPr>
          <p:cNvPr id="10" name="Text Box 6"/>
          <p:cNvSpPr txBox="1">
            <a:spLocks noChangeArrowheads="1"/>
          </p:cNvSpPr>
          <p:nvPr/>
        </p:nvSpPr>
        <p:spPr bwMode="auto">
          <a:xfrm>
            <a:off x="1416776" y="3841884"/>
            <a:ext cx="3358548" cy="52322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dirty="0" smtClean="0">
                <a:solidFill>
                  <a:schemeClr val="tx1"/>
                </a:solidFill>
              </a:rPr>
              <a:t>Hawthorne effect</a:t>
            </a:r>
            <a:endParaRPr lang="en-US" sz="2000" dirty="0">
              <a:solidFill>
                <a:schemeClr val="tx1"/>
              </a:solidFill>
            </a:endParaRPr>
          </a:p>
        </p:txBody>
      </p:sp>
      <p:grpSp>
        <p:nvGrpSpPr>
          <p:cNvPr id="3" name="Group 2"/>
          <p:cNvGrpSpPr/>
          <p:nvPr/>
        </p:nvGrpSpPr>
        <p:grpSpPr>
          <a:xfrm>
            <a:off x="1419100" y="4561964"/>
            <a:ext cx="6753300" cy="1159098"/>
            <a:chOff x="1419100" y="4561964"/>
            <a:chExt cx="6753300" cy="1159098"/>
          </a:xfrm>
        </p:grpSpPr>
        <p:sp>
          <p:nvSpPr>
            <p:cNvPr id="11" name="Text Box 6"/>
            <p:cNvSpPr txBox="1">
              <a:spLocks noChangeArrowheads="1"/>
            </p:cNvSpPr>
            <p:nvPr/>
          </p:nvSpPr>
          <p:spPr bwMode="auto">
            <a:xfrm>
              <a:off x="1419100" y="4561964"/>
              <a:ext cx="4842992" cy="52322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b="1" dirty="0" smtClean="0">
                  <a:solidFill>
                    <a:schemeClr val="accent2"/>
                  </a:solidFill>
                </a:rPr>
                <a:t>Regression to the mean</a:t>
              </a:r>
              <a:endParaRPr lang="en-US" sz="2000" b="1" dirty="0">
                <a:solidFill>
                  <a:schemeClr val="accent2"/>
                </a:solidFill>
              </a:endParaRPr>
            </a:p>
          </p:txBody>
        </p:sp>
        <p:sp>
          <p:nvSpPr>
            <p:cNvPr id="12" name="Text Box 6"/>
            <p:cNvSpPr txBox="1">
              <a:spLocks noChangeArrowheads="1"/>
            </p:cNvSpPr>
            <p:nvPr/>
          </p:nvSpPr>
          <p:spPr bwMode="auto">
            <a:xfrm>
              <a:off x="2205702" y="5013176"/>
              <a:ext cx="5966698" cy="707886"/>
            </a:xfrm>
            <a:prstGeom prst="rect">
              <a:avLst/>
            </a:prstGeom>
            <a:noFill/>
            <a:ln w="9525">
              <a:noFill/>
              <a:miter lim="800000"/>
              <a:headEnd/>
              <a:tailEnd/>
            </a:ln>
          </p:spPr>
          <p:txBody>
            <a:bodyPr wrap="none">
              <a:spAutoFit/>
            </a:bodyPr>
            <a:lstStyle/>
            <a:p>
              <a:pPr>
                <a:spcBef>
                  <a:spcPct val="0"/>
                </a:spcBef>
                <a:buNone/>
              </a:pPr>
              <a:r>
                <a:rPr lang="en-US" sz="2000" dirty="0" smtClean="0">
                  <a:solidFill>
                    <a:schemeClr val="bg2"/>
                  </a:solidFill>
                </a:rPr>
                <a:t>For continuous variables (e.g. BP), when repeated </a:t>
              </a:r>
            </a:p>
            <a:p>
              <a:pPr>
                <a:spcBef>
                  <a:spcPct val="0"/>
                </a:spcBef>
                <a:buNone/>
              </a:pPr>
              <a:r>
                <a:rPr lang="en-US" sz="2000" dirty="0" smtClean="0">
                  <a:solidFill>
                    <a:schemeClr val="bg2"/>
                  </a:solidFill>
                </a:rPr>
                <a:t>measurements are done, the tendency for:</a:t>
              </a:r>
              <a:endParaRPr lang="en-US" sz="2000" dirty="0">
                <a:solidFill>
                  <a:schemeClr val="bg2"/>
                </a:solidFil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09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45530" y="1988840"/>
            <a:ext cx="4133850" cy="531492"/>
          </a:xfrm>
          <a:prstGeom prst="rect">
            <a:avLst/>
          </a:prstGeom>
          <a:noFill/>
          <a:ln w="9525">
            <a:noFill/>
            <a:miter lim="800000"/>
            <a:headEnd/>
            <a:tailEnd/>
          </a:ln>
        </p:spPr>
        <p:txBody>
          <a:bodyPr>
            <a:spAutoFit/>
          </a:bodyPr>
          <a:lstStyle/>
          <a:p>
            <a:pPr>
              <a:lnSpc>
                <a:spcPct val="110000"/>
              </a:lnSpc>
              <a:spcBef>
                <a:spcPct val="0"/>
              </a:spcBef>
              <a:buFontTx/>
              <a:buNone/>
            </a:pPr>
            <a:r>
              <a:rPr lang="en-US" sz="2800" dirty="0" smtClean="0">
                <a:solidFill>
                  <a:schemeClr val="tx1"/>
                </a:solidFill>
              </a:rPr>
              <a:t>- No </a:t>
            </a:r>
            <a:r>
              <a:rPr lang="en-US" sz="2800" dirty="0">
                <a:solidFill>
                  <a:schemeClr val="tx1"/>
                </a:solidFill>
              </a:rPr>
              <a:t>control </a:t>
            </a:r>
            <a:r>
              <a:rPr lang="en-US" sz="2800" dirty="0" smtClean="0">
                <a:solidFill>
                  <a:schemeClr val="tx1"/>
                </a:solidFill>
              </a:rPr>
              <a:t>group</a:t>
            </a:r>
            <a:endParaRPr lang="en-US" sz="3200" dirty="0">
              <a:solidFill>
                <a:schemeClr val="tx1"/>
              </a:solidFill>
              <a:latin typeface="Times New Roman" pitchFamily="18" charset="0"/>
            </a:endParaRPr>
          </a:p>
        </p:txBody>
      </p:sp>
      <p:sp>
        <p:nvSpPr>
          <p:cNvPr id="648195" name="Rectangle 3"/>
          <p:cNvSpPr>
            <a:spLocks noGrp="1" noChangeArrowheads="1"/>
          </p:cNvSpPr>
          <p:nvPr>
            <p:ph type="title" idx="4294967295"/>
          </p:nvPr>
        </p:nvSpPr>
        <p:spPr>
          <a:xfrm>
            <a:off x="685800" y="-7064"/>
            <a:ext cx="7772400" cy="1143000"/>
          </a:xfrm>
        </p:spPr>
        <p:txBody>
          <a:bodyPr/>
          <a:lstStyle/>
          <a:p>
            <a:pPr>
              <a:defRPr/>
            </a:pPr>
            <a:r>
              <a:rPr lang="en-US" b="1" dirty="0" smtClean="0">
                <a:solidFill>
                  <a:schemeClr val="accent2"/>
                </a:solidFill>
                <a:effectLst>
                  <a:outerShdw blurRad="38100" dist="38100" dir="2700000" algn="tl">
                    <a:srgbClr val="C0C0C0"/>
                  </a:outerShdw>
                </a:effectLst>
                <a:latin typeface="Arial" charset="0"/>
              </a:rPr>
              <a:t>Un</a:t>
            </a:r>
            <a:r>
              <a:rPr lang="en-US" dirty="0" smtClean="0">
                <a:solidFill>
                  <a:srgbClr val="990033"/>
                </a:solidFill>
                <a:effectLst>
                  <a:outerShdw blurRad="38100" dist="38100" dir="2700000" algn="tl">
                    <a:srgbClr val="C0C0C0"/>
                  </a:outerShdw>
                </a:effectLst>
                <a:latin typeface="Arial" charset="0"/>
              </a:rPr>
              <a:t>controlled Clinical Trials</a:t>
            </a:r>
          </a:p>
        </p:txBody>
      </p:sp>
      <p:sp>
        <p:nvSpPr>
          <p:cNvPr id="648196" name="Text Box 4"/>
          <p:cNvSpPr txBox="1">
            <a:spLocks noChangeArrowheads="1"/>
          </p:cNvSpPr>
          <p:nvPr/>
        </p:nvSpPr>
        <p:spPr bwMode="auto">
          <a:xfrm>
            <a:off x="1135063" y="2492896"/>
            <a:ext cx="7822975" cy="523220"/>
          </a:xfrm>
          <a:prstGeom prst="rect">
            <a:avLst/>
          </a:prstGeom>
          <a:noFill/>
          <a:ln w="9525">
            <a:noFill/>
            <a:miter lim="800000"/>
            <a:headEnd/>
            <a:tailEnd/>
          </a:ln>
        </p:spPr>
        <p:txBody>
          <a:bodyPr wrap="none">
            <a:spAutoFit/>
          </a:bodyPr>
          <a:lstStyle/>
          <a:p>
            <a:pPr>
              <a:spcBef>
                <a:spcPct val="0"/>
              </a:spcBef>
              <a:buNone/>
            </a:pPr>
            <a:r>
              <a:rPr lang="en-US" sz="2800" dirty="0" smtClean="0">
                <a:solidFill>
                  <a:schemeClr val="tx1"/>
                </a:solidFill>
              </a:rPr>
              <a:t>-</a:t>
            </a:r>
            <a:r>
              <a:rPr lang="en-US" sz="2800" dirty="0" smtClean="0">
                <a:solidFill>
                  <a:srgbClr val="FF3399"/>
                </a:solidFill>
              </a:rPr>
              <a:t> </a:t>
            </a:r>
            <a:r>
              <a:rPr lang="en-US" sz="2800" dirty="0" smtClean="0">
                <a:solidFill>
                  <a:schemeClr val="tx1"/>
                </a:solidFill>
              </a:rPr>
              <a:t>Before/after </a:t>
            </a:r>
            <a:r>
              <a:rPr lang="en-US" sz="2800" dirty="0">
                <a:solidFill>
                  <a:schemeClr val="tx1"/>
                </a:solidFill>
              </a:rPr>
              <a:t>measurements in same </a:t>
            </a:r>
            <a:r>
              <a:rPr lang="en-US" sz="2800" dirty="0" smtClean="0">
                <a:solidFill>
                  <a:schemeClr val="tx1"/>
                </a:solidFill>
              </a:rPr>
              <a:t>individual </a:t>
            </a:r>
            <a:endParaRPr lang="en-US" sz="2000" dirty="0" smtClean="0">
              <a:solidFill>
                <a:schemeClr val="bg2"/>
              </a:solidFill>
            </a:endParaRPr>
          </a:p>
        </p:txBody>
      </p:sp>
      <p:grpSp>
        <p:nvGrpSpPr>
          <p:cNvPr id="2" name="Group 7"/>
          <p:cNvGrpSpPr>
            <a:grpSpLocks/>
          </p:cNvGrpSpPr>
          <p:nvPr/>
        </p:nvGrpSpPr>
        <p:grpSpPr bwMode="auto">
          <a:xfrm>
            <a:off x="1135063" y="2986905"/>
            <a:ext cx="7253288" cy="965201"/>
            <a:chOff x="715" y="2205"/>
            <a:chExt cx="4569" cy="608"/>
          </a:xfrm>
        </p:grpSpPr>
        <p:sp>
          <p:nvSpPr>
            <p:cNvPr id="33798" name="Text Box 5"/>
            <p:cNvSpPr txBox="1">
              <a:spLocks noChangeArrowheads="1"/>
            </p:cNvSpPr>
            <p:nvPr/>
          </p:nvSpPr>
          <p:spPr bwMode="auto">
            <a:xfrm>
              <a:off x="715" y="2205"/>
              <a:ext cx="4157" cy="327"/>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 Results not necessarily caused by drug</a:t>
              </a:r>
            </a:p>
          </p:txBody>
        </p:sp>
        <p:sp>
          <p:nvSpPr>
            <p:cNvPr id="33799" name="Text Box 6"/>
            <p:cNvSpPr txBox="1">
              <a:spLocks noChangeArrowheads="1"/>
            </p:cNvSpPr>
            <p:nvPr/>
          </p:nvSpPr>
          <p:spPr bwMode="auto">
            <a:xfrm>
              <a:off x="894" y="2483"/>
              <a:ext cx="4390" cy="33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dirty="0">
                  <a:solidFill>
                    <a:schemeClr val="tx1"/>
                  </a:solidFill>
                </a:rPr>
                <a:t>Natural </a:t>
              </a:r>
              <a:r>
                <a:rPr lang="en-US" sz="2800" dirty="0" smtClean="0">
                  <a:solidFill>
                    <a:schemeClr val="tx1"/>
                  </a:solidFill>
                </a:rPr>
                <a:t>variation in </a:t>
              </a:r>
              <a:r>
                <a:rPr lang="en-US" sz="2800" dirty="0">
                  <a:solidFill>
                    <a:schemeClr val="tx1"/>
                  </a:solidFill>
                </a:rPr>
                <a:t>disease </a:t>
              </a:r>
              <a:r>
                <a:rPr lang="en-US" sz="2800" dirty="0" smtClean="0">
                  <a:solidFill>
                    <a:schemeClr val="tx1"/>
                  </a:solidFill>
                </a:rPr>
                <a:t>progression</a:t>
              </a:r>
            </a:p>
          </p:txBody>
        </p:sp>
      </p:grpSp>
      <p:sp>
        <p:nvSpPr>
          <p:cNvPr id="8" name="Text Box 2"/>
          <p:cNvSpPr txBox="1">
            <a:spLocks noChangeArrowheads="1"/>
          </p:cNvSpPr>
          <p:nvPr/>
        </p:nvSpPr>
        <p:spPr bwMode="auto">
          <a:xfrm>
            <a:off x="510158" y="1412776"/>
            <a:ext cx="4133850" cy="523220"/>
          </a:xfrm>
          <a:prstGeom prst="rect">
            <a:avLst/>
          </a:prstGeom>
          <a:noFill/>
          <a:ln w="9525">
            <a:noFill/>
            <a:miter lim="800000"/>
            <a:headEnd/>
            <a:tailEnd/>
          </a:ln>
        </p:spPr>
        <p:txBody>
          <a:bodyPr>
            <a:spAutoFit/>
          </a:bodyPr>
          <a:lstStyle/>
          <a:p>
            <a:pPr>
              <a:spcBef>
                <a:spcPct val="0"/>
              </a:spcBef>
              <a:buFontTx/>
              <a:buNone/>
            </a:pPr>
            <a:r>
              <a:rPr lang="en-US" sz="2800" dirty="0" smtClean="0">
                <a:solidFill>
                  <a:schemeClr val="accent2"/>
                </a:solidFill>
              </a:rPr>
              <a:t>Problems:</a:t>
            </a:r>
            <a:endParaRPr lang="en-US" sz="3200" dirty="0">
              <a:solidFill>
                <a:schemeClr val="tx1"/>
              </a:solidFill>
              <a:latin typeface="Times New Roman" pitchFamily="18" charset="0"/>
            </a:endParaRPr>
          </a:p>
        </p:txBody>
      </p:sp>
      <p:sp>
        <p:nvSpPr>
          <p:cNvPr id="10" name="Text Box 6"/>
          <p:cNvSpPr txBox="1">
            <a:spLocks noChangeArrowheads="1"/>
          </p:cNvSpPr>
          <p:nvPr/>
        </p:nvSpPr>
        <p:spPr bwMode="auto">
          <a:xfrm>
            <a:off x="1429476" y="3841884"/>
            <a:ext cx="3358548" cy="52322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dirty="0" smtClean="0">
                <a:solidFill>
                  <a:schemeClr val="tx1"/>
                </a:solidFill>
              </a:rPr>
              <a:t>Hawthorne effect</a:t>
            </a:r>
            <a:endParaRPr lang="en-US" sz="2000" dirty="0">
              <a:solidFill>
                <a:schemeClr val="tx1"/>
              </a:solidFill>
            </a:endParaRPr>
          </a:p>
        </p:txBody>
      </p:sp>
      <p:sp>
        <p:nvSpPr>
          <p:cNvPr id="11" name="Text Box 6"/>
          <p:cNvSpPr txBox="1">
            <a:spLocks noChangeArrowheads="1"/>
          </p:cNvSpPr>
          <p:nvPr/>
        </p:nvSpPr>
        <p:spPr bwMode="auto">
          <a:xfrm>
            <a:off x="1429048" y="4261232"/>
            <a:ext cx="4466287" cy="52322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dirty="0" smtClean="0">
                <a:solidFill>
                  <a:schemeClr val="tx1"/>
                </a:solidFill>
              </a:rPr>
              <a:t>Regression to the mean</a:t>
            </a:r>
            <a:endParaRPr lang="en-US" sz="2000" dirty="0">
              <a:solidFill>
                <a:schemeClr val="tx1"/>
              </a:solidFill>
            </a:endParaRPr>
          </a:p>
        </p:txBody>
      </p:sp>
      <p:sp>
        <p:nvSpPr>
          <p:cNvPr id="13" name="Text Box 6"/>
          <p:cNvSpPr txBox="1">
            <a:spLocks noChangeArrowheads="1"/>
          </p:cNvSpPr>
          <p:nvPr/>
        </p:nvSpPr>
        <p:spPr bwMode="auto">
          <a:xfrm>
            <a:off x="1437556" y="4869160"/>
            <a:ext cx="4940776" cy="523220"/>
          </a:xfrm>
          <a:prstGeom prst="rect">
            <a:avLst/>
          </a:prstGeom>
          <a:noFill/>
          <a:ln w="9525">
            <a:noFill/>
            <a:miter lim="800000"/>
            <a:headEnd/>
            <a:tailEnd/>
          </a:ln>
        </p:spPr>
        <p:txBody>
          <a:bodyPr wrap="none">
            <a:spAutoFit/>
          </a:bodyPr>
          <a:lstStyle/>
          <a:p>
            <a:pPr marL="457200" indent="-457200">
              <a:spcBef>
                <a:spcPct val="0"/>
              </a:spcBef>
              <a:buFont typeface="Wingdings" pitchFamily="2" charset="2"/>
              <a:buChar char="§"/>
            </a:pPr>
            <a:r>
              <a:rPr lang="en-US" sz="2800" b="1" dirty="0" smtClean="0">
                <a:solidFill>
                  <a:schemeClr val="accent2"/>
                </a:solidFill>
              </a:rPr>
              <a:t>Predictable improvement</a:t>
            </a:r>
            <a:endParaRPr lang="en-US" sz="2000" b="1" dirty="0">
              <a:solidFill>
                <a:schemeClr val="accent2"/>
              </a:solidFill>
            </a:endParaRPr>
          </a:p>
        </p:txBody>
      </p:sp>
      <p:grpSp>
        <p:nvGrpSpPr>
          <p:cNvPr id="4" name="Group 3"/>
          <p:cNvGrpSpPr/>
          <p:nvPr/>
        </p:nvGrpSpPr>
        <p:grpSpPr>
          <a:xfrm>
            <a:off x="2072804" y="5313908"/>
            <a:ext cx="4388589" cy="1021318"/>
            <a:chOff x="2072804" y="5313908"/>
            <a:chExt cx="4388589" cy="1021318"/>
          </a:xfrm>
        </p:grpSpPr>
        <p:sp>
          <p:nvSpPr>
            <p:cNvPr id="9" name="Text Box 6"/>
            <p:cNvSpPr txBox="1">
              <a:spLocks noChangeArrowheads="1"/>
            </p:cNvSpPr>
            <p:nvPr/>
          </p:nvSpPr>
          <p:spPr bwMode="auto">
            <a:xfrm>
              <a:off x="2339752" y="5627340"/>
              <a:ext cx="4121641" cy="707886"/>
            </a:xfrm>
            <a:prstGeom prst="rect">
              <a:avLst/>
            </a:prstGeom>
            <a:noFill/>
            <a:ln w="9525">
              <a:noFill/>
              <a:miter lim="800000"/>
              <a:headEnd/>
              <a:tailEnd/>
            </a:ln>
          </p:spPr>
          <p:txBody>
            <a:bodyPr wrap="none">
              <a:spAutoFit/>
            </a:bodyPr>
            <a:lstStyle/>
            <a:p>
              <a:pPr>
                <a:spcBef>
                  <a:spcPct val="0"/>
                </a:spcBef>
              </a:pPr>
              <a:r>
                <a:rPr lang="en-US" sz="2000" dirty="0" smtClean="0">
                  <a:solidFill>
                    <a:schemeClr val="bg2"/>
                  </a:solidFill>
                </a:rPr>
                <a:t> With antibiotics – well in 7 days </a:t>
              </a:r>
            </a:p>
            <a:p>
              <a:pPr>
                <a:spcBef>
                  <a:spcPct val="0"/>
                </a:spcBef>
              </a:pPr>
              <a:r>
                <a:rPr lang="en-US" sz="2000" dirty="0" smtClean="0">
                  <a:solidFill>
                    <a:schemeClr val="bg2"/>
                  </a:solidFill>
                </a:rPr>
                <a:t> Untreated – well in 1 week</a:t>
              </a:r>
              <a:endParaRPr lang="en-US" sz="2000" dirty="0">
                <a:solidFill>
                  <a:schemeClr val="bg2"/>
                </a:solidFill>
              </a:endParaRPr>
            </a:p>
          </p:txBody>
        </p:sp>
        <p:sp>
          <p:nvSpPr>
            <p:cNvPr id="14" name="Text Box 6"/>
            <p:cNvSpPr txBox="1">
              <a:spLocks noChangeArrowheads="1"/>
            </p:cNvSpPr>
            <p:nvPr/>
          </p:nvSpPr>
          <p:spPr bwMode="auto">
            <a:xfrm>
              <a:off x="2072804" y="5313908"/>
              <a:ext cx="1436868" cy="400110"/>
            </a:xfrm>
            <a:prstGeom prst="rect">
              <a:avLst/>
            </a:prstGeom>
            <a:noFill/>
            <a:ln w="9525">
              <a:noFill/>
              <a:miter lim="800000"/>
              <a:headEnd/>
              <a:tailEnd/>
            </a:ln>
          </p:spPr>
          <p:txBody>
            <a:bodyPr wrap="none">
              <a:spAutoFit/>
            </a:bodyPr>
            <a:lstStyle/>
            <a:p>
              <a:pPr>
                <a:spcBef>
                  <a:spcPct val="0"/>
                </a:spcBef>
                <a:buNone/>
              </a:pPr>
              <a:r>
                <a:rPr lang="en-US" sz="2000" dirty="0" smtClean="0">
                  <a:solidFill>
                    <a:schemeClr val="bg2"/>
                  </a:solidFill>
                </a:rPr>
                <a:t>A flu / cold:</a:t>
              </a:r>
              <a:endParaRPr lang="en-US" sz="2000" dirty="0">
                <a:solidFill>
                  <a:schemeClr val="bg2"/>
                </a:solidFil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5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8"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3000"/>
                                        <p:tgtEl>
                                          <p:spTgt spid="13"/>
                                        </p:tgtEl>
                                      </p:cBhvr>
                                    </p:animEffect>
                                  </p:childTnLst>
                                </p:cTn>
                              </p:par>
                              <p:par>
                                <p:cTn id="10" presetID="10" presetClass="entr" presetSubtype="0" fill="hold" nodeType="withEffect">
                                  <p:stCondLst>
                                    <p:cond delay="6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39552" y="1196752"/>
            <a:ext cx="7858893" cy="3145476"/>
          </a:xfrm>
          <a:prstGeom prst="rect">
            <a:avLst/>
          </a:prstGeom>
          <a:noFill/>
          <a:ln w="9525">
            <a:noFill/>
            <a:miter lim="800000"/>
            <a:headEnd/>
            <a:tailEnd/>
          </a:ln>
        </p:spPr>
        <p:txBody>
          <a:bodyPr wrap="square">
            <a:spAutoFit/>
          </a:bodyPr>
          <a:lstStyle/>
          <a:p>
            <a:pPr>
              <a:spcBef>
                <a:spcPct val="0"/>
              </a:spcBef>
              <a:buFontTx/>
              <a:buNone/>
            </a:pPr>
            <a:r>
              <a:rPr lang="en-US" sz="3200" dirty="0">
                <a:solidFill>
                  <a:schemeClr val="tx1"/>
                </a:solidFill>
              </a:rPr>
              <a:t>Characteristics:</a:t>
            </a:r>
          </a:p>
          <a:p>
            <a:pPr>
              <a:lnSpc>
                <a:spcPct val="130000"/>
              </a:lnSpc>
              <a:spcBef>
                <a:spcPct val="0"/>
              </a:spcBef>
              <a:buFontTx/>
              <a:buNone/>
            </a:pPr>
            <a:r>
              <a:rPr lang="en-US" sz="3200" dirty="0">
                <a:solidFill>
                  <a:schemeClr val="tx1"/>
                </a:solidFill>
              </a:rPr>
              <a:t>	</a:t>
            </a:r>
            <a:r>
              <a:rPr lang="en-US" sz="3200" dirty="0">
                <a:solidFill>
                  <a:srgbClr val="FF3399"/>
                </a:solidFill>
              </a:rPr>
              <a:t>- Always has control group</a:t>
            </a:r>
          </a:p>
          <a:p>
            <a:pPr>
              <a:lnSpc>
                <a:spcPct val="130000"/>
              </a:lnSpc>
              <a:spcBef>
                <a:spcPct val="0"/>
              </a:spcBef>
              <a:buFontTx/>
              <a:buNone/>
            </a:pPr>
            <a:r>
              <a:rPr lang="en-US" sz="3200" dirty="0">
                <a:solidFill>
                  <a:srgbClr val="FF3399"/>
                </a:solidFill>
              </a:rPr>
              <a:t>		</a:t>
            </a:r>
            <a:r>
              <a:rPr lang="en-US" sz="3200" dirty="0">
                <a:solidFill>
                  <a:srgbClr val="008080"/>
                </a:solidFill>
              </a:rPr>
              <a:t>* gets no test treatment</a:t>
            </a:r>
          </a:p>
          <a:p>
            <a:pPr>
              <a:lnSpc>
                <a:spcPct val="130000"/>
              </a:lnSpc>
              <a:spcBef>
                <a:spcPct val="0"/>
              </a:spcBef>
              <a:buFontTx/>
              <a:buNone/>
            </a:pPr>
            <a:r>
              <a:rPr lang="en-US" sz="3200" dirty="0">
                <a:solidFill>
                  <a:srgbClr val="008080"/>
                </a:solidFill>
              </a:rPr>
              <a:t>		* otherwise </a:t>
            </a:r>
            <a:r>
              <a:rPr lang="en-US" sz="3200" dirty="0" smtClean="0">
                <a:solidFill>
                  <a:srgbClr val="008080"/>
                </a:solidFill>
              </a:rPr>
              <a:t>similar to treatment/ 		   intervention group </a:t>
            </a:r>
            <a:r>
              <a:rPr lang="en-US" sz="2000" dirty="0" smtClean="0">
                <a:solidFill>
                  <a:schemeClr val="bg2"/>
                </a:solidFill>
                <a:latin typeface="Times New Roman" pitchFamily="18" charset="0"/>
              </a:rPr>
              <a:t>(E.g., age, sex, SES)</a:t>
            </a:r>
            <a:endParaRPr lang="en-US" sz="2000" dirty="0">
              <a:solidFill>
                <a:schemeClr val="bg2"/>
              </a:solidFill>
              <a:latin typeface="Times New Roman" pitchFamily="18" charset="0"/>
            </a:endParaRPr>
          </a:p>
        </p:txBody>
      </p:sp>
      <p:sp>
        <p:nvSpPr>
          <p:cNvPr id="651267" name="Rectangle 3"/>
          <p:cNvSpPr>
            <a:spLocks noGrp="1" noChangeArrowheads="1"/>
          </p:cNvSpPr>
          <p:nvPr>
            <p:ph type="title" idx="4294967295"/>
          </p:nvPr>
        </p:nvSpPr>
        <p:spPr>
          <a:xfrm>
            <a:off x="685800" y="398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Randomized Clinical Trials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685800" y="398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rgbClr val="990033"/>
                </a:solidFill>
                <a:effectLst>
                  <a:outerShdw blurRad="38100" dist="38100" dir="2700000" algn="tl">
                    <a:srgbClr val="C0C0C0"/>
                  </a:outerShdw>
                </a:effectLst>
                <a:uLnTx/>
                <a:uFillTx/>
                <a:latin typeface="Arial" charset="0"/>
                <a:ea typeface="+mj-ea"/>
                <a:cs typeface="+mj-cs"/>
              </a:rPr>
              <a:t>Randomized Clinical Trials</a:t>
            </a:r>
            <a:endPar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sp>
        <p:nvSpPr>
          <p:cNvPr id="37890" name="Text Box 2"/>
          <p:cNvSpPr txBox="1">
            <a:spLocks noChangeArrowheads="1"/>
          </p:cNvSpPr>
          <p:nvPr/>
        </p:nvSpPr>
        <p:spPr bwMode="auto">
          <a:xfrm>
            <a:off x="539552" y="1196752"/>
            <a:ext cx="5958682" cy="1815882"/>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Characteristics:</a:t>
            </a:r>
          </a:p>
          <a:p>
            <a:pPr>
              <a:lnSpc>
                <a:spcPct val="130000"/>
              </a:lnSpc>
              <a:spcBef>
                <a:spcPct val="0"/>
              </a:spcBef>
              <a:buFontTx/>
              <a:buNone/>
            </a:pPr>
            <a:r>
              <a:rPr lang="en-US" sz="3200" dirty="0">
                <a:solidFill>
                  <a:schemeClr val="tx1"/>
                </a:solidFill>
              </a:rPr>
              <a:t>	- Always has control group</a:t>
            </a:r>
          </a:p>
          <a:p>
            <a:pPr>
              <a:lnSpc>
                <a:spcPct val="120000"/>
              </a:lnSpc>
              <a:spcBef>
                <a:spcPct val="0"/>
              </a:spcBef>
              <a:buFontTx/>
              <a:buNone/>
            </a:pPr>
            <a:r>
              <a:rPr lang="en-US" sz="3200" dirty="0">
                <a:solidFill>
                  <a:schemeClr val="tx1"/>
                </a:solidFill>
              </a:rPr>
              <a:t>	</a:t>
            </a:r>
            <a:r>
              <a:rPr lang="en-US" sz="3200" dirty="0">
                <a:solidFill>
                  <a:srgbClr val="FF3399"/>
                </a:solidFill>
              </a:rPr>
              <a:t>- Random </a:t>
            </a:r>
            <a:r>
              <a:rPr lang="en-US" sz="3200" dirty="0" smtClean="0">
                <a:solidFill>
                  <a:srgbClr val="FF3399"/>
                </a:solidFill>
              </a:rPr>
              <a:t>allocation:</a:t>
            </a:r>
            <a:endParaRPr lang="en-US" sz="3000" dirty="0">
              <a:solidFill>
                <a:schemeClr val="tx1"/>
              </a:solidFill>
              <a:latin typeface="Times New Roman" pitchFamily="18" charset="0"/>
            </a:endParaRPr>
          </a:p>
        </p:txBody>
      </p:sp>
      <p:grpSp>
        <p:nvGrpSpPr>
          <p:cNvPr id="2" name="Group 1"/>
          <p:cNvGrpSpPr/>
          <p:nvPr/>
        </p:nvGrpSpPr>
        <p:grpSpPr>
          <a:xfrm>
            <a:off x="1755894" y="2844225"/>
            <a:ext cx="6056466" cy="1448871"/>
            <a:chOff x="1755894" y="2844225"/>
            <a:chExt cx="6056466" cy="1448871"/>
          </a:xfrm>
        </p:grpSpPr>
        <p:sp>
          <p:nvSpPr>
            <p:cNvPr id="9" name="TextBox 8"/>
            <p:cNvSpPr txBox="1"/>
            <p:nvPr/>
          </p:nvSpPr>
          <p:spPr>
            <a:xfrm>
              <a:off x="1755894" y="2844225"/>
              <a:ext cx="6056466" cy="584775"/>
            </a:xfrm>
            <a:prstGeom prst="rect">
              <a:avLst/>
            </a:prstGeom>
            <a:noFill/>
          </p:spPr>
          <p:txBody>
            <a:bodyPr wrap="none" rtlCol="0">
              <a:spAutoFit/>
            </a:bodyPr>
            <a:lstStyle/>
            <a:p>
              <a:pPr marL="514350" indent="-514350">
                <a:buFont typeface="Wingdings" pitchFamily="2" charset="2"/>
                <a:buChar char="§"/>
              </a:pPr>
              <a:r>
                <a:rPr lang="en-US" sz="3200" dirty="0" smtClean="0">
                  <a:solidFill>
                    <a:srgbClr val="0070C0"/>
                  </a:solidFill>
                </a:rPr>
                <a:t>Equal chance of allocation to:</a:t>
              </a:r>
            </a:p>
          </p:txBody>
        </p:sp>
        <p:sp>
          <p:nvSpPr>
            <p:cNvPr id="11" name="TextBox 10"/>
            <p:cNvSpPr txBox="1"/>
            <p:nvPr/>
          </p:nvSpPr>
          <p:spPr>
            <a:xfrm>
              <a:off x="2339752" y="3337828"/>
              <a:ext cx="4249305" cy="523220"/>
            </a:xfrm>
            <a:prstGeom prst="rect">
              <a:avLst/>
            </a:prstGeom>
            <a:noFill/>
          </p:spPr>
          <p:txBody>
            <a:bodyPr wrap="none" rtlCol="0">
              <a:spAutoFit/>
            </a:bodyPr>
            <a:lstStyle/>
            <a:p>
              <a:pPr marL="514350" indent="-514350">
                <a:buNone/>
              </a:pPr>
              <a:r>
                <a:rPr lang="en-US" sz="2800" dirty="0" smtClean="0">
                  <a:solidFill>
                    <a:srgbClr val="008080"/>
                  </a:solidFill>
                </a:rPr>
                <a:t>• Treatment (Intervention)</a:t>
              </a:r>
            </a:p>
          </p:txBody>
        </p:sp>
        <p:sp>
          <p:nvSpPr>
            <p:cNvPr id="12" name="TextBox 11"/>
            <p:cNvSpPr txBox="1"/>
            <p:nvPr/>
          </p:nvSpPr>
          <p:spPr>
            <a:xfrm>
              <a:off x="2339752" y="3769876"/>
              <a:ext cx="1569660" cy="523220"/>
            </a:xfrm>
            <a:prstGeom prst="rect">
              <a:avLst/>
            </a:prstGeom>
            <a:noFill/>
          </p:spPr>
          <p:txBody>
            <a:bodyPr wrap="none" rtlCol="0">
              <a:spAutoFit/>
            </a:bodyPr>
            <a:lstStyle/>
            <a:p>
              <a:pPr marL="514350" indent="-514350">
                <a:buNone/>
              </a:pPr>
              <a:r>
                <a:rPr lang="en-US" sz="2800" dirty="0" smtClean="0">
                  <a:solidFill>
                    <a:srgbClr val="008080"/>
                  </a:solidFill>
                </a:rPr>
                <a:t>• Control</a:t>
              </a:r>
            </a:p>
          </p:txBody>
        </p:sp>
      </p:grpSp>
      <p:sp>
        <p:nvSpPr>
          <p:cNvPr id="13" name="TextBox 12"/>
          <p:cNvSpPr txBox="1"/>
          <p:nvPr/>
        </p:nvSpPr>
        <p:spPr>
          <a:xfrm>
            <a:off x="1750058" y="4365104"/>
            <a:ext cx="6816290" cy="1027974"/>
          </a:xfrm>
          <a:prstGeom prst="rect">
            <a:avLst/>
          </a:prstGeom>
          <a:noFill/>
        </p:spPr>
        <p:txBody>
          <a:bodyPr wrap="none" rtlCol="0">
            <a:spAutoFit/>
          </a:bodyPr>
          <a:lstStyle/>
          <a:p>
            <a:pPr marL="514350" indent="-514350">
              <a:buFont typeface="Wingdings" pitchFamily="2" charset="2"/>
              <a:buChar char="§"/>
            </a:pPr>
            <a:r>
              <a:rPr lang="en-US" sz="3200" dirty="0" smtClean="0">
                <a:solidFill>
                  <a:srgbClr val="0070C0"/>
                </a:solidFill>
              </a:rPr>
              <a:t>Known &amp; unknown </a:t>
            </a:r>
            <a:r>
              <a:rPr lang="en-US" sz="2400" dirty="0" smtClean="0">
                <a:solidFill>
                  <a:srgbClr val="0070C0"/>
                </a:solidFill>
              </a:rPr>
              <a:t>factors related to</a:t>
            </a:r>
          </a:p>
          <a:p>
            <a:pPr marL="514350" indent="-514350">
              <a:buNone/>
            </a:pPr>
            <a:r>
              <a:rPr lang="en-US" sz="2400" dirty="0">
                <a:solidFill>
                  <a:srgbClr val="0070C0"/>
                </a:solidFill>
              </a:rPr>
              <a:t>	</a:t>
            </a:r>
            <a:r>
              <a:rPr lang="en-US" sz="2400" dirty="0" smtClean="0">
                <a:solidFill>
                  <a:srgbClr val="0070C0"/>
                </a:solidFill>
              </a:rPr>
              <a:t>the prognosis (outcome) is distributed evenly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7890">
                                            <p:txEl>
                                              <p:pRg st="2" end="2"/>
                                            </p:txEl>
                                          </p:spTgt>
                                        </p:tgtEl>
                                        <p:attrNameLst>
                                          <p:attrName>style.visibility</p:attrName>
                                        </p:attrNameLst>
                                      </p:cBhvr>
                                      <p:to>
                                        <p:strVal val="visible"/>
                                      </p:to>
                                    </p:set>
                                    <p:animEffect transition="in" filter="fade">
                                      <p:cBhvr>
                                        <p:cTn id="9" dur="3000"/>
                                        <p:tgtEl>
                                          <p:spTgt spid="37890">
                                            <p:txEl>
                                              <p:pRg st="2" end="2"/>
                                            </p:txEl>
                                          </p:spTgt>
                                        </p:tgtEl>
                                      </p:cBhvr>
                                    </p:animEffect>
                                  </p:childTnLst>
                                </p:cTn>
                              </p:par>
                              <p:par>
                                <p:cTn id="10" presetID="10" presetClass="entr" presetSubtype="0" fill="hold" nodeType="withEffect">
                                  <p:stCondLst>
                                    <p:cond delay="4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39552" y="1196752"/>
            <a:ext cx="8352928" cy="2997744"/>
          </a:xfrm>
          <a:prstGeom prst="rect">
            <a:avLst/>
          </a:prstGeom>
          <a:noFill/>
          <a:ln w="9525">
            <a:noFill/>
            <a:miter lim="800000"/>
            <a:headEnd/>
            <a:tailEnd/>
          </a:ln>
        </p:spPr>
        <p:txBody>
          <a:bodyPr wrap="square">
            <a:spAutoFit/>
          </a:bodyPr>
          <a:lstStyle/>
          <a:p>
            <a:pPr>
              <a:spcBef>
                <a:spcPct val="0"/>
              </a:spcBef>
              <a:buFontTx/>
              <a:buNone/>
            </a:pPr>
            <a:r>
              <a:rPr lang="en-US" sz="3200" dirty="0">
                <a:solidFill>
                  <a:schemeClr val="tx1"/>
                </a:solidFill>
              </a:rPr>
              <a:t>Characteristics:</a:t>
            </a:r>
          </a:p>
          <a:p>
            <a:pPr>
              <a:lnSpc>
                <a:spcPct val="130000"/>
              </a:lnSpc>
              <a:spcBef>
                <a:spcPct val="0"/>
              </a:spcBef>
              <a:buFontTx/>
              <a:buNone/>
            </a:pPr>
            <a:r>
              <a:rPr lang="en-US" sz="3200" dirty="0">
                <a:solidFill>
                  <a:schemeClr val="tx1"/>
                </a:solidFill>
              </a:rPr>
              <a:t>	- Always control group</a:t>
            </a:r>
          </a:p>
          <a:p>
            <a:pPr>
              <a:lnSpc>
                <a:spcPct val="120000"/>
              </a:lnSpc>
              <a:spcBef>
                <a:spcPct val="0"/>
              </a:spcBef>
              <a:buFontTx/>
              <a:buNone/>
            </a:pPr>
            <a:r>
              <a:rPr lang="en-US" sz="3200" dirty="0">
                <a:solidFill>
                  <a:schemeClr val="tx1"/>
                </a:solidFill>
              </a:rPr>
              <a:t>	- Random allocation</a:t>
            </a:r>
          </a:p>
          <a:p>
            <a:pPr>
              <a:lnSpc>
                <a:spcPct val="120000"/>
              </a:lnSpc>
              <a:spcBef>
                <a:spcPct val="0"/>
              </a:spcBef>
              <a:buFontTx/>
              <a:buNone/>
            </a:pPr>
            <a:r>
              <a:rPr lang="en-US" sz="3200" dirty="0">
                <a:solidFill>
                  <a:schemeClr val="tx1"/>
                </a:solidFill>
              </a:rPr>
              <a:t>	</a:t>
            </a:r>
            <a:r>
              <a:rPr lang="en-US" sz="3200" dirty="0">
                <a:solidFill>
                  <a:srgbClr val="FF3399"/>
                </a:solidFill>
              </a:rPr>
              <a:t>- Blinding </a:t>
            </a:r>
          </a:p>
          <a:p>
            <a:pPr>
              <a:lnSpc>
                <a:spcPct val="120000"/>
              </a:lnSpc>
              <a:spcBef>
                <a:spcPct val="0"/>
              </a:spcBef>
              <a:buFontTx/>
              <a:buNone/>
            </a:pPr>
            <a:r>
              <a:rPr lang="en-US" sz="3200" dirty="0">
                <a:solidFill>
                  <a:srgbClr val="FF3399"/>
                </a:solidFill>
              </a:rPr>
              <a:t>		</a:t>
            </a:r>
            <a:r>
              <a:rPr lang="en-US" sz="3200" dirty="0">
                <a:solidFill>
                  <a:srgbClr val="008080"/>
                </a:solidFill>
                <a:sym typeface="Symbol" pitchFamily="18" charset="2"/>
              </a:rPr>
              <a:t> placebo for control </a:t>
            </a:r>
            <a:r>
              <a:rPr lang="en-US" sz="3200" dirty="0" smtClean="0">
                <a:solidFill>
                  <a:srgbClr val="008080"/>
                </a:solidFill>
                <a:sym typeface="Symbol" pitchFamily="18" charset="2"/>
              </a:rPr>
              <a:t>group</a:t>
            </a:r>
          </a:p>
        </p:txBody>
      </p:sp>
      <p:sp>
        <p:nvSpPr>
          <p:cNvPr id="4" name="Rectangle 3"/>
          <p:cNvSpPr txBox="1">
            <a:spLocks noChangeArrowheads="1"/>
          </p:cNvSpPr>
          <p:nvPr/>
        </p:nvSpPr>
        <p:spPr bwMode="auto">
          <a:xfrm>
            <a:off x="685800" y="398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rgbClr val="990033"/>
                </a:solidFill>
                <a:effectLst>
                  <a:outerShdw blurRad="38100" dist="38100" dir="2700000" algn="tl">
                    <a:srgbClr val="C0C0C0"/>
                  </a:outerShdw>
                </a:effectLst>
                <a:uLnTx/>
                <a:uFillTx/>
                <a:latin typeface="Arial" charset="0"/>
                <a:ea typeface="+mj-ea"/>
                <a:cs typeface="+mj-cs"/>
              </a:rPr>
              <a:t>Randomized Clinical Trials</a:t>
            </a:r>
            <a:endPar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2" name="TextBox 1"/>
          <p:cNvSpPr txBox="1"/>
          <p:nvPr/>
        </p:nvSpPr>
        <p:spPr>
          <a:xfrm>
            <a:off x="3269002" y="4191471"/>
            <a:ext cx="4358886" cy="904863"/>
          </a:xfrm>
          <a:prstGeom prst="rect">
            <a:avLst/>
          </a:prstGeom>
          <a:noFill/>
        </p:spPr>
        <p:txBody>
          <a:bodyPr wrap="none" rtlCol="0">
            <a:spAutoFit/>
          </a:bodyPr>
          <a:lstStyle/>
          <a:p>
            <a:pPr>
              <a:buNone/>
            </a:pPr>
            <a:r>
              <a:rPr lang="en-US" sz="2400" dirty="0" smtClean="0">
                <a:solidFill>
                  <a:schemeClr val="tx1">
                    <a:lumMod val="50000"/>
                    <a:lumOff val="50000"/>
                  </a:schemeClr>
                </a:solidFill>
              </a:rPr>
              <a:t>Fish oil vs. corn oil: smell/taste</a:t>
            </a:r>
          </a:p>
          <a:p>
            <a:pPr>
              <a:buNone/>
            </a:pPr>
            <a:r>
              <a:rPr lang="el-GR" sz="2400" dirty="0" smtClean="0">
                <a:solidFill>
                  <a:schemeClr val="tx1">
                    <a:lumMod val="50000"/>
                    <a:lumOff val="50000"/>
                  </a:schemeClr>
                </a:solidFill>
              </a:rPr>
              <a:t>β</a:t>
            </a:r>
            <a:r>
              <a:rPr lang="en-US" sz="2400" dirty="0" smtClean="0">
                <a:solidFill>
                  <a:schemeClr val="tx1">
                    <a:lumMod val="50000"/>
                    <a:lumOff val="50000"/>
                  </a:schemeClr>
                </a:solidFill>
              </a:rPr>
              <a:t>-blockers: cold hands/feet</a:t>
            </a:r>
            <a:endParaRPr lang="en-US" sz="2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3"/>
                                        </p:tgtEl>
                                      </p:cBhvr>
                                    </p:cmd>
                                  </p:childTnLst>
                                </p:cTn>
                              </p:par>
                              <p:par>
                                <p:cTn id="7" presetID="6" presetClass="entr" presetSubtype="16" fill="hold" nodeType="withEffect">
                                  <p:stCondLst>
                                    <p:cond delay="0"/>
                                  </p:stCondLst>
                                  <p:childTnLst>
                                    <p:set>
                                      <p:cBhvr>
                                        <p:cTn id="8" dur="1" fill="hold">
                                          <p:stCondLst>
                                            <p:cond delay="0"/>
                                          </p:stCondLst>
                                        </p:cTn>
                                        <p:tgtEl>
                                          <p:spTgt spid="38914">
                                            <p:txEl>
                                              <p:pRg st="3" end="3"/>
                                            </p:txEl>
                                          </p:spTgt>
                                        </p:tgtEl>
                                        <p:attrNameLst>
                                          <p:attrName>style.visibility</p:attrName>
                                        </p:attrNameLst>
                                      </p:cBhvr>
                                      <p:to>
                                        <p:strVal val="visible"/>
                                      </p:to>
                                    </p:set>
                                    <p:animEffect transition="in" filter="circle(in)">
                                      <p:cBhvr>
                                        <p:cTn id="9" dur="2000"/>
                                        <p:tgtEl>
                                          <p:spTgt spid="38914">
                                            <p:txEl>
                                              <p:pRg st="3" end="3"/>
                                            </p:txEl>
                                          </p:spTgt>
                                        </p:tgtEl>
                                      </p:cBhvr>
                                    </p:animEffect>
                                  </p:childTnLst>
                                </p:cTn>
                              </p:par>
                              <p:par>
                                <p:cTn id="10" presetID="6" presetClass="entr" presetSubtype="16" fill="hold" nodeType="withEffect">
                                  <p:stCondLst>
                                    <p:cond delay="12000"/>
                                  </p:stCondLst>
                                  <p:childTnLst>
                                    <p:set>
                                      <p:cBhvr>
                                        <p:cTn id="11" dur="1" fill="hold">
                                          <p:stCondLst>
                                            <p:cond delay="0"/>
                                          </p:stCondLst>
                                        </p:cTn>
                                        <p:tgtEl>
                                          <p:spTgt spid="38914">
                                            <p:txEl>
                                              <p:pRg st="4" end="4"/>
                                            </p:txEl>
                                          </p:spTgt>
                                        </p:tgtEl>
                                        <p:attrNameLst>
                                          <p:attrName>style.visibility</p:attrName>
                                        </p:attrNameLst>
                                      </p:cBhvr>
                                      <p:to>
                                        <p:strVal val="visible"/>
                                      </p:to>
                                    </p:set>
                                    <p:animEffect transition="in" filter="circle(in)">
                                      <p:cBhvr>
                                        <p:cTn id="12" dur="2000"/>
                                        <p:tgtEl>
                                          <p:spTgt spid="38914">
                                            <p:txEl>
                                              <p:pRg st="4" end="4"/>
                                            </p:txEl>
                                          </p:spTgt>
                                        </p:tgtEl>
                                      </p:cBhvr>
                                    </p:animEffect>
                                  </p:childTnLst>
                                </p:cTn>
                              </p:par>
                              <p:par>
                                <p:cTn id="13" presetID="6" presetClass="entr" presetSubtype="16" fill="hold" grpId="0" nodeType="withEffect">
                                  <p:stCondLst>
                                    <p:cond delay="2200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41338" y="1196752"/>
            <a:ext cx="8423150" cy="5435334"/>
          </a:xfrm>
          <a:prstGeom prst="rect">
            <a:avLst/>
          </a:prstGeom>
          <a:noFill/>
          <a:ln w="9525">
            <a:noFill/>
            <a:miter lim="800000"/>
            <a:headEnd/>
            <a:tailEnd/>
          </a:ln>
        </p:spPr>
        <p:txBody>
          <a:bodyPr wrap="square">
            <a:spAutoFit/>
          </a:bodyPr>
          <a:lstStyle/>
          <a:p>
            <a:pPr>
              <a:spcBef>
                <a:spcPct val="0"/>
              </a:spcBef>
              <a:buFontTx/>
              <a:buNone/>
            </a:pPr>
            <a:r>
              <a:rPr lang="en-US" sz="3200" dirty="0">
                <a:solidFill>
                  <a:schemeClr val="tx1"/>
                </a:solidFill>
              </a:rPr>
              <a:t>Characteristics:</a:t>
            </a:r>
          </a:p>
          <a:p>
            <a:pPr>
              <a:lnSpc>
                <a:spcPct val="130000"/>
              </a:lnSpc>
              <a:spcBef>
                <a:spcPct val="0"/>
              </a:spcBef>
              <a:buFontTx/>
              <a:buNone/>
            </a:pPr>
            <a:r>
              <a:rPr lang="en-US" sz="3200" dirty="0">
                <a:solidFill>
                  <a:schemeClr val="tx1"/>
                </a:solidFill>
              </a:rPr>
              <a:t>	- Always control group</a:t>
            </a:r>
          </a:p>
          <a:p>
            <a:pPr>
              <a:lnSpc>
                <a:spcPct val="120000"/>
              </a:lnSpc>
              <a:spcBef>
                <a:spcPct val="0"/>
              </a:spcBef>
              <a:buFontTx/>
              <a:buNone/>
            </a:pPr>
            <a:r>
              <a:rPr lang="en-US" sz="3200" dirty="0">
                <a:solidFill>
                  <a:schemeClr val="tx1"/>
                </a:solidFill>
              </a:rPr>
              <a:t>	- Random allocation</a:t>
            </a:r>
          </a:p>
          <a:p>
            <a:pPr>
              <a:lnSpc>
                <a:spcPct val="120000"/>
              </a:lnSpc>
              <a:spcBef>
                <a:spcPct val="0"/>
              </a:spcBef>
              <a:buFontTx/>
              <a:buNone/>
            </a:pPr>
            <a:r>
              <a:rPr lang="en-US" sz="3200" dirty="0">
                <a:solidFill>
                  <a:schemeClr val="tx1"/>
                </a:solidFill>
              </a:rPr>
              <a:t>	- Blinding</a:t>
            </a:r>
          </a:p>
          <a:p>
            <a:pPr>
              <a:lnSpc>
                <a:spcPct val="120000"/>
              </a:lnSpc>
              <a:spcBef>
                <a:spcPct val="0"/>
              </a:spcBef>
              <a:buFontTx/>
              <a:buNone/>
            </a:pPr>
            <a:r>
              <a:rPr lang="en-US" sz="3200" dirty="0">
                <a:solidFill>
                  <a:schemeClr val="tx1"/>
                </a:solidFill>
              </a:rPr>
              <a:t>	</a:t>
            </a:r>
            <a:r>
              <a:rPr lang="en-US" sz="3200" dirty="0">
                <a:solidFill>
                  <a:srgbClr val="FF3399"/>
                </a:solidFill>
              </a:rPr>
              <a:t>- Appropriate Design </a:t>
            </a:r>
          </a:p>
          <a:p>
            <a:pPr>
              <a:lnSpc>
                <a:spcPct val="120000"/>
              </a:lnSpc>
              <a:spcBef>
                <a:spcPct val="0"/>
              </a:spcBef>
              <a:buFontTx/>
              <a:buNone/>
            </a:pPr>
            <a:r>
              <a:rPr lang="en-US" sz="3200" dirty="0">
                <a:solidFill>
                  <a:srgbClr val="FF3399"/>
                </a:solidFill>
              </a:rPr>
              <a:t>		</a:t>
            </a:r>
            <a:r>
              <a:rPr lang="en-US" sz="3200" dirty="0">
                <a:solidFill>
                  <a:srgbClr val="008080"/>
                </a:solidFill>
              </a:rPr>
              <a:t>Ex.:	* number </a:t>
            </a:r>
            <a:r>
              <a:rPr lang="en-US" sz="3200" dirty="0">
                <a:solidFill>
                  <a:srgbClr val="FF9900"/>
                </a:solidFill>
              </a:rPr>
              <a:t>(of participants)</a:t>
            </a:r>
          </a:p>
          <a:p>
            <a:pPr>
              <a:lnSpc>
                <a:spcPct val="120000"/>
              </a:lnSpc>
              <a:spcBef>
                <a:spcPct val="0"/>
              </a:spcBef>
              <a:buFontTx/>
              <a:buNone/>
            </a:pPr>
            <a:r>
              <a:rPr lang="en-US" sz="3200" dirty="0">
                <a:solidFill>
                  <a:srgbClr val="008080"/>
                </a:solidFill>
              </a:rPr>
              <a:t>			* design </a:t>
            </a:r>
            <a:r>
              <a:rPr lang="en-US" sz="3200" dirty="0">
                <a:solidFill>
                  <a:srgbClr val="FF9900"/>
                </a:solidFill>
              </a:rPr>
              <a:t>(cross-over, </a:t>
            </a:r>
            <a:r>
              <a:rPr lang="en-US" sz="3200" dirty="0" smtClean="0">
                <a:solidFill>
                  <a:srgbClr val="FF9900"/>
                </a:solidFill>
              </a:rPr>
              <a:t>parallel,</a:t>
            </a:r>
          </a:p>
          <a:p>
            <a:pPr>
              <a:lnSpc>
                <a:spcPct val="120000"/>
              </a:lnSpc>
              <a:spcBef>
                <a:spcPct val="0"/>
              </a:spcBef>
              <a:buFontTx/>
              <a:buNone/>
            </a:pPr>
            <a:r>
              <a:rPr lang="en-US" sz="3200" dirty="0">
                <a:solidFill>
                  <a:srgbClr val="FF9900"/>
                </a:solidFill>
              </a:rPr>
              <a:t>	</a:t>
            </a:r>
            <a:r>
              <a:rPr lang="en-US" sz="3200" dirty="0" smtClean="0">
                <a:solidFill>
                  <a:srgbClr val="FF9900"/>
                </a:solidFill>
              </a:rPr>
              <a:t>				factorial)</a:t>
            </a:r>
            <a:endParaRPr lang="en-US" sz="3200" dirty="0">
              <a:solidFill>
                <a:srgbClr val="008080"/>
              </a:solidFill>
            </a:endParaRPr>
          </a:p>
          <a:p>
            <a:pPr>
              <a:lnSpc>
                <a:spcPct val="120000"/>
              </a:lnSpc>
              <a:spcBef>
                <a:spcPct val="0"/>
              </a:spcBef>
              <a:buFontTx/>
              <a:buNone/>
            </a:pPr>
            <a:r>
              <a:rPr lang="en-US" sz="3200" dirty="0">
                <a:solidFill>
                  <a:srgbClr val="008080"/>
                </a:solidFill>
              </a:rPr>
              <a:t>			* concurrent </a:t>
            </a:r>
            <a:r>
              <a:rPr lang="en-US" sz="3200" dirty="0" smtClean="0">
                <a:solidFill>
                  <a:srgbClr val="008080"/>
                </a:solidFill>
              </a:rPr>
              <a:t>controls</a:t>
            </a:r>
            <a:endParaRPr lang="en-US" sz="3000" dirty="0">
              <a:solidFill>
                <a:schemeClr val="tx1"/>
              </a:solidFill>
              <a:latin typeface="Times New Roman" pitchFamily="18" charset="0"/>
            </a:endParaRPr>
          </a:p>
        </p:txBody>
      </p:sp>
      <p:sp>
        <p:nvSpPr>
          <p:cNvPr id="4" name="Rectangle 3"/>
          <p:cNvSpPr txBox="1">
            <a:spLocks noChangeArrowheads="1"/>
          </p:cNvSpPr>
          <p:nvPr/>
        </p:nvSpPr>
        <p:spPr bwMode="auto">
          <a:xfrm>
            <a:off x="685800" y="398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rgbClr val="990033"/>
                </a:solidFill>
                <a:effectLst>
                  <a:outerShdw blurRad="38100" dist="38100" dir="2700000" algn="tl">
                    <a:srgbClr val="C0C0C0"/>
                  </a:outerShdw>
                </a:effectLst>
                <a:uLnTx/>
                <a:uFillTx/>
                <a:latin typeface="Arial" charset="0"/>
                <a:ea typeface="+mj-ea"/>
                <a:cs typeface="+mj-cs"/>
              </a:rPr>
              <a:t>Randomized Clinical Trials</a:t>
            </a:r>
            <a:endPar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39938">
                                            <p:txEl>
                                              <p:pRg st="4" end="4"/>
                                            </p:txEl>
                                          </p:spTgt>
                                        </p:tgtEl>
                                        <p:attrNameLst>
                                          <p:attrName>style.visibility</p:attrName>
                                        </p:attrNameLst>
                                      </p:cBhvr>
                                      <p:to>
                                        <p:strVal val="visible"/>
                                      </p:to>
                                    </p:set>
                                    <p:animEffect transition="in" filter="fade">
                                      <p:cBhvr>
                                        <p:cTn id="9" dur="3000"/>
                                        <p:tgtEl>
                                          <p:spTgt spid="39938">
                                            <p:txEl>
                                              <p:pRg st="4" end="4"/>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39938">
                                            <p:txEl>
                                              <p:pRg st="5" end="5"/>
                                            </p:txEl>
                                          </p:spTgt>
                                        </p:tgtEl>
                                        <p:attrNameLst>
                                          <p:attrName>style.visibility</p:attrName>
                                        </p:attrNameLst>
                                      </p:cBhvr>
                                      <p:to>
                                        <p:strVal val="visible"/>
                                      </p:to>
                                    </p:set>
                                    <p:animEffect transition="in" filter="fade">
                                      <p:cBhvr>
                                        <p:cTn id="12" dur="3000"/>
                                        <p:tgtEl>
                                          <p:spTgt spid="39938">
                                            <p:txEl>
                                              <p:pRg st="5" end="5"/>
                                            </p:txEl>
                                          </p:spTgt>
                                        </p:tgtEl>
                                      </p:cBhvr>
                                    </p:animEffect>
                                  </p:childTnLst>
                                </p:cTn>
                              </p:par>
                              <p:par>
                                <p:cTn id="13" presetID="10" presetClass="entr" presetSubtype="0" fill="hold" nodeType="withEffect">
                                  <p:stCondLst>
                                    <p:cond delay="16000"/>
                                  </p:stCondLst>
                                  <p:childTnLst>
                                    <p:set>
                                      <p:cBhvr>
                                        <p:cTn id="14" dur="1" fill="hold">
                                          <p:stCondLst>
                                            <p:cond delay="0"/>
                                          </p:stCondLst>
                                        </p:cTn>
                                        <p:tgtEl>
                                          <p:spTgt spid="39938">
                                            <p:txEl>
                                              <p:pRg st="6" end="6"/>
                                            </p:txEl>
                                          </p:spTgt>
                                        </p:tgtEl>
                                        <p:attrNameLst>
                                          <p:attrName>style.visibility</p:attrName>
                                        </p:attrNameLst>
                                      </p:cBhvr>
                                      <p:to>
                                        <p:strVal val="visible"/>
                                      </p:to>
                                    </p:set>
                                    <p:animEffect transition="in" filter="fade">
                                      <p:cBhvr>
                                        <p:cTn id="15" dur="3000"/>
                                        <p:tgtEl>
                                          <p:spTgt spid="39938">
                                            <p:txEl>
                                              <p:pRg st="6" end="6"/>
                                            </p:txEl>
                                          </p:spTgt>
                                        </p:tgtEl>
                                      </p:cBhvr>
                                    </p:animEffect>
                                  </p:childTnLst>
                                </p:cTn>
                              </p:par>
                              <p:par>
                                <p:cTn id="16" presetID="10" presetClass="entr" presetSubtype="0" fill="hold" nodeType="withEffect">
                                  <p:stCondLst>
                                    <p:cond delay="16000"/>
                                  </p:stCondLst>
                                  <p:childTnLst>
                                    <p:set>
                                      <p:cBhvr>
                                        <p:cTn id="17" dur="1" fill="hold">
                                          <p:stCondLst>
                                            <p:cond delay="0"/>
                                          </p:stCondLst>
                                        </p:cTn>
                                        <p:tgtEl>
                                          <p:spTgt spid="39938">
                                            <p:txEl>
                                              <p:pRg st="7" end="7"/>
                                            </p:txEl>
                                          </p:spTgt>
                                        </p:tgtEl>
                                        <p:attrNameLst>
                                          <p:attrName>style.visibility</p:attrName>
                                        </p:attrNameLst>
                                      </p:cBhvr>
                                      <p:to>
                                        <p:strVal val="visible"/>
                                      </p:to>
                                    </p:set>
                                    <p:animEffect transition="in" filter="fade">
                                      <p:cBhvr>
                                        <p:cTn id="18" dur="3000"/>
                                        <p:tgtEl>
                                          <p:spTgt spid="39938">
                                            <p:txEl>
                                              <p:pRg st="7" end="7"/>
                                            </p:txEl>
                                          </p:spTgt>
                                        </p:tgtEl>
                                      </p:cBhvr>
                                    </p:animEffect>
                                  </p:childTnLst>
                                </p:cTn>
                              </p:par>
                              <p:par>
                                <p:cTn id="19" presetID="10" presetClass="entr" presetSubtype="0" fill="hold" nodeType="withEffect">
                                  <p:stCondLst>
                                    <p:cond delay="24000"/>
                                  </p:stCondLst>
                                  <p:childTnLst>
                                    <p:set>
                                      <p:cBhvr>
                                        <p:cTn id="20" dur="1" fill="hold">
                                          <p:stCondLst>
                                            <p:cond delay="0"/>
                                          </p:stCondLst>
                                        </p:cTn>
                                        <p:tgtEl>
                                          <p:spTgt spid="39938">
                                            <p:txEl>
                                              <p:pRg st="8" end="8"/>
                                            </p:txEl>
                                          </p:spTgt>
                                        </p:tgtEl>
                                        <p:attrNameLst>
                                          <p:attrName>style.visibility</p:attrName>
                                        </p:attrNameLst>
                                      </p:cBhvr>
                                      <p:to>
                                        <p:strVal val="visible"/>
                                      </p:to>
                                    </p:set>
                                    <p:animEffect transition="in" filter="fade">
                                      <p:cBhvr>
                                        <p:cTn id="21" dur="3000"/>
                                        <p:tgtEl>
                                          <p:spTgt spid="399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41338" y="1196975"/>
            <a:ext cx="9144000" cy="4718050"/>
          </a:xfrm>
          <a:prstGeom prst="rect">
            <a:avLst/>
          </a:prstGeom>
          <a:noFill/>
          <a:ln w="9525">
            <a:noFill/>
            <a:miter lim="800000"/>
            <a:headEnd/>
            <a:tailEnd/>
          </a:ln>
        </p:spPr>
        <p:txBody>
          <a:bodyPr>
            <a:spAutoFit/>
          </a:bodyPr>
          <a:lstStyle/>
          <a:p>
            <a:pPr>
              <a:spcBef>
                <a:spcPct val="0"/>
              </a:spcBef>
              <a:buFontTx/>
              <a:buNone/>
            </a:pPr>
            <a:r>
              <a:rPr lang="en-US" sz="3200" dirty="0">
                <a:solidFill>
                  <a:schemeClr val="tx1"/>
                </a:solidFill>
              </a:rPr>
              <a:t>Characteristics:</a:t>
            </a:r>
          </a:p>
          <a:p>
            <a:pPr>
              <a:lnSpc>
                <a:spcPct val="130000"/>
              </a:lnSpc>
              <a:spcBef>
                <a:spcPct val="0"/>
              </a:spcBef>
              <a:buFontTx/>
              <a:buNone/>
            </a:pPr>
            <a:r>
              <a:rPr lang="en-US" sz="3200" dirty="0">
                <a:solidFill>
                  <a:schemeClr val="tx1"/>
                </a:solidFill>
              </a:rPr>
              <a:t>	- Always control group</a:t>
            </a:r>
          </a:p>
          <a:p>
            <a:pPr>
              <a:lnSpc>
                <a:spcPct val="120000"/>
              </a:lnSpc>
              <a:spcBef>
                <a:spcPct val="0"/>
              </a:spcBef>
              <a:buFontTx/>
              <a:buNone/>
            </a:pPr>
            <a:r>
              <a:rPr lang="en-US" sz="3200" dirty="0">
                <a:solidFill>
                  <a:schemeClr val="tx1"/>
                </a:solidFill>
              </a:rPr>
              <a:t>	- Random allocation</a:t>
            </a:r>
          </a:p>
          <a:p>
            <a:pPr>
              <a:lnSpc>
                <a:spcPct val="120000"/>
              </a:lnSpc>
              <a:spcBef>
                <a:spcPct val="0"/>
              </a:spcBef>
              <a:buFontTx/>
              <a:buNone/>
            </a:pPr>
            <a:r>
              <a:rPr lang="en-US" sz="3200" dirty="0">
                <a:solidFill>
                  <a:schemeClr val="tx1"/>
                </a:solidFill>
              </a:rPr>
              <a:t>	- Blinding</a:t>
            </a:r>
          </a:p>
          <a:p>
            <a:pPr>
              <a:lnSpc>
                <a:spcPct val="120000"/>
              </a:lnSpc>
              <a:spcBef>
                <a:spcPct val="0"/>
              </a:spcBef>
              <a:buFontTx/>
              <a:buNone/>
            </a:pPr>
            <a:r>
              <a:rPr lang="en-US" sz="3200" dirty="0">
                <a:solidFill>
                  <a:schemeClr val="tx1"/>
                </a:solidFill>
              </a:rPr>
              <a:t>	</a:t>
            </a:r>
            <a:r>
              <a:rPr lang="en-US" sz="3200" dirty="0">
                <a:solidFill>
                  <a:schemeClr val="tx2"/>
                </a:solidFill>
              </a:rPr>
              <a:t>- Appropriate Design</a:t>
            </a:r>
            <a:r>
              <a:rPr lang="en-US" sz="3200" dirty="0">
                <a:solidFill>
                  <a:srgbClr val="FF3399"/>
                </a:solidFill>
              </a:rPr>
              <a:t> </a:t>
            </a:r>
          </a:p>
          <a:p>
            <a:pPr>
              <a:lnSpc>
                <a:spcPct val="120000"/>
              </a:lnSpc>
              <a:spcBef>
                <a:spcPct val="0"/>
              </a:spcBef>
              <a:buFontTx/>
              <a:buNone/>
            </a:pPr>
            <a:r>
              <a:rPr lang="en-US" sz="3200" dirty="0">
                <a:solidFill>
                  <a:schemeClr val="tx1"/>
                </a:solidFill>
              </a:rPr>
              <a:t>	</a:t>
            </a:r>
            <a:r>
              <a:rPr lang="en-US" sz="3200" dirty="0">
                <a:solidFill>
                  <a:srgbClr val="FF3399"/>
                </a:solidFill>
              </a:rPr>
              <a:t>- Design - by investigator </a:t>
            </a:r>
          </a:p>
          <a:p>
            <a:pPr>
              <a:lnSpc>
                <a:spcPct val="120000"/>
              </a:lnSpc>
              <a:spcBef>
                <a:spcPct val="0"/>
              </a:spcBef>
              <a:buFontTx/>
              <a:buNone/>
            </a:pPr>
            <a:r>
              <a:rPr lang="en-US" sz="3200" dirty="0">
                <a:solidFill>
                  <a:srgbClr val="FF3399"/>
                </a:solidFill>
              </a:rPr>
              <a:t>		</a:t>
            </a:r>
            <a:r>
              <a:rPr lang="en-US" sz="3200" dirty="0">
                <a:solidFill>
                  <a:srgbClr val="008080"/>
                </a:solidFill>
              </a:rPr>
              <a:t>dosage, length of treatment,</a:t>
            </a:r>
          </a:p>
          <a:p>
            <a:pPr>
              <a:lnSpc>
                <a:spcPct val="120000"/>
              </a:lnSpc>
              <a:spcBef>
                <a:spcPct val="0"/>
              </a:spcBef>
              <a:buFontTx/>
              <a:buNone/>
            </a:pPr>
            <a:r>
              <a:rPr lang="en-US" sz="3200" dirty="0">
                <a:solidFill>
                  <a:srgbClr val="008080"/>
                </a:solidFill>
              </a:rPr>
              <a:t>		assessment of outcome</a:t>
            </a:r>
          </a:p>
        </p:txBody>
      </p:sp>
      <p:sp>
        <p:nvSpPr>
          <p:cNvPr id="4" name="Rectangle 3"/>
          <p:cNvSpPr txBox="1">
            <a:spLocks noChangeArrowheads="1"/>
          </p:cNvSpPr>
          <p:nvPr/>
        </p:nvSpPr>
        <p:spPr bwMode="auto">
          <a:xfrm>
            <a:off x="685800" y="398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rgbClr val="990033"/>
                </a:solidFill>
                <a:effectLst>
                  <a:outerShdw blurRad="38100" dist="38100" dir="2700000" algn="tl">
                    <a:srgbClr val="C0C0C0"/>
                  </a:outerShdw>
                </a:effectLst>
                <a:uLnTx/>
                <a:uFillTx/>
                <a:latin typeface="Arial" charset="0"/>
                <a:ea typeface="+mj-ea"/>
                <a:cs typeface="+mj-cs"/>
              </a:rPr>
              <a:t>Randomized Clinical Trials</a:t>
            </a:r>
            <a:endPar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3"/>
                                        </p:tgtEl>
                                      </p:cBhvr>
                                    </p:cmd>
                                  </p:childTnLst>
                                </p:cTn>
                              </p:par>
                              <p:par>
                                <p:cTn id="7" presetID="10" presetClass="entr" presetSubtype="0" fill="hold" nodeType="withEffect">
                                  <p:stCondLst>
                                    <p:cond delay="2000"/>
                                  </p:stCondLst>
                                  <p:childTnLst>
                                    <p:set>
                                      <p:cBhvr>
                                        <p:cTn id="8" dur="1" fill="hold">
                                          <p:stCondLst>
                                            <p:cond delay="0"/>
                                          </p:stCondLst>
                                        </p:cTn>
                                        <p:tgtEl>
                                          <p:spTgt spid="40962">
                                            <p:txEl>
                                              <p:pRg st="5" end="5"/>
                                            </p:txEl>
                                          </p:spTgt>
                                        </p:tgtEl>
                                        <p:attrNameLst>
                                          <p:attrName>style.visibility</p:attrName>
                                        </p:attrNameLst>
                                      </p:cBhvr>
                                      <p:to>
                                        <p:strVal val="visible"/>
                                      </p:to>
                                    </p:set>
                                    <p:animEffect transition="in" filter="fade">
                                      <p:cBhvr>
                                        <p:cTn id="9" dur="3000"/>
                                        <p:tgtEl>
                                          <p:spTgt spid="40962">
                                            <p:txEl>
                                              <p:pRg st="5" end="5"/>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40962">
                                            <p:txEl>
                                              <p:pRg st="6" end="6"/>
                                            </p:txEl>
                                          </p:spTgt>
                                        </p:tgtEl>
                                        <p:attrNameLst>
                                          <p:attrName>style.visibility</p:attrName>
                                        </p:attrNameLst>
                                      </p:cBhvr>
                                      <p:to>
                                        <p:strVal val="visible"/>
                                      </p:to>
                                    </p:set>
                                    <p:animEffect transition="in" filter="fade">
                                      <p:cBhvr>
                                        <p:cTn id="12" dur="3000"/>
                                        <p:tgtEl>
                                          <p:spTgt spid="40962">
                                            <p:txEl>
                                              <p:pRg st="6" end="6"/>
                                            </p:txEl>
                                          </p:spTgt>
                                        </p:tgtEl>
                                      </p:cBhvr>
                                    </p:animEffect>
                                  </p:childTnLst>
                                </p:cTn>
                              </p:par>
                              <p:par>
                                <p:cTn id="13" presetID="10" presetClass="entr" presetSubtype="0" fill="hold" nodeType="withEffect">
                                  <p:stCondLst>
                                    <p:cond delay="8000"/>
                                  </p:stCondLst>
                                  <p:childTnLst>
                                    <p:set>
                                      <p:cBhvr>
                                        <p:cTn id="14" dur="1" fill="hold">
                                          <p:stCondLst>
                                            <p:cond delay="0"/>
                                          </p:stCondLst>
                                        </p:cTn>
                                        <p:tgtEl>
                                          <p:spTgt spid="40962">
                                            <p:txEl>
                                              <p:pRg st="7" end="7"/>
                                            </p:txEl>
                                          </p:spTgt>
                                        </p:tgtEl>
                                        <p:attrNameLst>
                                          <p:attrName>style.visibility</p:attrName>
                                        </p:attrNameLst>
                                      </p:cBhvr>
                                      <p:to>
                                        <p:strVal val="visible"/>
                                      </p:to>
                                    </p:set>
                                    <p:animEffect transition="in" filter="fade">
                                      <p:cBhvr>
                                        <p:cTn id="15" dur="3000"/>
                                        <p:tgtEl>
                                          <p:spTgt spid="409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6386" name="Rectangle 2"/>
          <p:cNvSpPr>
            <a:spLocks noGrp="1" noChangeArrowheads="1"/>
          </p:cNvSpPr>
          <p:nvPr>
            <p:ph type="title" idx="4294967295"/>
          </p:nvPr>
        </p:nvSpPr>
        <p:spPr>
          <a:xfrm>
            <a:off x="395288" y="76200"/>
            <a:ext cx="8362950" cy="838200"/>
          </a:xfrm>
        </p:spPr>
        <p:txBody>
          <a:bodyPr/>
          <a:lstStyle/>
          <a:p>
            <a:pPr>
              <a:defRPr/>
            </a:pPr>
            <a:r>
              <a:rPr lang="en-US" smtClean="0">
                <a:solidFill>
                  <a:srgbClr val="990033"/>
                </a:solidFill>
                <a:effectLst>
                  <a:outerShdw blurRad="38100" dist="38100" dir="2700000" algn="tl">
                    <a:srgbClr val="C0C0C0"/>
                  </a:outerShdw>
                </a:effectLst>
                <a:latin typeface="Arial" charset="0"/>
              </a:rPr>
              <a:t>The Structure of a Clinical Trial</a:t>
            </a:r>
          </a:p>
        </p:txBody>
      </p:sp>
      <p:sp>
        <p:nvSpPr>
          <p:cNvPr id="656388" name="Text Box 4"/>
          <p:cNvSpPr txBox="1">
            <a:spLocks noChangeArrowheads="1"/>
          </p:cNvSpPr>
          <p:nvPr/>
        </p:nvSpPr>
        <p:spPr bwMode="auto">
          <a:xfrm>
            <a:off x="409575" y="3116263"/>
            <a:ext cx="1636713" cy="1562100"/>
          </a:xfrm>
          <a:prstGeom prst="rect">
            <a:avLst/>
          </a:prstGeom>
          <a:noFill/>
          <a:ln w="9525">
            <a:solidFill>
              <a:schemeClr val="tx1"/>
            </a:solidFill>
            <a:miter lim="800000"/>
            <a:headEnd/>
            <a:tailEnd/>
          </a:ln>
        </p:spPr>
        <p:txBody>
          <a:bodyPr wrap="none">
            <a:spAutoFit/>
          </a:bodyPr>
          <a:lstStyle/>
          <a:p>
            <a:pPr algn="ctr">
              <a:spcBef>
                <a:spcPct val="0"/>
              </a:spcBef>
              <a:buFontTx/>
              <a:buNone/>
            </a:pPr>
            <a:r>
              <a:rPr lang="en-US" sz="2400">
                <a:solidFill>
                  <a:schemeClr val="tx1"/>
                </a:solidFill>
              </a:rPr>
              <a:t>Population</a:t>
            </a:r>
          </a:p>
          <a:p>
            <a:pPr algn="ctr">
              <a:spcBef>
                <a:spcPct val="0"/>
              </a:spcBef>
              <a:buFontTx/>
              <a:buNone/>
            </a:pPr>
            <a:r>
              <a:rPr lang="en-US" sz="2400">
                <a:solidFill>
                  <a:schemeClr val="tx1"/>
                </a:solidFill>
              </a:rPr>
              <a:t>of patients</a:t>
            </a:r>
          </a:p>
          <a:p>
            <a:pPr algn="ctr">
              <a:spcBef>
                <a:spcPct val="0"/>
              </a:spcBef>
              <a:buFontTx/>
              <a:buNone/>
            </a:pPr>
            <a:r>
              <a:rPr lang="en-US" sz="2400">
                <a:solidFill>
                  <a:schemeClr val="tx1"/>
                </a:solidFill>
              </a:rPr>
              <a:t>with the</a:t>
            </a:r>
          </a:p>
          <a:p>
            <a:pPr algn="ctr">
              <a:spcBef>
                <a:spcPct val="0"/>
              </a:spcBef>
              <a:buFontTx/>
              <a:buNone/>
            </a:pPr>
            <a:r>
              <a:rPr lang="en-US" sz="2400">
                <a:solidFill>
                  <a:schemeClr val="tx1"/>
                </a:solidFill>
              </a:rPr>
              <a:t>condition</a:t>
            </a:r>
          </a:p>
        </p:txBody>
      </p:sp>
      <p:grpSp>
        <p:nvGrpSpPr>
          <p:cNvPr id="2" name="Group 6"/>
          <p:cNvGrpSpPr>
            <a:grpSpLocks/>
          </p:cNvGrpSpPr>
          <p:nvPr/>
        </p:nvGrpSpPr>
        <p:grpSpPr bwMode="auto">
          <a:xfrm>
            <a:off x="2787650" y="3505200"/>
            <a:ext cx="1235075" cy="1066800"/>
            <a:chOff x="1756" y="2208"/>
            <a:chExt cx="778" cy="672"/>
          </a:xfrm>
        </p:grpSpPr>
        <p:sp>
          <p:nvSpPr>
            <p:cNvPr id="42018" name="Text Box 7"/>
            <p:cNvSpPr txBox="1">
              <a:spLocks noChangeArrowheads="1"/>
            </p:cNvSpPr>
            <p:nvPr/>
          </p:nvSpPr>
          <p:spPr bwMode="auto">
            <a:xfrm>
              <a:off x="1766" y="2377"/>
              <a:ext cx="768"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Sample</a:t>
              </a:r>
            </a:p>
          </p:txBody>
        </p:sp>
        <p:sp>
          <p:nvSpPr>
            <p:cNvPr id="42019" name="Oval 8"/>
            <p:cNvSpPr>
              <a:spLocks noChangeArrowheads="1"/>
            </p:cNvSpPr>
            <p:nvPr/>
          </p:nvSpPr>
          <p:spPr bwMode="auto">
            <a:xfrm>
              <a:off x="1756" y="2208"/>
              <a:ext cx="768" cy="672"/>
            </a:xfrm>
            <a:prstGeom prst="ellipse">
              <a:avLst/>
            </a:prstGeom>
            <a:noFill/>
            <a:ln w="9525">
              <a:solidFill>
                <a:schemeClr val="tx1"/>
              </a:solidFill>
              <a:round/>
              <a:headEnd/>
              <a:tailEnd/>
            </a:ln>
          </p:spPr>
          <p:txBody>
            <a:bodyPr wrap="none" anchor="ctr"/>
            <a:lstStyle/>
            <a:p>
              <a:endParaRPr lang="en-US"/>
            </a:p>
          </p:txBody>
        </p:sp>
      </p:grpSp>
      <p:grpSp>
        <p:nvGrpSpPr>
          <p:cNvPr id="3" name="Group 35"/>
          <p:cNvGrpSpPr>
            <a:grpSpLocks/>
          </p:cNvGrpSpPr>
          <p:nvPr/>
        </p:nvGrpSpPr>
        <p:grpSpPr bwMode="auto">
          <a:xfrm>
            <a:off x="3810000" y="2743200"/>
            <a:ext cx="3352800" cy="2590800"/>
            <a:chOff x="2400" y="1728"/>
            <a:chExt cx="2112" cy="1632"/>
          </a:xfrm>
        </p:grpSpPr>
        <p:grpSp>
          <p:nvGrpSpPr>
            <p:cNvPr id="42008" name="Group 9"/>
            <p:cNvGrpSpPr>
              <a:grpSpLocks/>
            </p:cNvGrpSpPr>
            <p:nvPr/>
          </p:nvGrpSpPr>
          <p:grpSpPr bwMode="auto">
            <a:xfrm>
              <a:off x="2400" y="1728"/>
              <a:ext cx="2112" cy="1632"/>
              <a:chOff x="2400" y="1728"/>
              <a:chExt cx="2112" cy="1632"/>
            </a:xfrm>
          </p:grpSpPr>
          <p:sp>
            <p:nvSpPr>
              <p:cNvPr id="42010" name="Line 10"/>
              <p:cNvSpPr>
                <a:spLocks noChangeShapeType="1"/>
              </p:cNvSpPr>
              <p:nvPr/>
            </p:nvSpPr>
            <p:spPr bwMode="auto">
              <a:xfrm>
                <a:off x="2688" y="2016"/>
                <a:ext cx="1344" cy="0"/>
              </a:xfrm>
              <a:prstGeom prst="line">
                <a:avLst/>
              </a:prstGeom>
              <a:noFill/>
              <a:ln w="9525">
                <a:solidFill>
                  <a:schemeClr val="tx1"/>
                </a:solidFill>
                <a:round/>
                <a:headEnd/>
                <a:tailEnd/>
              </a:ln>
            </p:spPr>
            <p:txBody>
              <a:bodyPr wrap="none" anchor="ctr"/>
              <a:lstStyle/>
              <a:p>
                <a:endParaRPr lang="en-US"/>
              </a:p>
            </p:txBody>
          </p:sp>
          <p:sp>
            <p:nvSpPr>
              <p:cNvPr id="42011" name="Line 11"/>
              <p:cNvSpPr>
                <a:spLocks noChangeShapeType="1"/>
              </p:cNvSpPr>
              <p:nvPr/>
            </p:nvSpPr>
            <p:spPr bwMode="auto">
              <a:xfrm>
                <a:off x="2400" y="2784"/>
                <a:ext cx="288" cy="288"/>
              </a:xfrm>
              <a:prstGeom prst="line">
                <a:avLst/>
              </a:prstGeom>
              <a:noFill/>
              <a:ln w="9525">
                <a:solidFill>
                  <a:schemeClr val="tx1"/>
                </a:solidFill>
                <a:round/>
                <a:headEnd/>
                <a:tailEnd/>
              </a:ln>
            </p:spPr>
            <p:txBody>
              <a:bodyPr wrap="none" anchor="ctr"/>
              <a:lstStyle/>
              <a:p>
                <a:endParaRPr lang="en-US"/>
              </a:p>
            </p:txBody>
          </p:sp>
          <p:sp>
            <p:nvSpPr>
              <p:cNvPr id="42012" name="Line 12"/>
              <p:cNvSpPr>
                <a:spLocks noChangeShapeType="1"/>
              </p:cNvSpPr>
              <p:nvPr/>
            </p:nvSpPr>
            <p:spPr bwMode="auto">
              <a:xfrm flipV="1">
                <a:off x="2400" y="2016"/>
                <a:ext cx="288" cy="288"/>
              </a:xfrm>
              <a:prstGeom prst="line">
                <a:avLst/>
              </a:prstGeom>
              <a:noFill/>
              <a:ln w="9525">
                <a:solidFill>
                  <a:schemeClr val="tx1"/>
                </a:solidFill>
                <a:round/>
                <a:headEnd/>
                <a:tailEnd/>
              </a:ln>
            </p:spPr>
            <p:txBody>
              <a:bodyPr wrap="none" anchor="ctr"/>
              <a:lstStyle/>
              <a:p>
                <a:endParaRPr lang="en-US"/>
              </a:p>
            </p:txBody>
          </p:sp>
          <p:sp>
            <p:nvSpPr>
              <p:cNvPr id="42013" name="Line 13"/>
              <p:cNvSpPr>
                <a:spLocks noChangeShapeType="1"/>
              </p:cNvSpPr>
              <p:nvPr/>
            </p:nvSpPr>
            <p:spPr bwMode="auto">
              <a:xfrm>
                <a:off x="2688" y="3072"/>
                <a:ext cx="1344" cy="0"/>
              </a:xfrm>
              <a:prstGeom prst="line">
                <a:avLst/>
              </a:prstGeom>
              <a:noFill/>
              <a:ln w="9525">
                <a:solidFill>
                  <a:schemeClr val="tx1"/>
                </a:solidFill>
                <a:round/>
                <a:headEnd/>
                <a:tailEnd/>
              </a:ln>
            </p:spPr>
            <p:txBody>
              <a:bodyPr wrap="none" anchor="ctr"/>
              <a:lstStyle/>
              <a:p>
                <a:endParaRPr lang="en-US"/>
              </a:p>
            </p:txBody>
          </p:sp>
          <p:sp>
            <p:nvSpPr>
              <p:cNvPr id="42014" name="Line 14"/>
              <p:cNvSpPr>
                <a:spLocks noChangeShapeType="1"/>
              </p:cNvSpPr>
              <p:nvPr/>
            </p:nvSpPr>
            <p:spPr bwMode="auto">
              <a:xfrm>
                <a:off x="4032" y="2016"/>
                <a:ext cx="480" cy="336"/>
              </a:xfrm>
              <a:prstGeom prst="line">
                <a:avLst/>
              </a:prstGeom>
              <a:noFill/>
              <a:ln w="9525">
                <a:solidFill>
                  <a:schemeClr val="tx1"/>
                </a:solidFill>
                <a:round/>
                <a:headEnd/>
                <a:tailEnd/>
              </a:ln>
            </p:spPr>
            <p:txBody>
              <a:bodyPr wrap="none" anchor="ctr"/>
              <a:lstStyle/>
              <a:p>
                <a:endParaRPr lang="en-US"/>
              </a:p>
            </p:txBody>
          </p:sp>
          <p:sp>
            <p:nvSpPr>
              <p:cNvPr id="42015" name="Line 15"/>
              <p:cNvSpPr>
                <a:spLocks noChangeShapeType="1"/>
              </p:cNvSpPr>
              <p:nvPr/>
            </p:nvSpPr>
            <p:spPr bwMode="auto">
              <a:xfrm>
                <a:off x="4032" y="3072"/>
                <a:ext cx="480" cy="288"/>
              </a:xfrm>
              <a:prstGeom prst="line">
                <a:avLst/>
              </a:prstGeom>
              <a:noFill/>
              <a:ln w="9525">
                <a:solidFill>
                  <a:schemeClr val="tx1"/>
                </a:solidFill>
                <a:round/>
                <a:headEnd/>
                <a:tailEnd/>
              </a:ln>
            </p:spPr>
            <p:txBody>
              <a:bodyPr wrap="none" anchor="ctr"/>
              <a:lstStyle/>
              <a:p>
                <a:endParaRPr lang="en-US"/>
              </a:p>
            </p:txBody>
          </p:sp>
          <p:sp>
            <p:nvSpPr>
              <p:cNvPr id="42016" name="Line 16"/>
              <p:cNvSpPr>
                <a:spLocks noChangeShapeType="1"/>
              </p:cNvSpPr>
              <p:nvPr/>
            </p:nvSpPr>
            <p:spPr bwMode="auto">
              <a:xfrm flipH="1">
                <a:off x="4032" y="2736"/>
                <a:ext cx="480" cy="336"/>
              </a:xfrm>
              <a:prstGeom prst="line">
                <a:avLst/>
              </a:prstGeom>
              <a:noFill/>
              <a:ln w="9525">
                <a:solidFill>
                  <a:schemeClr val="tx1"/>
                </a:solidFill>
                <a:round/>
                <a:headEnd/>
                <a:tailEnd/>
              </a:ln>
            </p:spPr>
            <p:txBody>
              <a:bodyPr wrap="none" anchor="ctr"/>
              <a:lstStyle/>
              <a:p>
                <a:endParaRPr lang="en-US"/>
              </a:p>
            </p:txBody>
          </p:sp>
          <p:sp>
            <p:nvSpPr>
              <p:cNvPr id="42017" name="Line 17"/>
              <p:cNvSpPr>
                <a:spLocks noChangeShapeType="1"/>
              </p:cNvSpPr>
              <p:nvPr/>
            </p:nvSpPr>
            <p:spPr bwMode="auto">
              <a:xfrm flipH="1">
                <a:off x="4032" y="1728"/>
                <a:ext cx="480" cy="288"/>
              </a:xfrm>
              <a:prstGeom prst="line">
                <a:avLst/>
              </a:prstGeom>
              <a:noFill/>
              <a:ln w="9525">
                <a:solidFill>
                  <a:schemeClr val="tx1"/>
                </a:solidFill>
                <a:round/>
                <a:headEnd/>
                <a:tailEnd/>
              </a:ln>
            </p:spPr>
            <p:txBody>
              <a:bodyPr wrap="none" anchor="ctr"/>
              <a:lstStyle/>
              <a:p>
                <a:endParaRPr lang="en-US"/>
              </a:p>
            </p:txBody>
          </p:sp>
        </p:grpSp>
        <p:sp>
          <p:nvSpPr>
            <p:cNvPr id="42009" name="Text Box 18"/>
            <p:cNvSpPr txBox="1">
              <a:spLocks noChangeArrowheads="1"/>
            </p:cNvSpPr>
            <p:nvPr/>
          </p:nvSpPr>
          <p:spPr bwMode="auto">
            <a:xfrm>
              <a:off x="2630" y="2383"/>
              <a:ext cx="950"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Allocation</a:t>
              </a:r>
            </a:p>
          </p:txBody>
        </p:sp>
      </p:grpSp>
      <p:grpSp>
        <p:nvGrpSpPr>
          <p:cNvPr id="5" name="Group 36"/>
          <p:cNvGrpSpPr>
            <a:grpSpLocks/>
          </p:cNvGrpSpPr>
          <p:nvPr/>
        </p:nvGrpSpPr>
        <p:grpSpPr bwMode="auto">
          <a:xfrm>
            <a:off x="7146925" y="1752600"/>
            <a:ext cx="1685925" cy="3921125"/>
            <a:chOff x="4502" y="1104"/>
            <a:chExt cx="1062" cy="2470"/>
          </a:xfrm>
        </p:grpSpPr>
        <p:sp>
          <p:nvSpPr>
            <p:cNvPr id="42002" name="Text Box 19"/>
            <p:cNvSpPr txBox="1">
              <a:spLocks noChangeArrowheads="1"/>
            </p:cNvSpPr>
            <p:nvPr/>
          </p:nvSpPr>
          <p:spPr bwMode="auto">
            <a:xfrm>
              <a:off x="4502" y="1104"/>
              <a:ext cx="1026" cy="327"/>
            </a:xfrm>
            <a:prstGeom prst="rect">
              <a:avLst/>
            </a:prstGeom>
            <a:noFill/>
            <a:ln w="9525">
              <a:noFill/>
              <a:miter lim="800000"/>
              <a:headEnd/>
              <a:tailEnd/>
            </a:ln>
          </p:spPr>
          <p:txBody>
            <a:bodyPr wrap="none">
              <a:spAutoFit/>
            </a:bodyPr>
            <a:lstStyle/>
            <a:p>
              <a:pPr>
                <a:spcBef>
                  <a:spcPct val="0"/>
                </a:spcBef>
                <a:buFontTx/>
                <a:buNone/>
              </a:pPr>
              <a:r>
                <a:rPr lang="en-US" sz="2800" u="sng">
                  <a:solidFill>
                    <a:srgbClr val="FF3399"/>
                  </a:solidFill>
                </a:rPr>
                <a:t>Outcome</a:t>
              </a:r>
            </a:p>
          </p:txBody>
        </p:sp>
        <p:grpSp>
          <p:nvGrpSpPr>
            <p:cNvPr id="42003" name="Group 34"/>
            <p:cNvGrpSpPr>
              <a:grpSpLocks/>
            </p:cNvGrpSpPr>
            <p:nvPr/>
          </p:nvGrpSpPr>
          <p:grpSpPr bwMode="auto">
            <a:xfrm>
              <a:off x="4502" y="1540"/>
              <a:ext cx="1062" cy="2034"/>
              <a:chOff x="4502" y="1540"/>
              <a:chExt cx="1062" cy="2034"/>
            </a:xfrm>
          </p:grpSpPr>
          <p:sp>
            <p:nvSpPr>
              <p:cNvPr id="42004" name="Text Box 20"/>
              <p:cNvSpPr txBox="1">
                <a:spLocks noChangeArrowheads="1"/>
              </p:cNvSpPr>
              <p:nvPr/>
            </p:nvSpPr>
            <p:spPr bwMode="auto">
              <a:xfrm>
                <a:off x="4502" y="1540"/>
                <a:ext cx="1052"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Improved</a:t>
                </a:r>
              </a:p>
            </p:txBody>
          </p:sp>
          <p:sp>
            <p:nvSpPr>
              <p:cNvPr id="42005" name="Text Box 21"/>
              <p:cNvSpPr txBox="1">
                <a:spLocks noChangeArrowheads="1"/>
              </p:cNvSpPr>
              <p:nvPr/>
            </p:nvSpPr>
            <p:spPr bwMode="auto">
              <a:xfrm>
                <a:off x="4511" y="1982"/>
                <a:ext cx="1052" cy="488"/>
              </a:xfrm>
              <a:prstGeom prst="rect">
                <a:avLst/>
              </a:prstGeom>
              <a:noFill/>
              <a:ln w="9525">
                <a:noFill/>
                <a:miter lim="800000"/>
                <a:headEnd/>
                <a:tailEnd/>
              </a:ln>
            </p:spPr>
            <p:txBody>
              <a:bodyPr wrap="none">
                <a:spAutoFit/>
              </a:bodyPr>
              <a:lstStyle/>
              <a:p>
                <a:pPr algn="ctr">
                  <a:spcBef>
                    <a:spcPct val="0"/>
                  </a:spcBef>
                  <a:buFontTx/>
                  <a:buNone/>
                </a:pPr>
                <a:r>
                  <a:rPr lang="en-US" sz="2800">
                    <a:solidFill>
                      <a:schemeClr val="tx1"/>
                    </a:solidFill>
                  </a:rPr>
                  <a:t>Not</a:t>
                </a:r>
              </a:p>
              <a:p>
                <a:pPr algn="ctr">
                  <a:lnSpc>
                    <a:spcPct val="60000"/>
                  </a:lnSpc>
                  <a:spcBef>
                    <a:spcPct val="0"/>
                  </a:spcBef>
                  <a:buFontTx/>
                  <a:buNone/>
                </a:pPr>
                <a:r>
                  <a:rPr lang="en-US" sz="2800">
                    <a:solidFill>
                      <a:schemeClr val="tx1"/>
                    </a:solidFill>
                  </a:rPr>
                  <a:t>Improved</a:t>
                </a:r>
              </a:p>
            </p:txBody>
          </p:sp>
          <p:sp>
            <p:nvSpPr>
              <p:cNvPr id="42006" name="Text Box 22"/>
              <p:cNvSpPr txBox="1">
                <a:spLocks noChangeArrowheads="1"/>
              </p:cNvSpPr>
              <p:nvPr/>
            </p:nvSpPr>
            <p:spPr bwMode="auto">
              <a:xfrm>
                <a:off x="4512" y="2548"/>
                <a:ext cx="1052"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Improved</a:t>
                </a:r>
              </a:p>
            </p:txBody>
          </p:sp>
          <p:sp>
            <p:nvSpPr>
              <p:cNvPr id="42007" name="Text Box 23"/>
              <p:cNvSpPr txBox="1">
                <a:spLocks noChangeArrowheads="1"/>
              </p:cNvSpPr>
              <p:nvPr/>
            </p:nvSpPr>
            <p:spPr bwMode="auto">
              <a:xfrm>
                <a:off x="4511" y="3086"/>
                <a:ext cx="1052" cy="488"/>
              </a:xfrm>
              <a:prstGeom prst="rect">
                <a:avLst/>
              </a:prstGeom>
              <a:noFill/>
              <a:ln w="9525">
                <a:noFill/>
                <a:miter lim="800000"/>
                <a:headEnd/>
                <a:tailEnd/>
              </a:ln>
            </p:spPr>
            <p:txBody>
              <a:bodyPr wrap="none">
                <a:spAutoFit/>
              </a:bodyPr>
              <a:lstStyle/>
              <a:p>
                <a:pPr algn="ctr">
                  <a:spcBef>
                    <a:spcPct val="0"/>
                  </a:spcBef>
                  <a:buFontTx/>
                  <a:buNone/>
                </a:pPr>
                <a:r>
                  <a:rPr lang="en-US" sz="2800">
                    <a:solidFill>
                      <a:schemeClr val="tx1"/>
                    </a:solidFill>
                  </a:rPr>
                  <a:t>Not</a:t>
                </a:r>
              </a:p>
              <a:p>
                <a:pPr algn="ctr">
                  <a:lnSpc>
                    <a:spcPct val="60000"/>
                  </a:lnSpc>
                  <a:spcBef>
                    <a:spcPct val="0"/>
                  </a:spcBef>
                  <a:buFontTx/>
                  <a:buNone/>
                </a:pPr>
                <a:r>
                  <a:rPr lang="en-US" sz="2800">
                    <a:solidFill>
                      <a:schemeClr val="tx1"/>
                    </a:solidFill>
                  </a:rPr>
                  <a:t>Improved</a:t>
                </a:r>
              </a:p>
            </p:txBody>
          </p:sp>
        </p:grpSp>
      </p:grpSp>
      <p:grpSp>
        <p:nvGrpSpPr>
          <p:cNvPr id="7" name="Group 24"/>
          <p:cNvGrpSpPr>
            <a:grpSpLocks/>
          </p:cNvGrpSpPr>
          <p:nvPr/>
        </p:nvGrpSpPr>
        <p:grpSpPr bwMode="auto">
          <a:xfrm>
            <a:off x="4267200" y="4876800"/>
            <a:ext cx="2260600" cy="1217613"/>
            <a:chOff x="2688" y="3120"/>
            <a:chExt cx="1424" cy="767"/>
          </a:xfrm>
        </p:grpSpPr>
        <p:sp>
          <p:nvSpPr>
            <p:cNvPr id="42000" name="Text Box 25"/>
            <p:cNvSpPr txBox="1">
              <a:spLocks noChangeArrowheads="1"/>
            </p:cNvSpPr>
            <p:nvPr/>
          </p:nvSpPr>
          <p:spPr bwMode="auto">
            <a:xfrm>
              <a:off x="2688" y="3291"/>
              <a:ext cx="1424" cy="596"/>
            </a:xfrm>
            <a:prstGeom prst="rect">
              <a:avLst/>
            </a:prstGeom>
            <a:noFill/>
            <a:ln w="9525">
              <a:noFill/>
              <a:miter lim="800000"/>
              <a:headEnd/>
              <a:tailEnd/>
            </a:ln>
          </p:spPr>
          <p:txBody>
            <a:bodyPr wrap="none">
              <a:spAutoFit/>
            </a:bodyPr>
            <a:lstStyle/>
            <a:p>
              <a:pPr>
                <a:spcBef>
                  <a:spcPct val="0"/>
                </a:spcBef>
                <a:buFontTx/>
                <a:buNone/>
              </a:pPr>
              <a:r>
                <a:rPr lang="en-US" sz="2800" b="1">
                  <a:solidFill>
                    <a:srgbClr val="9900FF"/>
                  </a:solidFill>
                </a:rPr>
                <a:t>Comparison</a:t>
              </a:r>
              <a:endParaRPr lang="en-US" sz="2800">
                <a:solidFill>
                  <a:srgbClr val="FF3399"/>
                </a:solidFill>
              </a:endParaRPr>
            </a:p>
            <a:p>
              <a:pPr>
                <a:spcBef>
                  <a:spcPct val="0"/>
                </a:spcBef>
                <a:buFontTx/>
                <a:buNone/>
              </a:pPr>
              <a:r>
                <a:rPr lang="en-US" sz="2800">
                  <a:solidFill>
                    <a:srgbClr val="008080"/>
                  </a:solidFill>
                </a:rPr>
                <a:t>(Control)</a:t>
              </a:r>
            </a:p>
          </p:txBody>
        </p:sp>
        <p:sp>
          <p:nvSpPr>
            <p:cNvPr id="42001" name="Line 26"/>
            <p:cNvSpPr>
              <a:spLocks noChangeShapeType="1"/>
            </p:cNvSpPr>
            <p:nvPr/>
          </p:nvSpPr>
          <p:spPr bwMode="auto">
            <a:xfrm flipV="1">
              <a:off x="3264" y="3120"/>
              <a:ext cx="0" cy="240"/>
            </a:xfrm>
            <a:prstGeom prst="line">
              <a:avLst/>
            </a:prstGeom>
            <a:noFill/>
            <a:ln w="22225">
              <a:solidFill>
                <a:schemeClr val="tx1"/>
              </a:solidFill>
              <a:round/>
              <a:headEnd/>
              <a:tailEnd type="triangle" w="lg" len="med"/>
            </a:ln>
          </p:spPr>
          <p:txBody>
            <a:bodyPr wrap="none" anchor="ctr"/>
            <a:lstStyle/>
            <a:p>
              <a:endParaRPr lang="en-US"/>
            </a:p>
          </p:txBody>
        </p:sp>
      </p:grpSp>
      <p:grpSp>
        <p:nvGrpSpPr>
          <p:cNvPr id="8" name="Group 27"/>
          <p:cNvGrpSpPr>
            <a:grpSpLocks/>
          </p:cNvGrpSpPr>
          <p:nvPr/>
        </p:nvGrpSpPr>
        <p:grpSpPr bwMode="auto">
          <a:xfrm>
            <a:off x="2209800" y="3352800"/>
            <a:ext cx="685800" cy="1295400"/>
            <a:chOff x="1392" y="2112"/>
            <a:chExt cx="432" cy="816"/>
          </a:xfrm>
        </p:grpSpPr>
        <p:sp>
          <p:nvSpPr>
            <p:cNvPr id="41996" name="Line 28"/>
            <p:cNvSpPr>
              <a:spLocks noChangeShapeType="1"/>
            </p:cNvSpPr>
            <p:nvPr/>
          </p:nvSpPr>
          <p:spPr bwMode="auto">
            <a:xfrm rot="5400000" flipV="1">
              <a:off x="1560" y="1992"/>
              <a:ext cx="144" cy="384"/>
            </a:xfrm>
            <a:prstGeom prst="line">
              <a:avLst/>
            </a:prstGeom>
            <a:noFill/>
            <a:ln w="22225">
              <a:solidFill>
                <a:schemeClr val="tx1"/>
              </a:solidFill>
              <a:round/>
              <a:headEnd/>
              <a:tailEnd type="triangle" w="lg" len="med"/>
            </a:ln>
          </p:spPr>
          <p:txBody>
            <a:bodyPr wrap="none" anchor="ctr"/>
            <a:lstStyle/>
            <a:p>
              <a:endParaRPr lang="en-US"/>
            </a:p>
          </p:txBody>
        </p:sp>
        <p:sp>
          <p:nvSpPr>
            <p:cNvPr id="41997" name="Line 29"/>
            <p:cNvSpPr>
              <a:spLocks noChangeShapeType="1"/>
            </p:cNvSpPr>
            <p:nvPr/>
          </p:nvSpPr>
          <p:spPr bwMode="auto">
            <a:xfrm rot="5400000" flipV="1">
              <a:off x="1560" y="2280"/>
              <a:ext cx="48" cy="288"/>
            </a:xfrm>
            <a:prstGeom prst="line">
              <a:avLst/>
            </a:prstGeom>
            <a:noFill/>
            <a:ln w="22225">
              <a:solidFill>
                <a:schemeClr val="tx1"/>
              </a:solidFill>
              <a:round/>
              <a:headEnd/>
              <a:tailEnd type="triangle" w="lg" len="med"/>
            </a:ln>
          </p:spPr>
          <p:txBody>
            <a:bodyPr wrap="none" anchor="ctr"/>
            <a:lstStyle/>
            <a:p>
              <a:endParaRPr lang="en-US"/>
            </a:p>
          </p:txBody>
        </p:sp>
        <p:sp>
          <p:nvSpPr>
            <p:cNvPr id="41998" name="Line 30"/>
            <p:cNvSpPr>
              <a:spLocks noChangeShapeType="1"/>
            </p:cNvSpPr>
            <p:nvPr/>
          </p:nvSpPr>
          <p:spPr bwMode="auto">
            <a:xfrm rot="-5400000">
              <a:off x="1560" y="2472"/>
              <a:ext cx="48" cy="288"/>
            </a:xfrm>
            <a:prstGeom prst="line">
              <a:avLst/>
            </a:prstGeom>
            <a:noFill/>
            <a:ln w="22225">
              <a:solidFill>
                <a:schemeClr val="tx1"/>
              </a:solidFill>
              <a:round/>
              <a:headEnd/>
              <a:tailEnd type="triangle" w="lg" len="med"/>
            </a:ln>
          </p:spPr>
          <p:txBody>
            <a:bodyPr wrap="none" anchor="ctr"/>
            <a:lstStyle/>
            <a:p>
              <a:endParaRPr lang="en-US"/>
            </a:p>
          </p:txBody>
        </p:sp>
        <p:sp>
          <p:nvSpPr>
            <p:cNvPr id="41999" name="Line 31"/>
            <p:cNvSpPr>
              <a:spLocks noChangeShapeType="1"/>
            </p:cNvSpPr>
            <p:nvPr/>
          </p:nvSpPr>
          <p:spPr bwMode="auto">
            <a:xfrm rot="-5400000">
              <a:off x="1512" y="2664"/>
              <a:ext cx="144" cy="384"/>
            </a:xfrm>
            <a:prstGeom prst="line">
              <a:avLst/>
            </a:prstGeom>
            <a:noFill/>
            <a:ln w="22225">
              <a:solidFill>
                <a:schemeClr val="tx1"/>
              </a:solidFill>
              <a:round/>
              <a:headEnd/>
              <a:tailEnd type="triangle" w="lg" len="med"/>
            </a:ln>
          </p:spPr>
          <p:txBody>
            <a:bodyPr wrap="none" anchor="ctr"/>
            <a:lstStyle/>
            <a:p>
              <a:endParaRPr lang="en-US"/>
            </a:p>
          </p:txBody>
        </p:sp>
      </p:grpSp>
      <p:grpSp>
        <p:nvGrpSpPr>
          <p:cNvPr id="9" name="Group 37"/>
          <p:cNvGrpSpPr>
            <a:grpSpLocks/>
          </p:cNvGrpSpPr>
          <p:nvPr/>
        </p:nvGrpSpPr>
        <p:grpSpPr bwMode="auto">
          <a:xfrm>
            <a:off x="4114800" y="1371600"/>
            <a:ext cx="2438400" cy="1828800"/>
            <a:chOff x="2592" y="864"/>
            <a:chExt cx="1536" cy="1152"/>
          </a:xfrm>
        </p:grpSpPr>
        <p:sp>
          <p:nvSpPr>
            <p:cNvPr id="41994" name="Line 32"/>
            <p:cNvSpPr>
              <a:spLocks noChangeShapeType="1"/>
            </p:cNvSpPr>
            <p:nvPr/>
          </p:nvSpPr>
          <p:spPr bwMode="auto">
            <a:xfrm>
              <a:off x="3312" y="1728"/>
              <a:ext cx="0" cy="288"/>
            </a:xfrm>
            <a:prstGeom prst="line">
              <a:avLst/>
            </a:prstGeom>
            <a:noFill/>
            <a:ln w="12700">
              <a:solidFill>
                <a:schemeClr val="tx1"/>
              </a:solidFill>
              <a:round/>
              <a:headEnd/>
              <a:tailEnd type="triangle" w="lg" len="med"/>
            </a:ln>
          </p:spPr>
          <p:txBody>
            <a:bodyPr wrap="none" anchor="ctr"/>
            <a:lstStyle/>
            <a:p>
              <a:endParaRPr lang="en-US"/>
            </a:p>
          </p:txBody>
        </p:sp>
        <p:sp>
          <p:nvSpPr>
            <p:cNvPr id="41995" name="Text Box 33"/>
            <p:cNvSpPr txBox="1">
              <a:spLocks noChangeArrowheads="1"/>
            </p:cNvSpPr>
            <p:nvPr/>
          </p:nvSpPr>
          <p:spPr bwMode="auto">
            <a:xfrm>
              <a:off x="2592" y="864"/>
              <a:ext cx="1536" cy="865"/>
            </a:xfrm>
            <a:prstGeom prst="rect">
              <a:avLst/>
            </a:prstGeom>
            <a:noFill/>
            <a:ln w="12700">
              <a:noFill/>
              <a:miter lim="800000"/>
              <a:headEnd/>
              <a:tailEnd/>
            </a:ln>
          </p:spPr>
          <p:txBody>
            <a:bodyPr anchor="ctr">
              <a:spAutoFit/>
            </a:bodyPr>
            <a:lstStyle/>
            <a:p>
              <a:pPr algn="ctr">
                <a:spcBef>
                  <a:spcPct val="0"/>
                </a:spcBef>
                <a:buFontTx/>
                <a:buNone/>
              </a:pPr>
              <a:r>
                <a:rPr lang="en-US" sz="2800" b="1">
                  <a:solidFill>
                    <a:srgbClr val="9900FF"/>
                  </a:solidFill>
                </a:rPr>
                <a:t>Experimental</a:t>
              </a:r>
              <a:endParaRPr lang="en-US" sz="2800" b="1">
                <a:solidFill>
                  <a:schemeClr val="tx1"/>
                </a:solidFill>
              </a:endParaRPr>
            </a:p>
            <a:p>
              <a:pPr algn="ctr">
                <a:spcBef>
                  <a:spcPct val="0"/>
                </a:spcBef>
                <a:buFontTx/>
                <a:buNone/>
              </a:pPr>
              <a:r>
                <a:rPr lang="en-US" sz="2800">
                  <a:solidFill>
                    <a:schemeClr val="tx1"/>
                  </a:solidFill>
                </a:rPr>
                <a:t>Intervention</a:t>
              </a:r>
            </a:p>
            <a:p>
              <a:pPr algn="ctr">
                <a:spcBef>
                  <a:spcPct val="0"/>
                </a:spcBef>
                <a:buFontTx/>
                <a:buNone/>
              </a:pPr>
              <a:r>
                <a:rPr lang="en-US" sz="2800">
                  <a:solidFill>
                    <a:srgbClr val="008080"/>
                  </a:solidFill>
                </a:rPr>
                <a:t>(Treatment)</a:t>
              </a:r>
              <a:endParaRPr lang="en-US" sz="2800">
                <a:solidFill>
                  <a:schemeClr val="tx1"/>
                </a:solidFill>
              </a:endParaRP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5" fill="hold"/>
                                        <p:tgtEl>
                                          <p:spTgt spid="6"/>
                                        </p:tgtEl>
                                      </p:cBhvr>
                                    </p:cmd>
                                  </p:childTnLst>
                                </p:cTn>
                              </p:par>
                              <p:par>
                                <p:cTn id="7" presetID="22" presetClass="entr" presetSubtype="8" fill="hold" grpId="0" nodeType="withEffect">
                                  <p:stCondLst>
                                    <p:cond delay="4000"/>
                                  </p:stCondLst>
                                  <p:childTnLst>
                                    <p:set>
                                      <p:cBhvr>
                                        <p:cTn id="8" dur="1" fill="hold">
                                          <p:stCondLst>
                                            <p:cond delay="0"/>
                                          </p:stCondLst>
                                        </p:cTn>
                                        <p:tgtEl>
                                          <p:spTgt spid="656388"/>
                                        </p:tgtEl>
                                        <p:attrNameLst>
                                          <p:attrName>style.visibility</p:attrName>
                                        </p:attrNameLst>
                                      </p:cBhvr>
                                      <p:to>
                                        <p:strVal val="visible"/>
                                      </p:to>
                                    </p:set>
                                    <p:animEffect transition="in" filter="wipe(left)">
                                      <p:cBhvr>
                                        <p:cTn id="9" dur="3000"/>
                                        <p:tgtEl>
                                          <p:spTgt spid="656388"/>
                                        </p:tgtEl>
                                      </p:cBhvr>
                                    </p:animEffect>
                                  </p:childTnLst>
                                </p:cTn>
                              </p:par>
                              <p:par>
                                <p:cTn id="10" presetID="22" presetClass="entr" presetSubtype="8" fill="hold" nodeType="withEffect">
                                  <p:stCondLst>
                                    <p:cond delay="80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0"/>
                                        <p:tgtEl>
                                          <p:spTgt spid="8"/>
                                        </p:tgtEl>
                                      </p:cBhvr>
                                    </p:animEffect>
                                  </p:childTnLst>
                                </p:cTn>
                              </p:par>
                              <p:par>
                                <p:cTn id="13" presetID="22" presetClass="entr" presetSubtype="8" fill="hold" nodeType="withEffect">
                                  <p:stCondLst>
                                    <p:cond delay="8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3000"/>
                                        <p:tgtEl>
                                          <p:spTgt spid="2"/>
                                        </p:tgtEl>
                                      </p:cBhvr>
                                    </p:animEffect>
                                  </p:childTnLst>
                                </p:cTn>
                              </p:par>
                              <p:par>
                                <p:cTn id="16" presetID="22" presetClass="entr" presetSubtype="8" fill="hold" nodeType="withEffect">
                                  <p:stCondLst>
                                    <p:cond delay="160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3000"/>
                                        <p:tgtEl>
                                          <p:spTgt spid="3"/>
                                        </p:tgtEl>
                                      </p:cBhvr>
                                    </p:animEffect>
                                  </p:childTnLst>
                                </p:cTn>
                              </p:par>
                              <p:par>
                                <p:cTn id="19" presetID="22" presetClass="entr" presetSubtype="8" fill="hold" nodeType="withEffect">
                                  <p:stCondLst>
                                    <p:cond delay="1600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3000"/>
                                        <p:tgtEl>
                                          <p:spTgt spid="9"/>
                                        </p:tgtEl>
                                      </p:cBhvr>
                                    </p:animEffect>
                                  </p:childTnLst>
                                </p:cTn>
                              </p:par>
                              <p:par>
                                <p:cTn id="22" presetID="22" presetClass="entr" presetSubtype="8" fill="hold" nodeType="withEffect">
                                  <p:stCondLst>
                                    <p:cond delay="240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3000"/>
                                        <p:tgtEl>
                                          <p:spTgt spid="7"/>
                                        </p:tgtEl>
                                      </p:cBhvr>
                                    </p:animEffect>
                                  </p:childTnLst>
                                </p:cTn>
                              </p:par>
                              <p:par>
                                <p:cTn id="25" presetID="22" presetClass="entr" presetSubtype="8" fill="hold" nodeType="withEffect">
                                  <p:stCondLst>
                                    <p:cond delay="300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6"/>
                </p:tgtEl>
              </p:cMediaNode>
            </p:audio>
          </p:childTnLst>
        </p:cTn>
      </p:par>
    </p:tnLst>
    <p:bldLst>
      <p:bldP spid="65638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77825" y="1600200"/>
            <a:ext cx="2492990" cy="646331"/>
          </a:xfrm>
          <a:prstGeom prst="rect">
            <a:avLst/>
          </a:prstGeom>
          <a:noFill/>
          <a:ln w="9525">
            <a:noFill/>
            <a:miter lim="800000"/>
            <a:headEnd/>
            <a:tailEnd/>
          </a:ln>
        </p:spPr>
        <p:txBody>
          <a:bodyPr wrap="none">
            <a:spAutoFit/>
          </a:bodyPr>
          <a:lstStyle/>
          <a:p>
            <a:pPr>
              <a:spcBef>
                <a:spcPct val="0"/>
              </a:spcBef>
              <a:buFontTx/>
              <a:buNone/>
            </a:pPr>
            <a:r>
              <a:rPr lang="en-US" sz="3600" b="1" dirty="0" smtClean="0">
                <a:solidFill>
                  <a:srgbClr val="9900FF"/>
                </a:solidFill>
              </a:rPr>
              <a:t>EFFICACY</a:t>
            </a:r>
            <a:endParaRPr lang="en-US" sz="3600" dirty="0">
              <a:solidFill>
                <a:schemeClr val="tx1"/>
              </a:solidFill>
            </a:endParaRPr>
          </a:p>
        </p:txBody>
      </p:sp>
      <p:sp>
        <p:nvSpPr>
          <p:cNvPr id="657411" name="Text Box 3"/>
          <p:cNvSpPr txBox="1">
            <a:spLocks noChangeArrowheads="1"/>
          </p:cNvSpPr>
          <p:nvPr/>
        </p:nvSpPr>
        <p:spPr bwMode="auto">
          <a:xfrm>
            <a:off x="381000" y="3852863"/>
            <a:ext cx="3613105" cy="1200329"/>
          </a:xfrm>
          <a:prstGeom prst="rect">
            <a:avLst/>
          </a:prstGeom>
          <a:noFill/>
          <a:ln w="9525">
            <a:noFill/>
            <a:miter lim="800000"/>
            <a:headEnd/>
            <a:tailEnd/>
          </a:ln>
        </p:spPr>
        <p:txBody>
          <a:bodyPr wrap="none">
            <a:spAutoFit/>
          </a:bodyPr>
          <a:lstStyle/>
          <a:p>
            <a:pPr>
              <a:spcBef>
                <a:spcPct val="0"/>
              </a:spcBef>
              <a:buFontTx/>
              <a:buNone/>
            </a:pPr>
            <a:r>
              <a:rPr lang="en-US" sz="3600" b="1" dirty="0" smtClean="0">
                <a:solidFill>
                  <a:srgbClr val="9900FF"/>
                </a:solidFill>
              </a:rPr>
              <a:t>EXPLANATORY</a:t>
            </a:r>
            <a:endParaRPr lang="en-US" sz="3600" b="1" dirty="0" smtClean="0">
              <a:solidFill>
                <a:srgbClr val="FF3399"/>
              </a:solidFill>
            </a:endParaRPr>
          </a:p>
          <a:p>
            <a:pPr>
              <a:spcBef>
                <a:spcPct val="0"/>
              </a:spcBef>
              <a:buFontTx/>
              <a:buNone/>
            </a:pPr>
            <a:r>
              <a:rPr lang="en-US" sz="3600" b="1" dirty="0" smtClean="0">
                <a:solidFill>
                  <a:srgbClr val="9900FF"/>
                </a:solidFill>
              </a:rPr>
              <a:t>trials</a:t>
            </a:r>
            <a:endParaRPr lang="en-US" sz="3600" dirty="0">
              <a:solidFill>
                <a:schemeClr val="tx1"/>
              </a:solidFill>
            </a:endParaRPr>
          </a:p>
        </p:txBody>
      </p:sp>
      <p:sp>
        <p:nvSpPr>
          <p:cNvPr id="43012" name="Text Box 4"/>
          <p:cNvSpPr txBox="1">
            <a:spLocks noChangeArrowheads="1"/>
          </p:cNvSpPr>
          <p:nvPr/>
        </p:nvSpPr>
        <p:spPr bwMode="auto">
          <a:xfrm>
            <a:off x="1203325" y="2667000"/>
            <a:ext cx="644525" cy="1006475"/>
          </a:xfrm>
          <a:prstGeom prst="rect">
            <a:avLst/>
          </a:prstGeom>
          <a:noFill/>
          <a:ln w="9525">
            <a:noFill/>
            <a:miter lim="800000"/>
            <a:headEnd/>
            <a:tailEnd/>
          </a:ln>
        </p:spPr>
        <p:txBody>
          <a:bodyPr wrap="none">
            <a:spAutoFit/>
          </a:bodyPr>
          <a:lstStyle/>
          <a:p>
            <a:pPr>
              <a:spcBef>
                <a:spcPct val="0"/>
              </a:spcBef>
              <a:buFontTx/>
              <a:buNone/>
            </a:pPr>
            <a:r>
              <a:rPr lang="en-US" sz="6000" b="1" dirty="0">
                <a:solidFill>
                  <a:schemeClr val="tx1"/>
                </a:solidFill>
                <a:latin typeface="Times New Roman" pitchFamily="18" charset="0"/>
                <a:sym typeface="Symbol" pitchFamily="18" charset="2"/>
              </a:rPr>
              <a:t></a:t>
            </a:r>
            <a:endParaRPr lang="en-US" sz="4800" b="1" dirty="0">
              <a:solidFill>
                <a:schemeClr val="tx1"/>
              </a:solidFill>
              <a:latin typeface="Times New Roman" pitchFamily="18" charset="0"/>
            </a:endParaRPr>
          </a:p>
        </p:txBody>
      </p:sp>
      <p:sp>
        <p:nvSpPr>
          <p:cNvPr id="43013" name="Text Box 5"/>
          <p:cNvSpPr txBox="1">
            <a:spLocks noChangeArrowheads="1"/>
          </p:cNvSpPr>
          <p:nvPr/>
        </p:nvSpPr>
        <p:spPr bwMode="auto">
          <a:xfrm>
            <a:off x="6613525" y="2651125"/>
            <a:ext cx="644525" cy="1006475"/>
          </a:xfrm>
          <a:prstGeom prst="rect">
            <a:avLst/>
          </a:prstGeom>
          <a:noFill/>
          <a:ln w="9525">
            <a:noFill/>
            <a:miter lim="800000"/>
            <a:headEnd/>
            <a:tailEnd/>
          </a:ln>
        </p:spPr>
        <p:txBody>
          <a:bodyPr wrap="none">
            <a:spAutoFit/>
          </a:bodyPr>
          <a:lstStyle/>
          <a:p>
            <a:pPr>
              <a:spcBef>
                <a:spcPct val="0"/>
              </a:spcBef>
              <a:buFontTx/>
              <a:buNone/>
            </a:pPr>
            <a:r>
              <a:rPr lang="en-US" sz="6000" b="1" dirty="0">
                <a:solidFill>
                  <a:schemeClr val="tx1"/>
                </a:solidFill>
                <a:latin typeface="Times New Roman" pitchFamily="18" charset="0"/>
                <a:sym typeface="Symbol" pitchFamily="18" charset="2"/>
              </a:rPr>
              <a:t></a:t>
            </a:r>
            <a:endParaRPr lang="en-US" sz="6000" b="1" dirty="0">
              <a:solidFill>
                <a:schemeClr val="tx1"/>
              </a:solidFill>
              <a:latin typeface="Times New Roman" pitchFamily="18" charset="0"/>
            </a:endParaRPr>
          </a:p>
        </p:txBody>
      </p:sp>
      <p:sp>
        <p:nvSpPr>
          <p:cNvPr id="657414" name="Text Box 6"/>
          <p:cNvSpPr txBox="1">
            <a:spLocks noChangeArrowheads="1"/>
          </p:cNvSpPr>
          <p:nvPr/>
        </p:nvSpPr>
        <p:spPr bwMode="auto">
          <a:xfrm>
            <a:off x="357188" y="146050"/>
            <a:ext cx="9328150"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Two types of clinical trials, testing</a:t>
            </a:r>
            <a:r>
              <a:rPr lang="en-US" sz="4400" b="1">
                <a:solidFill>
                  <a:schemeClr val="tx1"/>
                </a:solidFill>
                <a:latin typeface="Times New Roman" pitchFamily="18" charset="0"/>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9" name="Text Box 2"/>
          <p:cNvSpPr txBox="1">
            <a:spLocks noChangeArrowheads="1"/>
          </p:cNvSpPr>
          <p:nvPr/>
        </p:nvSpPr>
        <p:spPr bwMode="auto">
          <a:xfrm>
            <a:off x="3779912" y="1591298"/>
            <a:ext cx="5288627" cy="646331"/>
          </a:xfrm>
          <a:prstGeom prst="rect">
            <a:avLst/>
          </a:prstGeom>
          <a:noFill/>
          <a:ln w="9525">
            <a:noFill/>
            <a:miter lim="800000"/>
            <a:headEnd/>
            <a:tailEnd/>
          </a:ln>
        </p:spPr>
        <p:txBody>
          <a:bodyPr wrap="none">
            <a:spAutoFit/>
          </a:bodyPr>
          <a:lstStyle/>
          <a:p>
            <a:pPr>
              <a:spcBef>
                <a:spcPct val="0"/>
              </a:spcBef>
              <a:buFontTx/>
              <a:buNone/>
            </a:pPr>
            <a:r>
              <a:rPr lang="en-US" sz="3600" dirty="0" smtClean="0">
                <a:solidFill>
                  <a:schemeClr val="tx1"/>
                </a:solidFill>
              </a:rPr>
              <a:t>vs</a:t>
            </a:r>
            <a:r>
              <a:rPr lang="en-US" sz="3600" dirty="0">
                <a:solidFill>
                  <a:schemeClr val="tx1"/>
                </a:solidFill>
              </a:rPr>
              <a:t>.</a:t>
            </a:r>
            <a:r>
              <a:rPr lang="en-US" sz="3600" b="1" dirty="0">
                <a:solidFill>
                  <a:schemeClr val="tx1"/>
                </a:solidFill>
              </a:rPr>
              <a:t>	</a:t>
            </a:r>
            <a:r>
              <a:rPr lang="en-US" sz="3600" b="1" dirty="0" smtClean="0">
                <a:solidFill>
                  <a:schemeClr val="tx1"/>
                </a:solidFill>
              </a:rPr>
              <a:t>  </a:t>
            </a:r>
            <a:r>
              <a:rPr lang="en-US" sz="3600" b="1" dirty="0" smtClean="0">
                <a:solidFill>
                  <a:srgbClr val="FF3399"/>
                </a:solidFill>
              </a:rPr>
              <a:t>EFFECTIVENESS</a:t>
            </a:r>
            <a:endParaRPr lang="en-US" sz="3600" dirty="0">
              <a:solidFill>
                <a:schemeClr val="tx1"/>
              </a:solidFill>
            </a:endParaRPr>
          </a:p>
        </p:txBody>
      </p:sp>
      <p:sp>
        <p:nvSpPr>
          <p:cNvPr id="10" name="Text Box 3"/>
          <p:cNvSpPr txBox="1">
            <a:spLocks noChangeArrowheads="1"/>
          </p:cNvSpPr>
          <p:nvPr/>
        </p:nvSpPr>
        <p:spPr bwMode="auto">
          <a:xfrm>
            <a:off x="4211960" y="3861048"/>
            <a:ext cx="4382354" cy="1200329"/>
          </a:xfrm>
          <a:prstGeom prst="rect">
            <a:avLst/>
          </a:prstGeom>
          <a:noFill/>
          <a:ln w="9525">
            <a:noFill/>
            <a:miter lim="800000"/>
            <a:headEnd/>
            <a:tailEnd/>
          </a:ln>
        </p:spPr>
        <p:txBody>
          <a:bodyPr wrap="none">
            <a:spAutoFit/>
          </a:bodyPr>
          <a:lstStyle/>
          <a:p>
            <a:pPr>
              <a:spcBef>
                <a:spcPct val="0"/>
              </a:spcBef>
              <a:buFontTx/>
              <a:buNone/>
            </a:pPr>
            <a:r>
              <a:rPr lang="en-US" sz="3600" b="1" dirty="0" smtClean="0">
                <a:solidFill>
                  <a:schemeClr val="tx1"/>
                </a:solidFill>
              </a:rPr>
              <a:t>  </a:t>
            </a:r>
            <a:r>
              <a:rPr lang="en-US" sz="3600" dirty="0">
                <a:solidFill>
                  <a:schemeClr val="tx1"/>
                </a:solidFill>
              </a:rPr>
              <a:t>vs.</a:t>
            </a:r>
            <a:r>
              <a:rPr lang="en-US" sz="3600" b="1" dirty="0">
                <a:solidFill>
                  <a:schemeClr val="tx1"/>
                </a:solidFill>
              </a:rPr>
              <a:t>	</a:t>
            </a:r>
            <a:r>
              <a:rPr lang="en-US" sz="3600" b="1" dirty="0" smtClean="0">
                <a:solidFill>
                  <a:schemeClr val="tx1"/>
                </a:solidFill>
              </a:rPr>
              <a:t>    </a:t>
            </a:r>
            <a:r>
              <a:rPr lang="en-US" sz="3600" b="1" dirty="0" smtClean="0">
                <a:solidFill>
                  <a:srgbClr val="FF3399"/>
                </a:solidFill>
              </a:rPr>
              <a:t>PRAGMATIC</a:t>
            </a:r>
            <a:endParaRPr lang="en-US" sz="3600" b="1" dirty="0">
              <a:solidFill>
                <a:srgbClr val="FF3399"/>
              </a:solidFill>
            </a:endParaRPr>
          </a:p>
          <a:p>
            <a:pPr>
              <a:spcBef>
                <a:spcPct val="0"/>
              </a:spcBef>
              <a:buFontTx/>
              <a:buNone/>
            </a:pPr>
            <a:r>
              <a:rPr lang="en-US" sz="3600" b="1" dirty="0" smtClean="0">
                <a:solidFill>
                  <a:srgbClr val="FF3399"/>
                </a:solidFill>
              </a:rPr>
              <a:t>	    trials</a:t>
            </a:r>
            <a:endParaRPr lang="en-US" sz="3600" dirty="0">
              <a:solidFill>
                <a:schemeClr val="tx1"/>
              </a:solidFill>
            </a:endParaRPr>
          </a:p>
        </p:txBody>
      </p:sp>
    </p:spTree>
    <p:extLst>
      <p:ext uri="{BB962C8B-B14F-4D97-AF65-F5344CB8AC3E}">
        <p14:creationId xmlns:p14="http://schemas.microsoft.com/office/powerpoint/2010/main" val="237527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9"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43010"/>
                                        </p:tgtEl>
                                        <p:attrNameLst>
                                          <p:attrName>style.visibility</p:attrName>
                                        </p:attrNameLst>
                                      </p:cBhvr>
                                      <p:to>
                                        <p:strVal val="visible"/>
                                      </p:to>
                                    </p:set>
                                    <p:animEffect transition="in" filter="wipe(up)">
                                      <p:cBhvr>
                                        <p:cTn id="9" dur="3000"/>
                                        <p:tgtEl>
                                          <p:spTgt spid="43010"/>
                                        </p:tgtEl>
                                      </p:cBhvr>
                                    </p:animEffect>
                                  </p:childTnLst>
                                </p:cTn>
                              </p:par>
                              <p:par>
                                <p:cTn id="10" presetID="22" presetClass="entr" presetSubtype="1" fill="hold" grpId="0" nodeType="withEffect">
                                  <p:stCondLst>
                                    <p:cond delay="12000"/>
                                  </p:stCondLst>
                                  <p:childTnLst>
                                    <p:set>
                                      <p:cBhvr>
                                        <p:cTn id="11" dur="1" fill="hold">
                                          <p:stCondLst>
                                            <p:cond delay="0"/>
                                          </p:stCondLst>
                                        </p:cTn>
                                        <p:tgtEl>
                                          <p:spTgt spid="43012"/>
                                        </p:tgtEl>
                                        <p:attrNameLst>
                                          <p:attrName>style.visibility</p:attrName>
                                        </p:attrNameLst>
                                      </p:cBhvr>
                                      <p:to>
                                        <p:strVal val="visible"/>
                                      </p:to>
                                    </p:set>
                                    <p:animEffect transition="in" filter="wipe(up)">
                                      <p:cBhvr>
                                        <p:cTn id="12" dur="3000"/>
                                        <p:tgtEl>
                                          <p:spTgt spid="43012"/>
                                        </p:tgtEl>
                                      </p:cBhvr>
                                    </p:animEffect>
                                  </p:childTnLst>
                                </p:cTn>
                              </p:par>
                              <p:par>
                                <p:cTn id="13" presetID="22" presetClass="entr" presetSubtype="1" fill="hold" grpId="0" nodeType="withEffect">
                                  <p:stCondLst>
                                    <p:cond delay="16000"/>
                                  </p:stCondLst>
                                  <p:childTnLst>
                                    <p:set>
                                      <p:cBhvr>
                                        <p:cTn id="14" dur="1" fill="hold">
                                          <p:stCondLst>
                                            <p:cond delay="0"/>
                                          </p:stCondLst>
                                        </p:cTn>
                                        <p:tgtEl>
                                          <p:spTgt spid="657411"/>
                                        </p:tgtEl>
                                        <p:attrNameLst>
                                          <p:attrName>style.visibility</p:attrName>
                                        </p:attrNameLst>
                                      </p:cBhvr>
                                      <p:to>
                                        <p:strVal val="visible"/>
                                      </p:to>
                                    </p:set>
                                    <p:animEffect transition="in" filter="wipe(up)">
                                      <p:cBhvr>
                                        <p:cTn id="15" dur="3000"/>
                                        <p:tgtEl>
                                          <p:spTgt spid="657411"/>
                                        </p:tgtEl>
                                      </p:cBhvr>
                                    </p:animEffect>
                                  </p:childTnLst>
                                </p:cTn>
                              </p:par>
                              <p:par>
                                <p:cTn id="16" presetID="22" presetClass="entr" presetSubtype="1" fill="hold" grpId="0" nodeType="withEffect">
                                  <p:stCondLst>
                                    <p:cond delay="1800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3000"/>
                                        <p:tgtEl>
                                          <p:spTgt spid="9"/>
                                        </p:tgtEl>
                                      </p:cBhvr>
                                    </p:animEffect>
                                  </p:childTnLst>
                                </p:cTn>
                              </p:par>
                              <p:par>
                                <p:cTn id="19" presetID="22" presetClass="entr" presetSubtype="1" fill="hold" grpId="0" nodeType="withEffect">
                                  <p:stCondLst>
                                    <p:cond delay="36000"/>
                                  </p:stCondLst>
                                  <p:childTnLst>
                                    <p:set>
                                      <p:cBhvr>
                                        <p:cTn id="20" dur="1" fill="hold">
                                          <p:stCondLst>
                                            <p:cond delay="0"/>
                                          </p:stCondLst>
                                        </p:cTn>
                                        <p:tgtEl>
                                          <p:spTgt spid="43013"/>
                                        </p:tgtEl>
                                        <p:attrNameLst>
                                          <p:attrName>style.visibility</p:attrName>
                                        </p:attrNameLst>
                                      </p:cBhvr>
                                      <p:to>
                                        <p:strVal val="visible"/>
                                      </p:to>
                                    </p:set>
                                    <p:animEffect transition="in" filter="wipe(up)">
                                      <p:cBhvr>
                                        <p:cTn id="21" dur="3000"/>
                                        <p:tgtEl>
                                          <p:spTgt spid="43013"/>
                                        </p:tgtEl>
                                      </p:cBhvr>
                                    </p:animEffect>
                                  </p:childTnLst>
                                </p:cTn>
                              </p:par>
                              <p:par>
                                <p:cTn id="22" presetID="22" presetClass="entr" presetSubtype="1" fill="hold" grpId="0" nodeType="withEffect">
                                  <p:stCondLst>
                                    <p:cond delay="4400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3"/>
                </p:tgtEl>
              </p:cMediaNode>
            </p:audio>
          </p:childTnLst>
        </p:cTn>
      </p:par>
    </p:tnLst>
    <p:bldLst>
      <p:bldP spid="43010" grpId="0"/>
      <p:bldP spid="657411" grpId="0"/>
      <p:bldP spid="43012" grpId="0"/>
      <p:bldP spid="43013"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263" y="990600"/>
            <a:ext cx="2271712" cy="4419600"/>
            <a:chOff x="-48" y="624"/>
            <a:chExt cx="1431" cy="2784"/>
          </a:xfrm>
        </p:grpSpPr>
        <p:grpSp>
          <p:nvGrpSpPr>
            <p:cNvPr id="44051" name="Group 3"/>
            <p:cNvGrpSpPr>
              <a:grpSpLocks/>
            </p:cNvGrpSpPr>
            <p:nvPr/>
          </p:nvGrpSpPr>
          <p:grpSpPr bwMode="auto">
            <a:xfrm>
              <a:off x="624" y="960"/>
              <a:ext cx="0" cy="2160"/>
              <a:chOff x="624" y="816"/>
              <a:chExt cx="0" cy="2160"/>
            </a:xfrm>
          </p:grpSpPr>
          <p:sp>
            <p:nvSpPr>
              <p:cNvPr id="44055" name="Line 4"/>
              <p:cNvSpPr>
                <a:spLocks noChangeShapeType="1"/>
              </p:cNvSpPr>
              <p:nvPr/>
            </p:nvSpPr>
            <p:spPr bwMode="auto">
              <a:xfrm>
                <a:off x="624" y="816"/>
                <a:ext cx="0" cy="1344"/>
              </a:xfrm>
              <a:prstGeom prst="line">
                <a:avLst/>
              </a:prstGeom>
              <a:noFill/>
              <a:ln w="25400">
                <a:solidFill>
                  <a:schemeClr val="tx1"/>
                </a:solidFill>
                <a:round/>
                <a:headEnd/>
                <a:tailEnd/>
              </a:ln>
            </p:spPr>
            <p:txBody>
              <a:bodyPr wrap="none" anchor="ctr"/>
              <a:lstStyle/>
              <a:p>
                <a:endParaRPr lang="en-US"/>
              </a:p>
            </p:txBody>
          </p:sp>
          <p:sp>
            <p:nvSpPr>
              <p:cNvPr id="44056" name="Line 5"/>
              <p:cNvSpPr>
                <a:spLocks noChangeShapeType="1"/>
              </p:cNvSpPr>
              <p:nvPr/>
            </p:nvSpPr>
            <p:spPr bwMode="auto">
              <a:xfrm>
                <a:off x="624" y="2400"/>
                <a:ext cx="0" cy="576"/>
              </a:xfrm>
              <a:prstGeom prst="line">
                <a:avLst/>
              </a:prstGeom>
              <a:noFill/>
              <a:ln w="25400">
                <a:solidFill>
                  <a:schemeClr val="tx1"/>
                </a:solidFill>
                <a:round/>
                <a:headEnd/>
                <a:tailEnd type="triangle" w="lg" len="med"/>
              </a:ln>
            </p:spPr>
            <p:txBody>
              <a:bodyPr wrap="none" anchor="ctr"/>
              <a:lstStyle/>
              <a:p>
                <a:endParaRPr lang="en-US"/>
              </a:p>
            </p:txBody>
          </p:sp>
        </p:grpSp>
        <p:sp>
          <p:nvSpPr>
            <p:cNvPr id="44052" name="Text Box 6"/>
            <p:cNvSpPr txBox="1">
              <a:spLocks noChangeArrowheads="1"/>
            </p:cNvSpPr>
            <p:nvPr/>
          </p:nvSpPr>
          <p:spPr bwMode="auto">
            <a:xfrm>
              <a:off x="-48" y="2271"/>
              <a:ext cx="1431"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Generalizability</a:t>
              </a:r>
            </a:p>
          </p:txBody>
        </p:sp>
        <p:sp>
          <p:nvSpPr>
            <p:cNvPr id="44053" name="Text Box 7"/>
            <p:cNvSpPr txBox="1">
              <a:spLocks noChangeArrowheads="1"/>
            </p:cNvSpPr>
            <p:nvPr/>
          </p:nvSpPr>
          <p:spPr bwMode="auto">
            <a:xfrm>
              <a:off x="528" y="624"/>
              <a:ext cx="201" cy="365"/>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latin typeface="Times New Roman" pitchFamily="18" charset="0"/>
                </a:rPr>
                <a:t>-</a:t>
              </a:r>
              <a:endParaRPr lang="en-US" sz="2400">
                <a:solidFill>
                  <a:schemeClr val="tx1"/>
                </a:solidFill>
                <a:latin typeface="Times New Roman" pitchFamily="18" charset="0"/>
              </a:endParaRPr>
            </a:p>
          </p:txBody>
        </p:sp>
        <p:sp>
          <p:nvSpPr>
            <p:cNvPr id="44054" name="Text Box 8"/>
            <p:cNvSpPr txBox="1">
              <a:spLocks noChangeArrowheads="1"/>
            </p:cNvSpPr>
            <p:nvPr/>
          </p:nvSpPr>
          <p:spPr bwMode="auto">
            <a:xfrm>
              <a:off x="480" y="3043"/>
              <a:ext cx="262" cy="365"/>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latin typeface="Times New Roman" pitchFamily="18" charset="0"/>
                </a:rPr>
                <a:t>+</a:t>
              </a:r>
              <a:endParaRPr lang="en-US" sz="2400">
                <a:solidFill>
                  <a:schemeClr val="tx1"/>
                </a:solidFill>
                <a:latin typeface="Times New Roman" pitchFamily="18" charset="0"/>
              </a:endParaRPr>
            </a:p>
          </p:txBody>
        </p:sp>
      </p:grpSp>
      <p:grpSp>
        <p:nvGrpSpPr>
          <p:cNvPr id="4" name="Group 9"/>
          <p:cNvGrpSpPr>
            <a:grpSpLocks/>
          </p:cNvGrpSpPr>
          <p:nvPr/>
        </p:nvGrpSpPr>
        <p:grpSpPr bwMode="auto">
          <a:xfrm>
            <a:off x="1930400" y="990600"/>
            <a:ext cx="1201738" cy="4419600"/>
            <a:chOff x="1125" y="624"/>
            <a:chExt cx="757" cy="2784"/>
          </a:xfrm>
        </p:grpSpPr>
        <p:sp>
          <p:nvSpPr>
            <p:cNvPr id="44046" name="Line 10"/>
            <p:cNvSpPr>
              <a:spLocks noChangeShapeType="1"/>
            </p:cNvSpPr>
            <p:nvPr/>
          </p:nvSpPr>
          <p:spPr bwMode="auto">
            <a:xfrm flipV="1">
              <a:off x="1488" y="1776"/>
              <a:ext cx="0" cy="1344"/>
            </a:xfrm>
            <a:prstGeom prst="line">
              <a:avLst/>
            </a:prstGeom>
            <a:noFill/>
            <a:ln w="25400">
              <a:solidFill>
                <a:schemeClr val="tx1"/>
              </a:solidFill>
              <a:round/>
              <a:headEnd/>
              <a:tailEnd/>
            </a:ln>
          </p:spPr>
          <p:txBody>
            <a:bodyPr wrap="none" anchor="ctr"/>
            <a:lstStyle/>
            <a:p>
              <a:endParaRPr lang="en-US"/>
            </a:p>
          </p:txBody>
        </p:sp>
        <p:sp>
          <p:nvSpPr>
            <p:cNvPr id="44047" name="Line 11"/>
            <p:cNvSpPr>
              <a:spLocks noChangeShapeType="1"/>
            </p:cNvSpPr>
            <p:nvPr/>
          </p:nvSpPr>
          <p:spPr bwMode="auto">
            <a:xfrm flipV="1">
              <a:off x="1488" y="960"/>
              <a:ext cx="0" cy="480"/>
            </a:xfrm>
            <a:prstGeom prst="line">
              <a:avLst/>
            </a:prstGeom>
            <a:noFill/>
            <a:ln w="25400">
              <a:solidFill>
                <a:schemeClr val="tx1"/>
              </a:solidFill>
              <a:round/>
              <a:headEnd/>
              <a:tailEnd type="triangle" w="lg" len="med"/>
            </a:ln>
          </p:spPr>
          <p:txBody>
            <a:bodyPr wrap="none" anchor="ctr"/>
            <a:lstStyle/>
            <a:p>
              <a:endParaRPr lang="en-US"/>
            </a:p>
          </p:txBody>
        </p:sp>
        <p:sp>
          <p:nvSpPr>
            <p:cNvPr id="44048" name="Text Box 12"/>
            <p:cNvSpPr txBox="1">
              <a:spLocks noChangeArrowheads="1"/>
            </p:cNvSpPr>
            <p:nvPr/>
          </p:nvSpPr>
          <p:spPr bwMode="auto">
            <a:xfrm>
              <a:off x="1125" y="1358"/>
              <a:ext cx="757" cy="472"/>
            </a:xfrm>
            <a:prstGeom prst="rect">
              <a:avLst/>
            </a:prstGeom>
            <a:noFill/>
            <a:ln w="9525">
              <a:noFill/>
              <a:miter lim="800000"/>
              <a:headEnd/>
              <a:tailEnd/>
            </a:ln>
          </p:spPr>
          <p:txBody>
            <a:bodyPr wrap="none">
              <a:spAutoFit/>
            </a:bodyPr>
            <a:lstStyle/>
            <a:p>
              <a:pPr algn="ctr">
                <a:lnSpc>
                  <a:spcPct val="90000"/>
                </a:lnSpc>
                <a:spcBef>
                  <a:spcPct val="0"/>
                </a:spcBef>
                <a:buFontTx/>
                <a:buNone/>
              </a:pPr>
              <a:r>
                <a:rPr lang="en-US" sz="2400">
                  <a:solidFill>
                    <a:schemeClr val="tx1"/>
                  </a:solidFill>
                </a:rPr>
                <a:t>Internal</a:t>
              </a:r>
            </a:p>
            <a:p>
              <a:pPr algn="ctr">
                <a:lnSpc>
                  <a:spcPct val="90000"/>
                </a:lnSpc>
                <a:spcBef>
                  <a:spcPct val="0"/>
                </a:spcBef>
                <a:buFontTx/>
                <a:buNone/>
              </a:pPr>
              <a:r>
                <a:rPr lang="en-US" sz="2400">
                  <a:solidFill>
                    <a:schemeClr val="tx1"/>
                  </a:solidFill>
                </a:rPr>
                <a:t>Validity</a:t>
              </a:r>
            </a:p>
          </p:txBody>
        </p:sp>
        <p:sp>
          <p:nvSpPr>
            <p:cNvPr id="44049" name="Text Box 13"/>
            <p:cNvSpPr txBox="1">
              <a:spLocks noChangeArrowheads="1"/>
            </p:cNvSpPr>
            <p:nvPr/>
          </p:nvSpPr>
          <p:spPr bwMode="auto">
            <a:xfrm>
              <a:off x="1392" y="3043"/>
              <a:ext cx="201" cy="365"/>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latin typeface="Times New Roman" pitchFamily="18" charset="0"/>
                </a:rPr>
                <a:t>-</a:t>
              </a:r>
              <a:endParaRPr lang="en-US" sz="2400">
                <a:solidFill>
                  <a:schemeClr val="tx1"/>
                </a:solidFill>
                <a:latin typeface="Times New Roman" pitchFamily="18" charset="0"/>
              </a:endParaRPr>
            </a:p>
          </p:txBody>
        </p:sp>
        <p:sp>
          <p:nvSpPr>
            <p:cNvPr id="44050" name="Text Box 14"/>
            <p:cNvSpPr txBox="1">
              <a:spLocks noChangeArrowheads="1"/>
            </p:cNvSpPr>
            <p:nvPr/>
          </p:nvSpPr>
          <p:spPr bwMode="auto">
            <a:xfrm>
              <a:off x="1344" y="624"/>
              <a:ext cx="262" cy="365"/>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latin typeface="Times New Roman" pitchFamily="18" charset="0"/>
                </a:rPr>
                <a:t>+</a:t>
              </a:r>
              <a:endParaRPr lang="en-US" sz="2400">
                <a:solidFill>
                  <a:schemeClr val="tx1"/>
                </a:solidFill>
                <a:latin typeface="Times New Roman" pitchFamily="18" charset="0"/>
              </a:endParaRPr>
            </a:p>
          </p:txBody>
        </p:sp>
      </p:grpSp>
      <p:grpSp>
        <p:nvGrpSpPr>
          <p:cNvPr id="5" name="Group 22"/>
          <p:cNvGrpSpPr>
            <a:grpSpLocks/>
          </p:cNvGrpSpPr>
          <p:nvPr/>
        </p:nvGrpSpPr>
        <p:grpSpPr bwMode="auto">
          <a:xfrm>
            <a:off x="3414713" y="1160463"/>
            <a:ext cx="5562600" cy="854075"/>
            <a:chOff x="2151" y="731"/>
            <a:chExt cx="3504" cy="538"/>
          </a:xfrm>
        </p:grpSpPr>
        <p:sp>
          <p:nvSpPr>
            <p:cNvPr id="44044" name="Text Box 15"/>
            <p:cNvSpPr txBox="1">
              <a:spLocks noChangeArrowheads="1"/>
            </p:cNvSpPr>
            <p:nvPr/>
          </p:nvSpPr>
          <p:spPr bwMode="auto">
            <a:xfrm>
              <a:off x="2151" y="745"/>
              <a:ext cx="859" cy="524"/>
            </a:xfrm>
            <a:prstGeom prst="rect">
              <a:avLst/>
            </a:prstGeom>
            <a:noFill/>
            <a:ln w="9525">
              <a:solidFill>
                <a:schemeClr val="tx1"/>
              </a:solidFill>
              <a:miter lim="800000"/>
              <a:headEnd/>
              <a:tailEnd/>
            </a:ln>
          </p:spPr>
          <p:txBody>
            <a:bodyPr wrap="none">
              <a:spAutoFit/>
            </a:bodyPr>
            <a:lstStyle/>
            <a:p>
              <a:pPr algn="ctr">
                <a:spcBef>
                  <a:spcPct val="0"/>
                </a:spcBef>
                <a:buFontTx/>
                <a:buNone/>
              </a:pPr>
              <a:r>
                <a:rPr lang="en-US" sz="2400" b="1">
                  <a:solidFill>
                    <a:srgbClr val="9900FF"/>
                  </a:solidFill>
                </a:rPr>
                <a:t>Efficacy</a:t>
              </a:r>
            </a:p>
            <a:p>
              <a:pPr algn="ctr">
                <a:spcBef>
                  <a:spcPct val="0"/>
                </a:spcBef>
                <a:buFontTx/>
                <a:buNone/>
              </a:pPr>
              <a:r>
                <a:rPr lang="en-US" sz="2400" b="1">
                  <a:solidFill>
                    <a:srgbClr val="9900FF"/>
                  </a:solidFill>
                </a:rPr>
                <a:t>Trial</a:t>
              </a:r>
            </a:p>
          </p:txBody>
        </p:sp>
        <p:sp>
          <p:nvSpPr>
            <p:cNvPr id="44045" name="Text Box 19"/>
            <p:cNvSpPr txBox="1">
              <a:spLocks noChangeArrowheads="1"/>
            </p:cNvSpPr>
            <p:nvPr/>
          </p:nvSpPr>
          <p:spPr bwMode="auto">
            <a:xfrm>
              <a:off x="3072" y="731"/>
              <a:ext cx="2583" cy="51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Does </a:t>
              </a:r>
              <a:r>
                <a:rPr lang="en-US" sz="2400" b="1" u="sng">
                  <a:solidFill>
                    <a:srgbClr val="008080"/>
                  </a:solidFill>
                </a:rPr>
                <a:t>receiving</a:t>
              </a:r>
              <a:r>
                <a:rPr lang="en-US" sz="2400" b="1">
                  <a:solidFill>
                    <a:srgbClr val="008080"/>
                  </a:solidFill>
                </a:rPr>
                <a:t> treatment</a:t>
              </a:r>
              <a:r>
                <a:rPr lang="en-US" sz="2400">
                  <a:solidFill>
                    <a:schemeClr val="tx1"/>
                  </a:solidFill>
                </a:rPr>
                <a:t> </a:t>
              </a:r>
            </a:p>
            <a:p>
              <a:pPr>
                <a:spcBef>
                  <a:spcPct val="0"/>
                </a:spcBef>
                <a:buFontTx/>
                <a:buNone/>
              </a:pPr>
              <a:r>
                <a:rPr lang="en-US" sz="2400">
                  <a:solidFill>
                    <a:schemeClr val="tx1"/>
                  </a:solidFill>
                </a:rPr>
                <a:t>work under </a:t>
              </a:r>
              <a:r>
                <a:rPr lang="en-US" sz="2400" b="1">
                  <a:solidFill>
                    <a:srgbClr val="9900FF"/>
                  </a:solidFill>
                </a:rPr>
                <a:t>ideal </a:t>
              </a:r>
              <a:r>
                <a:rPr lang="en-US" sz="2400">
                  <a:solidFill>
                    <a:schemeClr val="tx1"/>
                  </a:solidFill>
                </a:rPr>
                <a:t>conditions?</a:t>
              </a:r>
            </a:p>
          </p:txBody>
        </p:sp>
      </p:grpSp>
      <p:grpSp>
        <p:nvGrpSpPr>
          <p:cNvPr id="6" name="Group 24"/>
          <p:cNvGrpSpPr>
            <a:grpSpLocks/>
          </p:cNvGrpSpPr>
          <p:nvPr/>
        </p:nvGrpSpPr>
        <p:grpSpPr bwMode="auto">
          <a:xfrm>
            <a:off x="4114800" y="2057400"/>
            <a:ext cx="3662363" cy="2286000"/>
            <a:chOff x="2592" y="1296"/>
            <a:chExt cx="2307" cy="1440"/>
          </a:xfrm>
        </p:grpSpPr>
        <p:sp>
          <p:nvSpPr>
            <p:cNvPr id="44041" name="Line 17"/>
            <p:cNvSpPr>
              <a:spLocks noChangeShapeType="1"/>
            </p:cNvSpPr>
            <p:nvPr/>
          </p:nvSpPr>
          <p:spPr bwMode="auto">
            <a:xfrm>
              <a:off x="2592" y="1296"/>
              <a:ext cx="0" cy="1440"/>
            </a:xfrm>
            <a:prstGeom prst="line">
              <a:avLst/>
            </a:prstGeom>
            <a:noFill/>
            <a:ln w="22225">
              <a:solidFill>
                <a:schemeClr val="tx1"/>
              </a:solidFill>
              <a:prstDash val="dash"/>
              <a:round/>
              <a:headEnd/>
              <a:tailEnd type="triangle" w="lg" len="med"/>
            </a:ln>
          </p:spPr>
          <p:txBody>
            <a:bodyPr wrap="none" anchor="ctr"/>
            <a:lstStyle/>
            <a:p>
              <a:endParaRPr lang="en-US"/>
            </a:p>
          </p:txBody>
        </p:sp>
        <p:sp>
          <p:nvSpPr>
            <p:cNvPr id="44042" name="Text Box 18"/>
            <p:cNvSpPr txBox="1">
              <a:spLocks noChangeArrowheads="1"/>
            </p:cNvSpPr>
            <p:nvPr/>
          </p:nvSpPr>
          <p:spPr bwMode="auto">
            <a:xfrm>
              <a:off x="2726" y="1788"/>
              <a:ext cx="262" cy="365"/>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tx1"/>
                  </a:solidFill>
                  <a:latin typeface="Times New Roman" pitchFamily="18" charset="0"/>
                </a:rPr>
                <a:t>+</a:t>
              </a:r>
              <a:endParaRPr lang="en-US" sz="3200">
                <a:solidFill>
                  <a:schemeClr val="tx1"/>
                </a:solidFill>
                <a:latin typeface="Times New Roman" pitchFamily="18" charset="0"/>
              </a:endParaRPr>
            </a:p>
          </p:txBody>
        </p:sp>
        <p:sp>
          <p:nvSpPr>
            <p:cNvPr id="44043" name="Text Box 20"/>
            <p:cNvSpPr txBox="1">
              <a:spLocks noChangeArrowheads="1"/>
            </p:cNvSpPr>
            <p:nvPr/>
          </p:nvSpPr>
          <p:spPr bwMode="auto">
            <a:xfrm>
              <a:off x="3110" y="1373"/>
              <a:ext cx="1789" cy="1115"/>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Non-compliance</a:t>
              </a:r>
            </a:p>
            <a:p>
              <a:pPr>
                <a:lnSpc>
                  <a:spcPct val="90000"/>
                </a:lnSpc>
                <a:spcBef>
                  <a:spcPct val="0"/>
                </a:spcBef>
                <a:buFontTx/>
                <a:buNone/>
              </a:pPr>
              <a:r>
                <a:rPr lang="en-US" sz="2000">
                  <a:solidFill>
                    <a:schemeClr val="tx1"/>
                  </a:solidFill>
                </a:rPr>
                <a:t>Less selected patients</a:t>
              </a:r>
            </a:p>
            <a:p>
              <a:pPr>
                <a:lnSpc>
                  <a:spcPct val="90000"/>
                </a:lnSpc>
                <a:spcBef>
                  <a:spcPct val="0"/>
                </a:spcBef>
                <a:buFontTx/>
                <a:buNone/>
              </a:pPr>
              <a:r>
                <a:rPr lang="en-US" sz="2000">
                  <a:solidFill>
                    <a:schemeClr val="tx1"/>
                  </a:solidFill>
                </a:rPr>
                <a:t>Less selected clinicians</a:t>
              </a:r>
            </a:p>
            <a:p>
              <a:pPr>
                <a:lnSpc>
                  <a:spcPct val="90000"/>
                </a:lnSpc>
                <a:spcBef>
                  <a:spcPct val="0"/>
                </a:spcBef>
                <a:buFontTx/>
                <a:buNone/>
              </a:pPr>
              <a:r>
                <a:rPr lang="en-US" sz="2000">
                  <a:solidFill>
                    <a:schemeClr val="tx1"/>
                  </a:solidFill>
                </a:rPr>
                <a:t>Costs</a:t>
              </a:r>
            </a:p>
            <a:p>
              <a:pPr>
                <a:lnSpc>
                  <a:spcPct val="90000"/>
                </a:lnSpc>
                <a:spcBef>
                  <a:spcPct val="0"/>
                </a:spcBef>
                <a:buFontTx/>
                <a:buNone/>
              </a:pPr>
              <a:r>
                <a:rPr lang="en-US" sz="2000">
                  <a:solidFill>
                    <a:schemeClr val="tx1"/>
                  </a:solidFill>
                </a:rPr>
                <a:t>Impracticality</a:t>
              </a:r>
            </a:p>
            <a:p>
              <a:pPr>
                <a:lnSpc>
                  <a:spcPct val="90000"/>
                </a:lnSpc>
                <a:spcBef>
                  <a:spcPct val="0"/>
                </a:spcBef>
                <a:buFontTx/>
                <a:buNone/>
              </a:pPr>
              <a:r>
                <a:rPr lang="en-US" sz="2000">
                  <a:solidFill>
                    <a:schemeClr val="tx1"/>
                  </a:solidFill>
                </a:rPr>
                <a:t>Etc.</a:t>
              </a:r>
            </a:p>
          </p:txBody>
        </p:sp>
      </p:grpSp>
      <p:grpSp>
        <p:nvGrpSpPr>
          <p:cNvPr id="7" name="Group 23"/>
          <p:cNvGrpSpPr>
            <a:grpSpLocks/>
          </p:cNvGrpSpPr>
          <p:nvPr/>
        </p:nvGrpSpPr>
        <p:grpSpPr bwMode="auto">
          <a:xfrm>
            <a:off x="3365500" y="4240213"/>
            <a:ext cx="5403850" cy="1114425"/>
            <a:chOff x="2120" y="2671"/>
            <a:chExt cx="3404" cy="702"/>
          </a:xfrm>
        </p:grpSpPr>
        <p:sp>
          <p:nvSpPr>
            <p:cNvPr id="44039" name="Text Box 16"/>
            <p:cNvSpPr txBox="1">
              <a:spLocks noChangeArrowheads="1"/>
            </p:cNvSpPr>
            <p:nvPr/>
          </p:nvSpPr>
          <p:spPr bwMode="auto">
            <a:xfrm>
              <a:off x="2120" y="2761"/>
              <a:ext cx="1018" cy="524"/>
            </a:xfrm>
            <a:prstGeom prst="rect">
              <a:avLst/>
            </a:prstGeom>
            <a:noFill/>
            <a:ln w="9525">
              <a:solidFill>
                <a:schemeClr val="tx1"/>
              </a:solidFill>
              <a:miter lim="800000"/>
              <a:headEnd/>
              <a:tailEnd/>
            </a:ln>
          </p:spPr>
          <p:txBody>
            <a:bodyPr wrap="none">
              <a:spAutoFit/>
            </a:bodyPr>
            <a:lstStyle/>
            <a:p>
              <a:pPr>
                <a:spcBef>
                  <a:spcPct val="0"/>
                </a:spcBef>
                <a:buFontTx/>
                <a:buNone/>
              </a:pPr>
              <a:r>
                <a:rPr lang="en-US" sz="2400" b="1">
                  <a:solidFill>
                    <a:srgbClr val="FF3399"/>
                  </a:solidFill>
                </a:rPr>
                <a:t>Effective-</a:t>
              </a:r>
            </a:p>
            <a:p>
              <a:pPr>
                <a:spcBef>
                  <a:spcPct val="0"/>
                </a:spcBef>
                <a:buFontTx/>
                <a:buNone/>
              </a:pPr>
              <a:r>
                <a:rPr lang="en-US" sz="2400" b="1">
                  <a:solidFill>
                    <a:srgbClr val="FF3399"/>
                  </a:solidFill>
                </a:rPr>
                <a:t>ness Trial</a:t>
              </a:r>
              <a:endParaRPr lang="en-US" sz="2400">
                <a:solidFill>
                  <a:schemeClr val="tx1"/>
                </a:solidFill>
              </a:endParaRPr>
            </a:p>
          </p:txBody>
        </p:sp>
        <p:sp>
          <p:nvSpPr>
            <p:cNvPr id="44040" name="Text Box 21"/>
            <p:cNvSpPr txBox="1">
              <a:spLocks noChangeArrowheads="1"/>
            </p:cNvSpPr>
            <p:nvPr/>
          </p:nvSpPr>
          <p:spPr bwMode="auto">
            <a:xfrm>
              <a:off x="3210" y="2671"/>
              <a:ext cx="2314" cy="702"/>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Does </a:t>
              </a:r>
              <a:r>
                <a:rPr lang="en-US" sz="2400" b="1" u="sng">
                  <a:solidFill>
                    <a:srgbClr val="008080"/>
                  </a:solidFill>
                </a:rPr>
                <a:t>offering</a:t>
              </a:r>
              <a:r>
                <a:rPr lang="en-US" sz="2400" b="1">
                  <a:solidFill>
                    <a:srgbClr val="008080"/>
                  </a:solidFill>
                </a:rPr>
                <a:t> treatment </a:t>
              </a:r>
            </a:p>
            <a:p>
              <a:pPr>
                <a:spcBef>
                  <a:spcPct val="0"/>
                </a:spcBef>
                <a:buFontTx/>
                <a:buNone/>
              </a:pPr>
              <a:r>
                <a:rPr lang="en-US" sz="2400">
                  <a:solidFill>
                    <a:schemeClr val="tx1"/>
                  </a:solidFill>
                </a:rPr>
                <a:t>help under </a:t>
              </a:r>
              <a:r>
                <a:rPr lang="en-US" sz="2400" b="1">
                  <a:solidFill>
                    <a:srgbClr val="FF3399"/>
                  </a:solidFill>
                </a:rPr>
                <a:t>ordinary </a:t>
              </a:r>
              <a:endParaRPr lang="en-US" sz="2400">
                <a:solidFill>
                  <a:schemeClr val="tx1"/>
                </a:solidFill>
              </a:endParaRPr>
            </a:p>
            <a:p>
              <a:pPr>
                <a:lnSpc>
                  <a:spcPct val="80000"/>
                </a:lnSpc>
                <a:spcBef>
                  <a:spcPct val="0"/>
                </a:spcBef>
                <a:buFontTx/>
                <a:buNone/>
              </a:pPr>
              <a:r>
                <a:rPr lang="en-US" sz="2400">
                  <a:solidFill>
                    <a:schemeClr val="tx1"/>
                  </a:solidFill>
                </a:rPr>
                <a:t>circumstances?</a:t>
              </a:r>
            </a:p>
          </p:txBody>
        </p:sp>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25"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nodeType="withEffect">
                                  <p:stCondLst>
                                    <p:cond delay="8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nodeType="withEffect">
                                  <p:stCondLst>
                                    <p:cond delay="18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par>
                                <p:cTn id="16" presetID="10" presetClass="entr" presetSubtype="0" fill="hold" nodeType="withEffect">
                                  <p:stCondLst>
                                    <p:cond delay="24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0"/>
                                        <p:tgtEl>
                                          <p:spTgt spid="7"/>
                                        </p:tgtEl>
                                      </p:cBhvr>
                                    </p:animEffect>
                                  </p:childTnLst>
                                </p:cTn>
                              </p:par>
                              <p:par>
                                <p:cTn id="19" presetID="10" presetClass="entr" presetSubtype="0" fill="hold" nodeType="withEffect">
                                  <p:stCondLst>
                                    <p:cond delay="30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95288" y="3984"/>
            <a:ext cx="8424862" cy="1143000"/>
          </a:xfrm>
        </p:spPr>
        <p:txBody>
          <a:bodyPr/>
          <a:lstStyle/>
          <a:p>
            <a:r>
              <a:rPr lang="en-US" sz="4000" dirty="0" smtClean="0">
                <a:solidFill>
                  <a:srgbClr val="990033"/>
                </a:solidFill>
                <a:latin typeface="Arial" charset="0"/>
              </a:rPr>
              <a:t>Purpose of an Epidemiologic Study</a:t>
            </a:r>
          </a:p>
        </p:txBody>
      </p:sp>
      <p:sp>
        <p:nvSpPr>
          <p:cNvPr id="609283" name="Rectangle 3"/>
          <p:cNvSpPr>
            <a:spLocks noGrp="1" noChangeArrowheads="1"/>
          </p:cNvSpPr>
          <p:nvPr>
            <p:ph type="body" idx="1"/>
          </p:nvPr>
        </p:nvSpPr>
        <p:spPr>
          <a:xfrm>
            <a:off x="685800" y="1268760"/>
            <a:ext cx="7772400" cy="1066800"/>
          </a:xfrm>
        </p:spPr>
        <p:txBody>
          <a:bodyPr>
            <a:spAutoFit/>
          </a:bodyPr>
          <a:lstStyle/>
          <a:p>
            <a:pPr>
              <a:defRPr/>
            </a:pPr>
            <a:r>
              <a:rPr lang="en-US" dirty="0" smtClean="0">
                <a:latin typeface="Arial" charset="0"/>
              </a:rPr>
              <a:t>Describe the </a:t>
            </a:r>
            <a:r>
              <a:rPr lang="en-US" dirty="0" smtClean="0">
                <a:solidFill>
                  <a:srgbClr val="9900FF"/>
                </a:solidFill>
                <a:latin typeface="Arial" charset="0"/>
              </a:rPr>
              <a:t>occurrence</a:t>
            </a:r>
            <a:r>
              <a:rPr lang="en-US" dirty="0" smtClean="0">
                <a:latin typeface="Arial" charset="0"/>
              </a:rPr>
              <a:t> of </a:t>
            </a:r>
            <a:r>
              <a:rPr lang="en-US" dirty="0" smtClean="0">
                <a:solidFill>
                  <a:schemeClr val="bg2"/>
                </a:solidFill>
                <a:effectLst>
                  <a:outerShdw blurRad="38100" dist="38100" dir="2700000" algn="tl">
                    <a:srgbClr val="C0C0C0"/>
                  </a:outerShdw>
                </a:effectLst>
                <a:latin typeface="Arial" charset="0"/>
              </a:rPr>
              <a:t>disease</a:t>
            </a:r>
            <a:r>
              <a:rPr lang="en-US" dirty="0" smtClean="0">
                <a:latin typeface="Arial" charset="0"/>
              </a:rPr>
              <a:t> or </a:t>
            </a:r>
            <a:r>
              <a:rPr lang="en-US" dirty="0" smtClean="0">
                <a:solidFill>
                  <a:schemeClr val="bg2"/>
                </a:solidFill>
                <a:effectLst>
                  <a:outerShdw blurRad="38100" dist="38100" dir="2700000" algn="tl">
                    <a:srgbClr val="C0C0C0"/>
                  </a:outerShdw>
                </a:effectLst>
                <a:latin typeface="Arial" charset="0"/>
              </a:rPr>
              <a:t>health status</a:t>
            </a:r>
            <a:r>
              <a:rPr lang="en-US" dirty="0" smtClean="0">
                <a:latin typeface="Arial" charset="0"/>
              </a:rPr>
              <a:t> in a population</a:t>
            </a:r>
          </a:p>
        </p:txBody>
      </p:sp>
      <p:sp>
        <p:nvSpPr>
          <p:cNvPr id="609284" name="Rectangle 4"/>
          <p:cNvSpPr>
            <a:spLocks noChangeArrowheads="1"/>
          </p:cNvSpPr>
          <p:nvPr/>
        </p:nvSpPr>
        <p:spPr bwMode="auto">
          <a:xfrm>
            <a:off x="684213" y="2348880"/>
            <a:ext cx="7772400" cy="1373187"/>
          </a:xfrm>
          <a:prstGeom prst="rect">
            <a:avLst/>
          </a:prstGeom>
          <a:noFill/>
          <a:ln w="9525">
            <a:noFill/>
            <a:miter lim="800000"/>
            <a:headEnd/>
            <a:tailEnd/>
          </a:ln>
          <a:effectLst/>
        </p:spPr>
        <p:txBody>
          <a:bodyPr>
            <a:spAutoFit/>
          </a:bodyPr>
          <a:lstStyle/>
          <a:p>
            <a:pPr marL="342900" indent="-342900">
              <a:defRPr/>
            </a:pPr>
            <a:r>
              <a:rPr lang="en-US" sz="2800" dirty="0">
                <a:solidFill>
                  <a:schemeClr val="tx1"/>
                </a:solidFill>
              </a:rPr>
              <a:t>Gather valid and precise </a:t>
            </a:r>
            <a:r>
              <a:rPr lang="en-US" sz="2800" dirty="0">
                <a:solidFill>
                  <a:srgbClr val="9900FF"/>
                </a:solidFill>
              </a:rPr>
              <a:t>information</a:t>
            </a:r>
            <a:r>
              <a:rPr lang="en-US" sz="2800" dirty="0">
                <a:solidFill>
                  <a:schemeClr val="tx1"/>
                </a:solidFill>
              </a:rPr>
              <a:t> about the </a:t>
            </a:r>
            <a:r>
              <a:rPr lang="en-US" sz="2800" dirty="0">
                <a:solidFill>
                  <a:schemeClr val="bg2"/>
                </a:solidFill>
                <a:effectLst>
                  <a:outerShdw blurRad="38100" dist="38100" dir="2700000" algn="tl">
                    <a:srgbClr val="C0C0C0"/>
                  </a:outerShdw>
                </a:effectLst>
              </a:rPr>
              <a:t>causes</a:t>
            </a:r>
            <a:r>
              <a:rPr lang="en-US" sz="2800" dirty="0">
                <a:solidFill>
                  <a:schemeClr val="tx1"/>
                </a:solidFill>
              </a:rPr>
              <a:t>, </a:t>
            </a:r>
            <a:r>
              <a:rPr lang="en-US" sz="2800" dirty="0">
                <a:solidFill>
                  <a:schemeClr val="bg2"/>
                </a:solidFill>
                <a:effectLst>
                  <a:outerShdw blurRad="38100" dist="38100" dir="2700000" algn="tl">
                    <a:srgbClr val="C0C0C0"/>
                  </a:outerShdw>
                </a:effectLst>
              </a:rPr>
              <a:t>preventions</a:t>
            </a:r>
            <a:r>
              <a:rPr lang="en-US" sz="2800" dirty="0">
                <a:solidFill>
                  <a:schemeClr val="tx1"/>
                </a:solidFill>
              </a:rPr>
              <a:t> and </a:t>
            </a:r>
            <a:r>
              <a:rPr lang="en-US" sz="2800" dirty="0">
                <a:solidFill>
                  <a:schemeClr val="bg2"/>
                </a:solidFill>
                <a:effectLst>
                  <a:outerShdw blurRad="38100" dist="38100" dir="2700000" algn="tl">
                    <a:srgbClr val="C0C0C0"/>
                  </a:outerShdw>
                </a:effectLst>
              </a:rPr>
              <a:t>treatments</a:t>
            </a:r>
            <a:r>
              <a:rPr lang="en-US" sz="2800" dirty="0">
                <a:solidFill>
                  <a:schemeClr val="tx1"/>
                </a:solidFill>
              </a:rPr>
              <a:t> of diseases</a:t>
            </a:r>
          </a:p>
        </p:txBody>
      </p:sp>
      <p:sp>
        <p:nvSpPr>
          <p:cNvPr id="609285" name="Rectangle 5"/>
          <p:cNvSpPr>
            <a:spLocks noChangeArrowheads="1"/>
          </p:cNvSpPr>
          <p:nvPr/>
        </p:nvSpPr>
        <p:spPr bwMode="auto">
          <a:xfrm>
            <a:off x="684213" y="3717032"/>
            <a:ext cx="7772400" cy="1373187"/>
          </a:xfrm>
          <a:prstGeom prst="rect">
            <a:avLst/>
          </a:prstGeom>
          <a:noFill/>
          <a:ln w="9525">
            <a:noFill/>
            <a:miter lim="800000"/>
            <a:headEnd/>
            <a:tailEnd/>
          </a:ln>
          <a:effectLst/>
        </p:spPr>
        <p:txBody>
          <a:bodyPr>
            <a:spAutoFit/>
          </a:bodyPr>
          <a:lstStyle/>
          <a:p>
            <a:pPr marL="342900" indent="-342900">
              <a:defRPr/>
            </a:pPr>
            <a:r>
              <a:rPr lang="en-US" sz="2800" dirty="0">
                <a:solidFill>
                  <a:schemeClr val="tx1"/>
                </a:solidFill>
              </a:rPr>
              <a:t>Determine the </a:t>
            </a:r>
            <a:r>
              <a:rPr lang="en-US" sz="2800" dirty="0">
                <a:solidFill>
                  <a:srgbClr val="9900FF"/>
                </a:solidFill>
              </a:rPr>
              <a:t>relationship</a:t>
            </a:r>
            <a:r>
              <a:rPr lang="en-US" sz="2800" dirty="0">
                <a:solidFill>
                  <a:schemeClr val="tx1"/>
                </a:solidFill>
              </a:rPr>
              <a:t> between an </a:t>
            </a:r>
            <a:r>
              <a:rPr lang="en-US" sz="2800" dirty="0">
                <a:solidFill>
                  <a:schemeClr val="bg2"/>
                </a:solidFill>
                <a:effectLst>
                  <a:outerShdw blurRad="38100" dist="38100" dir="2700000" algn="tl">
                    <a:srgbClr val="C0C0C0"/>
                  </a:outerShdw>
                </a:effectLst>
              </a:rPr>
              <a:t>exposure</a:t>
            </a:r>
            <a:r>
              <a:rPr lang="en-US" sz="2800" dirty="0">
                <a:solidFill>
                  <a:schemeClr val="tx1"/>
                </a:solidFill>
              </a:rPr>
              <a:t> and a </a:t>
            </a:r>
            <a:r>
              <a:rPr lang="en-US" sz="2800" dirty="0">
                <a:solidFill>
                  <a:schemeClr val="bg2"/>
                </a:solidFill>
                <a:effectLst>
                  <a:outerShdw blurRad="38100" dist="38100" dir="2700000" algn="tl">
                    <a:srgbClr val="C0C0C0"/>
                  </a:outerShdw>
                </a:effectLst>
              </a:rPr>
              <a:t>disease</a:t>
            </a:r>
            <a:r>
              <a:rPr lang="en-US" sz="2800" dirty="0">
                <a:solidFill>
                  <a:schemeClr val="tx1"/>
                </a:solidFill>
              </a:rPr>
              <a:t> with validity and precision using a minimum of resources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5613" y="31324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6" fill="hold"/>
                                        <p:tgtEl>
                                          <p:spTgt spid="3"/>
                                        </p:tgtEl>
                                      </p:cBhvr>
                                    </p:cmd>
                                  </p:childTnLst>
                                </p:cTn>
                              </p:par>
                              <p:par>
                                <p:cTn id="7" presetID="22" presetClass="entr" presetSubtype="1" fill="hold" grpId="0" nodeType="withEffect">
                                  <p:stCondLst>
                                    <p:cond delay="6000"/>
                                  </p:stCondLst>
                                  <p:childTnLst>
                                    <p:set>
                                      <p:cBhvr>
                                        <p:cTn id="8" dur="1" fill="hold">
                                          <p:stCondLst>
                                            <p:cond delay="0"/>
                                          </p:stCondLst>
                                        </p:cTn>
                                        <p:tgtEl>
                                          <p:spTgt spid="609283">
                                            <p:txEl>
                                              <p:pRg st="0" end="0"/>
                                            </p:txEl>
                                          </p:spTgt>
                                        </p:tgtEl>
                                        <p:attrNameLst>
                                          <p:attrName>style.visibility</p:attrName>
                                        </p:attrNameLst>
                                      </p:cBhvr>
                                      <p:to>
                                        <p:strVal val="visible"/>
                                      </p:to>
                                    </p:set>
                                    <p:animEffect transition="in" filter="wipe(up)">
                                      <p:cBhvr>
                                        <p:cTn id="9" dur="3000"/>
                                        <p:tgtEl>
                                          <p:spTgt spid="609283">
                                            <p:txEl>
                                              <p:pRg st="0" end="0"/>
                                            </p:txEl>
                                          </p:spTgt>
                                        </p:tgtEl>
                                      </p:cBhvr>
                                    </p:animEffect>
                                  </p:childTnLst>
                                </p:cTn>
                              </p:par>
                              <p:par>
                                <p:cTn id="10" presetID="22" presetClass="entr" presetSubtype="1" fill="hold" grpId="0" nodeType="withEffect">
                                  <p:stCondLst>
                                    <p:cond delay="20000"/>
                                  </p:stCondLst>
                                  <p:childTnLst>
                                    <p:set>
                                      <p:cBhvr>
                                        <p:cTn id="11" dur="1" fill="hold">
                                          <p:stCondLst>
                                            <p:cond delay="0"/>
                                          </p:stCondLst>
                                        </p:cTn>
                                        <p:tgtEl>
                                          <p:spTgt spid="609284"/>
                                        </p:tgtEl>
                                        <p:attrNameLst>
                                          <p:attrName>style.visibility</p:attrName>
                                        </p:attrNameLst>
                                      </p:cBhvr>
                                      <p:to>
                                        <p:strVal val="visible"/>
                                      </p:to>
                                    </p:set>
                                    <p:animEffect transition="in" filter="wipe(up)">
                                      <p:cBhvr>
                                        <p:cTn id="12" dur="3000"/>
                                        <p:tgtEl>
                                          <p:spTgt spid="609284"/>
                                        </p:tgtEl>
                                      </p:cBhvr>
                                    </p:animEffect>
                                  </p:childTnLst>
                                </p:cTn>
                              </p:par>
                              <p:par>
                                <p:cTn id="13" presetID="22" presetClass="entr" presetSubtype="1" fill="hold" grpId="0" nodeType="withEffect">
                                  <p:stCondLst>
                                    <p:cond delay="28000"/>
                                  </p:stCondLst>
                                  <p:childTnLst>
                                    <p:set>
                                      <p:cBhvr>
                                        <p:cTn id="14" dur="1" fill="hold">
                                          <p:stCondLst>
                                            <p:cond delay="0"/>
                                          </p:stCondLst>
                                        </p:cTn>
                                        <p:tgtEl>
                                          <p:spTgt spid="609285"/>
                                        </p:tgtEl>
                                        <p:attrNameLst>
                                          <p:attrName>style.visibility</p:attrName>
                                        </p:attrNameLst>
                                      </p:cBhvr>
                                      <p:to>
                                        <p:strVal val="visible"/>
                                      </p:to>
                                    </p:set>
                                    <p:animEffect transition="in" filter="wipe(up)">
                                      <p:cBhvr>
                                        <p:cTn id="15" dur="3000"/>
                                        <p:tgtEl>
                                          <p:spTgt spid="6092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609283" grpId="0" build="p"/>
      <p:bldP spid="609284" grpId="0"/>
      <p:bldP spid="60928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the study population</a:t>
            </a:r>
            <a:endParaRPr lang="en-US" dirty="0" smtClean="0"/>
          </a:p>
        </p:txBody>
      </p:sp>
      <p:sp>
        <p:nvSpPr>
          <p:cNvPr id="45059" name="Text Box 3"/>
          <p:cNvSpPr txBox="1">
            <a:spLocks noChangeArrowheads="1"/>
          </p:cNvSpPr>
          <p:nvPr/>
        </p:nvSpPr>
        <p:spPr bwMode="auto">
          <a:xfrm>
            <a:off x="395536" y="1052736"/>
            <a:ext cx="6356350" cy="641350"/>
          </a:xfrm>
          <a:prstGeom prst="rect">
            <a:avLst/>
          </a:prstGeom>
          <a:noFill/>
          <a:ln w="9525">
            <a:noFill/>
            <a:miter lim="800000"/>
            <a:headEnd/>
            <a:tailEnd/>
          </a:ln>
        </p:spPr>
        <p:txBody>
          <a:bodyPr wrap="none">
            <a:spAutoFit/>
          </a:bodyPr>
          <a:lstStyle/>
          <a:p>
            <a:pPr>
              <a:spcBef>
                <a:spcPct val="0"/>
              </a:spcBef>
              <a:buFontTx/>
              <a:buNone/>
            </a:pPr>
            <a:r>
              <a:rPr lang="en-US" sz="3600" dirty="0" err="1">
                <a:solidFill>
                  <a:srgbClr val="FF3399"/>
                </a:solidFill>
              </a:rPr>
              <a:t>Generalizability</a:t>
            </a:r>
            <a:r>
              <a:rPr lang="en-US" sz="3600" dirty="0">
                <a:solidFill>
                  <a:srgbClr val="FF3399"/>
                </a:solidFill>
              </a:rPr>
              <a:t> </a:t>
            </a:r>
            <a:r>
              <a:rPr lang="en-US" sz="3600" dirty="0">
                <a:solidFill>
                  <a:schemeClr val="tx1"/>
                </a:solidFill>
              </a:rPr>
              <a:t>dependent on:</a:t>
            </a:r>
            <a:endParaRPr lang="en-US" sz="3400" dirty="0">
              <a:solidFill>
                <a:schemeClr val="tx1"/>
              </a:solidFill>
            </a:endParaRPr>
          </a:p>
        </p:txBody>
      </p:sp>
      <p:sp>
        <p:nvSpPr>
          <p:cNvPr id="45060" name="Text Box 4"/>
          <p:cNvSpPr txBox="1">
            <a:spLocks noChangeArrowheads="1"/>
          </p:cNvSpPr>
          <p:nvPr/>
        </p:nvSpPr>
        <p:spPr bwMode="auto">
          <a:xfrm>
            <a:off x="395536" y="1635522"/>
            <a:ext cx="7056784" cy="646331"/>
          </a:xfrm>
          <a:prstGeom prst="rect">
            <a:avLst/>
          </a:prstGeom>
          <a:noFill/>
          <a:ln w="9525">
            <a:noFill/>
            <a:miter lim="800000"/>
            <a:headEnd/>
            <a:tailEnd/>
          </a:ln>
        </p:spPr>
        <p:txBody>
          <a:bodyPr wrap="square">
            <a:spAutoFit/>
          </a:bodyPr>
          <a:lstStyle/>
          <a:p>
            <a:pPr>
              <a:spcBef>
                <a:spcPct val="0"/>
              </a:spcBef>
              <a:buFontTx/>
              <a:buNone/>
            </a:pPr>
            <a:r>
              <a:rPr lang="en-US" sz="3600" dirty="0" smtClean="0">
                <a:solidFill>
                  <a:schemeClr val="accent2"/>
                </a:solidFill>
              </a:rPr>
              <a:t>1.</a:t>
            </a:r>
            <a:r>
              <a:rPr lang="en-US" sz="3600" dirty="0" smtClean="0">
                <a:solidFill>
                  <a:schemeClr val="tx1"/>
                </a:solidFill>
              </a:rPr>
              <a:t>  </a:t>
            </a:r>
            <a:r>
              <a:rPr lang="en-US" sz="3600" dirty="0" smtClean="0">
                <a:solidFill>
                  <a:schemeClr val="accent2"/>
                </a:solidFill>
              </a:rPr>
              <a:t>Inclusion / exclusion </a:t>
            </a:r>
            <a:r>
              <a:rPr lang="en-US" sz="3600" dirty="0">
                <a:solidFill>
                  <a:schemeClr val="accent2"/>
                </a:solidFill>
              </a:rPr>
              <a:t>criteria</a:t>
            </a:r>
          </a:p>
        </p:txBody>
      </p:sp>
      <p:grpSp>
        <p:nvGrpSpPr>
          <p:cNvPr id="23" name="Group 22"/>
          <p:cNvGrpSpPr/>
          <p:nvPr/>
        </p:nvGrpSpPr>
        <p:grpSpPr>
          <a:xfrm>
            <a:off x="1043608" y="2268163"/>
            <a:ext cx="8100392" cy="523220"/>
            <a:chOff x="1043608" y="2268163"/>
            <a:chExt cx="8100392" cy="523220"/>
          </a:xfrm>
        </p:grpSpPr>
        <p:sp>
          <p:nvSpPr>
            <p:cNvPr id="6" name="Text Box 4"/>
            <p:cNvSpPr txBox="1">
              <a:spLocks noChangeArrowheads="1"/>
            </p:cNvSpPr>
            <p:nvPr/>
          </p:nvSpPr>
          <p:spPr bwMode="auto">
            <a:xfrm>
              <a:off x="1043608" y="2268163"/>
              <a:ext cx="810039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a) Many exclusion/inclusions        </a:t>
              </a:r>
              <a:r>
                <a:rPr lang="en-US" sz="2800" dirty="0" err="1" smtClean="0">
                  <a:solidFill>
                    <a:srgbClr val="7030A0"/>
                  </a:solidFill>
                </a:rPr>
                <a:t>generalizability</a:t>
              </a:r>
              <a:endParaRPr lang="en-US" sz="2800" dirty="0">
                <a:solidFill>
                  <a:srgbClr val="7030A0"/>
                </a:solidFill>
              </a:endParaRPr>
            </a:p>
          </p:txBody>
        </p:sp>
        <p:cxnSp>
          <p:nvCxnSpPr>
            <p:cNvPr id="8" name="Straight Arrow Connector 7"/>
            <p:cNvCxnSpPr/>
            <p:nvPr/>
          </p:nvCxnSpPr>
          <p:spPr bwMode="auto">
            <a:xfrm rot="5400000">
              <a:off x="6179513" y="2593684"/>
              <a:ext cx="240551" cy="806"/>
            </a:xfrm>
            <a:prstGeom prst="straightConnector1">
              <a:avLst/>
            </a:prstGeom>
            <a:noFill/>
            <a:ln w="2857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5734288" y="2579497"/>
              <a:ext cx="365329" cy="1775"/>
            </a:xfrm>
            <a:prstGeom prst="straightConnector1">
              <a:avLst/>
            </a:prstGeom>
            <a:noFill/>
            <a:ln w="28575" cap="flat" cmpd="sng" algn="ctr">
              <a:solidFill>
                <a:schemeClr val="tx1"/>
              </a:solidFill>
              <a:prstDash val="solid"/>
              <a:round/>
              <a:headEnd type="none" w="med" len="med"/>
              <a:tailEnd type="arrow"/>
            </a:ln>
            <a:effectLst/>
          </p:spPr>
        </p:cxnSp>
      </p:grpSp>
      <p:grpSp>
        <p:nvGrpSpPr>
          <p:cNvPr id="2" name="Group 1"/>
          <p:cNvGrpSpPr/>
          <p:nvPr/>
        </p:nvGrpSpPr>
        <p:grpSpPr>
          <a:xfrm>
            <a:off x="1763688" y="2740288"/>
            <a:ext cx="7380312" cy="2923877"/>
            <a:chOff x="1763688" y="2740288"/>
            <a:chExt cx="7380312" cy="2923877"/>
          </a:xfrm>
        </p:grpSpPr>
        <p:sp>
          <p:nvSpPr>
            <p:cNvPr id="15" name="Text Box 4"/>
            <p:cNvSpPr txBox="1">
              <a:spLocks noChangeArrowheads="1"/>
            </p:cNvSpPr>
            <p:nvPr/>
          </p:nvSpPr>
          <p:spPr bwMode="auto">
            <a:xfrm>
              <a:off x="1763688" y="2740288"/>
              <a:ext cx="7380312" cy="2923877"/>
            </a:xfrm>
            <a:prstGeom prst="rect">
              <a:avLst/>
            </a:prstGeom>
            <a:noFill/>
            <a:ln w="9525">
              <a:noFill/>
              <a:miter lim="800000"/>
              <a:headEnd/>
              <a:tailEnd/>
            </a:ln>
          </p:spPr>
          <p:txBody>
            <a:bodyPr wrap="square">
              <a:spAutoFit/>
            </a:bodyPr>
            <a:lstStyle/>
            <a:p>
              <a:pPr>
                <a:spcBef>
                  <a:spcPct val="0"/>
                </a:spcBef>
                <a:buNone/>
              </a:pPr>
              <a:r>
                <a:rPr lang="en-US" sz="2400" dirty="0" smtClean="0">
                  <a:solidFill>
                    <a:schemeClr val="tx1"/>
                  </a:solidFill>
                </a:rPr>
                <a:t>Common exclusion criteria:</a:t>
              </a:r>
              <a:endParaRPr lang="en-US" sz="2000" dirty="0" smtClean="0">
                <a:solidFill>
                  <a:schemeClr val="bg2"/>
                </a:solidFill>
              </a:endParaRPr>
            </a:p>
            <a:p>
              <a:pPr>
                <a:spcBef>
                  <a:spcPct val="0"/>
                </a:spcBef>
                <a:buFont typeface="Arial" pitchFamily="34" charset="0"/>
                <a:buChar char="•"/>
              </a:pPr>
              <a:r>
                <a:rPr lang="en-US" sz="2000" dirty="0" smtClean="0">
                  <a:solidFill>
                    <a:schemeClr val="bg2"/>
                  </a:solidFill>
                </a:rPr>
                <a:t>  Early / late stage disease</a:t>
              </a:r>
            </a:p>
            <a:p>
              <a:pPr>
                <a:spcBef>
                  <a:spcPct val="0"/>
                </a:spcBef>
                <a:buFont typeface="Arial" pitchFamily="34" charset="0"/>
                <a:buChar char="•"/>
              </a:pPr>
              <a:r>
                <a:rPr lang="en-US" sz="2000" dirty="0" smtClean="0">
                  <a:solidFill>
                    <a:schemeClr val="bg2"/>
                  </a:solidFill>
                </a:rPr>
                <a:t>  With / without complications</a:t>
              </a:r>
            </a:p>
            <a:p>
              <a:pPr>
                <a:spcBef>
                  <a:spcPct val="0"/>
                </a:spcBef>
                <a:buFont typeface="Arial" pitchFamily="34" charset="0"/>
                <a:buChar char="•"/>
              </a:pPr>
              <a:r>
                <a:rPr lang="en-US" sz="2000" dirty="0" smtClean="0">
                  <a:solidFill>
                    <a:schemeClr val="bg2"/>
                  </a:solidFill>
                </a:rPr>
                <a:t>  Special age groups</a:t>
              </a:r>
            </a:p>
            <a:p>
              <a:pPr>
                <a:spcBef>
                  <a:spcPct val="0"/>
                </a:spcBef>
                <a:buFont typeface="Arial" pitchFamily="34" charset="0"/>
                <a:buChar char="•"/>
              </a:pPr>
              <a:r>
                <a:rPr lang="en-US" sz="2000" dirty="0" smtClean="0">
                  <a:solidFill>
                    <a:schemeClr val="bg2"/>
                  </a:solidFill>
                </a:rPr>
                <a:t>  Atypical disease</a:t>
              </a:r>
            </a:p>
            <a:p>
              <a:pPr>
                <a:spcBef>
                  <a:spcPct val="0"/>
                </a:spcBef>
                <a:buFont typeface="Arial" pitchFamily="34" charset="0"/>
                <a:buChar char="•"/>
              </a:pPr>
              <a:r>
                <a:rPr lang="en-US" sz="2000" dirty="0" smtClean="0">
                  <a:solidFill>
                    <a:schemeClr val="bg2"/>
                  </a:solidFill>
                </a:rPr>
                <a:t>  Complications</a:t>
              </a:r>
            </a:p>
            <a:p>
              <a:pPr>
                <a:spcBef>
                  <a:spcPct val="0"/>
                </a:spcBef>
                <a:buFont typeface="Arial" pitchFamily="34" charset="0"/>
                <a:buChar char="•"/>
              </a:pPr>
              <a:r>
                <a:rPr lang="en-US" sz="2000" dirty="0" smtClean="0">
                  <a:solidFill>
                    <a:schemeClr val="bg2"/>
                  </a:solidFill>
                </a:rPr>
                <a:t>  Poor prognosis       deaths before study results can be</a:t>
              </a:r>
            </a:p>
            <a:p>
              <a:pPr>
                <a:spcBef>
                  <a:spcPct val="0"/>
                </a:spcBef>
                <a:buNone/>
              </a:pPr>
              <a:r>
                <a:rPr lang="en-US" sz="2000" dirty="0" smtClean="0">
                  <a:solidFill>
                    <a:schemeClr val="bg2"/>
                  </a:solidFill>
                </a:rPr>
                <a:t>		         assessed</a:t>
              </a:r>
            </a:p>
            <a:p>
              <a:pPr>
                <a:spcBef>
                  <a:spcPct val="0"/>
                </a:spcBef>
                <a:buFont typeface="Arial" pitchFamily="34" charset="0"/>
                <a:buChar char="•"/>
              </a:pPr>
              <a:r>
                <a:rPr lang="en-US" sz="2000" dirty="0" smtClean="0">
                  <a:solidFill>
                    <a:schemeClr val="bg2"/>
                  </a:solidFill>
                </a:rPr>
                <a:t>  Contraindications to treatment</a:t>
              </a:r>
              <a:endParaRPr lang="en-US" sz="2000" dirty="0">
                <a:solidFill>
                  <a:schemeClr val="bg2"/>
                </a:solidFill>
              </a:endParaRPr>
            </a:p>
          </p:txBody>
        </p:sp>
        <p:cxnSp>
          <p:nvCxnSpPr>
            <p:cNvPr id="21" name="Straight Arrow Connector 20"/>
            <p:cNvCxnSpPr/>
            <p:nvPr/>
          </p:nvCxnSpPr>
          <p:spPr bwMode="auto">
            <a:xfrm>
              <a:off x="3882400" y="4847252"/>
              <a:ext cx="288032" cy="1588"/>
            </a:xfrm>
            <a:prstGeom prst="straightConnector1">
              <a:avLst/>
            </a:prstGeom>
            <a:noFill/>
            <a:ln w="28575" cap="flat" cmpd="sng" algn="ctr">
              <a:solidFill>
                <a:schemeClr val="bg2"/>
              </a:solidFill>
              <a:prstDash val="solid"/>
              <a:round/>
              <a:headEnd type="none" w="med" len="med"/>
              <a:tailEnd type="arrow"/>
            </a:ln>
            <a:effectLst/>
          </p:spPr>
        </p:cxn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9" fill="hold"/>
                                        <p:tgtEl>
                                          <p:spTgt spid="4"/>
                                        </p:tgtEl>
                                      </p:cBhvr>
                                    </p:cmd>
                                  </p:childTnLst>
                                </p:cTn>
                              </p:par>
                              <p:par>
                                <p:cTn id="7" presetID="6" presetClass="entr" presetSubtype="16" fill="hold" nodeType="withEffect">
                                  <p:stCondLst>
                                    <p:cond delay="40000"/>
                                  </p:stCondLst>
                                  <p:childTnLst>
                                    <p:set>
                                      <p:cBhvr>
                                        <p:cTn id="8" dur="1" fill="hold">
                                          <p:stCondLst>
                                            <p:cond delay="0"/>
                                          </p:stCondLst>
                                        </p:cTn>
                                        <p:tgtEl>
                                          <p:spTgt spid="23"/>
                                        </p:tgtEl>
                                        <p:attrNameLst>
                                          <p:attrName>style.visibility</p:attrName>
                                        </p:attrNameLst>
                                      </p:cBhvr>
                                      <p:to>
                                        <p:strVal val="visible"/>
                                      </p:to>
                                    </p:set>
                                    <p:animEffect transition="in" filter="circle(in)">
                                      <p:cBhvr>
                                        <p:cTn id="9" dur="3000"/>
                                        <p:tgtEl>
                                          <p:spTgt spid="23"/>
                                        </p:tgtEl>
                                      </p:cBhvr>
                                    </p:animEffect>
                                  </p:childTnLst>
                                </p:cTn>
                              </p:par>
                              <p:par>
                                <p:cTn id="10" presetID="6" presetClass="entr" presetSubtype="16" fill="hold" nodeType="withEffect">
                                  <p:stCondLst>
                                    <p:cond delay="4600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the study population</a:t>
            </a:r>
            <a:endParaRPr lang="en-US" dirty="0" smtClean="0"/>
          </a:p>
        </p:txBody>
      </p:sp>
      <p:sp>
        <p:nvSpPr>
          <p:cNvPr id="45059" name="Text Box 3"/>
          <p:cNvSpPr txBox="1">
            <a:spLocks noChangeArrowheads="1"/>
          </p:cNvSpPr>
          <p:nvPr/>
        </p:nvSpPr>
        <p:spPr bwMode="auto">
          <a:xfrm>
            <a:off x="395536" y="1052736"/>
            <a:ext cx="6356350" cy="641350"/>
          </a:xfrm>
          <a:prstGeom prst="rect">
            <a:avLst/>
          </a:prstGeom>
          <a:noFill/>
          <a:ln w="9525">
            <a:noFill/>
            <a:miter lim="800000"/>
            <a:headEnd/>
            <a:tailEnd/>
          </a:ln>
        </p:spPr>
        <p:txBody>
          <a:bodyPr wrap="none">
            <a:spAutoFit/>
          </a:bodyPr>
          <a:lstStyle/>
          <a:p>
            <a:pPr>
              <a:spcBef>
                <a:spcPct val="0"/>
              </a:spcBef>
              <a:buFontTx/>
              <a:buNone/>
            </a:pPr>
            <a:r>
              <a:rPr lang="en-US" sz="3600" dirty="0" err="1">
                <a:solidFill>
                  <a:srgbClr val="FF3399"/>
                </a:solidFill>
              </a:rPr>
              <a:t>Generalizability</a:t>
            </a:r>
            <a:r>
              <a:rPr lang="en-US" sz="3600" dirty="0">
                <a:solidFill>
                  <a:srgbClr val="FF3399"/>
                </a:solidFill>
              </a:rPr>
              <a:t> </a:t>
            </a:r>
            <a:r>
              <a:rPr lang="en-US" sz="3600" dirty="0">
                <a:solidFill>
                  <a:schemeClr val="tx1"/>
                </a:solidFill>
              </a:rPr>
              <a:t>dependent on:</a:t>
            </a:r>
            <a:endParaRPr lang="en-US" sz="3400" dirty="0">
              <a:solidFill>
                <a:schemeClr val="tx1"/>
              </a:solidFill>
            </a:endParaRPr>
          </a:p>
        </p:txBody>
      </p:sp>
      <p:sp>
        <p:nvSpPr>
          <p:cNvPr id="45060" name="Text Box 4"/>
          <p:cNvSpPr txBox="1">
            <a:spLocks noChangeArrowheads="1"/>
          </p:cNvSpPr>
          <p:nvPr/>
        </p:nvSpPr>
        <p:spPr bwMode="auto">
          <a:xfrm>
            <a:off x="395536" y="1635522"/>
            <a:ext cx="6984776" cy="646331"/>
          </a:xfrm>
          <a:prstGeom prst="rect">
            <a:avLst/>
          </a:prstGeom>
          <a:noFill/>
          <a:ln w="9525">
            <a:noFill/>
            <a:miter lim="800000"/>
            <a:headEnd/>
            <a:tailEnd/>
          </a:ln>
        </p:spPr>
        <p:txBody>
          <a:bodyPr wrap="square">
            <a:spAutoFit/>
          </a:bodyPr>
          <a:lstStyle/>
          <a:p>
            <a:pPr>
              <a:spcBef>
                <a:spcPct val="0"/>
              </a:spcBef>
              <a:buFontTx/>
              <a:buNone/>
            </a:pPr>
            <a:r>
              <a:rPr lang="en-US" sz="3600" dirty="0" smtClean="0">
                <a:solidFill>
                  <a:schemeClr val="accent2"/>
                </a:solidFill>
              </a:rPr>
              <a:t>1.</a:t>
            </a:r>
            <a:r>
              <a:rPr lang="en-US" sz="3600" dirty="0" smtClean="0">
                <a:solidFill>
                  <a:schemeClr val="tx1"/>
                </a:solidFill>
              </a:rPr>
              <a:t>  </a:t>
            </a:r>
            <a:r>
              <a:rPr lang="en-US" sz="3600" dirty="0" smtClean="0">
                <a:solidFill>
                  <a:schemeClr val="accent2"/>
                </a:solidFill>
              </a:rPr>
              <a:t>Inclusion / exclusion </a:t>
            </a:r>
            <a:r>
              <a:rPr lang="en-US" sz="3600" dirty="0">
                <a:solidFill>
                  <a:schemeClr val="accent2"/>
                </a:solidFill>
              </a:rPr>
              <a:t>criteria</a:t>
            </a:r>
          </a:p>
        </p:txBody>
      </p:sp>
      <p:grpSp>
        <p:nvGrpSpPr>
          <p:cNvPr id="2" name="Group 22"/>
          <p:cNvGrpSpPr/>
          <p:nvPr/>
        </p:nvGrpSpPr>
        <p:grpSpPr>
          <a:xfrm>
            <a:off x="1043608" y="2268163"/>
            <a:ext cx="8100392" cy="523220"/>
            <a:chOff x="1043608" y="2268163"/>
            <a:chExt cx="8100392" cy="523220"/>
          </a:xfrm>
        </p:grpSpPr>
        <p:sp>
          <p:nvSpPr>
            <p:cNvPr id="6" name="Text Box 4"/>
            <p:cNvSpPr txBox="1">
              <a:spLocks noChangeArrowheads="1"/>
            </p:cNvSpPr>
            <p:nvPr/>
          </p:nvSpPr>
          <p:spPr bwMode="auto">
            <a:xfrm>
              <a:off x="1043608" y="2268163"/>
              <a:ext cx="810039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a) Many exclusion/inclusions        </a:t>
              </a:r>
              <a:r>
                <a:rPr lang="en-US" sz="2800" dirty="0" err="1" smtClean="0">
                  <a:solidFill>
                    <a:srgbClr val="7030A0"/>
                  </a:solidFill>
                </a:rPr>
                <a:t>generalizability</a:t>
              </a:r>
              <a:endParaRPr lang="en-US" sz="2800" dirty="0">
                <a:solidFill>
                  <a:srgbClr val="7030A0"/>
                </a:solidFill>
              </a:endParaRPr>
            </a:p>
          </p:txBody>
        </p:sp>
        <p:cxnSp>
          <p:nvCxnSpPr>
            <p:cNvPr id="8" name="Straight Arrow Connector 7"/>
            <p:cNvCxnSpPr/>
            <p:nvPr/>
          </p:nvCxnSpPr>
          <p:spPr bwMode="auto">
            <a:xfrm rot="5400000">
              <a:off x="6179513" y="2593684"/>
              <a:ext cx="240551" cy="806"/>
            </a:xfrm>
            <a:prstGeom prst="straightConnector1">
              <a:avLst/>
            </a:prstGeom>
            <a:noFill/>
            <a:ln w="2857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5734288" y="2579497"/>
              <a:ext cx="365329" cy="1775"/>
            </a:xfrm>
            <a:prstGeom prst="straightConnector1">
              <a:avLst/>
            </a:prstGeom>
            <a:noFill/>
            <a:ln w="28575" cap="flat" cmpd="sng" algn="ctr">
              <a:solidFill>
                <a:schemeClr val="tx1"/>
              </a:solidFill>
              <a:prstDash val="solid"/>
              <a:round/>
              <a:headEnd type="none" w="med" len="med"/>
              <a:tailEnd type="arrow"/>
            </a:ln>
            <a:effectLst/>
          </p:spPr>
        </p:cxnSp>
      </p:grpSp>
      <p:sp>
        <p:nvSpPr>
          <p:cNvPr id="15" name="Text Box 4"/>
          <p:cNvSpPr txBox="1">
            <a:spLocks noChangeArrowheads="1"/>
          </p:cNvSpPr>
          <p:nvPr/>
        </p:nvSpPr>
        <p:spPr bwMode="auto">
          <a:xfrm>
            <a:off x="1763688" y="2740288"/>
            <a:ext cx="7380312" cy="1077218"/>
          </a:xfrm>
          <a:prstGeom prst="rect">
            <a:avLst/>
          </a:prstGeom>
          <a:noFill/>
          <a:ln w="9525">
            <a:noFill/>
            <a:miter lim="800000"/>
            <a:headEnd/>
            <a:tailEnd/>
          </a:ln>
        </p:spPr>
        <p:txBody>
          <a:bodyPr wrap="square">
            <a:spAutoFit/>
          </a:bodyPr>
          <a:lstStyle/>
          <a:p>
            <a:pPr>
              <a:spcBef>
                <a:spcPct val="0"/>
              </a:spcBef>
              <a:buNone/>
            </a:pPr>
            <a:r>
              <a:rPr lang="en-US" sz="2400" dirty="0" smtClean="0">
                <a:solidFill>
                  <a:schemeClr val="tx2">
                    <a:lumMod val="50000"/>
                    <a:lumOff val="50000"/>
                  </a:schemeClr>
                </a:solidFill>
              </a:rPr>
              <a:t>Example:</a:t>
            </a:r>
            <a:endParaRPr lang="en-US" sz="2000" dirty="0" smtClean="0">
              <a:solidFill>
                <a:schemeClr val="tx2">
                  <a:lumMod val="50000"/>
                  <a:lumOff val="50000"/>
                </a:schemeClr>
              </a:solidFill>
            </a:endParaRPr>
          </a:p>
          <a:p>
            <a:pPr>
              <a:spcBef>
                <a:spcPct val="0"/>
              </a:spcBef>
              <a:buFont typeface="Arial" pitchFamily="34" charset="0"/>
              <a:buChar char="•"/>
            </a:pPr>
            <a:r>
              <a:rPr lang="en-US" sz="2000" dirty="0" smtClean="0">
                <a:solidFill>
                  <a:schemeClr val="tx2">
                    <a:lumMod val="50000"/>
                    <a:lumOff val="50000"/>
                  </a:schemeClr>
                </a:solidFill>
              </a:rPr>
              <a:t>  A study testing the effect of </a:t>
            </a:r>
            <a:r>
              <a:rPr lang="en-US" sz="2000" u="sng" dirty="0" smtClean="0">
                <a:solidFill>
                  <a:schemeClr val="tx2">
                    <a:lumMod val="50000"/>
                    <a:lumOff val="50000"/>
                  </a:schemeClr>
                </a:solidFill>
              </a:rPr>
              <a:t>bypass surgery</a:t>
            </a:r>
            <a:r>
              <a:rPr lang="en-US" sz="2000" dirty="0" smtClean="0">
                <a:solidFill>
                  <a:schemeClr val="tx2">
                    <a:lumMod val="50000"/>
                    <a:lumOff val="50000"/>
                  </a:schemeClr>
                </a:solidFill>
              </a:rPr>
              <a:t> vs. </a:t>
            </a:r>
            <a:r>
              <a:rPr lang="en-US" sz="2000" u="sng" dirty="0" smtClean="0">
                <a:solidFill>
                  <a:schemeClr val="tx2">
                    <a:lumMod val="50000"/>
                    <a:lumOff val="50000"/>
                  </a:schemeClr>
                </a:solidFill>
              </a:rPr>
              <a:t>medical </a:t>
            </a:r>
            <a:r>
              <a:rPr lang="en-US" sz="2000" dirty="0" smtClean="0">
                <a:solidFill>
                  <a:schemeClr val="tx2">
                    <a:lumMod val="50000"/>
                    <a:lumOff val="50000"/>
                  </a:schemeClr>
                </a:solidFill>
              </a:rPr>
              <a:t>  </a:t>
            </a:r>
          </a:p>
          <a:p>
            <a:pPr>
              <a:spcBef>
                <a:spcPct val="0"/>
              </a:spcBef>
              <a:buNone/>
            </a:pPr>
            <a:r>
              <a:rPr lang="en-US" sz="2000" dirty="0" smtClean="0">
                <a:solidFill>
                  <a:schemeClr val="tx2">
                    <a:lumMod val="50000"/>
                    <a:lumOff val="50000"/>
                  </a:schemeClr>
                </a:solidFill>
              </a:rPr>
              <a:t>   </a:t>
            </a:r>
            <a:r>
              <a:rPr lang="en-US" sz="2000" u="sng" dirty="0" smtClean="0">
                <a:solidFill>
                  <a:schemeClr val="tx2">
                    <a:lumMod val="50000"/>
                    <a:lumOff val="50000"/>
                  </a:schemeClr>
                </a:solidFill>
              </a:rPr>
              <a:t>treatment</a:t>
            </a:r>
            <a:r>
              <a:rPr lang="en-US" sz="2000" dirty="0" smtClean="0">
                <a:solidFill>
                  <a:schemeClr val="tx2">
                    <a:lumMod val="50000"/>
                    <a:lumOff val="50000"/>
                  </a:schemeClr>
                </a:solidFill>
              </a:rPr>
              <a:t> for </a:t>
            </a:r>
            <a:r>
              <a:rPr lang="en-US" sz="2000" u="sng" dirty="0" smtClean="0">
                <a:solidFill>
                  <a:schemeClr val="tx2">
                    <a:lumMod val="50000"/>
                    <a:lumOff val="50000"/>
                  </a:schemeClr>
                </a:solidFill>
              </a:rPr>
              <a:t>coronary </a:t>
            </a:r>
            <a:r>
              <a:rPr lang="en-US" sz="2000" u="sng" dirty="0" err="1" smtClean="0">
                <a:solidFill>
                  <a:schemeClr val="tx2">
                    <a:lumMod val="50000"/>
                    <a:lumOff val="50000"/>
                  </a:schemeClr>
                </a:solidFill>
              </a:rPr>
              <a:t>stenosis</a:t>
            </a:r>
            <a:r>
              <a:rPr lang="en-US" sz="2000" dirty="0" smtClean="0">
                <a:solidFill>
                  <a:schemeClr val="tx2">
                    <a:lumMod val="50000"/>
                    <a:lumOff val="50000"/>
                  </a:schemeClr>
                </a:solidFill>
              </a:rPr>
              <a:t>:</a:t>
            </a:r>
            <a:endParaRPr lang="en-US" sz="2000" dirty="0">
              <a:solidFill>
                <a:schemeClr val="tx2">
                  <a:lumMod val="50000"/>
                  <a:lumOff val="50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55" name="Rectangle 3"/>
          <p:cNvSpPr>
            <a:spLocks noGrp="1" noChangeArrowheads="1"/>
          </p:cNvSpPr>
          <p:nvPr>
            <p:ph type="body" idx="4294967295"/>
          </p:nvPr>
        </p:nvSpPr>
        <p:spPr>
          <a:xfrm>
            <a:off x="0" y="0"/>
            <a:ext cx="9144000" cy="6781800"/>
          </a:xfrm>
        </p:spPr>
        <p:txBody>
          <a:bodyPr/>
          <a:lstStyle/>
          <a:p>
            <a:pPr>
              <a:buFontTx/>
              <a:buNone/>
            </a:pPr>
            <a:r>
              <a:rPr lang="en-US" sz="2400" dirty="0" smtClean="0">
                <a:latin typeface="Arial" charset="0"/>
              </a:rPr>
              <a:t>% of Patients</a:t>
            </a:r>
          </a:p>
          <a:p>
            <a:pPr>
              <a:buFontTx/>
              <a:buNone/>
            </a:pPr>
            <a:r>
              <a:rPr lang="en-US" sz="2400" dirty="0" smtClean="0">
                <a:latin typeface="Arial" charset="0"/>
              </a:rPr>
              <a:t>  Remaining</a:t>
            </a:r>
          </a:p>
          <a:p>
            <a:pPr>
              <a:buFontTx/>
              <a:buNone/>
            </a:pPr>
            <a:r>
              <a:rPr lang="en-US" sz="2400" dirty="0" smtClean="0">
                <a:latin typeface="Arial" charset="0"/>
              </a:rPr>
              <a:t>      100</a:t>
            </a:r>
          </a:p>
          <a:p>
            <a:pPr>
              <a:buFontTx/>
              <a:buNone/>
            </a:pPr>
            <a:endParaRPr lang="en-US" sz="2400" dirty="0" smtClean="0">
              <a:latin typeface="Arial" charset="0"/>
            </a:endParaRPr>
          </a:p>
          <a:p>
            <a:pPr>
              <a:buFontTx/>
              <a:buNone/>
            </a:pPr>
            <a:r>
              <a:rPr lang="en-US" sz="2400" dirty="0" smtClean="0">
                <a:latin typeface="Arial" charset="0"/>
              </a:rPr>
              <a:t>       72</a:t>
            </a:r>
          </a:p>
          <a:p>
            <a:pPr>
              <a:buFontTx/>
              <a:buNone/>
            </a:pPr>
            <a:endParaRPr lang="en-US" sz="2400" dirty="0" smtClean="0">
              <a:latin typeface="Arial" charset="0"/>
            </a:endParaRPr>
          </a:p>
          <a:p>
            <a:pPr>
              <a:buFontTx/>
              <a:buNone/>
            </a:pPr>
            <a:r>
              <a:rPr lang="en-US" sz="2400" dirty="0" smtClean="0">
                <a:latin typeface="Arial" charset="0"/>
              </a:rPr>
              <a:t>       67</a:t>
            </a:r>
          </a:p>
          <a:p>
            <a:pPr>
              <a:buFontTx/>
              <a:buNone/>
            </a:pPr>
            <a:endParaRPr lang="en-US" sz="2400" dirty="0" smtClean="0">
              <a:latin typeface="Arial" charset="0"/>
            </a:endParaRPr>
          </a:p>
          <a:p>
            <a:pPr>
              <a:buFontTx/>
              <a:buNone/>
            </a:pPr>
            <a:r>
              <a:rPr lang="en-US" sz="2400" dirty="0" smtClean="0">
                <a:latin typeface="Arial" charset="0"/>
              </a:rPr>
              <a:t>       30</a:t>
            </a:r>
          </a:p>
          <a:p>
            <a:pPr>
              <a:buFontTx/>
              <a:buNone/>
            </a:pPr>
            <a:endParaRPr lang="en-US" sz="2400" dirty="0" smtClean="0">
              <a:latin typeface="Arial" charset="0"/>
            </a:endParaRPr>
          </a:p>
          <a:p>
            <a:pPr>
              <a:buFontTx/>
              <a:buNone/>
            </a:pPr>
            <a:r>
              <a:rPr lang="en-US" sz="2400" dirty="0" smtClean="0">
                <a:latin typeface="Arial" charset="0"/>
              </a:rPr>
              <a:t>       29</a:t>
            </a:r>
          </a:p>
          <a:p>
            <a:pPr>
              <a:buFontTx/>
              <a:buNone/>
            </a:pPr>
            <a:endParaRPr lang="en-US" sz="2400" dirty="0" smtClean="0">
              <a:latin typeface="Arial" charset="0"/>
            </a:endParaRPr>
          </a:p>
          <a:p>
            <a:pPr>
              <a:buFontTx/>
              <a:buNone/>
            </a:pPr>
            <a:r>
              <a:rPr lang="en-US" sz="2400" dirty="0" smtClean="0">
                <a:latin typeface="Arial" charset="0"/>
              </a:rPr>
              <a:t>       13</a:t>
            </a:r>
          </a:p>
          <a:p>
            <a:pPr>
              <a:buFontTx/>
              <a:buNone/>
            </a:pPr>
            <a:endParaRPr lang="en-US" sz="2400" dirty="0" smtClean="0">
              <a:latin typeface="Arial" charset="0"/>
            </a:endParaRPr>
          </a:p>
          <a:p>
            <a:pPr>
              <a:buFontTx/>
              <a:buNone/>
            </a:pPr>
            <a:r>
              <a:rPr lang="en-US" sz="2400" dirty="0" smtClean="0">
                <a:latin typeface="Arial" charset="0"/>
              </a:rPr>
              <a:t>        5</a:t>
            </a:r>
          </a:p>
        </p:txBody>
      </p:sp>
      <p:sp>
        <p:nvSpPr>
          <p:cNvPr id="5156" name="Line 4"/>
          <p:cNvSpPr>
            <a:spLocks noChangeShapeType="1"/>
          </p:cNvSpPr>
          <p:nvPr/>
        </p:nvSpPr>
        <p:spPr bwMode="auto">
          <a:xfrm>
            <a:off x="76200" y="838200"/>
            <a:ext cx="1676400" cy="0"/>
          </a:xfrm>
          <a:prstGeom prst="line">
            <a:avLst/>
          </a:prstGeom>
          <a:noFill/>
          <a:ln w="15875">
            <a:solidFill>
              <a:schemeClr val="tx1"/>
            </a:solidFill>
            <a:round/>
            <a:headEnd/>
            <a:tailEnd/>
          </a:ln>
        </p:spPr>
        <p:txBody>
          <a:bodyPr wrap="none" anchor="ctr"/>
          <a:lstStyle/>
          <a:p>
            <a:endParaRPr lang="en-US"/>
          </a:p>
        </p:txBody>
      </p:sp>
      <p:sp>
        <p:nvSpPr>
          <p:cNvPr id="5157" name="Text Box 37"/>
          <p:cNvSpPr txBox="1">
            <a:spLocks noChangeArrowheads="1"/>
          </p:cNvSpPr>
          <p:nvPr/>
        </p:nvSpPr>
        <p:spPr bwMode="auto">
          <a:xfrm>
            <a:off x="5165725" y="152400"/>
            <a:ext cx="3978275" cy="1220788"/>
          </a:xfrm>
          <a:prstGeom prst="rect">
            <a:avLst/>
          </a:prstGeom>
          <a:noFill/>
          <a:ln w="9525">
            <a:noFill/>
            <a:miter lim="800000"/>
            <a:headEnd/>
            <a:tailEnd/>
          </a:ln>
        </p:spPr>
        <p:txBody>
          <a:bodyPr>
            <a:spAutoFit/>
          </a:bodyPr>
          <a:lstStyle/>
          <a:p>
            <a:pPr>
              <a:spcBef>
                <a:spcPct val="0"/>
              </a:spcBef>
              <a:buFontTx/>
              <a:buNone/>
            </a:pPr>
            <a:r>
              <a:rPr lang="en-US" sz="2000" b="1" dirty="0">
                <a:solidFill>
                  <a:srgbClr val="9900FF"/>
                </a:solidFill>
              </a:rPr>
              <a:t>POTENTIALLY ELIGIBLE</a:t>
            </a:r>
            <a:r>
              <a:rPr lang="en-US" sz="2000" dirty="0">
                <a:solidFill>
                  <a:schemeClr val="tx1"/>
                </a:solidFill>
                <a:latin typeface="Times New Roman" pitchFamily="18" charset="0"/>
              </a:rPr>
              <a:t> </a:t>
            </a:r>
            <a:r>
              <a:rPr lang="en-US" sz="1800" dirty="0">
                <a:solidFill>
                  <a:schemeClr val="tx1"/>
                </a:solidFill>
                <a:latin typeface="Times New Roman" pitchFamily="18" charset="0"/>
              </a:rPr>
              <a:t>                            </a:t>
            </a:r>
            <a:r>
              <a:rPr lang="en-US" sz="1800" dirty="0">
                <a:solidFill>
                  <a:schemeClr val="tx1"/>
                </a:solidFill>
              </a:rPr>
              <a:t>Seen at one of participating centers</a:t>
            </a:r>
          </a:p>
          <a:p>
            <a:pPr>
              <a:spcBef>
                <a:spcPct val="0"/>
              </a:spcBef>
              <a:buFontTx/>
              <a:buNone/>
            </a:pPr>
            <a:r>
              <a:rPr lang="en-US" sz="1800" dirty="0">
                <a:solidFill>
                  <a:schemeClr val="tx1"/>
                </a:solidFill>
              </a:rPr>
              <a:t>Suspected coronary artery disease</a:t>
            </a:r>
          </a:p>
          <a:p>
            <a:pPr>
              <a:spcBef>
                <a:spcPct val="0"/>
              </a:spcBef>
              <a:buFontTx/>
              <a:buNone/>
            </a:pPr>
            <a:r>
              <a:rPr lang="en-US" sz="1800" dirty="0">
                <a:solidFill>
                  <a:schemeClr val="tx1"/>
                </a:solidFill>
              </a:rPr>
              <a:t>Coronary angiogram</a:t>
            </a:r>
          </a:p>
        </p:txBody>
      </p:sp>
      <p:sp>
        <p:nvSpPr>
          <p:cNvPr id="5158" name="Text Box 38"/>
          <p:cNvSpPr txBox="1">
            <a:spLocks noChangeArrowheads="1"/>
          </p:cNvSpPr>
          <p:nvPr/>
        </p:nvSpPr>
        <p:spPr bwMode="auto">
          <a:xfrm>
            <a:off x="5181600" y="1393825"/>
            <a:ext cx="3435350" cy="976313"/>
          </a:xfrm>
          <a:prstGeom prst="rect">
            <a:avLst/>
          </a:prstGeom>
          <a:noFill/>
          <a:ln w="9525">
            <a:noFill/>
            <a:miter lim="800000"/>
            <a:headEnd/>
            <a:tailEnd/>
          </a:ln>
        </p:spPr>
        <p:txBody>
          <a:bodyPr wrap="none">
            <a:spAutoFit/>
          </a:bodyPr>
          <a:lstStyle/>
          <a:p>
            <a:pPr>
              <a:spcBef>
                <a:spcPct val="0"/>
              </a:spcBef>
              <a:buFontTx/>
              <a:buNone/>
            </a:pPr>
            <a:r>
              <a:rPr lang="en-US" sz="2000" b="1" dirty="0">
                <a:solidFill>
                  <a:srgbClr val="FF3399"/>
                </a:solidFill>
              </a:rPr>
              <a:t>EXCLUSIONS</a:t>
            </a:r>
          </a:p>
          <a:p>
            <a:pPr>
              <a:spcBef>
                <a:spcPct val="0"/>
              </a:spcBef>
              <a:buFontTx/>
              <a:buNone/>
            </a:pPr>
            <a:r>
              <a:rPr lang="en-US" sz="2000" dirty="0">
                <a:solidFill>
                  <a:schemeClr val="tx1"/>
                </a:solidFill>
                <a:latin typeface="Times New Roman" pitchFamily="18" charset="0"/>
              </a:rPr>
              <a:t>    </a:t>
            </a:r>
            <a:r>
              <a:rPr lang="en-US" sz="1800" dirty="0">
                <a:solidFill>
                  <a:schemeClr val="tx1"/>
                </a:solidFill>
              </a:rPr>
              <a:t>Normal or minimally diseased</a:t>
            </a:r>
          </a:p>
          <a:p>
            <a:pPr>
              <a:spcBef>
                <a:spcPct val="0"/>
              </a:spcBef>
              <a:buFontTx/>
              <a:buNone/>
            </a:pPr>
            <a:r>
              <a:rPr lang="en-US" sz="1800" dirty="0">
                <a:solidFill>
                  <a:schemeClr val="tx1"/>
                </a:solidFill>
              </a:rPr>
              <a:t>       Coronary arteries</a:t>
            </a:r>
          </a:p>
        </p:txBody>
      </p:sp>
      <p:sp>
        <p:nvSpPr>
          <p:cNvPr id="5159" name="Text Box 39"/>
          <p:cNvSpPr txBox="1">
            <a:spLocks noChangeArrowheads="1"/>
          </p:cNvSpPr>
          <p:nvPr/>
        </p:nvSpPr>
        <p:spPr bwMode="auto">
          <a:xfrm>
            <a:off x="5241925" y="2605088"/>
            <a:ext cx="2444750" cy="396875"/>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latin typeface="Times New Roman" pitchFamily="18" charset="0"/>
              </a:rPr>
              <a:t>   </a:t>
            </a:r>
            <a:r>
              <a:rPr lang="en-US" sz="1800" dirty="0">
                <a:solidFill>
                  <a:schemeClr val="tx1"/>
                </a:solidFill>
              </a:rPr>
              <a:t>No operable vessels</a:t>
            </a:r>
          </a:p>
        </p:txBody>
      </p:sp>
      <p:sp>
        <p:nvSpPr>
          <p:cNvPr id="5160" name="Text Box 40"/>
          <p:cNvSpPr txBox="1">
            <a:spLocks noChangeArrowheads="1"/>
          </p:cNvSpPr>
          <p:nvPr/>
        </p:nvSpPr>
        <p:spPr bwMode="auto">
          <a:xfrm>
            <a:off x="5472113" y="3465513"/>
            <a:ext cx="1657350" cy="366712"/>
          </a:xfrm>
          <a:prstGeom prst="rect">
            <a:avLst/>
          </a:prstGeom>
          <a:noFill/>
          <a:ln w="9525">
            <a:noFill/>
            <a:miter lim="800000"/>
            <a:headEnd/>
            <a:tailEnd/>
          </a:ln>
        </p:spPr>
        <p:txBody>
          <a:bodyPr wrap="none">
            <a:spAutoFit/>
          </a:bodyPr>
          <a:lstStyle/>
          <a:p>
            <a:pPr>
              <a:spcBef>
                <a:spcPct val="0"/>
              </a:spcBef>
              <a:buFontTx/>
              <a:buNone/>
            </a:pPr>
            <a:r>
              <a:rPr lang="en-US" sz="1800" dirty="0">
                <a:solidFill>
                  <a:schemeClr val="tx1"/>
                </a:solidFill>
              </a:rPr>
              <a:t>Severe angina</a:t>
            </a:r>
          </a:p>
        </p:txBody>
      </p:sp>
      <p:sp>
        <p:nvSpPr>
          <p:cNvPr id="5161" name="Text Box 41"/>
          <p:cNvSpPr txBox="1">
            <a:spLocks noChangeArrowheads="1"/>
          </p:cNvSpPr>
          <p:nvPr/>
        </p:nvSpPr>
        <p:spPr bwMode="auto">
          <a:xfrm>
            <a:off x="5510213" y="4303713"/>
            <a:ext cx="3575050" cy="366712"/>
          </a:xfrm>
          <a:prstGeom prst="rect">
            <a:avLst/>
          </a:prstGeom>
          <a:noFill/>
          <a:ln w="9525">
            <a:noFill/>
            <a:miter lim="800000"/>
            <a:headEnd/>
            <a:tailEnd/>
          </a:ln>
        </p:spPr>
        <p:txBody>
          <a:bodyPr wrap="none">
            <a:spAutoFit/>
          </a:bodyPr>
          <a:lstStyle/>
          <a:p>
            <a:pPr>
              <a:spcBef>
                <a:spcPct val="0"/>
              </a:spcBef>
              <a:buFontTx/>
              <a:buNone/>
            </a:pPr>
            <a:r>
              <a:rPr lang="en-US" sz="1800" dirty="0">
                <a:solidFill>
                  <a:schemeClr val="tx1"/>
                </a:solidFill>
              </a:rPr>
              <a:t>Severe L. main coronary stenosis</a:t>
            </a:r>
          </a:p>
        </p:txBody>
      </p:sp>
      <p:sp>
        <p:nvSpPr>
          <p:cNvPr id="5162" name="Text Box 42"/>
          <p:cNvSpPr txBox="1">
            <a:spLocks noChangeArrowheads="1"/>
          </p:cNvSpPr>
          <p:nvPr/>
        </p:nvSpPr>
        <p:spPr bwMode="auto">
          <a:xfrm>
            <a:off x="5181600" y="5081588"/>
            <a:ext cx="2597150" cy="701675"/>
          </a:xfrm>
          <a:prstGeom prst="rect">
            <a:avLst/>
          </a:prstGeom>
          <a:noFill/>
          <a:ln w="9525">
            <a:noFill/>
            <a:miter lim="800000"/>
            <a:headEnd/>
            <a:tailEnd/>
          </a:ln>
        </p:spPr>
        <p:txBody>
          <a:bodyPr wrap="none">
            <a:spAutoFit/>
          </a:bodyPr>
          <a:lstStyle/>
          <a:p>
            <a:pPr>
              <a:spcBef>
                <a:spcPct val="0"/>
              </a:spcBef>
              <a:buFontTx/>
              <a:buNone/>
            </a:pPr>
            <a:r>
              <a:rPr lang="en-US" sz="2000" b="1" dirty="0">
                <a:solidFill>
                  <a:schemeClr val="tx1"/>
                </a:solidFill>
              </a:rPr>
              <a:t>RANDOMIZABLE</a:t>
            </a:r>
          </a:p>
          <a:p>
            <a:pPr>
              <a:spcBef>
                <a:spcPct val="0"/>
              </a:spcBef>
              <a:buFontTx/>
              <a:buNone/>
            </a:pPr>
            <a:r>
              <a:rPr lang="en-US" sz="2000" dirty="0">
                <a:solidFill>
                  <a:schemeClr val="tx1"/>
                </a:solidFill>
                <a:latin typeface="Times New Roman" pitchFamily="18" charset="0"/>
              </a:rPr>
              <a:t> </a:t>
            </a:r>
            <a:r>
              <a:rPr lang="en-US" sz="1800" dirty="0">
                <a:solidFill>
                  <a:schemeClr val="tx1"/>
                </a:solidFill>
              </a:rPr>
              <a:t>(After other exclusions)</a:t>
            </a:r>
          </a:p>
        </p:txBody>
      </p:sp>
      <p:sp>
        <p:nvSpPr>
          <p:cNvPr id="5163" name="Text Box 43"/>
          <p:cNvSpPr txBox="1">
            <a:spLocks noChangeArrowheads="1"/>
          </p:cNvSpPr>
          <p:nvPr/>
        </p:nvSpPr>
        <p:spPr bwMode="auto">
          <a:xfrm>
            <a:off x="5241925" y="6061075"/>
            <a:ext cx="2336800" cy="457200"/>
          </a:xfrm>
          <a:prstGeom prst="rect">
            <a:avLst/>
          </a:prstGeom>
          <a:noFill/>
          <a:ln w="9525">
            <a:noFill/>
            <a:miter lim="800000"/>
            <a:headEnd/>
            <a:tailEnd/>
          </a:ln>
        </p:spPr>
        <p:txBody>
          <a:bodyPr wrap="none">
            <a:spAutoFit/>
          </a:bodyPr>
          <a:lstStyle/>
          <a:p>
            <a:pPr>
              <a:spcBef>
                <a:spcPct val="0"/>
              </a:spcBef>
              <a:buFontTx/>
              <a:buNone/>
            </a:pPr>
            <a:r>
              <a:rPr lang="en-US" sz="2400" b="1">
                <a:solidFill>
                  <a:srgbClr val="FF3399"/>
                </a:solidFill>
                <a:latin typeface="Times New Roman" pitchFamily="18" charset="0"/>
              </a:rPr>
              <a:t>RANDOMIZED</a:t>
            </a:r>
            <a:endParaRPr lang="en-US" sz="2400" b="1">
              <a:solidFill>
                <a:schemeClr val="tx1"/>
              </a:solidFill>
              <a:latin typeface="Times New Roman" pitchFamily="18" charset="0"/>
            </a:endParaRPr>
          </a:p>
        </p:txBody>
      </p:sp>
      <p:grpSp>
        <p:nvGrpSpPr>
          <p:cNvPr id="90" name="Group 89"/>
          <p:cNvGrpSpPr/>
          <p:nvPr/>
        </p:nvGrpSpPr>
        <p:grpSpPr>
          <a:xfrm>
            <a:off x="1979712" y="3429000"/>
            <a:ext cx="792088" cy="554037"/>
            <a:chOff x="1979712" y="3429000"/>
            <a:chExt cx="792088" cy="554037"/>
          </a:xfrm>
        </p:grpSpPr>
        <p:pic>
          <p:nvPicPr>
            <p:cNvPr id="84005" name="Picture 37" descr="F:\Picture1.png"/>
            <p:cNvPicPr>
              <a:picLocks noChangeAspect="1" noChangeArrowheads="1"/>
            </p:cNvPicPr>
            <p:nvPr/>
          </p:nvPicPr>
          <p:blipFill>
            <a:blip r:embed="rId5" cstate="print"/>
            <a:srcRect/>
            <a:stretch>
              <a:fillRect/>
            </a:stretch>
          </p:blipFill>
          <p:spPr bwMode="auto">
            <a:xfrm>
              <a:off x="1979712" y="3429000"/>
              <a:ext cx="195263" cy="554037"/>
            </a:xfrm>
            <a:prstGeom prst="rect">
              <a:avLst/>
            </a:prstGeom>
            <a:noFill/>
          </p:spPr>
        </p:pic>
        <p:pic>
          <p:nvPicPr>
            <p:cNvPr id="47" name="Picture 37" descr="F:\Picture1.png"/>
            <p:cNvPicPr>
              <a:picLocks noChangeAspect="1" noChangeArrowheads="1"/>
            </p:cNvPicPr>
            <p:nvPr/>
          </p:nvPicPr>
          <p:blipFill>
            <a:blip r:embed="rId5" cstate="print"/>
            <a:srcRect/>
            <a:stretch>
              <a:fillRect/>
            </a:stretch>
          </p:blipFill>
          <p:spPr bwMode="auto">
            <a:xfrm>
              <a:off x="2288505" y="3429000"/>
              <a:ext cx="195263" cy="554037"/>
            </a:xfrm>
            <a:prstGeom prst="rect">
              <a:avLst/>
            </a:prstGeom>
            <a:noFill/>
          </p:spPr>
        </p:pic>
        <p:pic>
          <p:nvPicPr>
            <p:cNvPr id="48" name="Picture 37" descr="F:\Picture1.png"/>
            <p:cNvPicPr>
              <a:picLocks noChangeAspect="1" noChangeArrowheads="1"/>
            </p:cNvPicPr>
            <p:nvPr/>
          </p:nvPicPr>
          <p:blipFill>
            <a:blip r:embed="rId5" cstate="print"/>
            <a:srcRect/>
            <a:stretch>
              <a:fillRect/>
            </a:stretch>
          </p:blipFill>
          <p:spPr bwMode="auto">
            <a:xfrm>
              <a:off x="2576537" y="3429000"/>
              <a:ext cx="195263" cy="554037"/>
            </a:xfrm>
            <a:prstGeom prst="rect">
              <a:avLst/>
            </a:prstGeom>
            <a:noFill/>
          </p:spPr>
        </p:pic>
      </p:grpSp>
      <p:grpSp>
        <p:nvGrpSpPr>
          <p:cNvPr id="91" name="Group 90"/>
          <p:cNvGrpSpPr/>
          <p:nvPr/>
        </p:nvGrpSpPr>
        <p:grpSpPr>
          <a:xfrm>
            <a:off x="1979712" y="4243115"/>
            <a:ext cx="792088" cy="554037"/>
            <a:chOff x="1979712" y="4243115"/>
            <a:chExt cx="792088" cy="554037"/>
          </a:xfrm>
        </p:grpSpPr>
        <p:pic>
          <p:nvPicPr>
            <p:cNvPr id="49" name="Picture 37" descr="F:\Picture1.png"/>
            <p:cNvPicPr>
              <a:picLocks noChangeAspect="1" noChangeArrowheads="1"/>
            </p:cNvPicPr>
            <p:nvPr/>
          </p:nvPicPr>
          <p:blipFill>
            <a:blip r:embed="rId5" cstate="print"/>
            <a:srcRect/>
            <a:stretch>
              <a:fillRect/>
            </a:stretch>
          </p:blipFill>
          <p:spPr bwMode="auto">
            <a:xfrm>
              <a:off x="1979712" y="4243115"/>
              <a:ext cx="195263" cy="554037"/>
            </a:xfrm>
            <a:prstGeom prst="rect">
              <a:avLst/>
            </a:prstGeom>
            <a:noFill/>
          </p:spPr>
        </p:pic>
        <p:pic>
          <p:nvPicPr>
            <p:cNvPr id="50" name="Picture 37" descr="F:\Picture1.png"/>
            <p:cNvPicPr>
              <a:picLocks noChangeAspect="1" noChangeArrowheads="1"/>
            </p:cNvPicPr>
            <p:nvPr/>
          </p:nvPicPr>
          <p:blipFill>
            <a:blip r:embed="rId5" cstate="print"/>
            <a:srcRect/>
            <a:stretch>
              <a:fillRect/>
            </a:stretch>
          </p:blipFill>
          <p:spPr bwMode="auto">
            <a:xfrm>
              <a:off x="2288505" y="4243115"/>
              <a:ext cx="195263" cy="554037"/>
            </a:xfrm>
            <a:prstGeom prst="rect">
              <a:avLst/>
            </a:prstGeom>
            <a:noFill/>
          </p:spPr>
        </p:pic>
        <p:pic>
          <p:nvPicPr>
            <p:cNvPr id="51" name="Picture 37" descr="F:\Picture1.png"/>
            <p:cNvPicPr>
              <a:picLocks noChangeAspect="1" noChangeArrowheads="1"/>
            </p:cNvPicPr>
            <p:nvPr/>
          </p:nvPicPr>
          <p:blipFill>
            <a:blip r:embed="rId5" cstate="print"/>
            <a:srcRect/>
            <a:stretch>
              <a:fillRect/>
            </a:stretch>
          </p:blipFill>
          <p:spPr bwMode="auto">
            <a:xfrm>
              <a:off x="2576537" y="4243115"/>
              <a:ext cx="195263" cy="554037"/>
            </a:xfrm>
            <a:prstGeom prst="rect">
              <a:avLst/>
            </a:prstGeom>
            <a:noFill/>
          </p:spPr>
        </p:pic>
      </p:grpSp>
      <p:grpSp>
        <p:nvGrpSpPr>
          <p:cNvPr id="88" name="Group 87"/>
          <p:cNvGrpSpPr/>
          <p:nvPr/>
        </p:nvGrpSpPr>
        <p:grpSpPr>
          <a:xfrm>
            <a:off x="1979712" y="1670328"/>
            <a:ext cx="2016224" cy="554856"/>
            <a:chOff x="1979712" y="1670328"/>
            <a:chExt cx="2016224" cy="554856"/>
          </a:xfrm>
        </p:grpSpPr>
        <p:pic>
          <p:nvPicPr>
            <p:cNvPr id="60" name="Picture 37" descr="F:\Picture1.png"/>
            <p:cNvPicPr>
              <a:picLocks noChangeAspect="1" noChangeArrowheads="1"/>
            </p:cNvPicPr>
            <p:nvPr/>
          </p:nvPicPr>
          <p:blipFill>
            <a:blip r:embed="rId5" cstate="print"/>
            <a:srcRect/>
            <a:stretch>
              <a:fillRect/>
            </a:stretch>
          </p:blipFill>
          <p:spPr bwMode="auto">
            <a:xfrm>
              <a:off x="3800673" y="1670328"/>
              <a:ext cx="195263" cy="554037"/>
            </a:xfrm>
            <a:prstGeom prst="rect">
              <a:avLst/>
            </a:prstGeom>
            <a:noFill/>
          </p:spPr>
        </p:pic>
        <p:pic>
          <p:nvPicPr>
            <p:cNvPr id="61" name="Picture 37" descr="F:\Picture1.png"/>
            <p:cNvPicPr>
              <a:picLocks noChangeAspect="1" noChangeArrowheads="1"/>
            </p:cNvPicPr>
            <p:nvPr/>
          </p:nvPicPr>
          <p:blipFill>
            <a:blip r:embed="rId5" cstate="print"/>
            <a:srcRect/>
            <a:stretch>
              <a:fillRect/>
            </a:stretch>
          </p:blipFill>
          <p:spPr bwMode="auto">
            <a:xfrm>
              <a:off x="3224609" y="1671147"/>
              <a:ext cx="195263" cy="554037"/>
            </a:xfrm>
            <a:prstGeom prst="rect">
              <a:avLst/>
            </a:prstGeom>
            <a:noFill/>
          </p:spPr>
        </p:pic>
        <p:pic>
          <p:nvPicPr>
            <p:cNvPr id="62" name="Picture 37" descr="F:\Picture1.png"/>
            <p:cNvPicPr>
              <a:picLocks noChangeAspect="1" noChangeArrowheads="1"/>
            </p:cNvPicPr>
            <p:nvPr/>
          </p:nvPicPr>
          <p:blipFill>
            <a:blip r:embed="rId5" cstate="print"/>
            <a:srcRect/>
            <a:stretch>
              <a:fillRect/>
            </a:stretch>
          </p:blipFill>
          <p:spPr bwMode="auto">
            <a:xfrm>
              <a:off x="1979712" y="1671147"/>
              <a:ext cx="195263" cy="554037"/>
            </a:xfrm>
            <a:prstGeom prst="rect">
              <a:avLst/>
            </a:prstGeom>
            <a:noFill/>
          </p:spPr>
        </p:pic>
        <p:pic>
          <p:nvPicPr>
            <p:cNvPr id="63" name="Picture 37" descr="F:\Picture1.png"/>
            <p:cNvPicPr>
              <a:picLocks noChangeAspect="1" noChangeArrowheads="1"/>
            </p:cNvPicPr>
            <p:nvPr/>
          </p:nvPicPr>
          <p:blipFill>
            <a:blip r:embed="rId5" cstate="print"/>
            <a:srcRect/>
            <a:stretch>
              <a:fillRect/>
            </a:stretch>
          </p:blipFill>
          <p:spPr bwMode="auto">
            <a:xfrm>
              <a:off x="2576537" y="1671147"/>
              <a:ext cx="195263" cy="554037"/>
            </a:xfrm>
            <a:prstGeom prst="rect">
              <a:avLst/>
            </a:prstGeom>
            <a:noFill/>
          </p:spPr>
        </p:pic>
        <p:pic>
          <p:nvPicPr>
            <p:cNvPr id="64" name="Picture 37" descr="F:\Picture1.png"/>
            <p:cNvPicPr>
              <a:picLocks noChangeAspect="1" noChangeArrowheads="1"/>
            </p:cNvPicPr>
            <p:nvPr/>
          </p:nvPicPr>
          <p:blipFill>
            <a:blip r:embed="rId5" cstate="print"/>
            <a:srcRect/>
            <a:stretch>
              <a:fillRect/>
            </a:stretch>
          </p:blipFill>
          <p:spPr bwMode="auto">
            <a:xfrm>
              <a:off x="2288505" y="1671147"/>
              <a:ext cx="195263" cy="554037"/>
            </a:xfrm>
            <a:prstGeom prst="rect">
              <a:avLst/>
            </a:prstGeom>
            <a:noFill/>
          </p:spPr>
        </p:pic>
        <p:pic>
          <p:nvPicPr>
            <p:cNvPr id="65" name="Picture 37" descr="F:\Picture1.png"/>
            <p:cNvPicPr>
              <a:picLocks noChangeAspect="1" noChangeArrowheads="1"/>
            </p:cNvPicPr>
            <p:nvPr/>
          </p:nvPicPr>
          <p:blipFill>
            <a:blip r:embed="rId5" cstate="print"/>
            <a:srcRect/>
            <a:stretch>
              <a:fillRect/>
            </a:stretch>
          </p:blipFill>
          <p:spPr bwMode="auto">
            <a:xfrm>
              <a:off x="2916257" y="1671147"/>
              <a:ext cx="195263" cy="554037"/>
            </a:xfrm>
            <a:prstGeom prst="rect">
              <a:avLst/>
            </a:prstGeom>
            <a:noFill/>
          </p:spPr>
        </p:pic>
        <p:pic>
          <p:nvPicPr>
            <p:cNvPr id="66" name="Picture 37" descr="F:\Picture1.png"/>
            <p:cNvPicPr>
              <a:picLocks noChangeAspect="1" noChangeArrowheads="1"/>
            </p:cNvPicPr>
            <p:nvPr/>
          </p:nvPicPr>
          <p:blipFill>
            <a:blip r:embed="rId5" cstate="print"/>
            <a:srcRect/>
            <a:stretch>
              <a:fillRect/>
            </a:stretch>
          </p:blipFill>
          <p:spPr bwMode="auto">
            <a:xfrm>
              <a:off x="3512641" y="1671147"/>
              <a:ext cx="195263" cy="554037"/>
            </a:xfrm>
            <a:prstGeom prst="rect">
              <a:avLst/>
            </a:prstGeom>
            <a:noFill/>
          </p:spPr>
        </p:pic>
      </p:grpSp>
      <p:grpSp>
        <p:nvGrpSpPr>
          <p:cNvPr id="87" name="Group 86"/>
          <p:cNvGrpSpPr/>
          <p:nvPr/>
        </p:nvGrpSpPr>
        <p:grpSpPr>
          <a:xfrm>
            <a:off x="1979712" y="836712"/>
            <a:ext cx="2664296" cy="554037"/>
            <a:chOff x="1979712" y="836712"/>
            <a:chExt cx="2664296" cy="554037"/>
          </a:xfrm>
        </p:grpSpPr>
        <p:pic>
          <p:nvPicPr>
            <p:cNvPr id="67" name="Picture 37" descr="F:\Picture1.png"/>
            <p:cNvPicPr>
              <a:picLocks noChangeAspect="1" noChangeArrowheads="1"/>
            </p:cNvPicPr>
            <p:nvPr/>
          </p:nvPicPr>
          <p:blipFill>
            <a:blip r:embed="rId5" cstate="print"/>
            <a:srcRect/>
            <a:stretch>
              <a:fillRect/>
            </a:stretch>
          </p:blipFill>
          <p:spPr bwMode="auto">
            <a:xfrm>
              <a:off x="1979712" y="836712"/>
              <a:ext cx="195263" cy="554037"/>
            </a:xfrm>
            <a:prstGeom prst="rect">
              <a:avLst/>
            </a:prstGeom>
            <a:noFill/>
          </p:spPr>
        </p:pic>
        <p:pic>
          <p:nvPicPr>
            <p:cNvPr id="68" name="Picture 37" descr="F:\Picture1.png"/>
            <p:cNvPicPr>
              <a:picLocks noChangeAspect="1" noChangeArrowheads="1"/>
            </p:cNvPicPr>
            <p:nvPr/>
          </p:nvPicPr>
          <p:blipFill>
            <a:blip r:embed="rId5" cstate="print"/>
            <a:srcRect/>
            <a:stretch>
              <a:fillRect/>
            </a:stretch>
          </p:blipFill>
          <p:spPr bwMode="auto">
            <a:xfrm>
              <a:off x="2576537" y="836712"/>
              <a:ext cx="195263" cy="554037"/>
            </a:xfrm>
            <a:prstGeom prst="rect">
              <a:avLst/>
            </a:prstGeom>
            <a:noFill/>
          </p:spPr>
        </p:pic>
        <p:pic>
          <p:nvPicPr>
            <p:cNvPr id="69" name="Picture 37" descr="F:\Picture1.png"/>
            <p:cNvPicPr>
              <a:picLocks noChangeAspect="1" noChangeArrowheads="1"/>
            </p:cNvPicPr>
            <p:nvPr/>
          </p:nvPicPr>
          <p:blipFill>
            <a:blip r:embed="rId5" cstate="print"/>
            <a:srcRect/>
            <a:stretch>
              <a:fillRect/>
            </a:stretch>
          </p:blipFill>
          <p:spPr bwMode="auto">
            <a:xfrm>
              <a:off x="3224609" y="836712"/>
              <a:ext cx="195263" cy="554037"/>
            </a:xfrm>
            <a:prstGeom prst="rect">
              <a:avLst/>
            </a:prstGeom>
            <a:noFill/>
          </p:spPr>
        </p:pic>
        <p:pic>
          <p:nvPicPr>
            <p:cNvPr id="70" name="Picture 37" descr="F:\Picture1.png"/>
            <p:cNvPicPr>
              <a:picLocks noChangeAspect="1" noChangeArrowheads="1"/>
            </p:cNvPicPr>
            <p:nvPr/>
          </p:nvPicPr>
          <p:blipFill>
            <a:blip r:embed="rId5" cstate="print"/>
            <a:srcRect/>
            <a:stretch>
              <a:fillRect/>
            </a:stretch>
          </p:blipFill>
          <p:spPr bwMode="auto">
            <a:xfrm>
              <a:off x="3800673" y="836712"/>
              <a:ext cx="195263" cy="554037"/>
            </a:xfrm>
            <a:prstGeom prst="rect">
              <a:avLst/>
            </a:prstGeom>
            <a:noFill/>
          </p:spPr>
        </p:pic>
        <p:pic>
          <p:nvPicPr>
            <p:cNvPr id="71" name="Picture 37" descr="F:\Picture1.png"/>
            <p:cNvPicPr>
              <a:picLocks noChangeAspect="1" noChangeArrowheads="1"/>
            </p:cNvPicPr>
            <p:nvPr/>
          </p:nvPicPr>
          <p:blipFill>
            <a:blip r:embed="rId5" cstate="print"/>
            <a:srcRect/>
            <a:stretch>
              <a:fillRect/>
            </a:stretch>
          </p:blipFill>
          <p:spPr bwMode="auto">
            <a:xfrm>
              <a:off x="4448745" y="836712"/>
              <a:ext cx="195263" cy="554037"/>
            </a:xfrm>
            <a:prstGeom prst="rect">
              <a:avLst/>
            </a:prstGeom>
            <a:noFill/>
          </p:spPr>
        </p:pic>
        <p:pic>
          <p:nvPicPr>
            <p:cNvPr id="72" name="Picture 37" descr="F:\Picture1.png"/>
            <p:cNvPicPr>
              <a:picLocks noChangeAspect="1" noChangeArrowheads="1"/>
            </p:cNvPicPr>
            <p:nvPr/>
          </p:nvPicPr>
          <p:blipFill>
            <a:blip r:embed="rId5" cstate="print"/>
            <a:srcRect/>
            <a:stretch>
              <a:fillRect/>
            </a:stretch>
          </p:blipFill>
          <p:spPr bwMode="auto">
            <a:xfrm>
              <a:off x="2288505" y="836712"/>
              <a:ext cx="195263" cy="554037"/>
            </a:xfrm>
            <a:prstGeom prst="rect">
              <a:avLst/>
            </a:prstGeom>
            <a:noFill/>
          </p:spPr>
        </p:pic>
        <p:pic>
          <p:nvPicPr>
            <p:cNvPr id="73" name="Picture 37" descr="F:\Picture1.png"/>
            <p:cNvPicPr>
              <a:picLocks noChangeAspect="1" noChangeArrowheads="1"/>
            </p:cNvPicPr>
            <p:nvPr/>
          </p:nvPicPr>
          <p:blipFill>
            <a:blip r:embed="rId5" cstate="print"/>
            <a:srcRect/>
            <a:stretch>
              <a:fillRect/>
            </a:stretch>
          </p:blipFill>
          <p:spPr bwMode="auto">
            <a:xfrm>
              <a:off x="2905656" y="836712"/>
              <a:ext cx="195263" cy="554037"/>
            </a:xfrm>
            <a:prstGeom prst="rect">
              <a:avLst/>
            </a:prstGeom>
            <a:noFill/>
          </p:spPr>
        </p:pic>
        <p:pic>
          <p:nvPicPr>
            <p:cNvPr id="74" name="Picture 37" descr="F:\Picture1.png"/>
            <p:cNvPicPr>
              <a:picLocks noChangeAspect="1" noChangeArrowheads="1"/>
            </p:cNvPicPr>
            <p:nvPr/>
          </p:nvPicPr>
          <p:blipFill>
            <a:blip r:embed="rId5" cstate="print"/>
            <a:srcRect/>
            <a:stretch>
              <a:fillRect/>
            </a:stretch>
          </p:blipFill>
          <p:spPr bwMode="auto">
            <a:xfrm>
              <a:off x="3512641" y="836712"/>
              <a:ext cx="195263" cy="554037"/>
            </a:xfrm>
            <a:prstGeom prst="rect">
              <a:avLst/>
            </a:prstGeom>
            <a:noFill/>
          </p:spPr>
        </p:pic>
        <p:pic>
          <p:nvPicPr>
            <p:cNvPr id="75" name="Picture 37" descr="F:\Picture1.png"/>
            <p:cNvPicPr>
              <a:picLocks noChangeAspect="1" noChangeArrowheads="1"/>
            </p:cNvPicPr>
            <p:nvPr/>
          </p:nvPicPr>
          <p:blipFill>
            <a:blip r:embed="rId5" cstate="print"/>
            <a:srcRect/>
            <a:stretch>
              <a:fillRect/>
            </a:stretch>
          </p:blipFill>
          <p:spPr bwMode="auto">
            <a:xfrm>
              <a:off x="4139952" y="836712"/>
              <a:ext cx="195263" cy="554037"/>
            </a:xfrm>
            <a:prstGeom prst="rect">
              <a:avLst/>
            </a:prstGeom>
            <a:noFill/>
          </p:spPr>
        </p:pic>
      </p:grpSp>
      <p:sp>
        <p:nvSpPr>
          <p:cNvPr id="78" name="Rectangle 77"/>
          <p:cNvSpPr/>
          <p:nvPr/>
        </p:nvSpPr>
        <p:spPr bwMode="auto">
          <a:xfrm>
            <a:off x="3419872" y="3429000"/>
            <a:ext cx="216024" cy="6480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grpSp>
        <p:nvGrpSpPr>
          <p:cNvPr id="92" name="Group 91"/>
          <p:cNvGrpSpPr/>
          <p:nvPr/>
        </p:nvGrpSpPr>
        <p:grpSpPr>
          <a:xfrm>
            <a:off x="1979712" y="5157192"/>
            <a:ext cx="606991" cy="626368"/>
            <a:chOff x="1979712" y="5157192"/>
            <a:chExt cx="606991" cy="626368"/>
          </a:xfrm>
        </p:grpSpPr>
        <p:pic>
          <p:nvPicPr>
            <p:cNvPr id="53" name="Picture 37" descr="F:\Picture1.png"/>
            <p:cNvPicPr>
              <a:picLocks noChangeAspect="1" noChangeArrowheads="1"/>
            </p:cNvPicPr>
            <p:nvPr/>
          </p:nvPicPr>
          <p:blipFill>
            <a:blip r:embed="rId5" cstate="print"/>
            <a:srcRect/>
            <a:stretch>
              <a:fillRect/>
            </a:stretch>
          </p:blipFill>
          <p:spPr bwMode="auto">
            <a:xfrm>
              <a:off x="1979712" y="5157192"/>
              <a:ext cx="195263" cy="554037"/>
            </a:xfrm>
            <a:prstGeom prst="rect">
              <a:avLst/>
            </a:prstGeom>
            <a:noFill/>
          </p:spPr>
        </p:pic>
        <p:grpSp>
          <p:nvGrpSpPr>
            <p:cNvPr id="80" name="Group 79"/>
            <p:cNvGrpSpPr/>
            <p:nvPr/>
          </p:nvGrpSpPr>
          <p:grpSpPr>
            <a:xfrm>
              <a:off x="2288064" y="5157192"/>
              <a:ext cx="298639" cy="626368"/>
              <a:chOff x="3296617" y="3450704"/>
              <a:chExt cx="298639" cy="626368"/>
            </a:xfrm>
          </p:grpSpPr>
          <p:pic>
            <p:nvPicPr>
              <p:cNvPr id="76" name="Picture 37" descr="F:\Picture1.png"/>
              <p:cNvPicPr>
                <a:picLocks noChangeAspect="1" noChangeArrowheads="1"/>
              </p:cNvPicPr>
              <p:nvPr/>
            </p:nvPicPr>
            <p:blipFill>
              <a:blip r:embed="rId5" cstate="print"/>
              <a:srcRect/>
              <a:stretch>
                <a:fillRect/>
              </a:stretch>
            </p:blipFill>
            <p:spPr bwMode="auto">
              <a:xfrm>
                <a:off x="3296617" y="3451027"/>
                <a:ext cx="195263" cy="554037"/>
              </a:xfrm>
              <a:prstGeom prst="rect">
                <a:avLst/>
              </a:prstGeom>
              <a:noFill/>
            </p:spPr>
          </p:pic>
          <p:sp>
            <p:nvSpPr>
              <p:cNvPr id="79" name="Rectangle 78"/>
              <p:cNvSpPr/>
              <p:nvPr/>
            </p:nvSpPr>
            <p:spPr bwMode="auto">
              <a:xfrm>
                <a:off x="3379232" y="3450704"/>
                <a:ext cx="216024" cy="62636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grpSp>
      </p:grpSp>
      <p:grpSp>
        <p:nvGrpSpPr>
          <p:cNvPr id="81" name="Group 80"/>
          <p:cNvGrpSpPr/>
          <p:nvPr/>
        </p:nvGrpSpPr>
        <p:grpSpPr>
          <a:xfrm>
            <a:off x="1979712" y="6115000"/>
            <a:ext cx="298639" cy="626368"/>
            <a:chOff x="3296617" y="3450704"/>
            <a:chExt cx="298639" cy="626368"/>
          </a:xfrm>
        </p:grpSpPr>
        <p:pic>
          <p:nvPicPr>
            <p:cNvPr id="82" name="Picture 37" descr="F:\Picture1.png"/>
            <p:cNvPicPr>
              <a:picLocks noChangeAspect="1" noChangeArrowheads="1"/>
            </p:cNvPicPr>
            <p:nvPr/>
          </p:nvPicPr>
          <p:blipFill>
            <a:blip r:embed="rId5" cstate="print"/>
            <a:srcRect/>
            <a:stretch>
              <a:fillRect/>
            </a:stretch>
          </p:blipFill>
          <p:spPr bwMode="auto">
            <a:xfrm>
              <a:off x="3296617" y="3451027"/>
              <a:ext cx="195263" cy="554037"/>
            </a:xfrm>
            <a:prstGeom prst="rect">
              <a:avLst/>
            </a:prstGeom>
            <a:noFill/>
          </p:spPr>
        </p:pic>
        <p:sp>
          <p:nvSpPr>
            <p:cNvPr id="83" name="Rectangle 82"/>
            <p:cNvSpPr/>
            <p:nvPr/>
          </p:nvSpPr>
          <p:spPr bwMode="auto">
            <a:xfrm>
              <a:off x="3379232" y="3450704"/>
              <a:ext cx="216024" cy="62636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dirty="0" smtClean="0">
                <a:ln>
                  <a:noFill/>
                </a:ln>
                <a:solidFill>
                  <a:srgbClr val="990033"/>
                </a:solidFill>
                <a:effectLst/>
                <a:latin typeface="Arial" charset="0"/>
              </a:endParaRPr>
            </a:p>
          </p:txBody>
        </p:sp>
      </p:grpSp>
      <p:grpSp>
        <p:nvGrpSpPr>
          <p:cNvPr id="89" name="Group 88"/>
          <p:cNvGrpSpPr/>
          <p:nvPr/>
        </p:nvGrpSpPr>
        <p:grpSpPr>
          <a:xfrm>
            <a:off x="1979712" y="2492896"/>
            <a:ext cx="2130207" cy="627752"/>
            <a:chOff x="1979712" y="2492896"/>
            <a:chExt cx="2130207" cy="627752"/>
          </a:xfrm>
        </p:grpSpPr>
        <p:pic>
          <p:nvPicPr>
            <p:cNvPr id="54" name="Picture 37" descr="F:\Picture1.png"/>
            <p:cNvPicPr>
              <a:picLocks noChangeAspect="1" noChangeArrowheads="1"/>
            </p:cNvPicPr>
            <p:nvPr/>
          </p:nvPicPr>
          <p:blipFill>
            <a:blip r:embed="rId5" cstate="print"/>
            <a:srcRect/>
            <a:stretch>
              <a:fillRect/>
            </a:stretch>
          </p:blipFill>
          <p:spPr bwMode="auto">
            <a:xfrm>
              <a:off x="1979712" y="2492896"/>
              <a:ext cx="195263" cy="554037"/>
            </a:xfrm>
            <a:prstGeom prst="rect">
              <a:avLst/>
            </a:prstGeom>
            <a:noFill/>
          </p:spPr>
        </p:pic>
        <p:pic>
          <p:nvPicPr>
            <p:cNvPr id="55" name="Picture 37" descr="F:\Picture1.png"/>
            <p:cNvPicPr>
              <a:picLocks noChangeAspect="1" noChangeArrowheads="1"/>
            </p:cNvPicPr>
            <p:nvPr/>
          </p:nvPicPr>
          <p:blipFill>
            <a:blip r:embed="rId5" cstate="print"/>
            <a:srcRect/>
            <a:stretch>
              <a:fillRect/>
            </a:stretch>
          </p:blipFill>
          <p:spPr bwMode="auto">
            <a:xfrm>
              <a:off x="2576537" y="2492896"/>
              <a:ext cx="195263" cy="554037"/>
            </a:xfrm>
            <a:prstGeom prst="rect">
              <a:avLst/>
            </a:prstGeom>
            <a:noFill/>
          </p:spPr>
        </p:pic>
        <p:pic>
          <p:nvPicPr>
            <p:cNvPr id="56" name="Picture 37" descr="F:\Picture1.png"/>
            <p:cNvPicPr>
              <a:picLocks noChangeAspect="1" noChangeArrowheads="1"/>
            </p:cNvPicPr>
            <p:nvPr/>
          </p:nvPicPr>
          <p:blipFill>
            <a:blip r:embed="rId5" cstate="print"/>
            <a:srcRect/>
            <a:stretch>
              <a:fillRect/>
            </a:stretch>
          </p:blipFill>
          <p:spPr bwMode="auto">
            <a:xfrm>
              <a:off x="3224609" y="2492896"/>
              <a:ext cx="195263" cy="554037"/>
            </a:xfrm>
            <a:prstGeom prst="rect">
              <a:avLst/>
            </a:prstGeom>
            <a:noFill/>
          </p:spPr>
        </p:pic>
        <p:pic>
          <p:nvPicPr>
            <p:cNvPr id="57" name="Picture 37" descr="F:\Picture1.png"/>
            <p:cNvPicPr>
              <a:picLocks noChangeAspect="1" noChangeArrowheads="1"/>
            </p:cNvPicPr>
            <p:nvPr/>
          </p:nvPicPr>
          <p:blipFill>
            <a:blip r:embed="rId5" cstate="print"/>
            <a:srcRect/>
            <a:stretch>
              <a:fillRect/>
            </a:stretch>
          </p:blipFill>
          <p:spPr bwMode="auto">
            <a:xfrm>
              <a:off x="2288505" y="2492896"/>
              <a:ext cx="195263" cy="554037"/>
            </a:xfrm>
            <a:prstGeom prst="rect">
              <a:avLst/>
            </a:prstGeom>
            <a:noFill/>
          </p:spPr>
        </p:pic>
        <p:pic>
          <p:nvPicPr>
            <p:cNvPr id="58" name="Picture 37" descr="F:\Picture1.png"/>
            <p:cNvPicPr>
              <a:picLocks noChangeAspect="1" noChangeArrowheads="1"/>
            </p:cNvPicPr>
            <p:nvPr/>
          </p:nvPicPr>
          <p:blipFill>
            <a:blip r:embed="rId5" cstate="print"/>
            <a:srcRect/>
            <a:stretch>
              <a:fillRect/>
            </a:stretch>
          </p:blipFill>
          <p:spPr bwMode="auto">
            <a:xfrm>
              <a:off x="2915816" y="2492896"/>
              <a:ext cx="195263" cy="554037"/>
            </a:xfrm>
            <a:prstGeom prst="rect">
              <a:avLst/>
            </a:prstGeom>
            <a:noFill/>
          </p:spPr>
        </p:pic>
        <p:pic>
          <p:nvPicPr>
            <p:cNvPr id="59" name="Picture 37" descr="F:\Picture1.png"/>
            <p:cNvPicPr>
              <a:picLocks noChangeAspect="1" noChangeArrowheads="1"/>
            </p:cNvPicPr>
            <p:nvPr/>
          </p:nvPicPr>
          <p:blipFill>
            <a:blip r:embed="rId5" cstate="print"/>
            <a:srcRect/>
            <a:stretch>
              <a:fillRect/>
            </a:stretch>
          </p:blipFill>
          <p:spPr bwMode="auto">
            <a:xfrm>
              <a:off x="3512641" y="2492896"/>
              <a:ext cx="195263" cy="554037"/>
            </a:xfrm>
            <a:prstGeom prst="rect">
              <a:avLst/>
            </a:prstGeom>
            <a:noFill/>
          </p:spPr>
        </p:pic>
        <p:grpSp>
          <p:nvGrpSpPr>
            <p:cNvPr id="84" name="Group 83"/>
            <p:cNvGrpSpPr/>
            <p:nvPr/>
          </p:nvGrpSpPr>
          <p:grpSpPr>
            <a:xfrm>
              <a:off x="3811280" y="2494280"/>
              <a:ext cx="298639" cy="626368"/>
              <a:chOff x="3296617" y="3450704"/>
              <a:chExt cx="298639" cy="626368"/>
            </a:xfrm>
          </p:grpSpPr>
          <p:pic>
            <p:nvPicPr>
              <p:cNvPr id="85" name="Picture 37" descr="F:\Picture1.png"/>
              <p:cNvPicPr>
                <a:picLocks noChangeAspect="1" noChangeArrowheads="1"/>
              </p:cNvPicPr>
              <p:nvPr/>
            </p:nvPicPr>
            <p:blipFill>
              <a:blip r:embed="rId5" cstate="print"/>
              <a:srcRect/>
              <a:stretch>
                <a:fillRect/>
              </a:stretch>
            </p:blipFill>
            <p:spPr bwMode="auto">
              <a:xfrm>
                <a:off x="3296617" y="3451027"/>
                <a:ext cx="195263" cy="554037"/>
              </a:xfrm>
              <a:prstGeom prst="rect">
                <a:avLst/>
              </a:prstGeom>
              <a:noFill/>
            </p:spPr>
          </p:pic>
          <p:sp>
            <p:nvSpPr>
              <p:cNvPr id="86" name="Rectangle 85"/>
              <p:cNvSpPr/>
              <p:nvPr/>
            </p:nvSpPr>
            <p:spPr bwMode="auto">
              <a:xfrm>
                <a:off x="3379232" y="3450704"/>
                <a:ext cx="216024" cy="626368"/>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dirty="0" smtClean="0">
                  <a:ln>
                    <a:noFill/>
                  </a:ln>
                  <a:solidFill>
                    <a:srgbClr val="990033"/>
                  </a:solidFill>
                  <a:effectLst/>
                  <a:latin typeface="Arial" charset="0"/>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5155">
                                            <p:txEl>
                                              <p:pRg st="4" end="4"/>
                                            </p:txEl>
                                          </p:spTgt>
                                        </p:tgtEl>
                                        <p:attrNameLst>
                                          <p:attrName>style.visibility</p:attrName>
                                        </p:attrNameLst>
                                      </p:cBhvr>
                                      <p:to>
                                        <p:strVal val="visible"/>
                                      </p:to>
                                    </p:set>
                                    <p:animEffect transition="in" filter="fade">
                                      <p:cBhvr>
                                        <p:cTn id="9" dur="3000"/>
                                        <p:tgtEl>
                                          <p:spTgt spid="5155">
                                            <p:txEl>
                                              <p:pRg st="4" end="4"/>
                                            </p:txEl>
                                          </p:spTgt>
                                        </p:tgtEl>
                                      </p:cBhvr>
                                    </p:animEffect>
                                  </p:childTnLst>
                                </p:cTn>
                              </p:par>
                              <p:par>
                                <p:cTn id="10" presetID="10" presetClass="entr" presetSubtype="0" fill="hold" nodeType="withEffect">
                                  <p:stCondLst>
                                    <p:cond delay="600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3000"/>
                                        <p:tgtEl>
                                          <p:spTgt spid="88"/>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5158"/>
                                        </p:tgtEl>
                                        <p:attrNameLst>
                                          <p:attrName>style.visibility</p:attrName>
                                        </p:attrNameLst>
                                      </p:cBhvr>
                                      <p:to>
                                        <p:strVal val="visible"/>
                                      </p:to>
                                    </p:set>
                                    <p:animEffect transition="in" filter="fade">
                                      <p:cBhvr>
                                        <p:cTn id="15" dur="3000"/>
                                        <p:tgtEl>
                                          <p:spTgt spid="5158"/>
                                        </p:tgtEl>
                                      </p:cBhvr>
                                    </p:animEffect>
                                  </p:childTnLst>
                                </p:cTn>
                              </p:par>
                              <p:par>
                                <p:cTn id="16" presetID="10" presetClass="entr" presetSubtype="0" fill="hold" nodeType="withEffect">
                                  <p:stCondLst>
                                    <p:cond delay="10000"/>
                                  </p:stCondLst>
                                  <p:childTnLst>
                                    <p:set>
                                      <p:cBhvr>
                                        <p:cTn id="17" dur="1" fill="hold">
                                          <p:stCondLst>
                                            <p:cond delay="0"/>
                                          </p:stCondLst>
                                        </p:cTn>
                                        <p:tgtEl>
                                          <p:spTgt spid="5155">
                                            <p:txEl>
                                              <p:pRg st="6" end="6"/>
                                            </p:txEl>
                                          </p:spTgt>
                                        </p:tgtEl>
                                        <p:attrNameLst>
                                          <p:attrName>style.visibility</p:attrName>
                                        </p:attrNameLst>
                                      </p:cBhvr>
                                      <p:to>
                                        <p:strVal val="visible"/>
                                      </p:to>
                                    </p:set>
                                    <p:animEffect transition="in" filter="fade">
                                      <p:cBhvr>
                                        <p:cTn id="18" dur="3000"/>
                                        <p:tgtEl>
                                          <p:spTgt spid="5155">
                                            <p:txEl>
                                              <p:pRg st="6" end="6"/>
                                            </p:txEl>
                                          </p:spTgt>
                                        </p:tgtEl>
                                      </p:cBhvr>
                                    </p:animEffect>
                                  </p:childTnLst>
                                </p:cTn>
                              </p:par>
                              <p:par>
                                <p:cTn id="19" presetID="10" presetClass="entr" presetSubtype="0" fill="hold" nodeType="withEffect">
                                  <p:stCondLst>
                                    <p:cond delay="1000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3000"/>
                                        <p:tgtEl>
                                          <p:spTgt spid="89"/>
                                        </p:tgtEl>
                                      </p:cBhvr>
                                    </p:animEffect>
                                  </p:childTnLst>
                                </p:cTn>
                              </p:par>
                              <p:par>
                                <p:cTn id="22" presetID="10" presetClass="entr" presetSubtype="0" fill="hold" grpId="0" nodeType="withEffect">
                                  <p:stCondLst>
                                    <p:cond delay="10000"/>
                                  </p:stCondLst>
                                  <p:childTnLst>
                                    <p:set>
                                      <p:cBhvr>
                                        <p:cTn id="23" dur="1" fill="hold">
                                          <p:stCondLst>
                                            <p:cond delay="0"/>
                                          </p:stCondLst>
                                        </p:cTn>
                                        <p:tgtEl>
                                          <p:spTgt spid="5159"/>
                                        </p:tgtEl>
                                        <p:attrNameLst>
                                          <p:attrName>style.visibility</p:attrName>
                                        </p:attrNameLst>
                                      </p:cBhvr>
                                      <p:to>
                                        <p:strVal val="visible"/>
                                      </p:to>
                                    </p:set>
                                    <p:animEffect transition="in" filter="fade">
                                      <p:cBhvr>
                                        <p:cTn id="24" dur="3000"/>
                                        <p:tgtEl>
                                          <p:spTgt spid="5159"/>
                                        </p:tgtEl>
                                      </p:cBhvr>
                                    </p:animEffect>
                                  </p:childTnLst>
                                </p:cTn>
                              </p:par>
                              <p:par>
                                <p:cTn id="25" presetID="10" presetClass="entr" presetSubtype="0" fill="hold" nodeType="withEffect">
                                  <p:stCondLst>
                                    <p:cond delay="14000"/>
                                  </p:stCondLst>
                                  <p:childTnLst>
                                    <p:set>
                                      <p:cBhvr>
                                        <p:cTn id="26" dur="1" fill="hold">
                                          <p:stCondLst>
                                            <p:cond delay="0"/>
                                          </p:stCondLst>
                                        </p:cTn>
                                        <p:tgtEl>
                                          <p:spTgt spid="5155">
                                            <p:txEl>
                                              <p:pRg st="8" end="8"/>
                                            </p:txEl>
                                          </p:spTgt>
                                        </p:tgtEl>
                                        <p:attrNameLst>
                                          <p:attrName>style.visibility</p:attrName>
                                        </p:attrNameLst>
                                      </p:cBhvr>
                                      <p:to>
                                        <p:strVal val="visible"/>
                                      </p:to>
                                    </p:set>
                                    <p:animEffect transition="in" filter="fade">
                                      <p:cBhvr>
                                        <p:cTn id="27" dur="3000"/>
                                        <p:tgtEl>
                                          <p:spTgt spid="5155">
                                            <p:txEl>
                                              <p:pRg st="8" end="8"/>
                                            </p:txEl>
                                          </p:spTgt>
                                        </p:tgtEl>
                                      </p:cBhvr>
                                    </p:animEffect>
                                  </p:childTnLst>
                                </p:cTn>
                              </p:par>
                              <p:par>
                                <p:cTn id="28" presetID="10" presetClass="entr" presetSubtype="0" fill="hold" nodeType="withEffect">
                                  <p:stCondLst>
                                    <p:cond delay="1400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3000"/>
                                        <p:tgtEl>
                                          <p:spTgt spid="90"/>
                                        </p:tgtEl>
                                      </p:cBhvr>
                                    </p:animEffect>
                                  </p:childTnLst>
                                </p:cTn>
                              </p:par>
                              <p:par>
                                <p:cTn id="31" presetID="10" presetClass="entr" presetSubtype="0" fill="hold" grpId="0" nodeType="withEffect">
                                  <p:stCondLst>
                                    <p:cond delay="14000"/>
                                  </p:stCondLst>
                                  <p:childTnLst>
                                    <p:set>
                                      <p:cBhvr>
                                        <p:cTn id="32" dur="1" fill="hold">
                                          <p:stCondLst>
                                            <p:cond delay="0"/>
                                          </p:stCondLst>
                                        </p:cTn>
                                        <p:tgtEl>
                                          <p:spTgt spid="5160"/>
                                        </p:tgtEl>
                                        <p:attrNameLst>
                                          <p:attrName>style.visibility</p:attrName>
                                        </p:attrNameLst>
                                      </p:cBhvr>
                                      <p:to>
                                        <p:strVal val="visible"/>
                                      </p:to>
                                    </p:set>
                                    <p:animEffect transition="in" filter="fade">
                                      <p:cBhvr>
                                        <p:cTn id="33" dur="3000"/>
                                        <p:tgtEl>
                                          <p:spTgt spid="5160"/>
                                        </p:tgtEl>
                                      </p:cBhvr>
                                    </p:animEffect>
                                  </p:childTnLst>
                                </p:cTn>
                              </p:par>
                              <p:par>
                                <p:cTn id="34" presetID="10" presetClass="entr" presetSubtype="0" fill="hold" nodeType="withEffect">
                                  <p:stCondLst>
                                    <p:cond delay="16000"/>
                                  </p:stCondLst>
                                  <p:childTnLst>
                                    <p:set>
                                      <p:cBhvr>
                                        <p:cTn id="35" dur="1" fill="hold">
                                          <p:stCondLst>
                                            <p:cond delay="0"/>
                                          </p:stCondLst>
                                        </p:cTn>
                                        <p:tgtEl>
                                          <p:spTgt spid="5155">
                                            <p:txEl>
                                              <p:pRg st="10" end="10"/>
                                            </p:txEl>
                                          </p:spTgt>
                                        </p:tgtEl>
                                        <p:attrNameLst>
                                          <p:attrName>style.visibility</p:attrName>
                                        </p:attrNameLst>
                                      </p:cBhvr>
                                      <p:to>
                                        <p:strVal val="visible"/>
                                      </p:to>
                                    </p:set>
                                    <p:animEffect transition="in" filter="fade">
                                      <p:cBhvr>
                                        <p:cTn id="36" dur="3000"/>
                                        <p:tgtEl>
                                          <p:spTgt spid="5155">
                                            <p:txEl>
                                              <p:pRg st="10" end="10"/>
                                            </p:txEl>
                                          </p:spTgt>
                                        </p:tgtEl>
                                      </p:cBhvr>
                                    </p:animEffect>
                                  </p:childTnLst>
                                </p:cTn>
                              </p:par>
                              <p:par>
                                <p:cTn id="37" presetID="10" presetClass="entr" presetSubtype="0" fill="hold" nodeType="withEffect">
                                  <p:stCondLst>
                                    <p:cond delay="1600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3000"/>
                                        <p:tgtEl>
                                          <p:spTgt spid="91"/>
                                        </p:tgtEl>
                                      </p:cBhvr>
                                    </p:animEffect>
                                  </p:childTnLst>
                                </p:cTn>
                              </p:par>
                              <p:par>
                                <p:cTn id="40" presetID="10" presetClass="entr" presetSubtype="0" fill="hold" grpId="0" nodeType="withEffect">
                                  <p:stCondLst>
                                    <p:cond delay="16000"/>
                                  </p:stCondLst>
                                  <p:childTnLst>
                                    <p:set>
                                      <p:cBhvr>
                                        <p:cTn id="41" dur="1" fill="hold">
                                          <p:stCondLst>
                                            <p:cond delay="0"/>
                                          </p:stCondLst>
                                        </p:cTn>
                                        <p:tgtEl>
                                          <p:spTgt spid="5161"/>
                                        </p:tgtEl>
                                        <p:attrNameLst>
                                          <p:attrName>style.visibility</p:attrName>
                                        </p:attrNameLst>
                                      </p:cBhvr>
                                      <p:to>
                                        <p:strVal val="visible"/>
                                      </p:to>
                                    </p:set>
                                    <p:animEffect transition="in" filter="fade">
                                      <p:cBhvr>
                                        <p:cTn id="42" dur="3000"/>
                                        <p:tgtEl>
                                          <p:spTgt spid="5161"/>
                                        </p:tgtEl>
                                      </p:cBhvr>
                                    </p:animEffect>
                                  </p:childTnLst>
                                </p:cTn>
                              </p:par>
                              <p:par>
                                <p:cTn id="43" presetID="10" presetClass="entr" presetSubtype="0" fill="hold" nodeType="withEffect">
                                  <p:stCondLst>
                                    <p:cond delay="20000"/>
                                  </p:stCondLst>
                                  <p:childTnLst>
                                    <p:set>
                                      <p:cBhvr>
                                        <p:cTn id="44" dur="1" fill="hold">
                                          <p:stCondLst>
                                            <p:cond delay="0"/>
                                          </p:stCondLst>
                                        </p:cTn>
                                        <p:tgtEl>
                                          <p:spTgt spid="5155">
                                            <p:txEl>
                                              <p:pRg st="12" end="12"/>
                                            </p:txEl>
                                          </p:spTgt>
                                        </p:tgtEl>
                                        <p:attrNameLst>
                                          <p:attrName>style.visibility</p:attrName>
                                        </p:attrNameLst>
                                      </p:cBhvr>
                                      <p:to>
                                        <p:strVal val="visible"/>
                                      </p:to>
                                    </p:set>
                                    <p:animEffect transition="in" filter="fade">
                                      <p:cBhvr>
                                        <p:cTn id="45" dur="3000"/>
                                        <p:tgtEl>
                                          <p:spTgt spid="5155">
                                            <p:txEl>
                                              <p:pRg st="12" end="12"/>
                                            </p:txEl>
                                          </p:spTgt>
                                        </p:tgtEl>
                                      </p:cBhvr>
                                    </p:animEffect>
                                  </p:childTnLst>
                                </p:cTn>
                              </p:par>
                              <p:par>
                                <p:cTn id="46" presetID="10" presetClass="entr" presetSubtype="0" fill="hold" nodeType="withEffect">
                                  <p:stCondLst>
                                    <p:cond delay="2000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3000"/>
                                        <p:tgtEl>
                                          <p:spTgt spid="92"/>
                                        </p:tgtEl>
                                      </p:cBhvr>
                                    </p:animEffect>
                                  </p:childTnLst>
                                </p:cTn>
                              </p:par>
                              <p:par>
                                <p:cTn id="49" presetID="10" presetClass="entr" presetSubtype="0" fill="hold" grpId="0" nodeType="withEffect">
                                  <p:stCondLst>
                                    <p:cond delay="20000"/>
                                  </p:stCondLst>
                                  <p:childTnLst>
                                    <p:set>
                                      <p:cBhvr>
                                        <p:cTn id="50" dur="1" fill="hold">
                                          <p:stCondLst>
                                            <p:cond delay="0"/>
                                          </p:stCondLst>
                                        </p:cTn>
                                        <p:tgtEl>
                                          <p:spTgt spid="5162"/>
                                        </p:tgtEl>
                                        <p:attrNameLst>
                                          <p:attrName>style.visibility</p:attrName>
                                        </p:attrNameLst>
                                      </p:cBhvr>
                                      <p:to>
                                        <p:strVal val="visible"/>
                                      </p:to>
                                    </p:set>
                                    <p:animEffect transition="in" filter="fade">
                                      <p:cBhvr>
                                        <p:cTn id="51" dur="3000"/>
                                        <p:tgtEl>
                                          <p:spTgt spid="5162"/>
                                        </p:tgtEl>
                                      </p:cBhvr>
                                    </p:animEffect>
                                  </p:childTnLst>
                                </p:cTn>
                              </p:par>
                              <p:par>
                                <p:cTn id="52" presetID="10" presetClass="entr" presetSubtype="0" fill="hold" nodeType="withEffect">
                                  <p:stCondLst>
                                    <p:cond delay="22000"/>
                                  </p:stCondLst>
                                  <p:childTnLst>
                                    <p:set>
                                      <p:cBhvr>
                                        <p:cTn id="53" dur="1" fill="hold">
                                          <p:stCondLst>
                                            <p:cond delay="0"/>
                                          </p:stCondLst>
                                        </p:cTn>
                                        <p:tgtEl>
                                          <p:spTgt spid="5155">
                                            <p:txEl>
                                              <p:pRg st="14" end="14"/>
                                            </p:txEl>
                                          </p:spTgt>
                                        </p:tgtEl>
                                        <p:attrNameLst>
                                          <p:attrName>style.visibility</p:attrName>
                                        </p:attrNameLst>
                                      </p:cBhvr>
                                      <p:to>
                                        <p:strVal val="visible"/>
                                      </p:to>
                                    </p:set>
                                    <p:animEffect transition="in" filter="fade">
                                      <p:cBhvr>
                                        <p:cTn id="54" dur="3000"/>
                                        <p:tgtEl>
                                          <p:spTgt spid="5155">
                                            <p:txEl>
                                              <p:pRg st="14" end="14"/>
                                            </p:txEl>
                                          </p:spTgt>
                                        </p:tgtEl>
                                      </p:cBhvr>
                                    </p:animEffect>
                                  </p:childTnLst>
                                </p:cTn>
                              </p:par>
                              <p:par>
                                <p:cTn id="55" presetID="10" presetClass="entr" presetSubtype="0" fill="hold" nodeType="withEffect">
                                  <p:stCondLst>
                                    <p:cond delay="2200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3000"/>
                                        <p:tgtEl>
                                          <p:spTgt spid="81"/>
                                        </p:tgtEl>
                                      </p:cBhvr>
                                    </p:animEffect>
                                  </p:childTnLst>
                                </p:cTn>
                              </p:par>
                              <p:par>
                                <p:cTn id="58" presetID="10" presetClass="entr" presetSubtype="0" fill="hold" grpId="0" nodeType="withEffect">
                                  <p:stCondLst>
                                    <p:cond delay="22000"/>
                                  </p:stCondLst>
                                  <p:childTnLst>
                                    <p:set>
                                      <p:cBhvr>
                                        <p:cTn id="59" dur="1" fill="hold">
                                          <p:stCondLst>
                                            <p:cond delay="0"/>
                                          </p:stCondLst>
                                        </p:cTn>
                                        <p:tgtEl>
                                          <p:spTgt spid="5163"/>
                                        </p:tgtEl>
                                        <p:attrNameLst>
                                          <p:attrName>style.visibility</p:attrName>
                                        </p:attrNameLst>
                                      </p:cBhvr>
                                      <p:to>
                                        <p:strVal val="visible"/>
                                      </p:to>
                                    </p:set>
                                    <p:animEffect transition="in" filter="fade">
                                      <p:cBhvr>
                                        <p:cTn id="60" dur="3000"/>
                                        <p:tgtEl>
                                          <p:spTgt spid="51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1" fill="hold" display="0">
                  <p:stCondLst>
                    <p:cond delay="indefinite"/>
                  </p:stCondLst>
                  <p:endCondLst>
                    <p:cond evt="onStopAudio" delay="0">
                      <p:tgtEl>
                        <p:sldTgt/>
                      </p:tgtEl>
                    </p:cond>
                  </p:endCondLst>
                </p:cTn>
                <p:tgtEl>
                  <p:spTgt spid="3"/>
                </p:tgtEl>
              </p:cMediaNode>
            </p:audio>
          </p:childTnLst>
        </p:cTn>
      </p:par>
    </p:tnLst>
    <p:bldLst>
      <p:bldP spid="5158" grpId="0"/>
      <p:bldP spid="5159" grpId="0"/>
      <p:bldP spid="5160" grpId="0"/>
      <p:bldP spid="5161" grpId="0"/>
      <p:bldP spid="5162" grpId="0"/>
      <p:bldP spid="516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the study population</a:t>
            </a:r>
            <a:endParaRPr lang="en-US" dirty="0" smtClean="0"/>
          </a:p>
        </p:txBody>
      </p:sp>
      <p:sp>
        <p:nvSpPr>
          <p:cNvPr id="45059" name="Text Box 3"/>
          <p:cNvSpPr txBox="1">
            <a:spLocks noChangeArrowheads="1"/>
          </p:cNvSpPr>
          <p:nvPr/>
        </p:nvSpPr>
        <p:spPr bwMode="auto">
          <a:xfrm>
            <a:off x="395536" y="1052736"/>
            <a:ext cx="6356350" cy="641350"/>
          </a:xfrm>
          <a:prstGeom prst="rect">
            <a:avLst/>
          </a:prstGeom>
          <a:noFill/>
          <a:ln w="9525">
            <a:noFill/>
            <a:miter lim="800000"/>
            <a:headEnd/>
            <a:tailEnd/>
          </a:ln>
        </p:spPr>
        <p:txBody>
          <a:bodyPr wrap="none">
            <a:spAutoFit/>
          </a:bodyPr>
          <a:lstStyle/>
          <a:p>
            <a:pPr>
              <a:spcBef>
                <a:spcPct val="0"/>
              </a:spcBef>
              <a:buFontTx/>
              <a:buNone/>
            </a:pPr>
            <a:r>
              <a:rPr lang="en-US" sz="3600" dirty="0" err="1">
                <a:solidFill>
                  <a:srgbClr val="FF3399"/>
                </a:solidFill>
              </a:rPr>
              <a:t>Generalizability</a:t>
            </a:r>
            <a:r>
              <a:rPr lang="en-US" sz="3600" dirty="0">
                <a:solidFill>
                  <a:srgbClr val="FF3399"/>
                </a:solidFill>
              </a:rPr>
              <a:t> </a:t>
            </a:r>
            <a:r>
              <a:rPr lang="en-US" sz="3600" dirty="0">
                <a:solidFill>
                  <a:schemeClr val="tx1"/>
                </a:solidFill>
              </a:rPr>
              <a:t>dependent on:</a:t>
            </a:r>
            <a:endParaRPr lang="en-US" sz="3400" dirty="0">
              <a:solidFill>
                <a:schemeClr val="tx1"/>
              </a:solidFill>
            </a:endParaRPr>
          </a:p>
        </p:txBody>
      </p:sp>
      <p:sp>
        <p:nvSpPr>
          <p:cNvPr id="45060" name="Text Box 4"/>
          <p:cNvSpPr txBox="1">
            <a:spLocks noChangeArrowheads="1"/>
          </p:cNvSpPr>
          <p:nvPr/>
        </p:nvSpPr>
        <p:spPr bwMode="auto">
          <a:xfrm>
            <a:off x="395536" y="1635522"/>
            <a:ext cx="7560840" cy="641350"/>
          </a:xfrm>
          <a:prstGeom prst="rect">
            <a:avLst/>
          </a:prstGeom>
          <a:noFill/>
          <a:ln w="9525">
            <a:noFill/>
            <a:miter lim="800000"/>
            <a:headEnd/>
            <a:tailEnd/>
          </a:ln>
        </p:spPr>
        <p:txBody>
          <a:bodyPr wrap="square">
            <a:spAutoFit/>
          </a:bodyPr>
          <a:lstStyle/>
          <a:p>
            <a:pPr>
              <a:spcBef>
                <a:spcPct val="0"/>
              </a:spcBef>
              <a:buFontTx/>
              <a:buNone/>
            </a:pPr>
            <a:r>
              <a:rPr lang="en-US" sz="3600" dirty="0" smtClean="0">
                <a:solidFill>
                  <a:schemeClr val="accent2"/>
                </a:solidFill>
              </a:rPr>
              <a:t>1.</a:t>
            </a:r>
            <a:r>
              <a:rPr lang="en-US" sz="3600" dirty="0" smtClean="0">
                <a:solidFill>
                  <a:schemeClr val="tx1"/>
                </a:solidFill>
              </a:rPr>
              <a:t>  </a:t>
            </a:r>
            <a:r>
              <a:rPr lang="en-US" sz="3600" dirty="0" smtClean="0">
                <a:solidFill>
                  <a:schemeClr val="accent2"/>
                </a:solidFill>
              </a:rPr>
              <a:t>Inclusion / exclusion </a:t>
            </a:r>
            <a:r>
              <a:rPr lang="en-US" sz="3600" dirty="0">
                <a:solidFill>
                  <a:schemeClr val="accent2"/>
                </a:solidFill>
              </a:rPr>
              <a:t>criteria</a:t>
            </a:r>
          </a:p>
        </p:txBody>
      </p:sp>
      <p:sp>
        <p:nvSpPr>
          <p:cNvPr id="6" name="Text Box 4"/>
          <p:cNvSpPr txBox="1">
            <a:spLocks noChangeArrowheads="1"/>
          </p:cNvSpPr>
          <p:nvPr/>
        </p:nvSpPr>
        <p:spPr bwMode="auto">
          <a:xfrm>
            <a:off x="1043608" y="2268163"/>
            <a:ext cx="810039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chemeClr val="tx1"/>
                </a:solidFill>
              </a:rPr>
              <a:t>a) Many exclusion/inclusions        </a:t>
            </a:r>
            <a:r>
              <a:rPr lang="en-US" sz="2800" dirty="0" err="1" smtClean="0">
                <a:solidFill>
                  <a:schemeClr val="tx1"/>
                </a:solidFill>
              </a:rPr>
              <a:t>generalizability</a:t>
            </a:r>
            <a:endParaRPr lang="en-US" sz="2800" dirty="0">
              <a:solidFill>
                <a:schemeClr val="tx1"/>
              </a:solidFill>
            </a:endParaRPr>
          </a:p>
        </p:txBody>
      </p:sp>
      <p:cxnSp>
        <p:nvCxnSpPr>
          <p:cNvPr id="8" name="Straight Arrow Connector 7"/>
          <p:cNvCxnSpPr/>
          <p:nvPr/>
        </p:nvCxnSpPr>
        <p:spPr bwMode="auto">
          <a:xfrm rot="5400000">
            <a:off x="6179513" y="2593684"/>
            <a:ext cx="240551" cy="806"/>
          </a:xfrm>
          <a:prstGeom prst="straightConnector1">
            <a:avLst/>
          </a:prstGeom>
          <a:noFill/>
          <a:ln w="2857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5734288" y="2579497"/>
            <a:ext cx="365329" cy="1775"/>
          </a:xfrm>
          <a:prstGeom prst="straightConnector1">
            <a:avLst/>
          </a:prstGeom>
          <a:noFill/>
          <a:ln w="28575" cap="flat" cmpd="sng" algn="ctr">
            <a:solidFill>
              <a:schemeClr val="tx1"/>
            </a:solidFill>
            <a:prstDash val="solid"/>
            <a:round/>
            <a:headEnd type="none" w="med" len="med"/>
            <a:tailEnd type="arrow"/>
          </a:ln>
          <a:effectLst/>
        </p:spPr>
      </p:cxnSp>
      <p:sp>
        <p:nvSpPr>
          <p:cNvPr id="15" name="Text Box 4"/>
          <p:cNvSpPr txBox="1">
            <a:spLocks noChangeArrowheads="1"/>
          </p:cNvSpPr>
          <p:nvPr/>
        </p:nvSpPr>
        <p:spPr bwMode="auto">
          <a:xfrm>
            <a:off x="1763688" y="3284984"/>
            <a:ext cx="7380312" cy="1569660"/>
          </a:xfrm>
          <a:prstGeom prst="rect">
            <a:avLst/>
          </a:prstGeom>
          <a:noFill/>
          <a:ln w="9525">
            <a:noFill/>
            <a:miter lim="800000"/>
            <a:headEnd/>
            <a:tailEnd/>
          </a:ln>
        </p:spPr>
        <p:txBody>
          <a:bodyPr wrap="square">
            <a:spAutoFit/>
          </a:bodyPr>
          <a:lstStyle/>
          <a:p>
            <a:pPr>
              <a:spcBef>
                <a:spcPct val="0"/>
              </a:spcBef>
              <a:buFont typeface="Arial" pitchFamily="34" charset="0"/>
              <a:buChar char="•"/>
            </a:pPr>
            <a:r>
              <a:rPr lang="en-US" sz="2400" dirty="0" smtClean="0">
                <a:solidFill>
                  <a:srgbClr val="00B050"/>
                </a:solidFill>
              </a:rPr>
              <a:t>  Be at same stage of the disease</a:t>
            </a:r>
          </a:p>
          <a:p>
            <a:pPr>
              <a:spcBef>
                <a:spcPct val="0"/>
              </a:spcBef>
              <a:buFont typeface="Arial" pitchFamily="34" charset="0"/>
              <a:buChar char="•"/>
            </a:pPr>
            <a:r>
              <a:rPr lang="en-US" sz="2400" dirty="0" smtClean="0">
                <a:solidFill>
                  <a:srgbClr val="00B050"/>
                </a:solidFill>
              </a:rPr>
              <a:t>  Be newly diagnosed</a:t>
            </a:r>
          </a:p>
          <a:p>
            <a:pPr>
              <a:spcBef>
                <a:spcPct val="0"/>
              </a:spcBef>
              <a:buFont typeface="Arial" pitchFamily="34" charset="0"/>
              <a:buChar char="•"/>
            </a:pPr>
            <a:r>
              <a:rPr lang="en-US" sz="2400" dirty="0" smtClean="0">
                <a:solidFill>
                  <a:srgbClr val="00B050"/>
                </a:solidFill>
              </a:rPr>
              <a:t>  Have disease same length of time</a:t>
            </a:r>
          </a:p>
          <a:p>
            <a:pPr>
              <a:spcBef>
                <a:spcPct val="0"/>
              </a:spcBef>
              <a:buFont typeface="Arial" pitchFamily="34" charset="0"/>
              <a:buChar char="•"/>
            </a:pPr>
            <a:r>
              <a:rPr lang="en-US" sz="2400" dirty="0" smtClean="0">
                <a:solidFill>
                  <a:srgbClr val="00B050"/>
                </a:solidFill>
              </a:rPr>
              <a:t>  Have same level of complications </a:t>
            </a:r>
            <a:endParaRPr lang="en-US" sz="2400" dirty="0">
              <a:solidFill>
                <a:srgbClr val="00B050"/>
              </a:solidFill>
            </a:endParaRPr>
          </a:p>
        </p:txBody>
      </p:sp>
      <p:sp>
        <p:nvSpPr>
          <p:cNvPr id="14" name="Text Box 4"/>
          <p:cNvSpPr txBox="1">
            <a:spLocks noChangeArrowheads="1"/>
          </p:cNvSpPr>
          <p:nvPr/>
        </p:nvSpPr>
        <p:spPr bwMode="auto">
          <a:xfrm>
            <a:off x="1043608" y="2833772"/>
            <a:ext cx="810039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b) Those included should:</a:t>
            </a:r>
            <a:endParaRPr lang="en-US" sz="2800" dirty="0">
              <a:solidFill>
                <a:srgbClr val="7030A0"/>
              </a:solidFill>
            </a:endParaRPr>
          </a:p>
        </p:txBody>
      </p:sp>
      <p:sp>
        <p:nvSpPr>
          <p:cNvPr id="18" name="Text Box 4"/>
          <p:cNvSpPr txBox="1">
            <a:spLocks noChangeArrowheads="1"/>
          </p:cNvSpPr>
          <p:nvPr/>
        </p:nvSpPr>
        <p:spPr bwMode="auto">
          <a:xfrm>
            <a:off x="1043608" y="4922004"/>
            <a:ext cx="810039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c) New (incident) vs. existing (prevalent) disease</a:t>
            </a:r>
            <a:endParaRPr lang="en-US" sz="2800" dirty="0">
              <a:solidFill>
                <a:srgbClr val="7030A0"/>
              </a:solidFill>
            </a:endParaRPr>
          </a:p>
        </p:txBody>
      </p:sp>
      <p:grpSp>
        <p:nvGrpSpPr>
          <p:cNvPr id="3" name="Group 2"/>
          <p:cNvGrpSpPr/>
          <p:nvPr/>
        </p:nvGrpSpPr>
        <p:grpSpPr>
          <a:xfrm>
            <a:off x="1763688" y="5387732"/>
            <a:ext cx="7380312" cy="1200329"/>
            <a:chOff x="1763688" y="5387732"/>
            <a:chExt cx="7380312" cy="1200329"/>
          </a:xfrm>
        </p:grpSpPr>
        <p:sp>
          <p:nvSpPr>
            <p:cNvPr id="19" name="Text Box 4"/>
            <p:cNvSpPr txBox="1">
              <a:spLocks noChangeArrowheads="1"/>
            </p:cNvSpPr>
            <p:nvPr/>
          </p:nvSpPr>
          <p:spPr bwMode="auto">
            <a:xfrm>
              <a:off x="1763688" y="5387732"/>
              <a:ext cx="7380312" cy="1200329"/>
            </a:xfrm>
            <a:prstGeom prst="rect">
              <a:avLst/>
            </a:prstGeom>
            <a:noFill/>
            <a:ln w="9525">
              <a:noFill/>
              <a:miter lim="800000"/>
              <a:headEnd/>
              <a:tailEnd/>
            </a:ln>
          </p:spPr>
          <p:txBody>
            <a:bodyPr wrap="square">
              <a:spAutoFit/>
            </a:bodyPr>
            <a:lstStyle/>
            <a:p>
              <a:pPr>
                <a:spcBef>
                  <a:spcPct val="0"/>
                </a:spcBef>
                <a:buFont typeface="Arial" pitchFamily="34" charset="0"/>
                <a:buChar char="•"/>
              </a:pPr>
              <a:r>
                <a:rPr lang="en-US" sz="2400" dirty="0" smtClean="0">
                  <a:solidFill>
                    <a:srgbClr val="00B050"/>
                  </a:solidFill>
                </a:rPr>
                <a:t>  Incident 	 Inception cohort  </a:t>
              </a:r>
            </a:p>
            <a:p>
              <a:pPr>
                <a:spcBef>
                  <a:spcPct val="0"/>
                </a:spcBef>
                <a:buNone/>
              </a:pPr>
              <a:r>
                <a:rPr lang="en-US" sz="2400" dirty="0" smtClean="0">
                  <a:solidFill>
                    <a:srgbClr val="00B050"/>
                  </a:solidFill>
                </a:rPr>
                <a:t>	</a:t>
              </a:r>
              <a:r>
                <a:rPr lang="en-US" sz="2000" dirty="0" smtClean="0">
                  <a:solidFill>
                    <a:srgbClr val="00B050"/>
                  </a:solidFill>
                </a:rPr>
                <a:t>includes those who die early or are cured early</a:t>
              </a:r>
              <a:endParaRPr lang="en-US" sz="2400" dirty="0" smtClean="0">
                <a:solidFill>
                  <a:srgbClr val="00B050"/>
                </a:solidFill>
              </a:endParaRPr>
            </a:p>
            <a:p>
              <a:pPr>
                <a:spcBef>
                  <a:spcPct val="0"/>
                </a:spcBef>
                <a:buFont typeface="Arial" pitchFamily="34" charset="0"/>
                <a:buChar char="•"/>
              </a:pPr>
              <a:r>
                <a:rPr lang="en-US" sz="2400" dirty="0" smtClean="0">
                  <a:solidFill>
                    <a:srgbClr val="00B050"/>
                  </a:solidFill>
                </a:rPr>
                <a:t>  Prevalent - </a:t>
              </a:r>
              <a:r>
                <a:rPr lang="en-US" sz="2000" dirty="0" smtClean="0">
                  <a:solidFill>
                    <a:srgbClr val="00B050"/>
                  </a:solidFill>
                </a:rPr>
                <a:t>miss those who die early or are cured early</a:t>
              </a:r>
              <a:r>
                <a:rPr lang="en-US" sz="2400" dirty="0" smtClean="0">
                  <a:solidFill>
                    <a:srgbClr val="00B050"/>
                  </a:solidFill>
                </a:rPr>
                <a:t> </a:t>
              </a:r>
              <a:endParaRPr lang="en-US" sz="2400" dirty="0">
                <a:solidFill>
                  <a:srgbClr val="00B050"/>
                </a:solidFill>
              </a:endParaRPr>
            </a:p>
          </p:txBody>
        </p:sp>
        <p:cxnSp>
          <p:nvCxnSpPr>
            <p:cNvPr id="20" name="Straight Arrow Connector 19"/>
            <p:cNvCxnSpPr/>
            <p:nvPr/>
          </p:nvCxnSpPr>
          <p:spPr bwMode="auto">
            <a:xfrm>
              <a:off x="3296176" y="5640928"/>
              <a:ext cx="365329" cy="1775"/>
            </a:xfrm>
            <a:prstGeom prst="straightConnector1">
              <a:avLst/>
            </a:prstGeom>
            <a:noFill/>
            <a:ln w="28575" cap="flat" cmpd="sng" algn="ctr">
              <a:solidFill>
                <a:srgbClr val="00B050"/>
              </a:solidFill>
              <a:prstDash val="solid"/>
              <a:round/>
              <a:headEnd type="none" w="med" len="med"/>
              <a:tailEnd type="arrow"/>
            </a:ln>
            <a:effectLst/>
          </p:spPr>
        </p:cxn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9" fill="hold"/>
                                        <p:tgtEl>
                                          <p:spTgt spid="4"/>
                                        </p:tgtEl>
                                      </p:cBhvr>
                                    </p:cmd>
                                  </p:childTnLst>
                                </p:cTn>
                              </p:par>
                              <p:par>
                                <p:cTn id="7" presetID="22" presetClass="entr" presetSubtype="1" fill="hold" grpId="0" nodeType="withEffect">
                                  <p:stCondLst>
                                    <p:cond delay="600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3000"/>
                                        <p:tgtEl>
                                          <p:spTgt spid="14"/>
                                        </p:tgtEl>
                                      </p:cBhvr>
                                    </p:animEffect>
                                  </p:childTnLst>
                                </p:cTn>
                              </p:par>
                              <p:par>
                                <p:cTn id="10" presetID="22" presetClass="entr" presetSubtype="1" fill="hold" grpId="0" nodeType="withEffect">
                                  <p:stCondLst>
                                    <p:cond delay="1000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3000"/>
                                        <p:tgtEl>
                                          <p:spTgt spid="15"/>
                                        </p:tgtEl>
                                      </p:cBhvr>
                                    </p:animEffect>
                                  </p:childTnLst>
                                </p:cTn>
                              </p:par>
                              <p:par>
                                <p:cTn id="13" presetID="22" presetClass="entr" presetSubtype="1" fill="hold" grpId="0" nodeType="withEffect">
                                  <p:stCondLst>
                                    <p:cond delay="1800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3000"/>
                                        <p:tgtEl>
                                          <p:spTgt spid="18"/>
                                        </p:tgtEl>
                                      </p:cBhvr>
                                    </p:animEffect>
                                  </p:childTnLst>
                                </p:cTn>
                              </p:par>
                              <p:par>
                                <p:cTn id="16" presetID="22" presetClass="entr" presetSubtype="1" fill="hold" nodeType="withEffect">
                                  <p:stCondLst>
                                    <p:cond delay="2000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15" grpId="0"/>
      <p:bldP spid="14"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the study population</a:t>
            </a:r>
            <a:endParaRPr lang="en-US" dirty="0" smtClean="0"/>
          </a:p>
        </p:txBody>
      </p:sp>
      <p:sp>
        <p:nvSpPr>
          <p:cNvPr id="45059" name="Text Box 3"/>
          <p:cNvSpPr txBox="1">
            <a:spLocks noChangeArrowheads="1"/>
          </p:cNvSpPr>
          <p:nvPr/>
        </p:nvSpPr>
        <p:spPr bwMode="auto">
          <a:xfrm>
            <a:off x="395536" y="1052736"/>
            <a:ext cx="6356350" cy="641350"/>
          </a:xfrm>
          <a:prstGeom prst="rect">
            <a:avLst/>
          </a:prstGeom>
          <a:noFill/>
          <a:ln w="9525">
            <a:noFill/>
            <a:miter lim="800000"/>
            <a:headEnd/>
            <a:tailEnd/>
          </a:ln>
        </p:spPr>
        <p:txBody>
          <a:bodyPr wrap="none">
            <a:spAutoFit/>
          </a:bodyPr>
          <a:lstStyle/>
          <a:p>
            <a:pPr>
              <a:spcBef>
                <a:spcPct val="0"/>
              </a:spcBef>
              <a:buFontTx/>
              <a:buNone/>
            </a:pPr>
            <a:r>
              <a:rPr lang="en-US" sz="3600" dirty="0" err="1">
                <a:solidFill>
                  <a:srgbClr val="FF3399"/>
                </a:solidFill>
              </a:rPr>
              <a:t>Generalizability</a:t>
            </a:r>
            <a:r>
              <a:rPr lang="en-US" sz="3600" dirty="0">
                <a:solidFill>
                  <a:srgbClr val="FF3399"/>
                </a:solidFill>
              </a:rPr>
              <a:t> </a:t>
            </a:r>
            <a:r>
              <a:rPr lang="en-US" sz="3600" dirty="0">
                <a:solidFill>
                  <a:schemeClr val="tx1"/>
                </a:solidFill>
              </a:rPr>
              <a:t>dependent on:</a:t>
            </a:r>
            <a:endParaRPr lang="en-US" sz="3400" dirty="0">
              <a:solidFill>
                <a:schemeClr val="tx1"/>
              </a:solidFill>
            </a:endParaRPr>
          </a:p>
        </p:txBody>
      </p:sp>
      <p:sp>
        <p:nvSpPr>
          <p:cNvPr id="45060" name="Text Box 4"/>
          <p:cNvSpPr txBox="1">
            <a:spLocks noChangeArrowheads="1"/>
          </p:cNvSpPr>
          <p:nvPr/>
        </p:nvSpPr>
        <p:spPr bwMode="auto">
          <a:xfrm>
            <a:off x="395536" y="1700808"/>
            <a:ext cx="6480720" cy="584775"/>
          </a:xfrm>
          <a:prstGeom prst="rect">
            <a:avLst/>
          </a:prstGeom>
          <a:noFill/>
          <a:ln w="9525">
            <a:noFill/>
            <a:miter lim="800000"/>
            <a:headEnd/>
            <a:tailEnd/>
          </a:ln>
        </p:spPr>
        <p:txBody>
          <a:bodyPr wrap="square">
            <a:spAutoFit/>
          </a:bodyPr>
          <a:lstStyle/>
          <a:p>
            <a:pPr>
              <a:spcBef>
                <a:spcPct val="0"/>
              </a:spcBef>
              <a:buFontTx/>
              <a:buNone/>
            </a:pPr>
            <a:r>
              <a:rPr lang="en-US" sz="3200" dirty="0" smtClean="0">
                <a:solidFill>
                  <a:schemeClr val="tx1"/>
                </a:solidFill>
              </a:rPr>
              <a:t>1.  Inclusion / exclusion </a:t>
            </a:r>
            <a:r>
              <a:rPr lang="en-US" sz="3200" dirty="0">
                <a:solidFill>
                  <a:schemeClr val="tx1"/>
                </a:solidFill>
              </a:rPr>
              <a:t>criteria</a:t>
            </a:r>
          </a:p>
        </p:txBody>
      </p:sp>
      <p:sp>
        <p:nvSpPr>
          <p:cNvPr id="13" name="Text Box 4"/>
          <p:cNvSpPr txBox="1">
            <a:spLocks noChangeArrowheads="1"/>
          </p:cNvSpPr>
          <p:nvPr/>
        </p:nvSpPr>
        <p:spPr bwMode="auto">
          <a:xfrm>
            <a:off x="395536" y="2268161"/>
            <a:ext cx="8748464" cy="584775"/>
          </a:xfrm>
          <a:prstGeom prst="rect">
            <a:avLst/>
          </a:prstGeom>
          <a:noFill/>
          <a:ln w="9525">
            <a:noFill/>
            <a:miter lim="800000"/>
            <a:headEnd/>
            <a:tailEnd/>
          </a:ln>
        </p:spPr>
        <p:txBody>
          <a:bodyPr wrap="square">
            <a:spAutoFit/>
          </a:bodyPr>
          <a:lstStyle/>
          <a:p>
            <a:pPr marL="514350" indent="-514350">
              <a:spcBef>
                <a:spcPct val="0"/>
              </a:spcBef>
              <a:buFontTx/>
              <a:buAutoNum type="arabicPeriod" startAt="2"/>
            </a:pPr>
            <a:r>
              <a:rPr lang="en-US" sz="3200" dirty="0" smtClean="0">
                <a:solidFill>
                  <a:schemeClr val="accent2"/>
                </a:solidFill>
              </a:rPr>
              <a:t>Refusal / non-response	  </a:t>
            </a:r>
            <a:endParaRPr lang="en-US" sz="3200" dirty="0">
              <a:solidFill>
                <a:schemeClr val="accent2"/>
              </a:solidFill>
            </a:endParaRPr>
          </a:p>
        </p:txBody>
      </p:sp>
      <p:sp>
        <p:nvSpPr>
          <p:cNvPr id="6" name="Text Box 4"/>
          <p:cNvSpPr txBox="1">
            <a:spLocks noChangeArrowheads="1"/>
          </p:cNvSpPr>
          <p:nvPr/>
        </p:nvSpPr>
        <p:spPr bwMode="auto">
          <a:xfrm>
            <a:off x="1043608" y="2834933"/>
            <a:ext cx="7848872" cy="954107"/>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a) </a:t>
            </a:r>
            <a:r>
              <a:rPr lang="en-US" sz="2800" dirty="0" err="1" smtClean="0">
                <a:solidFill>
                  <a:srgbClr val="7030A0"/>
                </a:solidFill>
              </a:rPr>
              <a:t>Refusers</a:t>
            </a:r>
            <a:r>
              <a:rPr lang="en-US" sz="2800" dirty="0" smtClean="0">
                <a:solidFill>
                  <a:srgbClr val="7030A0"/>
                </a:solidFill>
              </a:rPr>
              <a:t> / non-responders are often  </a:t>
            </a:r>
          </a:p>
          <a:p>
            <a:pPr>
              <a:spcBef>
                <a:spcPct val="0"/>
              </a:spcBef>
              <a:buFontTx/>
              <a:buNone/>
            </a:pPr>
            <a:r>
              <a:rPr lang="en-US" sz="2800" dirty="0" smtClean="0">
                <a:solidFill>
                  <a:srgbClr val="7030A0"/>
                </a:solidFill>
              </a:rPr>
              <a:t>     systematically different from participants:</a:t>
            </a:r>
            <a:endParaRPr lang="en-US" sz="2800" dirty="0">
              <a:solidFill>
                <a:srgbClr val="7030A0"/>
              </a:solidFill>
            </a:endParaRPr>
          </a:p>
        </p:txBody>
      </p:sp>
      <p:grpSp>
        <p:nvGrpSpPr>
          <p:cNvPr id="2" name="Group 1"/>
          <p:cNvGrpSpPr/>
          <p:nvPr/>
        </p:nvGrpSpPr>
        <p:grpSpPr>
          <a:xfrm>
            <a:off x="1763688" y="3731548"/>
            <a:ext cx="6984776" cy="2308324"/>
            <a:chOff x="1763688" y="3731548"/>
            <a:chExt cx="6984776" cy="2308324"/>
          </a:xfrm>
        </p:grpSpPr>
        <p:sp>
          <p:nvSpPr>
            <p:cNvPr id="7" name="Text Box 4"/>
            <p:cNvSpPr txBox="1">
              <a:spLocks noChangeArrowheads="1"/>
            </p:cNvSpPr>
            <p:nvPr/>
          </p:nvSpPr>
          <p:spPr bwMode="auto">
            <a:xfrm>
              <a:off x="1763688" y="3731548"/>
              <a:ext cx="6984776" cy="2308324"/>
            </a:xfrm>
            <a:prstGeom prst="rect">
              <a:avLst/>
            </a:prstGeom>
            <a:noFill/>
            <a:ln w="9525">
              <a:noFill/>
              <a:miter lim="800000"/>
              <a:headEnd/>
              <a:tailEnd/>
            </a:ln>
          </p:spPr>
          <p:txBody>
            <a:bodyPr wrap="square">
              <a:spAutoFit/>
            </a:bodyPr>
            <a:lstStyle/>
            <a:p>
              <a:pPr>
                <a:spcBef>
                  <a:spcPct val="0"/>
                </a:spcBef>
                <a:buFont typeface="Arial" pitchFamily="34" charset="0"/>
                <a:buChar char="•"/>
              </a:pPr>
              <a:r>
                <a:rPr lang="en-US" sz="2400" dirty="0" smtClean="0">
                  <a:solidFill>
                    <a:srgbClr val="00B050"/>
                  </a:solidFill>
                </a:rPr>
                <a:t>  More prone to have the risk factor under study</a:t>
              </a:r>
            </a:p>
            <a:p>
              <a:pPr>
                <a:spcBef>
                  <a:spcPct val="0"/>
                </a:spcBef>
                <a:buFont typeface="Arial" pitchFamily="34" charset="0"/>
                <a:buChar char="•"/>
              </a:pPr>
              <a:r>
                <a:rPr lang="en-US" sz="2400" dirty="0" smtClean="0">
                  <a:solidFill>
                    <a:srgbClr val="00B050"/>
                  </a:solidFill>
                </a:rPr>
                <a:t>  More sick</a:t>
              </a:r>
            </a:p>
            <a:p>
              <a:pPr>
                <a:spcBef>
                  <a:spcPct val="0"/>
                </a:spcBef>
                <a:buFont typeface="Arial" pitchFamily="34" charset="0"/>
                <a:buChar char="•"/>
              </a:pPr>
              <a:r>
                <a:rPr lang="en-US" sz="2400" dirty="0" smtClean="0">
                  <a:solidFill>
                    <a:srgbClr val="00B050"/>
                  </a:solidFill>
                </a:rPr>
                <a:t>  More highly educated</a:t>
              </a:r>
            </a:p>
            <a:p>
              <a:pPr>
                <a:spcBef>
                  <a:spcPct val="0"/>
                </a:spcBef>
                <a:buFont typeface="Arial" pitchFamily="34" charset="0"/>
                <a:buChar char="•"/>
              </a:pPr>
              <a:r>
                <a:rPr lang="en-US" sz="2400" dirty="0" smtClean="0">
                  <a:solidFill>
                    <a:srgbClr val="00B050"/>
                  </a:solidFill>
                </a:rPr>
                <a:t>  May react differently on treatment (intervention) </a:t>
              </a:r>
            </a:p>
            <a:p>
              <a:pPr>
                <a:spcBef>
                  <a:spcPct val="0"/>
                </a:spcBef>
                <a:buNone/>
              </a:pPr>
              <a:r>
                <a:rPr lang="en-US" sz="2400" dirty="0" smtClean="0">
                  <a:solidFill>
                    <a:srgbClr val="00B050"/>
                  </a:solidFill>
                </a:rPr>
                <a:t>    as compared to responders</a:t>
              </a:r>
            </a:p>
            <a:p>
              <a:pPr>
                <a:spcBef>
                  <a:spcPct val="0"/>
                </a:spcBef>
              </a:pPr>
              <a:r>
                <a:rPr lang="en-US" sz="2400" dirty="0" smtClean="0">
                  <a:solidFill>
                    <a:srgbClr val="00B050"/>
                  </a:solidFill>
                </a:rPr>
                <a:t>  </a:t>
              </a:r>
              <a:r>
                <a:rPr lang="en-US" sz="2400" dirty="0" smtClean="0">
                  <a:solidFill>
                    <a:srgbClr val="CC0066"/>
                  </a:solidFill>
                </a:rPr>
                <a:t>Many </a:t>
              </a:r>
              <a:r>
                <a:rPr lang="en-US" sz="2400" dirty="0" err="1" smtClean="0">
                  <a:solidFill>
                    <a:srgbClr val="CC0066"/>
                  </a:solidFill>
                </a:rPr>
                <a:t>refusers</a:t>
              </a:r>
              <a:r>
                <a:rPr lang="en-US" sz="2400" dirty="0" smtClean="0">
                  <a:solidFill>
                    <a:srgbClr val="CC0066"/>
                  </a:solidFill>
                </a:rPr>
                <a:t>         </a:t>
              </a:r>
              <a:r>
                <a:rPr lang="en-US" sz="2400" dirty="0" err="1" smtClean="0">
                  <a:solidFill>
                    <a:srgbClr val="CC0066"/>
                  </a:solidFill>
                </a:rPr>
                <a:t>generalizability</a:t>
              </a:r>
              <a:r>
                <a:rPr lang="en-US" sz="2400" dirty="0" smtClean="0">
                  <a:solidFill>
                    <a:srgbClr val="CC0066"/>
                  </a:solidFill>
                </a:rPr>
                <a:t> </a:t>
              </a:r>
              <a:endParaRPr lang="en-US" sz="2400" dirty="0">
                <a:solidFill>
                  <a:srgbClr val="CC0066"/>
                </a:solidFill>
              </a:endParaRPr>
            </a:p>
          </p:txBody>
        </p:sp>
        <p:cxnSp>
          <p:nvCxnSpPr>
            <p:cNvPr id="8" name="Straight Arrow Connector 7"/>
            <p:cNvCxnSpPr/>
            <p:nvPr/>
          </p:nvCxnSpPr>
          <p:spPr bwMode="auto">
            <a:xfrm>
              <a:off x="4124503" y="5833969"/>
              <a:ext cx="365329" cy="1775"/>
            </a:xfrm>
            <a:prstGeom prst="straightConnector1">
              <a:avLst/>
            </a:prstGeom>
            <a:noFill/>
            <a:ln w="28575" cap="flat" cmpd="sng" algn="ctr">
              <a:solidFill>
                <a:srgbClr val="CC0066"/>
              </a:solidFill>
              <a:prstDash val="solid"/>
              <a:round/>
              <a:headEnd type="none" w="med" len="med"/>
              <a:tailEnd type="arrow"/>
            </a:ln>
            <a:effectLst/>
          </p:spPr>
        </p:cxnSp>
        <p:cxnSp>
          <p:nvCxnSpPr>
            <p:cNvPr id="9" name="Straight Arrow Connector 8"/>
            <p:cNvCxnSpPr/>
            <p:nvPr/>
          </p:nvCxnSpPr>
          <p:spPr bwMode="auto">
            <a:xfrm rot="5400000">
              <a:off x="4565664" y="5828601"/>
              <a:ext cx="240551" cy="806"/>
            </a:xfrm>
            <a:prstGeom prst="straightConnector1">
              <a:avLst/>
            </a:prstGeom>
            <a:noFill/>
            <a:ln w="28575" cap="flat" cmpd="sng" algn="ctr">
              <a:solidFill>
                <a:srgbClr val="CC0066"/>
              </a:solidFill>
              <a:prstDash val="solid"/>
              <a:round/>
              <a:headEnd type="none" w="med" len="med"/>
              <a:tailEnd type="arrow"/>
            </a:ln>
            <a:effectLst/>
          </p:spPr>
        </p:cxn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3000"/>
                                        <p:tgtEl>
                                          <p:spTgt spid="13"/>
                                        </p:tgtEl>
                                      </p:cBhvr>
                                    </p:animEffect>
                                  </p:childTnLst>
                                </p:cTn>
                              </p:par>
                              <p:par>
                                <p:cTn id="10" presetID="22" presetClass="entr" presetSubtype="1" fill="hold" grpId="0" nodeType="withEffect">
                                  <p:stCondLst>
                                    <p:cond delay="120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3000"/>
                                        <p:tgtEl>
                                          <p:spTgt spid="6"/>
                                        </p:tgtEl>
                                      </p:cBhvr>
                                    </p:animEffect>
                                  </p:childTnLst>
                                </p:cTn>
                              </p:par>
                              <p:par>
                                <p:cTn id="13" presetID="22" presetClass="entr" presetSubtype="1" fill="hold" nodeType="withEffect">
                                  <p:stCondLst>
                                    <p:cond delay="2000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the study population</a:t>
            </a:r>
            <a:endParaRPr lang="en-US" dirty="0" smtClean="0"/>
          </a:p>
        </p:txBody>
      </p:sp>
      <p:sp>
        <p:nvSpPr>
          <p:cNvPr id="45059" name="Text Box 3"/>
          <p:cNvSpPr txBox="1">
            <a:spLocks noChangeArrowheads="1"/>
          </p:cNvSpPr>
          <p:nvPr/>
        </p:nvSpPr>
        <p:spPr bwMode="auto">
          <a:xfrm>
            <a:off x="395536" y="1052736"/>
            <a:ext cx="6356350" cy="641350"/>
          </a:xfrm>
          <a:prstGeom prst="rect">
            <a:avLst/>
          </a:prstGeom>
          <a:noFill/>
          <a:ln w="9525">
            <a:noFill/>
            <a:miter lim="800000"/>
            <a:headEnd/>
            <a:tailEnd/>
          </a:ln>
        </p:spPr>
        <p:txBody>
          <a:bodyPr wrap="none">
            <a:spAutoFit/>
          </a:bodyPr>
          <a:lstStyle/>
          <a:p>
            <a:pPr>
              <a:spcBef>
                <a:spcPct val="0"/>
              </a:spcBef>
              <a:buFontTx/>
              <a:buNone/>
            </a:pPr>
            <a:r>
              <a:rPr lang="en-US" sz="3600" dirty="0" err="1">
                <a:solidFill>
                  <a:srgbClr val="FF3399"/>
                </a:solidFill>
              </a:rPr>
              <a:t>Generalizability</a:t>
            </a:r>
            <a:r>
              <a:rPr lang="en-US" sz="3600" dirty="0">
                <a:solidFill>
                  <a:srgbClr val="FF3399"/>
                </a:solidFill>
              </a:rPr>
              <a:t> </a:t>
            </a:r>
            <a:r>
              <a:rPr lang="en-US" sz="3600" dirty="0">
                <a:solidFill>
                  <a:schemeClr val="tx1"/>
                </a:solidFill>
              </a:rPr>
              <a:t>dependent on:</a:t>
            </a:r>
            <a:endParaRPr lang="en-US" sz="3400" dirty="0">
              <a:solidFill>
                <a:schemeClr val="tx1"/>
              </a:solidFill>
            </a:endParaRPr>
          </a:p>
        </p:txBody>
      </p:sp>
      <p:sp>
        <p:nvSpPr>
          <p:cNvPr id="45060" name="Text Box 4"/>
          <p:cNvSpPr txBox="1">
            <a:spLocks noChangeArrowheads="1"/>
          </p:cNvSpPr>
          <p:nvPr/>
        </p:nvSpPr>
        <p:spPr bwMode="auto">
          <a:xfrm>
            <a:off x="395536" y="1700808"/>
            <a:ext cx="6153150" cy="584775"/>
          </a:xfrm>
          <a:prstGeom prst="rect">
            <a:avLst/>
          </a:prstGeom>
          <a:noFill/>
          <a:ln w="9525">
            <a:noFill/>
            <a:miter lim="800000"/>
            <a:headEnd/>
            <a:tailEnd/>
          </a:ln>
        </p:spPr>
        <p:txBody>
          <a:bodyPr wrap="square">
            <a:spAutoFit/>
          </a:bodyPr>
          <a:lstStyle/>
          <a:p>
            <a:pPr>
              <a:spcBef>
                <a:spcPct val="0"/>
              </a:spcBef>
              <a:buFontTx/>
              <a:buNone/>
            </a:pPr>
            <a:r>
              <a:rPr lang="en-US" sz="3200" dirty="0" smtClean="0">
                <a:solidFill>
                  <a:schemeClr val="tx1"/>
                </a:solidFill>
              </a:rPr>
              <a:t>1.  Inclusion/exclusion </a:t>
            </a:r>
            <a:r>
              <a:rPr lang="en-US" sz="3200" dirty="0">
                <a:solidFill>
                  <a:schemeClr val="tx1"/>
                </a:solidFill>
              </a:rPr>
              <a:t>criteria</a:t>
            </a:r>
          </a:p>
        </p:txBody>
      </p:sp>
      <p:sp>
        <p:nvSpPr>
          <p:cNvPr id="13" name="Text Box 4"/>
          <p:cNvSpPr txBox="1">
            <a:spLocks noChangeArrowheads="1"/>
          </p:cNvSpPr>
          <p:nvPr/>
        </p:nvSpPr>
        <p:spPr bwMode="auto">
          <a:xfrm>
            <a:off x="395536" y="2268161"/>
            <a:ext cx="8748464" cy="584775"/>
          </a:xfrm>
          <a:prstGeom prst="rect">
            <a:avLst/>
          </a:prstGeom>
          <a:noFill/>
          <a:ln w="9525">
            <a:noFill/>
            <a:miter lim="800000"/>
            <a:headEnd/>
            <a:tailEnd/>
          </a:ln>
        </p:spPr>
        <p:txBody>
          <a:bodyPr wrap="square">
            <a:spAutoFit/>
          </a:bodyPr>
          <a:lstStyle/>
          <a:p>
            <a:pPr marL="514350" indent="-514350">
              <a:spcBef>
                <a:spcPct val="0"/>
              </a:spcBef>
              <a:buFontTx/>
              <a:buAutoNum type="arabicPeriod" startAt="2"/>
            </a:pPr>
            <a:r>
              <a:rPr lang="en-US" sz="3200" dirty="0" smtClean="0">
                <a:solidFill>
                  <a:schemeClr val="tx1"/>
                </a:solidFill>
              </a:rPr>
              <a:t>Refusal / non-response 	  </a:t>
            </a:r>
            <a:endParaRPr lang="en-US" sz="3200" dirty="0">
              <a:solidFill>
                <a:schemeClr val="tx1"/>
              </a:solidFill>
            </a:endParaRPr>
          </a:p>
        </p:txBody>
      </p:sp>
      <p:sp>
        <p:nvSpPr>
          <p:cNvPr id="8" name="Text Box 4"/>
          <p:cNvSpPr txBox="1">
            <a:spLocks noChangeArrowheads="1"/>
          </p:cNvSpPr>
          <p:nvPr/>
        </p:nvSpPr>
        <p:spPr bwMode="auto">
          <a:xfrm>
            <a:off x="395536" y="2852936"/>
            <a:ext cx="8748464" cy="584775"/>
          </a:xfrm>
          <a:prstGeom prst="rect">
            <a:avLst/>
          </a:prstGeom>
          <a:noFill/>
          <a:ln w="9525">
            <a:noFill/>
            <a:miter lim="800000"/>
            <a:headEnd/>
            <a:tailEnd/>
          </a:ln>
        </p:spPr>
        <p:txBody>
          <a:bodyPr wrap="square">
            <a:spAutoFit/>
          </a:bodyPr>
          <a:lstStyle/>
          <a:p>
            <a:pPr marL="514350" indent="-514350">
              <a:spcBef>
                <a:spcPct val="0"/>
              </a:spcBef>
              <a:buFont typeface="+mj-lt"/>
              <a:buAutoNum type="arabicPeriod" startAt="3"/>
            </a:pPr>
            <a:r>
              <a:rPr lang="en-US" sz="3200" dirty="0" smtClean="0">
                <a:solidFill>
                  <a:schemeClr val="accent2"/>
                </a:solidFill>
              </a:rPr>
              <a:t>Non-compliance</a:t>
            </a:r>
            <a:endParaRPr lang="en-US" sz="3200" dirty="0">
              <a:solidFill>
                <a:schemeClr val="accent2"/>
              </a:solidFill>
            </a:endParaRPr>
          </a:p>
        </p:txBody>
      </p:sp>
      <p:sp>
        <p:nvSpPr>
          <p:cNvPr id="9" name="Text Box 4"/>
          <p:cNvSpPr txBox="1">
            <a:spLocks noChangeArrowheads="1"/>
          </p:cNvSpPr>
          <p:nvPr/>
        </p:nvSpPr>
        <p:spPr bwMode="auto">
          <a:xfrm>
            <a:off x="1043608" y="3409836"/>
            <a:ext cx="784887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a) Exclusions due to likely non-compliance</a:t>
            </a:r>
            <a:endParaRPr lang="en-US" sz="2800" dirty="0">
              <a:solidFill>
                <a:srgbClr val="7030A0"/>
              </a:solidFill>
            </a:endParaRPr>
          </a:p>
        </p:txBody>
      </p:sp>
      <p:sp>
        <p:nvSpPr>
          <p:cNvPr id="10" name="Text Box 4"/>
          <p:cNvSpPr txBox="1">
            <a:spLocks noChangeArrowheads="1"/>
          </p:cNvSpPr>
          <p:nvPr/>
        </p:nvSpPr>
        <p:spPr bwMode="auto">
          <a:xfrm>
            <a:off x="1763688" y="3861048"/>
            <a:ext cx="6984776" cy="1200329"/>
          </a:xfrm>
          <a:prstGeom prst="rect">
            <a:avLst/>
          </a:prstGeom>
          <a:noFill/>
          <a:ln w="9525">
            <a:noFill/>
            <a:miter lim="800000"/>
            <a:headEnd/>
            <a:tailEnd/>
          </a:ln>
        </p:spPr>
        <p:txBody>
          <a:bodyPr wrap="square">
            <a:spAutoFit/>
          </a:bodyPr>
          <a:lstStyle/>
          <a:p>
            <a:pPr>
              <a:spcBef>
                <a:spcPct val="0"/>
              </a:spcBef>
              <a:buFont typeface="Arial" pitchFamily="34" charset="0"/>
              <a:buChar char="•"/>
            </a:pPr>
            <a:r>
              <a:rPr lang="en-US" sz="2400" dirty="0" smtClean="0">
                <a:solidFill>
                  <a:srgbClr val="00B050"/>
                </a:solidFill>
              </a:rPr>
              <a:t>  Unavailable for assessment</a:t>
            </a:r>
          </a:p>
          <a:p>
            <a:pPr>
              <a:spcBef>
                <a:spcPct val="0"/>
              </a:spcBef>
              <a:buFont typeface="Arial" pitchFamily="34" charset="0"/>
              <a:buChar char="•"/>
            </a:pPr>
            <a:r>
              <a:rPr lang="en-US" sz="2400" dirty="0" smtClean="0">
                <a:solidFill>
                  <a:srgbClr val="00B050"/>
                </a:solidFill>
              </a:rPr>
              <a:t>  Non-compliant persons are different from </a:t>
            </a:r>
          </a:p>
          <a:p>
            <a:pPr>
              <a:spcBef>
                <a:spcPct val="0"/>
              </a:spcBef>
              <a:buNone/>
            </a:pPr>
            <a:r>
              <a:rPr lang="en-US" sz="2400" dirty="0" smtClean="0">
                <a:solidFill>
                  <a:srgbClr val="00B050"/>
                </a:solidFill>
              </a:rPr>
              <a:t>    compliant persons (different risk profile)  </a:t>
            </a:r>
            <a:endParaRPr lang="en-US" sz="2400" dirty="0">
              <a:solidFill>
                <a:srgbClr val="00B050"/>
              </a:solidFill>
            </a:endParaRPr>
          </a:p>
        </p:txBody>
      </p:sp>
      <p:sp>
        <p:nvSpPr>
          <p:cNvPr id="11" name="Text Box 4"/>
          <p:cNvSpPr txBox="1">
            <a:spLocks noChangeArrowheads="1"/>
          </p:cNvSpPr>
          <p:nvPr/>
        </p:nvSpPr>
        <p:spPr bwMode="auto">
          <a:xfrm>
            <a:off x="2088232" y="5013176"/>
            <a:ext cx="7380312" cy="1077218"/>
          </a:xfrm>
          <a:prstGeom prst="rect">
            <a:avLst/>
          </a:prstGeom>
          <a:noFill/>
          <a:ln w="9525">
            <a:noFill/>
            <a:miter lim="800000"/>
            <a:headEnd/>
            <a:tailEnd/>
          </a:ln>
        </p:spPr>
        <p:txBody>
          <a:bodyPr wrap="square">
            <a:spAutoFit/>
          </a:bodyPr>
          <a:lstStyle/>
          <a:p>
            <a:pPr>
              <a:spcBef>
                <a:spcPct val="0"/>
              </a:spcBef>
              <a:buNone/>
            </a:pPr>
            <a:r>
              <a:rPr lang="en-US" sz="2400" dirty="0" smtClean="0">
                <a:solidFill>
                  <a:schemeClr val="tx2">
                    <a:lumMod val="50000"/>
                    <a:lumOff val="50000"/>
                  </a:schemeClr>
                </a:solidFill>
              </a:rPr>
              <a:t>Example:</a:t>
            </a:r>
            <a:endParaRPr lang="en-US" sz="2000" dirty="0" smtClean="0">
              <a:solidFill>
                <a:schemeClr val="tx2">
                  <a:lumMod val="50000"/>
                  <a:lumOff val="50000"/>
                </a:schemeClr>
              </a:solidFill>
            </a:endParaRPr>
          </a:p>
          <a:p>
            <a:pPr>
              <a:spcBef>
                <a:spcPct val="0"/>
              </a:spcBef>
              <a:buFont typeface="Wingdings" pitchFamily="2" charset="2"/>
              <a:buChar char="§"/>
            </a:pPr>
            <a:r>
              <a:rPr lang="en-US" sz="2000" dirty="0" smtClean="0">
                <a:solidFill>
                  <a:schemeClr val="tx2">
                    <a:lumMod val="50000"/>
                    <a:lumOff val="50000"/>
                  </a:schemeClr>
                </a:solidFill>
              </a:rPr>
              <a:t>  A study testing the effect of compliance with </a:t>
            </a:r>
          </a:p>
          <a:p>
            <a:pPr>
              <a:spcBef>
                <a:spcPct val="0"/>
              </a:spcBef>
              <a:buNone/>
            </a:pPr>
            <a:r>
              <a:rPr lang="en-US" sz="2000" dirty="0" smtClean="0">
                <a:solidFill>
                  <a:schemeClr val="tx2">
                    <a:lumMod val="50000"/>
                    <a:lumOff val="50000"/>
                  </a:schemeClr>
                </a:solidFill>
              </a:rPr>
              <a:t>    medication on mortality outcome:</a:t>
            </a:r>
            <a:endParaRPr lang="en-US" sz="2000" dirty="0">
              <a:solidFill>
                <a:schemeClr val="tx2">
                  <a:lumMod val="50000"/>
                  <a:lumOff val="50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2000"/>
                                        <p:tgtEl>
                                          <p:spTgt spid="8"/>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par>
                                <p:cTn id="13" presetID="22" presetClass="entr" presetSubtype="1" fill="hold" grpId="0" nodeType="withEffect">
                                  <p:stCondLst>
                                    <p:cond delay="400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2000"/>
                                        <p:tgtEl>
                                          <p:spTgt spid="10"/>
                                        </p:tgtEl>
                                      </p:cBhvr>
                                    </p:animEffect>
                                  </p:childTnLst>
                                </p:cTn>
                              </p:par>
                              <p:par>
                                <p:cTn id="16" presetID="22" presetClass="entr" presetSubtype="1" fill="hold" grpId="0" nodeType="withEffect">
                                  <p:stCondLst>
                                    <p:cond delay="600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4578" name="Rectangle 2"/>
          <p:cNvSpPr>
            <a:spLocks noGrp="1" noChangeArrowheads="1"/>
          </p:cNvSpPr>
          <p:nvPr>
            <p:ph type="title" idx="4294967295"/>
          </p:nvPr>
        </p:nvSpPr>
        <p:spPr>
          <a:xfrm>
            <a:off x="228600" y="44450"/>
            <a:ext cx="8686800" cy="1371600"/>
          </a:xfrm>
        </p:spPr>
        <p:txBody>
          <a:bodyPr/>
          <a:lstStyle/>
          <a:p>
            <a:pPr>
              <a:defRPr/>
            </a:pPr>
            <a:r>
              <a:rPr lang="en-US" sz="3200" smtClean="0">
                <a:solidFill>
                  <a:srgbClr val="990033"/>
                </a:solidFill>
                <a:effectLst>
                  <a:outerShdw blurRad="38100" dist="38100" dir="2700000" algn="tl">
                    <a:srgbClr val="C0C0C0"/>
                  </a:outerShdw>
                </a:effectLst>
                <a:latin typeface="Arial" charset="0"/>
              </a:rPr>
              <a:t>Mortality in men with coronary heart disease who did and did not take their medicine</a:t>
            </a:r>
          </a:p>
        </p:txBody>
      </p:sp>
      <p:grpSp>
        <p:nvGrpSpPr>
          <p:cNvPr id="6148" name="Group 29"/>
          <p:cNvGrpSpPr>
            <a:grpSpLocks/>
          </p:cNvGrpSpPr>
          <p:nvPr/>
        </p:nvGrpSpPr>
        <p:grpSpPr bwMode="auto">
          <a:xfrm>
            <a:off x="457200" y="1757363"/>
            <a:ext cx="8229600" cy="1600200"/>
            <a:chOff x="288" y="1107"/>
            <a:chExt cx="5184" cy="1008"/>
          </a:xfrm>
        </p:grpSpPr>
        <p:grpSp>
          <p:nvGrpSpPr>
            <p:cNvPr id="6153" name="Group 27"/>
            <p:cNvGrpSpPr>
              <a:grpSpLocks/>
            </p:cNvGrpSpPr>
            <p:nvPr/>
          </p:nvGrpSpPr>
          <p:grpSpPr bwMode="auto">
            <a:xfrm>
              <a:off x="288" y="1107"/>
              <a:ext cx="5184" cy="1008"/>
              <a:chOff x="288" y="1104"/>
              <a:chExt cx="5184" cy="1008"/>
            </a:xfrm>
          </p:grpSpPr>
          <p:sp>
            <p:nvSpPr>
              <p:cNvPr id="6164" name="Line 6"/>
              <p:cNvSpPr>
                <a:spLocks noChangeShapeType="1"/>
              </p:cNvSpPr>
              <p:nvPr/>
            </p:nvSpPr>
            <p:spPr bwMode="auto">
              <a:xfrm>
                <a:off x="1728" y="1440"/>
                <a:ext cx="0" cy="672"/>
              </a:xfrm>
              <a:prstGeom prst="line">
                <a:avLst/>
              </a:prstGeom>
              <a:noFill/>
              <a:ln w="9525">
                <a:solidFill>
                  <a:schemeClr val="tx1"/>
                </a:solidFill>
                <a:round/>
                <a:headEnd/>
                <a:tailEnd/>
              </a:ln>
            </p:spPr>
            <p:txBody>
              <a:bodyPr wrap="none" anchor="ctr"/>
              <a:lstStyle/>
              <a:p>
                <a:endParaRPr lang="en-US"/>
              </a:p>
            </p:txBody>
          </p:sp>
          <p:sp>
            <p:nvSpPr>
              <p:cNvPr id="6165" name="Line 7"/>
              <p:cNvSpPr>
                <a:spLocks noChangeShapeType="1"/>
              </p:cNvSpPr>
              <p:nvPr/>
            </p:nvSpPr>
            <p:spPr bwMode="auto">
              <a:xfrm>
                <a:off x="2976" y="1392"/>
                <a:ext cx="0" cy="720"/>
              </a:xfrm>
              <a:prstGeom prst="line">
                <a:avLst/>
              </a:prstGeom>
              <a:noFill/>
              <a:ln w="9525">
                <a:solidFill>
                  <a:schemeClr val="tx1"/>
                </a:solidFill>
                <a:round/>
                <a:headEnd/>
                <a:tailEnd/>
              </a:ln>
            </p:spPr>
            <p:txBody>
              <a:bodyPr wrap="none" anchor="ctr"/>
              <a:lstStyle/>
              <a:p>
                <a:endParaRPr lang="en-US"/>
              </a:p>
            </p:txBody>
          </p:sp>
          <p:sp>
            <p:nvSpPr>
              <p:cNvPr id="6166" name="Rectangle 8"/>
              <p:cNvSpPr>
                <a:spLocks noChangeArrowheads="1"/>
              </p:cNvSpPr>
              <p:nvPr/>
            </p:nvSpPr>
            <p:spPr bwMode="auto">
              <a:xfrm>
                <a:off x="2976" y="1104"/>
                <a:ext cx="2496" cy="336"/>
              </a:xfrm>
              <a:prstGeom prst="rect">
                <a:avLst/>
              </a:prstGeom>
              <a:noFill/>
              <a:ln w="19050">
                <a:solidFill>
                  <a:schemeClr val="tx1"/>
                </a:solidFill>
                <a:miter lim="800000"/>
                <a:headEnd/>
                <a:tailEnd/>
              </a:ln>
            </p:spPr>
            <p:txBody>
              <a:bodyPr wrap="none" anchor="ctr"/>
              <a:lstStyle/>
              <a:p>
                <a:endParaRPr lang="en-US"/>
              </a:p>
            </p:txBody>
          </p:sp>
          <p:sp>
            <p:nvSpPr>
              <p:cNvPr id="6167" name="Line 9"/>
              <p:cNvSpPr>
                <a:spLocks noChangeShapeType="1"/>
              </p:cNvSpPr>
              <p:nvPr/>
            </p:nvSpPr>
            <p:spPr bwMode="auto">
              <a:xfrm>
                <a:off x="1728" y="1776"/>
                <a:ext cx="3744" cy="0"/>
              </a:xfrm>
              <a:prstGeom prst="line">
                <a:avLst/>
              </a:prstGeom>
              <a:noFill/>
              <a:ln w="19050">
                <a:solidFill>
                  <a:schemeClr val="tx1"/>
                </a:solidFill>
                <a:round/>
                <a:headEnd/>
                <a:tailEnd/>
              </a:ln>
            </p:spPr>
            <p:txBody>
              <a:bodyPr wrap="none" anchor="ctr"/>
              <a:lstStyle/>
              <a:p>
                <a:endParaRPr lang="en-US"/>
              </a:p>
            </p:txBody>
          </p:sp>
          <p:sp>
            <p:nvSpPr>
              <p:cNvPr id="6168" name="Line 10"/>
              <p:cNvSpPr>
                <a:spLocks noChangeShapeType="1"/>
              </p:cNvSpPr>
              <p:nvPr/>
            </p:nvSpPr>
            <p:spPr bwMode="auto">
              <a:xfrm>
                <a:off x="4272" y="1104"/>
                <a:ext cx="0" cy="1008"/>
              </a:xfrm>
              <a:prstGeom prst="line">
                <a:avLst/>
              </a:prstGeom>
              <a:noFill/>
              <a:ln w="9525">
                <a:solidFill>
                  <a:schemeClr val="tx1"/>
                </a:solidFill>
                <a:round/>
                <a:headEnd/>
                <a:tailEnd/>
              </a:ln>
            </p:spPr>
            <p:txBody>
              <a:bodyPr wrap="none" anchor="ctr"/>
              <a:lstStyle/>
              <a:p>
                <a:endParaRPr lang="en-US"/>
              </a:p>
            </p:txBody>
          </p:sp>
          <p:sp>
            <p:nvSpPr>
              <p:cNvPr id="6169" name="Rectangle 12"/>
              <p:cNvSpPr>
                <a:spLocks noChangeArrowheads="1"/>
              </p:cNvSpPr>
              <p:nvPr/>
            </p:nvSpPr>
            <p:spPr bwMode="auto">
              <a:xfrm>
                <a:off x="288" y="1440"/>
                <a:ext cx="5184" cy="672"/>
              </a:xfrm>
              <a:prstGeom prst="rect">
                <a:avLst/>
              </a:prstGeom>
              <a:noFill/>
              <a:ln w="19050">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grpSp>
        <p:grpSp>
          <p:nvGrpSpPr>
            <p:cNvPr id="6154" name="Group 28"/>
            <p:cNvGrpSpPr>
              <a:grpSpLocks/>
            </p:cNvGrpSpPr>
            <p:nvPr/>
          </p:nvGrpSpPr>
          <p:grpSpPr bwMode="auto">
            <a:xfrm>
              <a:off x="336" y="1152"/>
              <a:ext cx="4976" cy="941"/>
              <a:chOff x="336" y="1152"/>
              <a:chExt cx="4976" cy="941"/>
            </a:xfrm>
          </p:grpSpPr>
          <p:sp>
            <p:nvSpPr>
              <p:cNvPr id="6155" name="Text Box 13"/>
              <p:cNvSpPr txBox="1">
                <a:spLocks noChangeArrowheads="1"/>
              </p:cNvSpPr>
              <p:nvPr/>
            </p:nvSpPr>
            <p:spPr bwMode="auto">
              <a:xfrm>
                <a:off x="336" y="1527"/>
                <a:ext cx="1219" cy="442"/>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Compliance</a:t>
                </a:r>
              </a:p>
              <a:p>
                <a:pPr>
                  <a:spcBef>
                    <a:spcPct val="0"/>
                  </a:spcBef>
                  <a:buFontTx/>
                  <a:buNone/>
                </a:pPr>
                <a:r>
                  <a:rPr lang="en-US" sz="2000">
                    <a:solidFill>
                      <a:schemeClr val="tx1"/>
                    </a:solidFill>
                  </a:rPr>
                  <a:t>with medication</a:t>
                </a:r>
              </a:p>
            </p:txBody>
          </p:sp>
          <p:sp>
            <p:nvSpPr>
              <p:cNvPr id="6156" name="Text Box 14"/>
              <p:cNvSpPr txBox="1">
                <a:spLocks noChangeArrowheads="1"/>
              </p:cNvSpPr>
              <p:nvPr/>
            </p:nvSpPr>
            <p:spPr bwMode="auto">
              <a:xfrm>
                <a:off x="1803" y="1487"/>
                <a:ext cx="1146"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9900FF"/>
                    </a:solidFill>
                  </a:rPr>
                  <a:t>Took &lt; 80%</a:t>
                </a:r>
              </a:p>
            </p:txBody>
          </p:sp>
          <p:sp>
            <p:nvSpPr>
              <p:cNvPr id="6157" name="Text Box 15"/>
              <p:cNvSpPr txBox="1">
                <a:spLocks noChangeArrowheads="1"/>
              </p:cNvSpPr>
              <p:nvPr/>
            </p:nvSpPr>
            <p:spPr bwMode="auto">
              <a:xfrm>
                <a:off x="1803" y="1805"/>
                <a:ext cx="1139"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FF3399"/>
                    </a:solidFill>
                  </a:rPr>
                  <a:t>Took </a:t>
                </a:r>
                <a:r>
                  <a:rPr lang="en-US" sz="2400">
                    <a:solidFill>
                      <a:srgbClr val="FF3399"/>
                    </a:solidFill>
                    <a:cs typeface="Arial" charset="0"/>
                  </a:rPr>
                  <a:t>≥</a:t>
                </a:r>
                <a:r>
                  <a:rPr lang="en-US" sz="2400">
                    <a:solidFill>
                      <a:srgbClr val="FF3399"/>
                    </a:solidFill>
                  </a:rPr>
                  <a:t> 80%</a:t>
                </a:r>
                <a:endParaRPr lang="en-US" sz="2400">
                  <a:solidFill>
                    <a:schemeClr val="tx1"/>
                  </a:solidFill>
                </a:endParaRPr>
              </a:p>
            </p:txBody>
          </p:sp>
          <p:sp>
            <p:nvSpPr>
              <p:cNvPr id="6158" name="Text Box 16"/>
              <p:cNvSpPr txBox="1">
                <a:spLocks noChangeArrowheads="1"/>
              </p:cNvSpPr>
              <p:nvPr/>
            </p:nvSpPr>
            <p:spPr bwMode="auto">
              <a:xfrm>
                <a:off x="2989" y="1181"/>
                <a:ext cx="1217"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Number of men</a:t>
                </a:r>
              </a:p>
            </p:txBody>
          </p:sp>
          <p:sp>
            <p:nvSpPr>
              <p:cNvPr id="6159" name="Text Box 17"/>
              <p:cNvSpPr txBox="1">
                <a:spLocks noChangeArrowheads="1"/>
              </p:cNvSpPr>
              <p:nvPr/>
            </p:nvSpPr>
            <p:spPr bwMode="auto">
              <a:xfrm>
                <a:off x="4310" y="1152"/>
                <a:ext cx="1002" cy="288"/>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 Mortality</a:t>
                </a:r>
                <a:r>
                  <a:rPr lang="en-US" sz="2400">
                    <a:solidFill>
                      <a:schemeClr val="tx1"/>
                    </a:solidFill>
                    <a:latin typeface="Times New Roman" pitchFamily="18" charset="0"/>
                  </a:rPr>
                  <a:t>*</a:t>
                </a:r>
              </a:p>
            </p:txBody>
          </p:sp>
          <p:sp>
            <p:nvSpPr>
              <p:cNvPr id="6160" name="Text Box 18"/>
              <p:cNvSpPr txBox="1">
                <a:spLocks noChangeArrowheads="1"/>
              </p:cNvSpPr>
              <p:nvPr/>
            </p:nvSpPr>
            <p:spPr bwMode="auto">
              <a:xfrm>
                <a:off x="3436" y="1465"/>
                <a:ext cx="437"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882</a:t>
                </a:r>
              </a:p>
            </p:txBody>
          </p:sp>
          <p:sp>
            <p:nvSpPr>
              <p:cNvPr id="6161" name="Text Box 19"/>
              <p:cNvSpPr txBox="1">
                <a:spLocks noChangeArrowheads="1"/>
              </p:cNvSpPr>
              <p:nvPr/>
            </p:nvSpPr>
            <p:spPr bwMode="auto">
              <a:xfrm>
                <a:off x="3388" y="1801"/>
                <a:ext cx="544"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1813</a:t>
                </a:r>
              </a:p>
            </p:txBody>
          </p:sp>
          <p:sp>
            <p:nvSpPr>
              <p:cNvPr id="6162" name="Text Box 20"/>
              <p:cNvSpPr txBox="1">
                <a:spLocks noChangeArrowheads="1"/>
              </p:cNvSpPr>
              <p:nvPr/>
            </p:nvSpPr>
            <p:spPr bwMode="auto">
              <a:xfrm>
                <a:off x="4646" y="1466"/>
                <a:ext cx="500" cy="288"/>
              </a:xfrm>
              <a:prstGeom prst="rect">
                <a:avLst/>
              </a:prstGeom>
              <a:noFill/>
              <a:ln w="9525">
                <a:noFill/>
                <a:miter lim="800000"/>
                <a:headEnd/>
                <a:tailEnd/>
              </a:ln>
            </p:spPr>
            <p:txBody>
              <a:bodyPr wrap="none">
                <a:spAutoFit/>
              </a:bodyPr>
              <a:lstStyle/>
              <a:p>
                <a:pPr>
                  <a:spcBef>
                    <a:spcPct val="0"/>
                  </a:spcBef>
                  <a:buFontTx/>
                  <a:buNone/>
                </a:pPr>
                <a:r>
                  <a:rPr lang="en-US" sz="2400" b="1">
                    <a:solidFill>
                      <a:srgbClr val="9900FF"/>
                    </a:solidFill>
                  </a:rPr>
                  <a:t>26%</a:t>
                </a:r>
                <a:endParaRPr lang="en-US" sz="2400">
                  <a:solidFill>
                    <a:schemeClr val="tx1"/>
                  </a:solidFill>
                </a:endParaRPr>
              </a:p>
            </p:txBody>
          </p:sp>
          <p:sp>
            <p:nvSpPr>
              <p:cNvPr id="6163" name="Text Box 21"/>
              <p:cNvSpPr txBox="1">
                <a:spLocks noChangeArrowheads="1"/>
              </p:cNvSpPr>
              <p:nvPr/>
            </p:nvSpPr>
            <p:spPr bwMode="auto">
              <a:xfrm>
                <a:off x="4646" y="1802"/>
                <a:ext cx="500" cy="288"/>
              </a:xfrm>
              <a:prstGeom prst="rect">
                <a:avLst/>
              </a:prstGeom>
              <a:noFill/>
              <a:ln w="9525">
                <a:noFill/>
                <a:miter lim="800000"/>
                <a:headEnd/>
                <a:tailEnd/>
              </a:ln>
            </p:spPr>
            <p:txBody>
              <a:bodyPr wrap="none">
                <a:spAutoFit/>
              </a:bodyPr>
              <a:lstStyle/>
              <a:p>
                <a:pPr>
                  <a:spcBef>
                    <a:spcPct val="0"/>
                  </a:spcBef>
                  <a:buFontTx/>
                  <a:buNone/>
                </a:pPr>
                <a:r>
                  <a:rPr lang="en-US" sz="2400" b="1">
                    <a:solidFill>
                      <a:srgbClr val="FF3399"/>
                    </a:solidFill>
                  </a:rPr>
                  <a:t>16%</a:t>
                </a:r>
                <a:endParaRPr lang="en-US" sz="2400">
                  <a:solidFill>
                    <a:schemeClr val="tx1"/>
                  </a:solidFill>
                </a:endParaRPr>
              </a:p>
            </p:txBody>
          </p:sp>
        </p:grpSp>
      </p:grpSp>
      <p:grpSp>
        <p:nvGrpSpPr>
          <p:cNvPr id="5" name="Group 22"/>
          <p:cNvGrpSpPr>
            <a:grpSpLocks/>
          </p:cNvGrpSpPr>
          <p:nvPr/>
        </p:nvGrpSpPr>
        <p:grpSpPr bwMode="auto">
          <a:xfrm>
            <a:off x="365125" y="3644900"/>
            <a:ext cx="6188075" cy="1095375"/>
            <a:chOff x="230" y="2267"/>
            <a:chExt cx="3898" cy="690"/>
          </a:xfrm>
        </p:grpSpPr>
        <p:sp>
          <p:nvSpPr>
            <p:cNvPr id="6152" name="Text Box 23"/>
            <p:cNvSpPr txBox="1">
              <a:spLocks noChangeArrowheads="1"/>
            </p:cNvSpPr>
            <p:nvPr/>
          </p:nvSpPr>
          <p:spPr bwMode="auto">
            <a:xfrm>
              <a:off x="230" y="2370"/>
              <a:ext cx="3898" cy="587"/>
            </a:xfrm>
            <a:prstGeom prst="rect">
              <a:avLst/>
            </a:prstGeom>
            <a:noFill/>
            <a:ln w="9525">
              <a:noFill/>
              <a:miter lim="800000"/>
              <a:headEnd/>
              <a:tailEnd/>
            </a:ln>
          </p:spPr>
          <p:txBody>
            <a:bodyPr>
              <a:spAutoFit/>
            </a:bodyPr>
            <a:lstStyle/>
            <a:p>
              <a:pPr>
                <a:spcBef>
                  <a:spcPct val="0"/>
                </a:spcBef>
                <a:buFontTx/>
                <a:buNone/>
              </a:pPr>
              <a:r>
                <a:rPr lang="en-US" sz="2400">
                  <a:solidFill>
                    <a:srgbClr val="9900FF"/>
                  </a:solidFill>
                </a:rPr>
                <a:t>Risk reduction</a:t>
              </a:r>
              <a:r>
                <a:rPr lang="en-US" sz="2400">
                  <a:solidFill>
                    <a:schemeClr val="tx1"/>
                  </a:solidFill>
                </a:rPr>
                <a:t> for death =                  = </a:t>
              </a:r>
              <a:r>
                <a:rPr lang="en-US" sz="2400" b="1">
                  <a:solidFill>
                    <a:srgbClr val="9900FF"/>
                  </a:solidFill>
                </a:rPr>
                <a:t>38%</a:t>
              </a:r>
              <a:endParaRPr lang="en-US" sz="2400">
                <a:solidFill>
                  <a:schemeClr val="tx1"/>
                </a:solidFill>
              </a:endParaRPr>
            </a:p>
            <a:p>
              <a:pPr>
                <a:lnSpc>
                  <a:spcPct val="130000"/>
                </a:lnSpc>
                <a:spcBef>
                  <a:spcPct val="0"/>
                </a:spcBef>
                <a:buFontTx/>
                <a:buNone/>
              </a:pPr>
              <a:r>
                <a:rPr lang="en-US" sz="2400">
                  <a:solidFill>
                    <a:schemeClr val="tx1"/>
                  </a:solidFill>
                </a:rPr>
                <a:t>			   </a:t>
              </a:r>
              <a:r>
                <a:rPr lang="en-US" sz="2400" b="1">
                  <a:solidFill>
                    <a:srgbClr val="FF3399"/>
                  </a:solidFill>
                </a:rPr>
                <a:t>p = 0.0000000073</a:t>
              </a:r>
              <a:endParaRPr lang="en-US" sz="2400">
                <a:solidFill>
                  <a:schemeClr val="tx1"/>
                </a:solidFill>
              </a:endParaRPr>
            </a:p>
          </p:txBody>
        </p:sp>
        <p:graphicFrame>
          <p:nvGraphicFramePr>
            <p:cNvPr id="6146" name="Object 24"/>
            <p:cNvGraphicFramePr>
              <a:graphicFrameLocks noChangeAspect="1"/>
            </p:cNvGraphicFramePr>
            <p:nvPr/>
          </p:nvGraphicFramePr>
          <p:xfrm>
            <a:off x="2496" y="2267"/>
            <a:ext cx="912" cy="469"/>
          </p:xfrm>
          <a:graphic>
            <a:graphicData uri="http://schemas.openxmlformats.org/presentationml/2006/ole">
              <mc:AlternateContent xmlns:mc="http://schemas.openxmlformats.org/markup-compatibility/2006">
                <mc:Choice xmlns:v="urn:schemas-microsoft-com:vml" Requires="v">
                  <p:oleObj spid="_x0000_s6457" name="Equation" r:id="rId6" imgW="444307" imgH="228501" progId="Equation.3">
                    <p:embed/>
                  </p:oleObj>
                </mc:Choice>
                <mc:Fallback>
                  <p:oleObj name="Equation" r:id="rId6" imgW="444307" imgH="228501" progId="Equation.3">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 y="2267"/>
                          <a:ext cx="912" cy="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50" name="Line 25"/>
          <p:cNvSpPr>
            <a:spLocks noChangeShapeType="1"/>
          </p:cNvSpPr>
          <p:nvPr/>
        </p:nvSpPr>
        <p:spPr bwMode="auto">
          <a:xfrm>
            <a:off x="381000" y="4953000"/>
            <a:ext cx="8382000" cy="0"/>
          </a:xfrm>
          <a:prstGeom prst="line">
            <a:avLst/>
          </a:prstGeom>
          <a:noFill/>
          <a:ln w="22225">
            <a:solidFill>
              <a:schemeClr val="tx1"/>
            </a:solidFill>
            <a:round/>
            <a:headEnd/>
            <a:tailEnd/>
          </a:ln>
        </p:spPr>
        <p:txBody>
          <a:bodyPr wrap="none" anchor="ctr"/>
          <a:lstStyle/>
          <a:p>
            <a:endParaRPr lang="en-US"/>
          </a:p>
        </p:txBody>
      </p:sp>
      <p:sp>
        <p:nvSpPr>
          <p:cNvPr id="6151" name="Text Box 26"/>
          <p:cNvSpPr txBox="1">
            <a:spLocks noChangeArrowheads="1"/>
          </p:cNvSpPr>
          <p:nvPr/>
        </p:nvSpPr>
        <p:spPr bwMode="auto">
          <a:xfrm>
            <a:off x="365125" y="5153025"/>
            <a:ext cx="8383588" cy="1371600"/>
          </a:xfrm>
          <a:prstGeom prst="rect">
            <a:avLst/>
          </a:prstGeom>
          <a:noFill/>
          <a:ln w="9525">
            <a:noFill/>
            <a:miter lim="800000"/>
            <a:headEnd/>
            <a:tailEnd/>
          </a:ln>
        </p:spPr>
        <p:txBody>
          <a:bodyPr>
            <a:spAutoFit/>
          </a:bodyPr>
          <a:lstStyle/>
          <a:p>
            <a:pPr>
              <a:spcBef>
                <a:spcPct val="0"/>
              </a:spcBef>
              <a:buFontTx/>
              <a:buNone/>
            </a:pPr>
            <a:r>
              <a:rPr lang="en-US" sz="2400" dirty="0">
                <a:solidFill>
                  <a:schemeClr val="tx1"/>
                </a:solidFill>
                <a:latin typeface="Times New Roman" pitchFamily="18" charset="0"/>
              </a:rPr>
              <a:t>*</a:t>
            </a:r>
            <a:r>
              <a:rPr lang="en-US" sz="2000" dirty="0">
                <a:solidFill>
                  <a:schemeClr val="tx1"/>
                </a:solidFill>
              </a:rPr>
              <a:t>Adjusted for 40 risk factors and other baseline characteristics. Adapted from Coronary Drug Project Research Group.  Influence of adherence to treatment and response of cholesterol on mortality in the Coronary Drug Project.  </a:t>
            </a:r>
            <a:r>
              <a:rPr lang="en-US" sz="2000" i="1" dirty="0">
                <a:solidFill>
                  <a:schemeClr val="tx1"/>
                </a:solidFill>
              </a:rPr>
              <a:t>N. Engl. J. Med</a:t>
            </a:r>
            <a:r>
              <a:rPr lang="en-US" sz="2000" dirty="0">
                <a:solidFill>
                  <a:schemeClr val="tx1"/>
                </a:solidFill>
              </a:rPr>
              <a:t>. 303:1038, 1980.</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3"/>
                                        </p:tgtEl>
                                      </p:cBhvr>
                                    </p:cmd>
                                  </p:childTnLst>
                                </p:cTn>
                              </p:par>
                              <p:par>
                                <p:cTn id="7" presetID="9" presetClass="entr" presetSubtype="0" fill="hold" nodeType="withEffect">
                                  <p:stCondLst>
                                    <p:cond delay="180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4994" name="Rectangle 2"/>
          <p:cNvSpPr>
            <a:spLocks noGrp="1" noChangeArrowheads="1"/>
          </p:cNvSpPr>
          <p:nvPr>
            <p:ph type="title" idx="4294967295"/>
          </p:nvPr>
        </p:nvSpPr>
        <p:spPr>
          <a:xfrm>
            <a:off x="228600" y="44450"/>
            <a:ext cx="8686800" cy="1371600"/>
          </a:xfrm>
        </p:spPr>
        <p:txBody>
          <a:bodyPr/>
          <a:lstStyle/>
          <a:p>
            <a:pPr>
              <a:defRPr/>
            </a:pPr>
            <a:r>
              <a:rPr lang="en-US" sz="3200" smtClean="0">
                <a:solidFill>
                  <a:srgbClr val="990033"/>
                </a:solidFill>
                <a:effectLst>
                  <a:outerShdw blurRad="38100" dist="38100" dir="2700000" algn="tl">
                    <a:srgbClr val="C0C0C0"/>
                  </a:outerShdw>
                </a:effectLst>
                <a:latin typeface="Arial" charset="0"/>
              </a:rPr>
              <a:t>Mortality in men with coronary heart disease who did and did not take their medicine</a:t>
            </a:r>
          </a:p>
        </p:txBody>
      </p:sp>
      <p:grpSp>
        <p:nvGrpSpPr>
          <p:cNvPr id="7172" name="Group 3"/>
          <p:cNvGrpSpPr>
            <a:grpSpLocks/>
          </p:cNvGrpSpPr>
          <p:nvPr/>
        </p:nvGrpSpPr>
        <p:grpSpPr bwMode="auto">
          <a:xfrm>
            <a:off x="457200" y="1757363"/>
            <a:ext cx="8229600" cy="1600200"/>
            <a:chOff x="288" y="1107"/>
            <a:chExt cx="5184" cy="1008"/>
          </a:xfrm>
        </p:grpSpPr>
        <p:grpSp>
          <p:nvGrpSpPr>
            <p:cNvPr id="7178" name="Group 4"/>
            <p:cNvGrpSpPr>
              <a:grpSpLocks/>
            </p:cNvGrpSpPr>
            <p:nvPr/>
          </p:nvGrpSpPr>
          <p:grpSpPr bwMode="auto">
            <a:xfrm>
              <a:off x="288" y="1107"/>
              <a:ext cx="5184" cy="1008"/>
              <a:chOff x="288" y="1104"/>
              <a:chExt cx="5184" cy="1008"/>
            </a:xfrm>
          </p:grpSpPr>
          <p:sp>
            <p:nvSpPr>
              <p:cNvPr id="7189" name="Line 5"/>
              <p:cNvSpPr>
                <a:spLocks noChangeShapeType="1"/>
              </p:cNvSpPr>
              <p:nvPr/>
            </p:nvSpPr>
            <p:spPr bwMode="auto">
              <a:xfrm>
                <a:off x="1728" y="1440"/>
                <a:ext cx="0" cy="672"/>
              </a:xfrm>
              <a:prstGeom prst="line">
                <a:avLst/>
              </a:prstGeom>
              <a:noFill/>
              <a:ln w="9525">
                <a:solidFill>
                  <a:schemeClr val="tx1"/>
                </a:solidFill>
                <a:round/>
                <a:headEnd/>
                <a:tailEnd/>
              </a:ln>
            </p:spPr>
            <p:txBody>
              <a:bodyPr wrap="none" anchor="ctr"/>
              <a:lstStyle/>
              <a:p>
                <a:endParaRPr lang="en-US"/>
              </a:p>
            </p:txBody>
          </p:sp>
          <p:sp>
            <p:nvSpPr>
              <p:cNvPr id="7190" name="Line 6"/>
              <p:cNvSpPr>
                <a:spLocks noChangeShapeType="1"/>
              </p:cNvSpPr>
              <p:nvPr/>
            </p:nvSpPr>
            <p:spPr bwMode="auto">
              <a:xfrm>
                <a:off x="2976" y="1392"/>
                <a:ext cx="0" cy="720"/>
              </a:xfrm>
              <a:prstGeom prst="line">
                <a:avLst/>
              </a:prstGeom>
              <a:noFill/>
              <a:ln w="9525">
                <a:solidFill>
                  <a:schemeClr val="tx1"/>
                </a:solidFill>
                <a:round/>
                <a:headEnd/>
                <a:tailEnd/>
              </a:ln>
            </p:spPr>
            <p:txBody>
              <a:bodyPr wrap="none" anchor="ctr"/>
              <a:lstStyle/>
              <a:p>
                <a:endParaRPr lang="en-US"/>
              </a:p>
            </p:txBody>
          </p:sp>
          <p:sp>
            <p:nvSpPr>
              <p:cNvPr id="7191" name="Rectangle 7"/>
              <p:cNvSpPr>
                <a:spLocks noChangeArrowheads="1"/>
              </p:cNvSpPr>
              <p:nvPr/>
            </p:nvSpPr>
            <p:spPr bwMode="auto">
              <a:xfrm>
                <a:off x="2976" y="1104"/>
                <a:ext cx="2496" cy="336"/>
              </a:xfrm>
              <a:prstGeom prst="rect">
                <a:avLst/>
              </a:prstGeom>
              <a:noFill/>
              <a:ln w="19050">
                <a:solidFill>
                  <a:schemeClr val="tx1"/>
                </a:solidFill>
                <a:miter lim="800000"/>
                <a:headEnd/>
                <a:tailEnd/>
              </a:ln>
            </p:spPr>
            <p:txBody>
              <a:bodyPr wrap="none" anchor="ctr"/>
              <a:lstStyle/>
              <a:p>
                <a:endParaRPr lang="en-US"/>
              </a:p>
            </p:txBody>
          </p:sp>
          <p:sp>
            <p:nvSpPr>
              <p:cNvPr id="7192" name="Line 8"/>
              <p:cNvSpPr>
                <a:spLocks noChangeShapeType="1"/>
              </p:cNvSpPr>
              <p:nvPr/>
            </p:nvSpPr>
            <p:spPr bwMode="auto">
              <a:xfrm>
                <a:off x="1728" y="1776"/>
                <a:ext cx="3744" cy="0"/>
              </a:xfrm>
              <a:prstGeom prst="line">
                <a:avLst/>
              </a:prstGeom>
              <a:noFill/>
              <a:ln w="19050">
                <a:solidFill>
                  <a:schemeClr val="tx1"/>
                </a:solidFill>
                <a:round/>
                <a:headEnd/>
                <a:tailEnd/>
              </a:ln>
            </p:spPr>
            <p:txBody>
              <a:bodyPr wrap="none" anchor="ctr"/>
              <a:lstStyle/>
              <a:p>
                <a:endParaRPr lang="en-US"/>
              </a:p>
            </p:txBody>
          </p:sp>
          <p:sp>
            <p:nvSpPr>
              <p:cNvPr id="7193" name="Line 9"/>
              <p:cNvSpPr>
                <a:spLocks noChangeShapeType="1"/>
              </p:cNvSpPr>
              <p:nvPr/>
            </p:nvSpPr>
            <p:spPr bwMode="auto">
              <a:xfrm>
                <a:off x="4272" y="1104"/>
                <a:ext cx="0" cy="1008"/>
              </a:xfrm>
              <a:prstGeom prst="line">
                <a:avLst/>
              </a:prstGeom>
              <a:noFill/>
              <a:ln w="9525">
                <a:solidFill>
                  <a:schemeClr val="tx1"/>
                </a:solidFill>
                <a:round/>
                <a:headEnd/>
                <a:tailEnd/>
              </a:ln>
            </p:spPr>
            <p:txBody>
              <a:bodyPr wrap="none" anchor="ctr"/>
              <a:lstStyle/>
              <a:p>
                <a:endParaRPr lang="en-US"/>
              </a:p>
            </p:txBody>
          </p:sp>
          <p:sp>
            <p:nvSpPr>
              <p:cNvPr id="7194" name="Rectangle 10"/>
              <p:cNvSpPr>
                <a:spLocks noChangeArrowheads="1"/>
              </p:cNvSpPr>
              <p:nvPr/>
            </p:nvSpPr>
            <p:spPr bwMode="auto">
              <a:xfrm>
                <a:off x="288" y="1440"/>
                <a:ext cx="5184" cy="672"/>
              </a:xfrm>
              <a:prstGeom prst="rect">
                <a:avLst/>
              </a:prstGeom>
              <a:noFill/>
              <a:ln w="19050">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grpSp>
        <p:grpSp>
          <p:nvGrpSpPr>
            <p:cNvPr id="7179" name="Group 11"/>
            <p:cNvGrpSpPr>
              <a:grpSpLocks/>
            </p:cNvGrpSpPr>
            <p:nvPr/>
          </p:nvGrpSpPr>
          <p:grpSpPr bwMode="auto">
            <a:xfrm>
              <a:off x="336" y="1152"/>
              <a:ext cx="4976" cy="941"/>
              <a:chOff x="336" y="1152"/>
              <a:chExt cx="4976" cy="941"/>
            </a:xfrm>
          </p:grpSpPr>
          <p:sp>
            <p:nvSpPr>
              <p:cNvPr id="7180" name="Text Box 12"/>
              <p:cNvSpPr txBox="1">
                <a:spLocks noChangeArrowheads="1"/>
              </p:cNvSpPr>
              <p:nvPr/>
            </p:nvSpPr>
            <p:spPr bwMode="auto">
              <a:xfrm>
                <a:off x="336" y="1527"/>
                <a:ext cx="1219" cy="442"/>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Compliance</a:t>
                </a:r>
              </a:p>
              <a:p>
                <a:pPr>
                  <a:spcBef>
                    <a:spcPct val="0"/>
                  </a:spcBef>
                  <a:buFontTx/>
                  <a:buNone/>
                </a:pPr>
                <a:r>
                  <a:rPr lang="en-US" sz="2000">
                    <a:solidFill>
                      <a:schemeClr val="tx1"/>
                    </a:solidFill>
                  </a:rPr>
                  <a:t>with medication</a:t>
                </a:r>
              </a:p>
            </p:txBody>
          </p:sp>
          <p:sp>
            <p:nvSpPr>
              <p:cNvPr id="7181" name="Text Box 13"/>
              <p:cNvSpPr txBox="1">
                <a:spLocks noChangeArrowheads="1"/>
              </p:cNvSpPr>
              <p:nvPr/>
            </p:nvSpPr>
            <p:spPr bwMode="auto">
              <a:xfrm>
                <a:off x="1803" y="1487"/>
                <a:ext cx="1146"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9900FF"/>
                    </a:solidFill>
                  </a:rPr>
                  <a:t>Took &lt; 80%</a:t>
                </a:r>
              </a:p>
            </p:txBody>
          </p:sp>
          <p:sp>
            <p:nvSpPr>
              <p:cNvPr id="7182" name="Text Box 14"/>
              <p:cNvSpPr txBox="1">
                <a:spLocks noChangeArrowheads="1"/>
              </p:cNvSpPr>
              <p:nvPr/>
            </p:nvSpPr>
            <p:spPr bwMode="auto">
              <a:xfrm>
                <a:off x="1803" y="1805"/>
                <a:ext cx="1139"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FF3399"/>
                    </a:solidFill>
                  </a:rPr>
                  <a:t>Took </a:t>
                </a:r>
                <a:r>
                  <a:rPr lang="en-US" sz="2400">
                    <a:solidFill>
                      <a:srgbClr val="FF3399"/>
                    </a:solidFill>
                    <a:cs typeface="Arial" charset="0"/>
                  </a:rPr>
                  <a:t>≥</a:t>
                </a:r>
                <a:r>
                  <a:rPr lang="en-US" sz="2400">
                    <a:solidFill>
                      <a:srgbClr val="FF3399"/>
                    </a:solidFill>
                  </a:rPr>
                  <a:t> 80%</a:t>
                </a:r>
                <a:endParaRPr lang="en-US" sz="2400">
                  <a:solidFill>
                    <a:schemeClr val="tx1"/>
                  </a:solidFill>
                </a:endParaRPr>
              </a:p>
            </p:txBody>
          </p:sp>
          <p:sp>
            <p:nvSpPr>
              <p:cNvPr id="7183" name="Text Box 15"/>
              <p:cNvSpPr txBox="1">
                <a:spLocks noChangeArrowheads="1"/>
              </p:cNvSpPr>
              <p:nvPr/>
            </p:nvSpPr>
            <p:spPr bwMode="auto">
              <a:xfrm>
                <a:off x="2989" y="1181"/>
                <a:ext cx="1217"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Number of men</a:t>
                </a:r>
              </a:p>
            </p:txBody>
          </p:sp>
          <p:sp>
            <p:nvSpPr>
              <p:cNvPr id="7184" name="Text Box 16"/>
              <p:cNvSpPr txBox="1">
                <a:spLocks noChangeArrowheads="1"/>
              </p:cNvSpPr>
              <p:nvPr/>
            </p:nvSpPr>
            <p:spPr bwMode="auto">
              <a:xfrm>
                <a:off x="4310" y="1152"/>
                <a:ext cx="1002" cy="288"/>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 Mortality</a:t>
                </a:r>
                <a:r>
                  <a:rPr lang="en-US" sz="2400">
                    <a:solidFill>
                      <a:schemeClr val="tx1"/>
                    </a:solidFill>
                    <a:latin typeface="Times New Roman" pitchFamily="18" charset="0"/>
                  </a:rPr>
                  <a:t>*</a:t>
                </a:r>
              </a:p>
            </p:txBody>
          </p:sp>
          <p:sp>
            <p:nvSpPr>
              <p:cNvPr id="7185" name="Text Box 17"/>
              <p:cNvSpPr txBox="1">
                <a:spLocks noChangeArrowheads="1"/>
              </p:cNvSpPr>
              <p:nvPr/>
            </p:nvSpPr>
            <p:spPr bwMode="auto">
              <a:xfrm>
                <a:off x="3436" y="1465"/>
                <a:ext cx="437"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882</a:t>
                </a:r>
              </a:p>
            </p:txBody>
          </p:sp>
          <p:sp>
            <p:nvSpPr>
              <p:cNvPr id="7186" name="Text Box 18"/>
              <p:cNvSpPr txBox="1">
                <a:spLocks noChangeArrowheads="1"/>
              </p:cNvSpPr>
              <p:nvPr/>
            </p:nvSpPr>
            <p:spPr bwMode="auto">
              <a:xfrm>
                <a:off x="3388" y="1801"/>
                <a:ext cx="544"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1813</a:t>
                </a:r>
              </a:p>
            </p:txBody>
          </p:sp>
          <p:sp>
            <p:nvSpPr>
              <p:cNvPr id="7187" name="Text Box 19"/>
              <p:cNvSpPr txBox="1">
                <a:spLocks noChangeArrowheads="1"/>
              </p:cNvSpPr>
              <p:nvPr/>
            </p:nvSpPr>
            <p:spPr bwMode="auto">
              <a:xfrm>
                <a:off x="4646" y="1466"/>
                <a:ext cx="500" cy="288"/>
              </a:xfrm>
              <a:prstGeom prst="rect">
                <a:avLst/>
              </a:prstGeom>
              <a:noFill/>
              <a:ln w="9525">
                <a:noFill/>
                <a:miter lim="800000"/>
                <a:headEnd/>
                <a:tailEnd/>
              </a:ln>
            </p:spPr>
            <p:txBody>
              <a:bodyPr wrap="none">
                <a:spAutoFit/>
              </a:bodyPr>
              <a:lstStyle/>
              <a:p>
                <a:pPr>
                  <a:spcBef>
                    <a:spcPct val="0"/>
                  </a:spcBef>
                  <a:buFontTx/>
                  <a:buNone/>
                </a:pPr>
                <a:r>
                  <a:rPr lang="en-US" sz="2400" b="1">
                    <a:solidFill>
                      <a:srgbClr val="9900FF"/>
                    </a:solidFill>
                  </a:rPr>
                  <a:t>26%</a:t>
                </a:r>
                <a:endParaRPr lang="en-US" sz="2400">
                  <a:solidFill>
                    <a:schemeClr val="tx1"/>
                  </a:solidFill>
                </a:endParaRPr>
              </a:p>
            </p:txBody>
          </p:sp>
          <p:sp>
            <p:nvSpPr>
              <p:cNvPr id="7188" name="Text Box 20"/>
              <p:cNvSpPr txBox="1">
                <a:spLocks noChangeArrowheads="1"/>
              </p:cNvSpPr>
              <p:nvPr/>
            </p:nvSpPr>
            <p:spPr bwMode="auto">
              <a:xfrm>
                <a:off x="4646" y="1802"/>
                <a:ext cx="500" cy="288"/>
              </a:xfrm>
              <a:prstGeom prst="rect">
                <a:avLst/>
              </a:prstGeom>
              <a:noFill/>
              <a:ln w="9525">
                <a:noFill/>
                <a:miter lim="800000"/>
                <a:headEnd/>
                <a:tailEnd/>
              </a:ln>
            </p:spPr>
            <p:txBody>
              <a:bodyPr wrap="none">
                <a:spAutoFit/>
              </a:bodyPr>
              <a:lstStyle/>
              <a:p>
                <a:pPr>
                  <a:spcBef>
                    <a:spcPct val="0"/>
                  </a:spcBef>
                  <a:buFontTx/>
                  <a:buNone/>
                </a:pPr>
                <a:r>
                  <a:rPr lang="en-US" sz="2400" b="1">
                    <a:solidFill>
                      <a:srgbClr val="FF3399"/>
                    </a:solidFill>
                  </a:rPr>
                  <a:t>16%</a:t>
                </a:r>
                <a:endParaRPr lang="en-US" sz="2400">
                  <a:solidFill>
                    <a:schemeClr val="tx1"/>
                  </a:solidFill>
                </a:endParaRPr>
              </a:p>
            </p:txBody>
          </p:sp>
        </p:grpSp>
      </p:grpSp>
      <p:grpSp>
        <p:nvGrpSpPr>
          <p:cNvPr id="7173" name="Group 21"/>
          <p:cNvGrpSpPr>
            <a:grpSpLocks/>
          </p:cNvGrpSpPr>
          <p:nvPr/>
        </p:nvGrpSpPr>
        <p:grpSpPr bwMode="auto">
          <a:xfrm>
            <a:off x="365125" y="3644900"/>
            <a:ext cx="6188075" cy="1095375"/>
            <a:chOff x="230" y="2267"/>
            <a:chExt cx="3898" cy="690"/>
          </a:xfrm>
        </p:grpSpPr>
        <p:sp>
          <p:nvSpPr>
            <p:cNvPr id="7177" name="Text Box 22"/>
            <p:cNvSpPr txBox="1">
              <a:spLocks noChangeArrowheads="1"/>
            </p:cNvSpPr>
            <p:nvPr/>
          </p:nvSpPr>
          <p:spPr bwMode="auto">
            <a:xfrm>
              <a:off x="230" y="2370"/>
              <a:ext cx="3898" cy="587"/>
            </a:xfrm>
            <a:prstGeom prst="rect">
              <a:avLst/>
            </a:prstGeom>
            <a:noFill/>
            <a:ln w="9525">
              <a:noFill/>
              <a:miter lim="800000"/>
              <a:headEnd/>
              <a:tailEnd/>
            </a:ln>
          </p:spPr>
          <p:txBody>
            <a:bodyPr>
              <a:spAutoFit/>
            </a:bodyPr>
            <a:lstStyle/>
            <a:p>
              <a:pPr>
                <a:spcBef>
                  <a:spcPct val="0"/>
                </a:spcBef>
                <a:buFontTx/>
                <a:buNone/>
              </a:pPr>
              <a:r>
                <a:rPr lang="en-US" sz="2400">
                  <a:solidFill>
                    <a:srgbClr val="9900FF"/>
                  </a:solidFill>
                </a:rPr>
                <a:t>Risk reduction</a:t>
              </a:r>
              <a:r>
                <a:rPr lang="en-US" sz="2400">
                  <a:solidFill>
                    <a:schemeClr val="tx1"/>
                  </a:solidFill>
                </a:rPr>
                <a:t> for death =                  = </a:t>
              </a:r>
              <a:r>
                <a:rPr lang="en-US" sz="2400" b="1">
                  <a:solidFill>
                    <a:srgbClr val="9900FF"/>
                  </a:solidFill>
                </a:rPr>
                <a:t>38%</a:t>
              </a:r>
              <a:endParaRPr lang="en-US" sz="2400">
                <a:solidFill>
                  <a:schemeClr val="tx1"/>
                </a:solidFill>
              </a:endParaRPr>
            </a:p>
            <a:p>
              <a:pPr>
                <a:lnSpc>
                  <a:spcPct val="130000"/>
                </a:lnSpc>
                <a:spcBef>
                  <a:spcPct val="0"/>
                </a:spcBef>
                <a:buFontTx/>
                <a:buNone/>
              </a:pPr>
              <a:r>
                <a:rPr lang="en-US" sz="2400">
                  <a:solidFill>
                    <a:schemeClr val="tx1"/>
                  </a:solidFill>
                </a:rPr>
                <a:t>			   </a:t>
              </a:r>
              <a:r>
                <a:rPr lang="en-US" sz="2400" b="1">
                  <a:solidFill>
                    <a:srgbClr val="FF3399"/>
                  </a:solidFill>
                </a:rPr>
                <a:t>p = 0.0000000073</a:t>
              </a:r>
              <a:endParaRPr lang="en-US" sz="2400">
                <a:solidFill>
                  <a:schemeClr val="tx1"/>
                </a:solidFill>
              </a:endParaRPr>
            </a:p>
          </p:txBody>
        </p:sp>
        <p:graphicFrame>
          <p:nvGraphicFramePr>
            <p:cNvPr id="7170" name="Object 23"/>
            <p:cNvGraphicFramePr>
              <a:graphicFrameLocks noChangeAspect="1"/>
            </p:cNvGraphicFramePr>
            <p:nvPr/>
          </p:nvGraphicFramePr>
          <p:xfrm>
            <a:off x="2496" y="2267"/>
            <a:ext cx="912" cy="469"/>
          </p:xfrm>
          <a:graphic>
            <a:graphicData uri="http://schemas.openxmlformats.org/presentationml/2006/ole">
              <mc:AlternateContent xmlns:mc="http://schemas.openxmlformats.org/markup-compatibility/2006">
                <mc:Choice xmlns:v="urn:schemas-microsoft-com:vml" Requires="v">
                  <p:oleObj spid="_x0000_s7481" name="Equation" r:id="rId6" imgW="444307" imgH="228501" progId="Equation.3">
                    <p:embed/>
                  </p:oleObj>
                </mc:Choice>
                <mc:Fallback>
                  <p:oleObj name="Equation" r:id="rId6" imgW="444307" imgH="228501" progId="Equation.3">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 y="2267"/>
                          <a:ext cx="912" cy="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174" name="Line 24"/>
          <p:cNvSpPr>
            <a:spLocks noChangeShapeType="1"/>
          </p:cNvSpPr>
          <p:nvPr/>
        </p:nvSpPr>
        <p:spPr bwMode="auto">
          <a:xfrm>
            <a:off x="381000" y="4953000"/>
            <a:ext cx="8382000" cy="0"/>
          </a:xfrm>
          <a:prstGeom prst="line">
            <a:avLst/>
          </a:prstGeom>
          <a:noFill/>
          <a:ln w="22225">
            <a:solidFill>
              <a:schemeClr val="tx1"/>
            </a:solidFill>
            <a:round/>
            <a:headEnd/>
            <a:tailEnd/>
          </a:ln>
        </p:spPr>
        <p:txBody>
          <a:bodyPr wrap="none" anchor="ctr"/>
          <a:lstStyle/>
          <a:p>
            <a:endParaRPr lang="en-US"/>
          </a:p>
        </p:txBody>
      </p:sp>
      <p:sp>
        <p:nvSpPr>
          <p:cNvPr id="7175" name="Text Box 25"/>
          <p:cNvSpPr txBox="1">
            <a:spLocks noChangeArrowheads="1"/>
          </p:cNvSpPr>
          <p:nvPr/>
        </p:nvSpPr>
        <p:spPr bwMode="auto">
          <a:xfrm>
            <a:off x="365125" y="5153025"/>
            <a:ext cx="8383588" cy="1371600"/>
          </a:xfrm>
          <a:prstGeom prst="rect">
            <a:avLst/>
          </a:prstGeom>
          <a:noFill/>
          <a:ln w="9525">
            <a:noFill/>
            <a:miter lim="800000"/>
            <a:headEnd/>
            <a:tailEnd/>
          </a:ln>
        </p:spPr>
        <p:txBody>
          <a:bodyPr>
            <a:spAutoFit/>
          </a:bodyPr>
          <a:lstStyle/>
          <a:p>
            <a:pPr>
              <a:spcBef>
                <a:spcPct val="0"/>
              </a:spcBef>
              <a:buFontTx/>
              <a:buNone/>
            </a:pPr>
            <a:r>
              <a:rPr lang="en-US" sz="2400">
                <a:solidFill>
                  <a:schemeClr val="tx1"/>
                </a:solidFill>
                <a:latin typeface="Times New Roman" pitchFamily="18" charset="0"/>
              </a:rPr>
              <a:t>*</a:t>
            </a:r>
            <a:r>
              <a:rPr lang="en-US" sz="2000">
                <a:solidFill>
                  <a:schemeClr val="tx1"/>
                </a:solidFill>
              </a:rPr>
              <a:t>Adjusted for 40 risk factors and other baseline characteristics. Adapted from Coronary Drug Project Research Group.  Influence of adherence to treatment and response of cholesterol on mortality in the Coronary Drug Project.  </a:t>
            </a:r>
            <a:r>
              <a:rPr lang="en-US" sz="2000" i="1">
                <a:solidFill>
                  <a:schemeClr val="tx1"/>
                </a:solidFill>
              </a:rPr>
              <a:t>N. Engl. J. Med</a:t>
            </a:r>
            <a:r>
              <a:rPr lang="en-US" sz="2000">
                <a:solidFill>
                  <a:schemeClr val="tx1"/>
                </a:solidFill>
              </a:rPr>
              <a:t>. 303:1038, 1980.</a:t>
            </a:r>
          </a:p>
        </p:txBody>
      </p:sp>
      <p:sp>
        <p:nvSpPr>
          <p:cNvPr id="7176" name="Text Box 26"/>
          <p:cNvSpPr txBox="1">
            <a:spLocks noChangeArrowheads="1"/>
          </p:cNvSpPr>
          <p:nvPr/>
        </p:nvSpPr>
        <p:spPr bwMode="auto">
          <a:xfrm>
            <a:off x="441325" y="1468438"/>
            <a:ext cx="2297113" cy="762000"/>
          </a:xfrm>
          <a:prstGeom prst="rect">
            <a:avLst/>
          </a:prstGeom>
          <a:noFill/>
          <a:ln w="9525">
            <a:noFill/>
            <a:miter lim="800000"/>
            <a:headEnd/>
            <a:tailEnd/>
          </a:ln>
        </p:spPr>
        <p:txBody>
          <a:bodyPr wrap="none">
            <a:spAutoFit/>
          </a:bodyPr>
          <a:lstStyle/>
          <a:p>
            <a:pPr>
              <a:spcBef>
                <a:spcPct val="0"/>
              </a:spcBef>
              <a:buFontTx/>
              <a:buNone/>
            </a:pPr>
            <a:r>
              <a:rPr lang="en-US" sz="4400" b="1">
                <a:solidFill>
                  <a:srgbClr val="FF3399"/>
                </a:solidFill>
              </a:rPr>
              <a:t>placebo</a:t>
            </a:r>
            <a:endParaRPr lang="en-US" sz="4400" b="1">
              <a:solidFill>
                <a:schemeClr val="tx1"/>
              </a:solidFill>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5778" name="Rectangle 2"/>
          <p:cNvSpPr>
            <a:spLocks noGrp="1" noChangeArrowheads="1"/>
          </p:cNvSpPr>
          <p:nvPr>
            <p:ph type="title" idx="4294967295"/>
          </p:nvPr>
        </p:nvSpPr>
        <p:spPr>
          <a:xfrm>
            <a:off x="381000" y="-152400"/>
            <a:ext cx="7772400" cy="914400"/>
          </a:xfrm>
        </p:spPr>
        <p:txBody>
          <a:bodyPr/>
          <a:lstStyle/>
          <a:p>
            <a:pPr>
              <a:defRPr/>
            </a:pPr>
            <a:r>
              <a:rPr lang="en-US" smtClean="0">
                <a:solidFill>
                  <a:srgbClr val="990033"/>
                </a:solidFill>
                <a:effectLst>
                  <a:outerShdw blurRad="38100" dist="38100" dir="2700000" algn="tl">
                    <a:srgbClr val="C0C0C0"/>
                  </a:outerShdw>
                </a:effectLst>
                <a:latin typeface="Arial" charset="0"/>
              </a:rPr>
              <a:t>CONTROLS!</a:t>
            </a:r>
          </a:p>
        </p:txBody>
      </p:sp>
      <p:sp>
        <p:nvSpPr>
          <p:cNvPr id="49155" name="Text Box 4"/>
          <p:cNvSpPr txBox="1">
            <a:spLocks noChangeArrowheads="1"/>
          </p:cNvSpPr>
          <p:nvPr/>
        </p:nvSpPr>
        <p:spPr bwMode="auto">
          <a:xfrm>
            <a:off x="228600" y="711200"/>
            <a:ext cx="8240713" cy="488950"/>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Char char="u"/>
            </a:pPr>
            <a:r>
              <a:rPr lang="en-US" sz="2600" b="1">
                <a:solidFill>
                  <a:schemeClr val="tx1"/>
                </a:solidFill>
                <a:latin typeface="Times New Roman" pitchFamily="18" charset="0"/>
              </a:rPr>
              <a:t> </a:t>
            </a:r>
            <a:r>
              <a:rPr lang="en-US" sz="2400" b="1">
                <a:solidFill>
                  <a:schemeClr val="tx1"/>
                </a:solidFill>
              </a:rPr>
              <a:t>Dr. Earl Peacock </a:t>
            </a:r>
            <a:r>
              <a:rPr lang="en-US" sz="2400">
                <a:solidFill>
                  <a:schemeClr val="tx1"/>
                </a:solidFill>
              </a:rPr>
              <a:t>-</a:t>
            </a:r>
            <a:r>
              <a:rPr lang="en-US" sz="2400" b="1">
                <a:solidFill>
                  <a:schemeClr val="tx1"/>
                </a:solidFill>
              </a:rPr>
              <a:t> </a:t>
            </a:r>
            <a:r>
              <a:rPr lang="en-US" sz="2400">
                <a:solidFill>
                  <a:schemeClr val="tx1"/>
                </a:solidFill>
              </a:rPr>
              <a:t>chair of surgery dept. at U of </a:t>
            </a:r>
            <a:r>
              <a:rPr lang="en-US" sz="2400" b="1">
                <a:solidFill>
                  <a:schemeClr val="tx1"/>
                </a:solidFill>
              </a:rPr>
              <a:t>Arizona</a:t>
            </a:r>
          </a:p>
        </p:txBody>
      </p:sp>
      <p:sp>
        <p:nvSpPr>
          <p:cNvPr id="49156" name="Text Box 5"/>
          <p:cNvSpPr txBox="1">
            <a:spLocks noChangeArrowheads="1"/>
          </p:cNvSpPr>
          <p:nvPr/>
        </p:nvSpPr>
        <p:spPr bwMode="auto">
          <a:xfrm>
            <a:off x="228600" y="1066800"/>
            <a:ext cx="3316288" cy="488950"/>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Char char="u"/>
            </a:pPr>
            <a:r>
              <a:rPr lang="en-US" sz="2600" b="1">
                <a:solidFill>
                  <a:schemeClr val="tx1"/>
                </a:solidFill>
                <a:latin typeface="Times New Roman" pitchFamily="18" charset="0"/>
              </a:rPr>
              <a:t> </a:t>
            </a:r>
            <a:r>
              <a:rPr lang="en-US" sz="2400">
                <a:solidFill>
                  <a:schemeClr val="tx1"/>
                </a:solidFill>
              </a:rPr>
              <a:t>Junior in Med school</a:t>
            </a:r>
            <a:endParaRPr lang="en-US" sz="2400" b="1">
              <a:solidFill>
                <a:schemeClr val="tx1"/>
              </a:solidFill>
            </a:endParaRPr>
          </a:p>
        </p:txBody>
      </p:sp>
      <p:sp>
        <p:nvSpPr>
          <p:cNvPr id="49157" name="Text Box 6"/>
          <p:cNvSpPr txBox="1">
            <a:spLocks noChangeArrowheads="1"/>
          </p:cNvSpPr>
          <p:nvPr/>
        </p:nvSpPr>
        <p:spPr bwMode="auto">
          <a:xfrm>
            <a:off x="228600" y="1447800"/>
            <a:ext cx="3435350" cy="488950"/>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Char char="u"/>
            </a:pPr>
            <a:r>
              <a:rPr lang="en-US" sz="2600">
                <a:solidFill>
                  <a:schemeClr val="tx1"/>
                </a:solidFill>
                <a:latin typeface="Times New Roman" pitchFamily="18" charset="0"/>
              </a:rPr>
              <a:t> </a:t>
            </a:r>
            <a:r>
              <a:rPr lang="en-US" sz="2000">
                <a:solidFill>
                  <a:schemeClr val="tx1"/>
                </a:solidFill>
              </a:rPr>
              <a:t>Important Boston surgeon</a:t>
            </a:r>
          </a:p>
        </p:txBody>
      </p:sp>
      <p:sp>
        <p:nvSpPr>
          <p:cNvPr id="49158" name="Text Box 7"/>
          <p:cNvSpPr txBox="1">
            <a:spLocks noChangeArrowheads="1"/>
          </p:cNvSpPr>
          <p:nvPr/>
        </p:nvSpPr>
        <p:spPr bwMode="auto">
          <a:xfrm>
            <a:off x="228600" y="1828800"/>
            <a:ext cx="8458200" cy="847725"/>
          </a:xfrm>
          <a:prstGeom prst="rect">
            <a:avLst/>
          </a:prstGeom>
          <a:noFill/>
          <a:ln w="9525">
            <a:noFill/>
            <a:miter lim="800000"/>
            <a:headEnd/>
            <a:tailEnd/>
          </a:ln>
        </p:spPr>
        <p:txBody>
          <a:bodyPr>
            <a:spAutoFit/>
          </a:bodyPr>
          <a:lstStyle/>
          <a:p>
            <a:pPr>
              <a:spcBef>
                <a:spcPct val="0"/>
              </a:spcBef>
              <a:buClr>
                <a:srgbClr val="FF33CC"/>
              </a:buClr>
              <a:buSzPct val="75000"/>
              <a:buFont typeface="Monotype Sorts" pitchFamily="2" charset="2"/>
              <a:buChar char="u"/>
            </a:pPr>
            <a:r>
              <a:rPr lang="en-US" sz="2800">
                <a:solidFill>
                  <a:schemeClr val="tx1"/>
                </a:solidFill>
                <a:latin typeface="Times New Roman" pitchFamily="18" charset="0"/>
              </a:rPr>
              <a:t> </a:t>
            </a:r>
            <a:r>
              <a:rPr lang="en-US" sz="2400">
                <a:solidFill>
                  <a:schemeClr val="tx1"/>
                </a:solidFill>
              </a:rPr>
              <a:t>Many patients who had successfully undergone surgery   </a:t>
            </a:r>
          </a:p>
          <a:p>
            <a:pPr>
              <a:lnSpc>
                <a:spcPct val="90000"/>
              </a:lnSpc>
              <a:spcBef>
                <a:spcPct val="0"/>
              </a:spcBef>
              <a:buClr>
                <a:srgbClr val="FF33CC"/>
              </a:buClr>
              <a:buSzPct val="75000"/>
              <a:buFont typeface="Monotype Sorts" pitchFamily="2" charset="2"/>
              <a:buNone/>
            </a:pPr>
            <a:r>
              <a:rPr lang="en-US" sz="2400">
                <a:solidFill>
                  <a:schemeClr val="tx1"/>
                </a:solidFill>
              </a:rPr>
              <a:t>    for vascular reconstruction</a:t>
            </a:r>
          </a:p>
        </p:txBody>
      </p:sp>
      <p:sp>
        <p:nvSpPr>
          <p:cNvPr id="715784" name="Text Box 8"/>
          <p:cNvSpPr txBox="1">
            <a:spLocks noChangeArrowheads="1"/>
          </p:cNvSpPr>
          <p:nvPr/>
        </p:nvSpPr>
        <p:spPr bwMode="auto">
          <a:xfrm>
            <a:off x="228600" y="2590800"/>
            <a:ext cx="8915400" cy="793750"/>
          </a:xfrm>
          <a:prstGeom prst="rect">
            <a:avLst/>
          </a:prstGeom>
          <a:noFill/>
          <a:ln w="9525">
            <a:noFill/>
            <a:miter lim="800000"/>
            <a:headEnd/>
            <a:tailEnd/>
          </a:ln>
        </p:spPr>
        <p:txBody>
          <a:bodyPr>
            <a:spAutoFit/>
          </a:bodyPr>
          <a:lstStyle/>
          <a:p>
            <a:pPr>
              <a:spcBef>
                <a:spcPct val="0"/>
              </a:spcBef>
              <a:buClr>
                <a:srgbClr val="FF33CC"/>
              </a:buClr>
              <a:buSzPct val="75000"/>
              <a:buFont typeface="Monotype Sorts" pitchFamily="2" charset="2"/>
              <a:buChar char="u"/>
            </a:pPr>
            <a:r>
              <a:rPr lang="en-US" sz="2800" dirty="0">
                <a:solidFill>
                  <a:schemeClr val="tx1"/>
                </a:solidFill>
                <a:latin typeface="Times New Roman" pitchFamily="18" charset="0"/>
              </a:rPr>
              <a:t> </a:t>
            </a:r>
            <a:r>
              <a:rPr lang="en-US" sz="2000" dirty="0">
                <a:solidFill>
                  <a:schemeClr val="tx1"/>
                </a:solidFill>
              </a:rPr>
              <a:t>End of lecture:  	</a:t>
            </a:r>
          </a:p>
          <a:p>
            <a:pPr>
              <a:lnSpc>
                <a:spcPct val="90000"/>
              </a:lnSpc>
              <a:spcBef>
                <a:spcPct val="0"/>
              </a:spcBef>
              <a:buClr>
                <a:srgbClr val="FF33CC"/>
              </a:buClr>
              <a:buSzPct val="75000"/>
              <a:buFont typeface="Monotype Sorts" pitchFamily="2" charset="2"/>
              <a:buNone/>
            </a:pPr>
            <a:r>
              <a:rPr lang="en-US" sz="2000" dirty="0">
                <a:solidFill>
                  <a:schemeClr val="tx1"/>
                </a:solidFill>
              </a:rPr>
              <a:t>	“Controls?” “Do you mean did I not operate on half the  patients?”</a:t>
            </a:r>
          </a:p>
        </p:txBody>
      </p:sp>
      <p:grpSp>
        <p:nvGrpSpPr>
          <p:cNvPr id="2" name="Group 15"/>
          <p:cNvGrpSpPr>
            <a:grpSpLocks/>
          </p:cNvGrpSpPr>
          <p:nvPr/>
        </p:nvGrpSpPr>
        <p:grpSpPr bwMode="auto">
          <a:xfrm>
            <a:off x="1203325" y="3429000"/>
            <a:ext cx="4525963" cy="1254125"/>
            <a:chOff x="758" y="2160"/>
            <a:chExt cx="2851" cy="790"/>
          </a:xfrm>
        </p:grpSpPr>
        <p:sp>
          <p:nvSpPr>
            <p:cNvPr id="49167" name="Text Box 9"/>
            <p:cNvSpPr txBox="1">
              <a:spLocks noChangeArrowheads="1"/>
            </p:cNvSpPr>
            <p:nvPr/>
          </p:nvSpPr>
          <p:spPr bwMode="auto">
            <a:xfrm>
              <a:off x="758" y="2160"/>
              <a:ext cx="135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Very quiet . . . </a:t>
              </a:r>
            </a:p>
          </p:txBody>
        </p:sp>
        <p:sp>
          <p:nvSpPr>
            <p:cNvPr id="49168" name="Text Box 10"/>
            <p:cNvSpPr txBox="1">
              <a:spLocks noChangeArrowheads="1"/>
            </p:cNvSpPr>
            <p:nvPr/>
          </p:nvSpPr>
          <p:spPr bwMode="auto">
            <a:xfrm>
              <a:off x="768" y="2432"/>
              <a:ext cx="2841" cy="51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Hesistantly</a:t>
              </a:r>
            </a:p>
            <a:p>
              <a:pPr>
                <a:spcBef>
                  <a:spcPct val="0"/>
                </a:spcBef>
                <a:buFontTx/>
                <a:buNone/>
              </a:pPr>
              <a:r>
                <a:rPr lang="en-US" sz="2400">
                  <a:solidFill>
                    <a:schemeClr val="tx1"/>
                  </a:solidFill>
                </a:rPr>
                <a:t>	</a:t>
              </a:r>
              <a:r>
                <a:rPr lang="en-US" sz="2000">
                  <a:solidFill>
                    <a:schemeClr val="tx1"/>
                  </a:solidFill>
                </a:rPr>
                <a:t>“Yes that’s what I had in mind”</a:t>
              </a:r>
            </a:p>
          </p:txBody>
        </p:sp>
      </p:grpSp>
      <p:grpSp>
        <p:nvGrpSpPr>
          <p:cNvPr id="3" name="Group 16"/>
          <p:cNvGrpSpPr>
            <a:grpSpLocks/>
          </p:cNvGrpSpPr>
          <p:nvPr/>
        </p:nvGrpSpPr>
        <p:grpSpPr bwMode="auto">
          <a:xfrm>
            <a:off x="1219200" y="4700588"/>
            <a:ext cx="5842000" cy="1146175"/>
            <a:chOff x="768" y="2961"/>
            <a:chExt cx="3680" cy="722"/>
          </a:xfrm>
        </p:grpSpPr>
        <p:sp>
          <p:nvSpPr>
            <p:cNvPr id="49165" name="Text Box 11"/>
            <p:cNvSpPr txBox="1">
              <a:spLocks noChangeArrowheads="1"/>
            </p:cNvSpPr>
            <p:nvPr/>
          </p:nvSpPr>
          <p:spPr bwMode="auto">
            <a:xfrm>
              <a:off x="768" y="2961"/>
              <a:ext cx="1568" cy="288"/>
            </a:xfrm>
            <a:prstGeom prst="rect">
              <a:avLst/>
            </a:prstGeom>
            <a:noFill/>
            <a:ln w="9525">
              <a:noFill/>
              <a:miter lim="800000"/>
              <a:headEnd/>
              <a:tailEnd/>
            </a:ln>
          </p:spPr>
          <p:txBody>
            <a:bodyPr wrap="none">
              <a:spAutoFit/>
            </a:bodyPr>
            <a:lstStyle/>
            <a:p>
              <a:pPr>
                <a:spcBef>
                  <a:spcPct val="0"/>
                </a:spcBef>
                <a:buFontTx/>
                <a:buNone/>
              </a:pPr>
              <a:r>
                <a:rPr lang="en-US" sz="2400" u="sng">
                  <a:solidFill>
                    <a:schemeClr val="tx1"/>
                  </a:solidFill>
                </a:rPr>
                <a:t>Fist</a:t>
              </a:r>
              <a:r>
                <a:rPr lang="en-US" sz="2400">
                  <a:solidFill>
                    <a:schemeClr val="tx1"/>
                  </a:solidFill>
                </a:rPr>
                <a:t> down hands!</a:t>
              </a:r>
            </a:p>
          </p:txBody>
        </p:sp>
        <p:sp>
          <p:nvSpPr>
            <p:cNvPr id="49166" name="Text Box 12"/>
            <p:cNvSpPr txBox="1">
              <a:spLocks noChangeArrowheads="1"/>
            </p:cNvSpPr>
            <p:nvPr/>
          </p:nvSpPr>
          <p:spPr bwMode="auto">
            <a:xfrm>
              <a:off x="1382" y="3203"/>
              <a:ext cx="3066" cy="48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a:t>
              </a:r>
              <a:r>
                <a:rPr lang="en-US" sz="2000">
                  <a:solidFill>
                    <a:schemeClr val="tx1"/>
                  </a:solidFill>
                </a:rPr>
                <a:t>Of course not!  That would have doomed</a:t>
              </a:r>
            </a:p>
            <a:p>
              <a:pPr>
                <a:spcBef>
                  <a:spcPct val="0"/>
                </a:spcBef>
                <a:buFontTx/>
                <a:buNone/>
              </a:pPr>
              <a:r>
                <a:rPr lang="en-US" sz="2000">
                  <a:solidFill>
                    <a:schemeClr val="tx1"/>
                  </a:solidFill>
                </a:rPr>
                <a:t>half of them to their deaths”</a:t>
              </a:r>
            </a:p>
          </p:txBody>
        </p:sp>
      </p:grpSp>
      <p:grpSp>
        <p:nvGrpSpPr>
          <p:cNvPr id="4" name="Group 17"/>
          <p:cNvGrpSpPr>
            <a:grpSpLocks/>
          </p:cNvGrpSpPr>
          <p:nvPr/>
        </p:nvGrpSpPr>
        <p:grpSpPr bwMode="auto">
          <a:xfrm>
            <a:off x="1203325" y="5876925"/>
            <a:ext cx="2670175" cy="828675"/>
            <a:chOff x="758" y="3702"/>
            <a:chExt cx="1682" cy="522"/>
          </a:xfrm>
        </p:grpSpPr>
        <p:sp>
          <p:nvSpPr>
            <p:cNvPr id="49163" name="Text Box 13"/>
            <p:cNvSpPr txBox="1">
              <a:spLocks noChangeArrowheads="1"/>
            </p:cNvSpPr>
            <p:nvPr/>
          </p:nvSpPr>
          <p:spPr bwMode="auto">
            <a:xfrm>
              <a:off x="758" y="3702"/>
              <a:ext cx="1099" cy="288"/>
            </a:xfrm>
            <a:prstGeom prst="rect">
              <a:avLst/>
            </a:prstGeom>
            <a:noFill/>
            <a:ln w="9525">
              <a:noFill/>
              <a:miter lim="800000"/>
              <a:headEnd/>
              <a:tailEnd/>
            </a:ln>
          </p:spPr>
          <p:txBody>
            <a:bodyPr wrap="none">
              <a:spAutoFit/>
            </a:bodyPr>
            <a:lstStyle/>
            <a:p>
              <a:pPr>
                <a:spcBef>
                  <a:spcPct val="0"/>
                </a:spcBef>
                <a:buFontTx/>
                <a:buNone/>
              </a:pPr>
              <a:r>
                <a:rPr lang="en-US" sz="2400" dirty="0">
                  <a:solidFill>
                    <a:schemeClr val="tx1"/>
                  </a:solidFill>
                </a:rPr>
                <a:t>Small voice</a:t>
              </a:r>
            </a:p>
          </p:txBody>
        </p:sp>
        <p:sp>
          <p:nvSpPr>
            <p:cNvPr id="49164" name="Text Box 14"/>
            <p:cNvSpPr txBox="1">
              <a:spLocks noChangeArrowheads="1"/>
            </p:cNvSpPr>
            <p:nvPr/>
          </p:nvSpPr>
          <p:spPr bwMode="auto">
            <a:xfrm>
              <a:off x="1382" y="3974"/>
              <a:ext cx="1058"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“Which half?”</a:t>
              </a:r>
            </a:p>
          </p:txBody>
        </p:sp>
      </p:grpSp>
      <p:sp>
        <p:nvSpPr>
          <p:cNvPr id="17" name="TextBox 16"/>
          <p:cNvSpPr txBox="1"/>
          <p:nvPr/>
        </p:nvSpPr>
        <p:spPr>
          <a:xfrm>
            <a:off x="5945763" y="6525344"/>
            <a:ext cx="2082621" cy="230832"/>
          </a:xfrm>
          <a:prstGeom prst="rect">
            <a:avLst/>
          </a:prstGeom>
          <a:noFill/>
        </p:spPr>
        <p:txBody>
          <a:bodyPr wrap="none" rtlCol="0">
            <a:spAutoFit/>
          </a:bodyPr>
          <a:lstStyle/>
          <a:p>
            <a:pPr>
              <a:buNone/>
            </a:pPr>
            <a:r>
              <a:rPr lang="en-US" sz="900" dirty="0" err="1" smtClean="0"/>
              <a:t>Gordis</a:t>
            </a:r>
            <a:r>
              <a:rPr lang="en-US" sz="900" dirty="0" smtClean="0"/>
              <a:t> L. Epidemiology, 4</a:t>
            </a:r>
            <a:r>
              <a:rPr lang="en-US" sz="900" baseline="30000" dirty="0" smtClean="0"/>
              <a:t>th</a:t>
            </a:r>
            <a:r>
              <a:rPr lang="en-US" sz="900" dirty="0" smtClean="0"/>
              <a:t> </a:t>
            </a:r>
            <a:r>
              <a:rPr lang="en-US" sz="900" dirty="0" err="1" smtClean="0"/>
              <a:t>ed</a:t>
            </a:r>
            <a:r>
              <a:rPr lang="en-US" sz="900" dirty="0" smtClean="0"/>
              <a:t>, p.133</a:t>
            </a:r>
            <a:endParaRPr lang="en-US" sz="9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715784"/>
                                        </p:tgtEl>
                                        <p:attrNameLst>
                                          <p:attrName>style.visibility</p:attrName>
                                        </p:attrNameLst>
                                      </p:cBhvr>
                                      <p:to>
                                        <p:strVal val="visible"/>
                                      </p:to>
                                    </p:set>
                                    <p:animEffect transition="in" filter="barn(inVertical)">
                                      <p:cBhvr>
                                        <p:cTn id="9" dur="3000"/>
                                        <p:tgtEl>
                                          <p:spTgt spid="715784"/>
                                        </p:tgtEl>
                                      </p:cBhvr>
                                    </p:animEffect>
                                  </p:childTnLst>
                                </p:cTn>
                              </p:par>
                              <p:par>
                                <p:cTn id="10" presetID="16" presetClass="entr" presetSubtype="21" fill="hold" nodeType="with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3000"/>
                                        <p:tgtEl>
                                          <p:spTgt spid="2"/>
                                        </p:tgtEl>
                                      </p:cBhvr>
                                    </p:animEffect>
                                  </p:childTnLst>
                                </p:cTn>
                              </p:par>
                              <p:par>
                                <p:cTn id="13" presetID="16" presetClass="entr" presetSubtype="21" fill="hold" nodeType="withEffect">
                                  <p:stCondLst>
                                    <p:cond delay="40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3000"/>
                                        <p:tgtEl>
                                          <p:spTgt spid="3"/>
                                        </p:tgtEl>
                                      </p:cBhvr>
                                    </p:animEffect>
                                  </p:childTnLst>
                                </p:cTn>
                              </p:par>
                              <p:par>
                                <p:cTn id="16" presetID="10" presetClass="entr" presetSubtype="0" fill="hold" nodeType="withEffect">
                                  <p:stCondLst>
                                    <p:cond delay="6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6"/>
                </p:tgtEl>
              </p:cMediaNode>
            </p:audio>
          </p:childTnLst>
        </p:cTn>
      </p:par>
    </p:tnLst>
    <p:bldLst>
      <p:bldP spid="71578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Controls</a:t>
            </a:r>
            <a:endParaRPr lang="en-US" dirty="0" smtClean="0"/>
          </a:p>
        </p:txBody>
      </p:sp>
      <p:sp>
        <p:nvSpPr>
          <p:cNvPr id="45060" name="Text Box 4"/>
          <p:cNvSpPr txBox="1">
            <a:spLocks noChangeArrowheads="1"/>
          </p:cNvSpPr>
          <p:nvPr/>
        </p:nvSpPr>
        <p:spPr bwMode="auto">
          <a:xfrm>
            <a:off x="395536" y="1196752"/>
            <a:ext cx="6153150" cy="584775"/>
          </a:xfrm>
          <a:prstGeom prst="rect">
            <a:avLst/>
          </a:prstGeom>
          <a:noFill/>
          <a:ln w="9525">
            <a:noFill/>
            <a:miter lim="800000"/>
            <a:headEnd/>
            <a:tailEnd/>
          </a:ln>
        </p:spPr>
        <p:txBody>
          <a:bodyPr wrap="square">
            <a:spAutoFit/>
          </a:bodyPr>
          <a:lstStyle/>
          <a:p>
            <a:pPr>
              <a:spcBef>
                <a:spcPct val="0"/>
              </a:spcBef>
              <a:buFontTx/>
              <a:buNone/>
            </a:pPr>
            <a:r>
              <a:rPr lang="en-US" sz="3200" dirty="0" smtClean="0">
                <a:solidFill>
                  <a:schemeClr val="accent2"/>
                </a:solidFill>
              </a:rPr>
              <a:t>1.  Concurrent controls</a:t>
            </a:r>
            <a:endParaRPr lang="en-US" sz="3200" dirty="0">
              <a:solidFill>
                <a:schemeClr val="accent2"/>
              </a:solidFill>
            </a:endParaRPr>
          </a:p>
        </p:txBody>
      </p:sp>
      <p:sp>
        <p:nvSpPr>
          <p:cNvPr id="9" name="Text Box 4"/>
          <p:cNvSpPr txBox="1">
            <a:spLocks noChangeArrowheads="1"/>
          </p:cNvSpPr>
          <p:nvPr/>
        </p:nvSpPr>
        <p:spPr bwMode="auto">
          <a:xfrm>
            <a:off x="1043608" y="1753652"/>
            <a:ext cx="8100392" cy="523220"/>
          </a:xfrm>
          <a:prstGeom prst="rect">
            <a:avLst/>
          </a:prstGeom>
          <a:noFill/>
          <a:ln w="9525">
            <a:noFill/>
            <a:miter lim="800000"/>
            <a:headEnd/>
            <a:tailEnd/>
          </a:ln>
        </p:spPr>
        <p:txBody>
          <a:bodyPr wrap="square">
            <a:spAutoFit/>
          </a:bodyPr>
          <a:lstStyle/>
          <a:p>
            <a:pPr marL="514350" indent="-514350">
              <a:spcBef>
                <a:spcPct val="0"/>
              </a:spcBef>
              <a:buFontTx/>
              <a:buAutoNum type="alphaLcParenR"/>
            </a:pPr>
            <a:r>
              <a:rPr lang="en-US" sz="2800" dirty="0" smtClean="0">
                <a:solidFill>
                  <a:srgbClr val="7030A0"/>
                </a:solidFill>
              </a:rPr>
              <a:t>Diagnosed by </a:t>
            </a:r>
            <a:r>
              <a:rPr lang="en-US" sz="2800" dirty="0" smtClean="0">
                <a:solidFill>
                  <a:srgbClr val="FF0000"/>
                </a:solidFill>
              </a:rPr>
              <a:t>same </a:t>
            </a:r>
          </a:p>
        </p:txBody>
      </p:sp>
      <p:sp>
        <p:nvSpPr>
          <p:cNvPr id="6" name="Text Box 4"/>
          <p:cNvSpPr txBox="1">
            <a:spLocks noChangeArrowheads="1"/>
          </p:cNvSpPr>
          <p:nvPr/>
        </p:nvSpPr>
        <p:spPr bwMode="auto">
          <a:xfrm>
            <a:off x="1763688" y="2228671"/>
            <a:ext cx="6984776" cy="1508105"/>
          </a:xfrm>
          <a:prstGeom prst="rect">
            <a:avLst/>
          </a:prstGeom>
          <a:noFill/>
          <a:ln w="9525">
            <a:noFill/>
            <a:miter lim="800000"/>
            <a:headEnd/>
            <a:tailEnd/>
          </a:ln>
        </p:spPr>
        <p:txBody>
          <a:bodyPr wrap="square">
            <a:spAutoFit/>
          </a:bodyPr>
          <a:lstStyle/>
          <a:p>
            <a:pPr>
              <a:spcBef>
                <a:spcPct val="0"/>
              </a:spcBef>
              <a:buFont typeface="Arial" pitchFamily="34" charset="0"/>
              <a:buChar char="•"/>
            </a:pPr>
            <a:r>
              <a:rPr lang="en-US" sz="2400" dirty="0" smtClean="0">
                <a:solidFill>
                  <a:srgbClr val="00B050"/>
                </a:solidFill>
              </a:rPr>
              <a:t>  MD, not all different MD’s </a:t>
            </a:r>
          </a:p>
          <a:p>
            <a:pPr marL="800100" lvl="1" indent="-342900">
              <a:spcBef>
                <a:spcPct val="0"/>
              </a:spcBef>
              <a:buClr>
                <a:schemeClr val="tx1"/>
              </a:buClr>
              <a:buSzPct val="90000"/>
              <a:buFont typeface="Wingdings" pitchFamily="2" charset="2"/>
              <a:buChar char="§"/>
            </a:pPr>
            <a:r>
              <a:rPr lang="en-US" sz="2000" dirty="0" smtClean="0">
                <a:solidFill>
                  <a:schemeClr val="tx1"/>
                </a:solidFill>
              </a:rPr>
              <a:t>standardized personell</a:t>
            </a:r>
          </a:p>
          <a:p>
            <a:pPr>
              <a:spcBef>
                <a:spcPct val="0"/>
              </a:spcBef>
              <a:buFont typeface="Arial" pitchFamily="34" charset="0"/>
              <a:buChar char="•"/>
            </a:pPr>
            <a:r>
              <a:rPr lang="en-US" sz="2400" dirty="0" smtClean="0">
                <a:solidFill>
                  <a:srgbClr val="00B050"/>
                </a:solidFill>
              </a:rPr>
              <a:t>  Criteria</a:t>
            </a:r>
          </a:p>
          <a:p>
            <a:pPr>
              <a:spcBef>
                <a:spcPct val="0"/>
              </a:spcBef>
              <a:buFont typeface="Arial" pitchFamily="34" charset="0"/>
              <a:buChar char="•"/>
            </a:pPr>
            <a:r>
              <a:rPr lang="en-US" sz="2400" dirty="0" smtClean="0">
                <a:solidFill>
                  <a:srgbClr val="00B050"/>
                </a:solidFill>
              </a:rPr>
              <a:t>  Point in time  </a:t>
            </a:r>
            <a:endParaRPr lang="en-US" sz="2400" dirty="0">
              <a:solidFill>
                <a:srgbClr val="00B05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685800" y="3096"/>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Types of Studies</a:t>
            </a:r>
          </a:p>
        </p:txBody>
      </p:sp>
      <p:sp>
        <p:nvSpPr>
          <p:cNvPr id="610307" name="Rectangle 3"/>
          <p:cNvSpPr>
            <a:spLocks noGrp="1" noChangeArrowheads="1"/>
          </p:cNvSpPr>
          <p:nvPr>
            <p:ph type="body" idx="1"/>
          </p:nvPr>
        </p:nvSpPr>
        <p:spPr>
          <a:xfrm>
            <a:off x="685800" y="1268760"/>
            <a:ext cx="7772400" cy="2125663"/>
          </a:xfrm>
          <a:noFill/>
        </p:spPr>
        <p:txBody>
          <a:bodyPr>
            <a:spAutoFit/>
          </a:bodyPr>
          <a:lstStyle/>
          <a:p>
            <a:r>
              <a:rPr lang="en-US" sz="2800" dirty="0" smtClean="0">
                <a:solidFill>
                  <a:schemeClr val="accent2"/>
                </a:solidFill>
                <a:latin typeface="Arial" charset="0"/>
              </a:rPr>
              <a:t>Experimental</a:t>
            </a:r>
          </a:p>
          <a:p>
            <a:pPr lvl="1"/>
            <a:r>
              <a:rPr lang="en-US" sz="2400" dirty="0" smtClean="0">
                <a:latin typeface="Arial" charset="0"/>
              </a:rPr>
              <a:t>Studies prevention and treatments for disease</a:t>
            </a:r>
          </a:p>
          <a:p>
            <a:pPr lvl="1"/>
            <a:r>
              <a:rPr lang="en-US" sz="2400" dirty="0" smtClean="0">
                <a:latin typeface="Arial" charset="0"/>
              </a:rPr>
              <a:t>Investigator </a:t>
            </a:r>
            <a:r>
              <a:rPr lang="en-US" sz="2400" b="1" dirty="0" smtClean="0">
                <a:solidFill>
                  <a:srgbClr val="990033"/>
                </a:solidFill>
                <a:latin typeface="Arial" charset="0"/>
              </a:rPr>
              <a:t>manipulates (assigns, intervenes)</a:t>
            </a:r>
            <a:r>
              <a:rPr lang="en-US" sz="2400" dirty="0" smtClean="0">
                <a:latin typeface="Arial" charset="0"/>
              </a:rPr>
              <a:t> which group receive the agent or factor under study</a:t>
            </a:r>
          </a:p>
        </p:txBody>
      </p:sp>
      <p:sp>
        <p:nvSpPr>
          <p:cNvPr id="610308" name="Rectangle 4"/>
          <p:cNvSpPr>
            <a:spLocks noChangeArrowheads="1"/>
          </p:cNvSpPr>
          <p:nvPr/>
        </p:nvSpPr>
        <p:spPr bwMode="auto">
          <a:xfrm>
            <a:off x="684213" y="3573016"/>
            <a:ext cx="7772400" cy="1760538"/>
          </a:xfrm>
          <a:prstGeom prst="rect">
            <a:avLst/>
          </a:prstGeom>
          <a:noFill/>
          <a:ln w="9525">
            <a:noFill/>
            <a:miter lim="800000"/>
            <a:headEnd/>
            <a:tailEnd/>
          </a:ln>
        </p:spPr>
        <p:txBody>
          <a:bodyPr>
            <a:spAutoFit/>
          </a:bodyPr>
          <a:lstStyle/>
          <a:p>
            <a:pPr marL="342900" indent="-342900"/>
            <a:r>
              <a:rPr lang="en-US" sz="2800" dirty="0">
                <a:solidFill>
                  <a:schemeClr val="accent2"/>
                </a:solidFill>
              </a:rPr>
              <a:t>Observational or Non-experimental</a:t>
            </a:r>
          </a:p>
          <a:p>
            <a:pPr marL="742950" lvl="1" indent="-285750">
              <a:buFontTx/>
              <a:buChar char="–"/>
            </a:pPr>
            <a:r>
              <a:rPr lang="en-US" sz="2400" dirty="0">
                <a:solidFill>
                  <a:schemeClr val="tx1"/>
                </a:solidFill>
              </a:rPr>
              <a:t>Studies causes, preventions and treatments</a:t>
            </a:r>
          </a:p>
          <a:p>
            <a:pPr marL="742950" lvl="1" indent="-285750">
              <a:buFontTx/>
              <a:buChar char="–"/>
            </a:pPr>
            <a:r>
              <a:rPr lang="en-US" sz="2400" dirty="0">
                <a:solidFill>
                  <a:schemeClr val="tx1"/>
                </a:solidFill>
              </a:rPr>
              <a:t>Investigator </a:t>
            </a:r>
            <a:r>
              <a:rPr lang="en-US" sz="2400" b="1" dirty="0"/>
              <a:t>passively observes</a:t>
            </a:r>
            <a:r>
              <a:rPr lang="en-US" sz="2400" dirty="0">
                <a:solidFill>
                  <a:schemeClr val="tx1"/>
                </a:solidFill>
              </a:rPr>
              <a:t> as nature takes its course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31" fill="hold"/>
                                        <p:tgtEl>
                                          <p:spTgt spid="3"/>
                                        </p:tgtEl>
                                      </p:cBhvr>
                                    </p:cmd>
                                  </p:childTnLst>
                                </p:cTn>
                              </p:par>
                              <p:par>
                                <p:cTn id="7" presetID="10" presetClass="entr" presetSubtype="0" fill="hold" nodeType="withEffect">
                                  <p:stCondLst>
                                    <p:cond delay="9000"/>
                                  </p:stCondLst>
                                  <p:childTnLst>
                                    <p:set>
                                      <p:cBhvr>
                                        <p:cTn id="8" dur="1" fill="hold">
                                          <p:stCondLst>
                                            <p:cond delay="0"/>
                                          </p:stCondLst>
                                        </p:cTn>
                                        <p:tgtEl>
                                          <p:spTgt spid="610307">
                                            <p:txEl>
                                              <p:pRg st="1" end="1"/>
                                            </p:txEl>
                                          </p:spTgt>
                                        </p:tgtEl>
                                        <p:attrNameLst>
                                          <p:attrName>style.visibility</p:attrName>
                                        </p:attrNameLst>
                                      </p:cBhvr>
                                      <p:to>
                                        <p:strVal val="visible"/>
                                      </p:to>
                                    </p:set>
                                    <p:animEffect transition="in" filter="fade">
                                      <p:cBhvr>
                                        <p:cTn id="9" dur="3000"/>
                                        <p:tgtEl>
                                          <p:spTgt spid="610307">
                                            <p:txEl>
                                              <p:pRg st="1" end="1"/>
                                            </p:txEl>
                                          </p:spTgt>
                                        </p:tgtEl>
                                      </p:cBhvr>
                                    </p:animEffect>
                                  </p:childTnLst>
                                </p:cTn>
                              </p:par>
                              <p:par>
                                <p:cTn id="10" presetID="10" presetClass="entr" presetSubtype="0" fill="hold" nodeType="withEffect">
                                  <p:stCondLst>
                                    <p:cond delay="9000"/>
                                  </p:stCondLst>
                                  <p:childTnLst>
                                    <p:set>
                                      <p:cBhvr>
                                        <p:cTn id="11" dur="1" fill="hold">
                                          <p:stCondLst>
                                            <p:cond delay="0"/>
                                          </p:stCondLst>
                                        </p:cTn>
                                        <p:tgtEl>
                                          <p:spTgt spid="610307">
                                            <p:txEl>
                                              <p:pRg st="2" end="2"/>
                                            </p:txEl>
                                          </p:spTgt>
                                        </p:tgtEl>
                                        <p:attrNameLst>
                                          <p:attrName>style.visibility</p:attrName>
                                        </p:attrNameLst>
                                      </p:cBhvr>
                                      <p:to>
                                        <p:strVal val="visible"/>
                                      </p:to>
                                    </p:set>
                                    <p:animEffect transition="in" filter="fade">
                                      <p:cBhvr>
                                        <p:cTn id="12" dur="3000"/>
                                        <p:tgtEl>
                                          <p:spTgt spid="610307">
                                            <p:txEl>
                                              <p:pRg st="2" end="2"/>
                                            </p:txEl>
                                          </p:spTgt>
                                        </p:tgtEl>
                                      </p:cBhvr>
                                    </p:animEffect>
                                  </p:childTnLst>
                                </p:cTn>
                              </p:par>
                              <p:par>
                                <p:cTn id="13" presetID="10" presetClass="entr" presetSubtype="0" fill="hold" nodeType="withEffect">
                                  <p:stCondLst>
                                    <p:cond delay="44000"/>
                                  </p:stCondLst>
                                  <p:childTnLst>
                                    <p:set>
                                      <p:cBhvr>
                                        <p:cTn id="14" dur="1" fill="hold">
                                          <p:stCondLst>
                                            <p:cond delay="0"/>
                                          </p:stCondLst>
                                        </p:cTn>
                                        <p:tgtEl>
                                          <p:spTgt spid="610308">
                                            <p:txEl>
                                              <p:pRg st="1" end="1"/>
                                            </p:txEl>
                                          </p:spTgt>
                                        </p:tgtEl>
                                        <p:attrNameLst>
                                          <p:attrName>style.visibility</p:attrName>
                                        </p:attrNameLst>
                                      </p:cBhvr>
                                      <p:to>
                                        <p:strVal val="visible"/>
                                      </p:to>
                                    </p:set>
                                    <p:animEffect transition="in" filter="fade">
                                      <p:cBhvr>
                                        <p:cTn id="15" dur="3000"/>
                                        <p:tgtEl>
                                          <p:spTgt spid="610308">
                                            <p:txEl>
                                              <p:pRg st="1" end="1"/>
                                            </p:txEl>
                                          </p:spTgt>
                                        </p:tgtEl>
                                      </p:cBhvr>
                                    </p:animEffect>
                                  </p:childTnLst>
                                </p:cTn>
                              </p:par>
                              <p:par>
                                <p:cTn id="16" presetID="10" presetClass="entr" presetSubtype="0" fill="hold" nodeType="withEffect">
                                  <p:stCondLst>
                                    <p:cond delay="44000"/>
                                  </p:stCondLst>
                                  <p:childTnLst>
                                    <p:set>
                                      <p:cBhvr>
                                        <p:cTn id="17" dur="1" fill="hold">
                                          <p:stCondLst>
                                            <p:cond delay="0"/>
                                          </p:stCondLst>
                                        </p:cTn>
                                        <p:tgtEl>
                                          <p:spTgt spid="610308">
                                            <p:txEl>
                                              <p:pRg st="2" end="2"/>
                                            </p:txEl>
                                          </p:spTgt>
                                        </p:tgtEl>
                                        <p:attrNameLst>
                                          <p:attrName>style.visibility</p:attrName>
                                        </p:attrNameLst>
                                      </p:cBhvr>
                                      <p:to>
                                        <p:strVal val="visible"/>
                                      </p:to>
                                    </p:set>
                                    <p:animEffect transition="in" filter="fade">
                                      <p:cBhvr>
                                        <p:cTn id="18" dur="3000"/>
                                        <p:tgtEl>
                                          <p:spTgt spid="610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Controls</a:t>
            </a:r>
            <a:endParaRPr lang="en-US" dirty="0" smtClean="0"/>
          </a:p>
        </p:txBody>
      </p:sp>
      <p:sp>
        <p:nvSpPr>
          <p:cNvPr id="45060" name="Text Box 4"/>
          <p:cNvSpPr txBox="1">
            <a:spLocks noChangeArrowheads="1"/>
          </p:cNvSpPr>
          <p:nvPr/>
        </p:nvSpPr>
        <p:spPr bwMode="auto">
          <a:xfrm>
            <a:off x="395536" y="1196752"/>
            <a:ext cx="6153150" cy="584775"/>
          </a:xfrm>
          <a:prstGeom prst="rect">
            <a:avLst/>
          </a:prstGeom>
          <a:noFill/>
          <a:ln w="9525">
            <a:noFill/>
            <a:miter lim="800000"/>
            <a:headEnd/>
            <a:tailEnd/>
          </a:ln>
        </p:spPr>
        <p:txBody>
          <a:bodyPr wrap="square">
            <a:spAutoFit/>
          </a:bodyPr>
          <a:lstStyle/>
          <a:p>
            <a:pPr>
              <a:spcBef>
                <a:spcPct val="0"/>
              </a:spcBef>
              <a:buFontTx/>
              <a:buNone/>
            </a:pPr>
            <a:r>
              <a:rPr lang="en-US" sz="3200" dirty="0" smtClean="0">
                <a:solidFill>
                  <a:schemeClr val="tx1"/>
                </a:solidFill>
              </a:rPr>
              <a:t>1.  Concurrent controls</a:t>
            </a:r>
            <a:endParaRPr lang="en-US" sz="3200" dirty="0">
              <a:solidFill>
                <a:schemeClr val="tx1"/>
              </a:solidFill>
            </a:endParaRPr>
          </a:p>
        </p:txBody>
      </p:sp>
      <p:sp>
        <p:nvSpPr>
          <p:cNvPr id="13" name="Text Box 4"/>
          <p:cNvSpPr txBox="1">
            <a:spLocks noChangeArrowheads="1"/>
          </p:cNvSpPr>
          <p:nvPr/>
        </p:nvSpPr>
        <p:spPr bwMode="auto">
          <a:xfrm>
            <a:off x="395536" y="1764105"/>
            <a:ext cx="8748464" cy="584775"/>
          </a:xfrm>
          <a:prstGeom prst="rect">
            <a:avLst/>
          </a:prstGeom>
          <a:noFill/>
          <a:ln w="9525">
            <a:noFill/>
            <a:miter lim="800000"/>
            <a:headEnd/>
            <a:tailEnd/>
          </a:ln>
        </p:spPr>
        <p:txBody>
          <a:bodyPr wrap="square">
            <a:spAutoFit/>
          </a:bodyPr>
          <a:lstStyle/>
          <a:p>
            <a:pPr marL="514350" indent="-514350">
              <a:spcBef>
                <a:spcPct val="0"/>
              </a:spcBef>
              <a:buFontTx/>
              <a:buAutoNum type="arabicPeriod" startAt="2"/>
            </a:pPr>
            <a:r>
              <a:rPr lang="en-US" sz="3200" dirty="0" smtClean="0">
                <a:solidFill>
                  <a:schemeClr val="accent2"/>
                </a:solidFill>
              </a:rPr>
              <a:t>Non-concurrent (Historic) controls 	  </a:t>
            </a:r>
            <a:endParaRPr lang="en-US" sz="3200" dirty="0">
              <a:solidFill>
                <a:schemeClr val="accent2"/>
              </a:solidFill>
            </a:endParaRPr>
          </a:p>
        </p:txBody>
      </p:sp>
      <p:sp>
        <p:nvSpPr>
          <p:cNvPr id="9" name="Text Box 4"/>
          <p:cNvSpPr txBox="1">
            <a:spLocks noChangeArrowheads="1"/>
          </p:cNvSpPr>
          <p:nvPr/>
        </p:nvSpPr>
        <p:spPr bwMode="auto">
          <a:xfrm>
            <a:off x="1043608" y="2348880"/>
            <a:ext cx="8100392" cy="523220"/>
          </a:xfrm>
          <a:prstGeom prst="rect">
            <a:avLst/>
          </a:prstGeom>
          <a:noFill/>
          <a:ln w="9525">
            <a:noFill/>
            <a:miter lim="800000"/>
            <a:headEnd/>
            <a:tailEnd/>
          </a:ln>
        </p:spPr>
        <p:txBody>
          <a:bodyPr wrap="square">
            <a:spAutoFit/>
          </a:bodyPr>
          <a:lstStyle/>
          <a:p>
            <a:pPr marL="514350" indent="-514350">
              <a:spcBef>
                <a:spcPct val="0"/>
              </a:spcBef>
              <a:buFontTx/>
              <a:buAutoNum type="alphaLcParenR"/>
            </a:pPr>
            <a:r>
              <a:rPr lang="en-US" sz="2800" dirty="0" smtClean="0">
                <a:solidFill>
                  <a:srgbClr val="7030A0"/>
                </a:solidFill>
              </a:rPr>
              <a:t>Treatment in the past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3000"/>
                                        <p:tgtEl>
                                          <p:spTgt spid="13"/>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13"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Rectangle 3"/>
          <p:cNvSpPr>
            <a:spLocks noGrp="1" noChangeArrowheads="1"/>
          </p:cNvSpPr>
          <p:nvPr>
            <p:ph type="body" idx="4294967295"/>
          </p:nvPr>
        </p:nvSpPr>
        <p:spPr/>
        <p:txBody>
          <a:bodyPr/>
          <a:lstStyle/>
          <a:p>
            <a:pPr>
              <a:buFontTx/>
              <a:buNone/>
            </a:pPr>
            <a:r>
              <a:rPr lang="en-US" sz="2800" smtClean="0">
                <a:solidFill>
                  <a:srgbClr val="009999"/>
                </a:solidFill>
                <a:latin typeface="Arial" charset="0"/>
              </a:rPr>
              <a:t>CONTROLS  </a:t>
            </a:r>
            <a:r>
              <a:rPr lang="en-US" sz="2800" smtClean="0">
                <a:latin typeface="Arial" charset="0"/>
              </a:rPr>
              <a:t>              </a:t>
            </a:r>
            <a:r>
              <a:rPr lang="en-US" sz="2800" smtClean="0">
                <a:solidFill>
                  <a:srgbClr val="FF3399"/>
                </a:solidFill>
                <a:latin typeface="Arial" charset="0"/>
              </a:rPr>
              <a:t>EXPERIMENTAL</a:t>
            </a:r>
          </a:p>
          <a:p>
            <a:pPr>
              <a:buFontTx/>
              <a:buNone/>
            </a:pPr>
            <a:r>
              <a:rPr lang="en-US" sz="2800" smtClean="0">
                <a:latin typeface="Arial" charset="0"/>
              </a:rPr>
              <a:t>(‘Usual’ treatment)       (‘</a:t>
            </a:r>
            <a:r>
              <a:rPr lang="en-US" sz="2800" smtClean="0">
                <a:solidFill>
                  <a:srgbClr val="FF3399"/>
                </a:solidFill>
                <a:latin typeface="Arial" charset="0"/>
              </a:rPr>
              <a:t>New’</a:t>
            </a:r>
            <a:r>
              <a:rPr lang="en-US" sz="2800" smtClean="0">
                <a:latin typeface="Arial" charset="0"/>
              </a:rPr>
              <a:t> treatment)</a:t>
            </a:r>
          </a:p>
          <a:p>
            <a:pPr>
              <a:buFontTx/>
              <a:buNone/>
            </a:pPr>
            <a:r>
              <a:rPr lang="en-US" smtClean="0"/>
              <a:t>					  </a:t>
            </a:r>
            <a:r>
              <a:rPr lang="en-US" smtClean="0">
                <a:solidFill>
                  <a:srgbClr val="FF3399"/>
                </a:solidFill>
              </a:rPr>
              <a:t>******************</a:t>
            </a:r>
            <a:endParaRPr lang="en-US" smtClean="0"/>
          </a:p>
          <a:p>
            <a:pPr>
              <a:buFontTx/>
              <a:buNone/>
            </a:pPr>
            <a:r>
              <a:rPr lang="en-US" smtClean="0"/>
              <a:t>					  </a:t>
            </a:r>
            <a:r>
              <a:rPr lang="en-US" smtClean="0">
                <a:latin typeface="Arial" charset="0"/>
              </a:rPr>
              <a:t>time</a:t>
            </a:r>
          </a:p>
        </p:txBody>
      </p:sp>
      <p:sp>
        <p:nvSpPr>
          <p:cNvPr id="52228" name="Line 4"/>
          <p:cNvSpPr>
            <a:spLocks noChangeShapeType="1"/>
          </p:cNvSpPr>
          <p:nvPr/>
        </p:nvSpPr>
        <p:spPr bwMode="auto">
          <a:xfrm>
            <a:off x="457200" y="3352800"/>
            <a:ext cx="3733800" cy="0"/>
          </a:xfrm>
          <a:prstGeom prst="line">
            <a:avLst/>
          </a:prstGeom>
          <a:noFill/>
          <a:ln w="22225">
            <a:solidFill>
              <a:schemeClr val="tx1"/>
            </a:solidFill>
            <a:round/>
            <a:headEnd/>
            <a:tailEnd/>
          </a:ln>
        </p:spPr>
        <p:txBody>
          <a:bodyPr wrap="none" anchor="ctr"/>
          <a:lstStyle/>
          <a:p>
            <a:endParaRPr lang="en-US"/>
          </a:p>
        </p:txBody>
      </p:sp>
      <p:sp>
        <p:nvSpPr>
          <p:cNvPr id="52229" name="Line 5"/>
          <p:cNvSpPr>
            <a:spLocks noChangeShapeType="1"/>
          </p:cNvSpPr>
          <p:nvPr/>
        </p:nvSpPr>
        <p:spPr bwMode="auto">
          <a:xfrm>
            <a:off x="457200" y="3962400"/>
            <a:ext cx="3733800" cy="0"/>
          </a:xfrm>
          <a:prstGeom prst="line">
            <a:avLst/>
          </a:prstGeom>
          <a:noFill/>
          <a:ln w="38100">
            <a:solidFill>
              <a:schemeClr val="tx1"/>
            </a:solidFill>
            <a:prstDash val="sysDot"/>
            <a:round/>
            <a:headEnd/>
            <a:tailEnd type="triangle" w="lg" len="med"/>
          </a:ln>
        </p:spPr>
        <p:txBody>
          <a:bodyPr wrap="none" anchor="ctr"/>
          <a:lstStyle/>
          <a:p>
            <a:endParaRPr lang="en-US"/>
          </a:p>
        </p:txBody>
      </p:sp>
      <p:sp>
        <p:nvSpPr>
          <p:cNvPr id="6" name="Rectangle 3"/>
          <p:cNvSpPr txBox="1">
            <a:spLocks noChangeArrowheads="1"/>
          </p:cNvSpPr>
          <p:nvPr/>
        </p:nvSpPr>
        <p:spPr bwMode="auto">
          <a:xfrm>
            <a:off x="685800" y="-706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rPr>
              <a:t>Historical Controls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Controls</a:t>
            </a:r>
            <a:endParaRPr lang="en-US" dirty="0" smtClean="0"/>
          </a:p>
        </p:txBody>
      </p:sp>
      <p:sp>
        <p:nvSpPr>
          <p:cNvPr id="45060" name="Text Box 4"/>
          <p:cNvSpPr txBox="1">
            <a:spLocks noChangeArrowheads="1"/>
          </p:cNvSpPr>
          <p:nvPr/>
        </p:nvSpPr>
        <p:spPr bwMode="auto">
          <a:xfrm>
            <a:off x="395536" y="1196752"/>
            <a:ext cx="6153150" cy="584775"/>
          </a:xfrm>
          <a:prstGeom prst="rect">
            <a:avLst/>
          </a:prstGeom>
          <a:noFill/>
          <a:ln w="9525">
            <a:noFill/>
            <a:miter lim="800000"/>
            <a:headEnd/>
            <a:tailEnd/>
          </a:ln>
        </p:spPr>
        <p:txBody>
          <a:bodyPr wrap="square">
            <a:spAutoFit/>
          </a:bodyPr>
          <a:lstStyle/>
          <a:p>
            <a:pPr>
              <a:spcBef>
                <a:spcPct val="0"/>
              </a:spcBef>
              <a:buFontTx/>
              <a:buNone/>
            </a:pPr>
            <a:r>
              <a:rPr lang="en-US" sz="3200" dirty="0" smtClean="0">
                <a:solidFill>
                  <a:schemeClr val="tx1"/>
                </a:solidFill>
              </a:rPr>
              <a:t>1.  Concurrent controls</a:t>
            </a:r>
            <a:endParaRPr lang="en-US" sz="3200" dirty="0">
              <a:solidFill>
                <a:schemeClr val="tx1"/>
              </a:solidFill>
            </a:endParaRPr>
          </a:p>
        </p:txBody>
      </p:sp>
      <p:sp>
        <p:nvSpPr>
          <p:cNvPr id="13" name="Text Box 4"/>
          <p:cNvSpPr txBox="1">
            <a:spLocks noChangeArrowheads="1"/>
          </p:cNvSpPr>
          <p:nvPr/>
        </p:nvSpPr>
        <p:spPr bwMode="auto">
          <a:xfrm>
            <a:off x="395536" y="1764105"/>
            <a:ext cx="8748464" cy="584775"/>
          </a:xfrm>
          <a:prstGeom prst="rect">
            <a:avLst/>
          </a:prstGeom>
          <a:noFill/>
          <a:ln w="9525">
            <a:noFill/>
            <a:miter lim="800000"/>
            <a:headEnd/>
            <a:tailEnd/>
          </a:ln>
        </p:spPr>
        <p:txBody>
          <a:bodyPr wrap="square">
            <a:spAutoFit/>
          </a:bodyPr>
          <a:lstStyle/>
          <a:p>
            <a:pPr marL="514350" indent="-514350">
              <a:spcBef>
                <a:spcPct val="0"/>
              </a:spcBef>
              <a:buFontTx/>
              <a:buAutoNum type="arabicPeriod" startAt="2"/>
            </a:pPr>
            <a:r>
              <a:rPr lang="en-US" sz="3200" dirty="0" smtClean="0">
                <a:solidFill>
                  <a:schemeClr val="accent2"/>
                </a:solidFill>
              </a:rPr>
              <a:t>Non-concurrent (Historic) controls 	  </a:t>
            </a:r>
            <a:endParaRPr lang="en-US" sz="3200" dirty="0">
              <a:solidFill>
                <a:schemeClr val="accent2"/>
              </a:solidFill>
            </a:endParaRPr>
          </a:p>
        </p:txBody>
      </p:sp>
      <p:sp>
        <p:nvSpPr>
          <p:cNvPr id="9" name="Text Box 4"/>
          <p:cNvSpPr txBox="1">
            <a:spLocks noChangeArrowheads="1"/>
          </p:cNvSpPr>
          <p:nvPr/>
        </p:nvSpPr>
        <p:spPr bwMode="auto">
          <a:xfrm>
            <a:off x="1043608" y="2348880"/>
            <a:ext cx="8100392" cy="3970318"/>
          </a:xfrm>
          <a:prstGeom prst="rect">
            <a:avLst/>
          </a:prstGeom>
          <a:noFill/>
          <a:ln w="9525">
            <a:noFill/>
            <a:miter lim="800000"/>
            <a:headEnd/>
            <a:tailEnd/>
          </a:ln>
        </p:spPr>
        <p:txBody>
          <a:bodyPr wrap="square">
            <a:spAutoFit/>
          </a:bodyPr>
          <a:lstStyle/>
          <a:p>
            <a:pPr marL="514350" indent="-514350">
              <a:spcBef>
                <a:spcPct val="0"/>
              </a:spcBef>
              <a:buFontTx/>
              <a:buAutoNum type="alphaLcParenR"/>
            </a:pPr>
            <a:r>
              <a:rPr lang="en-US" sz="2800" dirty="0" smtClean="0">
                <a:solidFill>
                  <a:schemeClr val="tx1"/>
                </a:solidFill>
              </a:rPr>
              <a:t>Treatment in the past</a:t>
            </a:r>
          </a:p>
          <a:p>
            <a:pPr marL="514350" indent="-514350">
              <a:spcBef>
                <a:spcPct val="0"/>
              </a:spcBef>
              <a:buFontTx/>
              <a:buAutoNum type="alphaLcParenR"/>
            </a:pPr>
            <a:r>
              <a:rPr lang="en-US" sz="2800" dirty="0" smtClean="0">
                <a:solidFill>
                  <a:srgbClr val="7030A0"/>
                </a:solidFill>
              </a:rPr>
              <a:t>Prognosis could be different in the two groups</a:t>
            </a:r>
          </a:p>
          <a:p>
            <a:pPr marL="971550" lvl="1" indent="-514350">
              <a:spcBef>
                <a:spcPct val="0"/>
              </a:spcBef>
              <a:buFont typeface="Arial" pitchFamily="34" charset="0"/>
              <a:buChar char="•"/>
            </a:pPr>
            <a:r>
              <a:rPr lang="en-US" sz="2000" dirty="0" smtClean="0">
                <a:solidFill>
                  <a:srgbClr val="00B050"/>
                </a:solidFill>
              </a:rPr>
              <a:t>Diagnostic </a:t>
            </a:r>
            <a:r>
              <a:rPr lang="en-US" sz="2000" dirty="0" smtClean="0">
                <a:solidFill>
                  <a:srgbClr val="FF0000"/>
                </a:solidFill>
              </a:rPr>
              <a:t>methods</a:t>
            </a:r>
            <a:r>
              <a:rPr lang="en-US" sz="2000" dirty="0" smtClean="0">
                <a:solidFill>
                  <a:srgbClr val="00B050"/>
                </a:solidFill>
              </a:rPr>
              <a:t> may change over time</a:t>
            </a:r>
          </a:p>
          <a:p>
            <a:pPr marL="971550" lvl="1" indent="-514350">
              <a:spcBef>
                <a:spcPct val="0"/>
              </a:spcBef>
              <a:buClr>
                <a:srgbClr val="00B050"/>
              </a:buClr>
              <a:buFont typeface="Arial" pitchFamily="34" charset="0"/>
              <a:buChar char="•"/>
            </a:pPr>
            <a:r>
              <a:rPr lang="en-US" sz="2000" dirty="0" smtClean="0">
                <a:solidFill>
                  <a:srgbClr val="FF0000"/>
                </a:solidFill>
              </a:rPr>
              <a:t>Treatment </a:t>
            </a:r>
            <a:r>
              <a:rPr lang="en-US" sz="2000" dirty="0" smtClean="0">
                <a:solidFill>
                  <a:srgbClr val="00B050"/>
                </a:solidFill>
              </a:rPr>
              <a:t>change over time</a:t>
            </a:r>
          </a:p>
          <a:p>
            <a:pPr marL="971550" lvl="1" indent="-514350">
              <a:spcBef>
                <a:spcPct val="0"/>
              </a:spcBef>
              <a:buFont typeface="Arial" pitchFamily="34" charset="0"/>
              <a:buChar char="•"/>
            </a:pPr>
            <a:r>
              <a:rPr lang="en-US" sz="2000" dirty="0" smtClean="0">
                <a:solidFill>
                  <a:srgbClr val="00B050"/>
                </a:solidFill>
              </a:rPr>
              <a:t>Different prognostic </a:t>
            </a:r>
            <a:r>
              <a:rPr lang="en-US" sz="2000" dirty="0" smtClean="0">
                <a:solidFill>
                  <a:srgbClr val="FF0000"/>
                </a:solidFill>
              </a:rPr>
              <a:t>characteristics</a:t>
            </a:r>
            <a:r>
              <a:rPr lang="en-US" sz="2000" dirty="0" smtClean="0">
                <a:solidFill>
                  <a:srgbClr val="00B050"/>
                </a:solidFill>
              </a:rPr>
              <a:t> (age, sex, SES)</a:t>
            </a:r>
          </a:p>
          <a:p>
            <a:pPr marL="514350" indent="-514350">
              <a:spcBef>
                <a:spcPct val="0"/>
              </a:spcBef>
              <a:buFontTx/>
              <a:buAutoNum type="alphaLcParenR"/>
            </a:pPr>
            <a:r>
              <a:rPr lang="en-US" sz="2800" dirty="0" smtClean="0">
                <a:solidFill>
                  <a:srgbClr val="7030A0"/>
                </a:solidFill>
              </a:rPr>
              <a:t>Biases results in favor of the “new” treatment</a:t>
            </a:r>
          </a:p>
          <a:p>
            <a:pPr marL="971550" lvl="1" indent="-514350">
              <a:spcBef>
                <a:spcPct val="0"/>
              </a:spcBef>
              <a:buFont typeface="Arial" pitchFamily="34" charset="0"/>
              <a:buChar char="•"/>
            </a:pPr>
            <a:r>
              <a:rPr lang="en-US" sz="2000" dirty="0" smtClean="0">
                <a:solidFill>
                  <a:srgbClr val="00B050"/>
                </a:solidFill>
              </a:rPr>
              <a:t>“New” treatment will seem more effective than it really is because </a:t>
            </a:r>
            <a:r>
              <a:rPr lang="en-US" sz="2000" dirty="0" smtClean="0">
                <a:solidFill>
                  <a:schemeClr val="tx1"/>
                </a:solidFill>
              </a:rPr>
              <a:t>other factors</a:t>
            </a:r>
            <a:r>
              <a:rPr lang="en-US" sz="2000" dirty="0" smtClean="0">
                <a:solidFill>
                  <a:srgbClr val="00B050"/>
                </a:solidFill>
              </a:rPr>
              <a:t> have also improved over time, since the historic controls were treated</a:t>
            </a:r>
          </a:p>
          <a:p>
            <a:pPr marL="1428750" lvl="2" indent="-514350">
              <a:spcBef>
                <a:spcPct val="0"/>
              </a:spcBef>
              <a:buFont typeface="Wingdings" pitchFamily="2" charset="2"/>
              <a:buChar char="§"/>
            </a:pPr>
            <a:r>
              <a:rPr lang="en-US" sz="1600" dirty="0" smtClean="0">
                <a:solidFill>
                  <a:schemeClr val="tx1"/>
                </a:solidFill>
              </a:rPr>
              <a:t>Nursing procedures</a:t>
            </a:r>
          </a:p>
          <a:p>
            <a:pPr marL="1428750" lvl="2" indent="-514350">
              <a:spcBef>
                <a:spcPct val="0"/>
              </a:spcBef>
              <a:buFont typeface="Wingdings" pitchFamily="2" charset="2"/>
              <a:buChar char="§"/>
            </a:pPr>
            <a:r>
              <a:rPr lang="en-US" sz="1600" dirty="0" smtClean="0">
                <a:solidFill>
                  <a:schemeClr val="tx1"/>
                </a:solidFill>
              </a:rPr>
              <a:t>Staff</a:t>
            </a:r>
          </a:p>
          <a:p>
            <a:pPr marL="1428750" lvl="2" indent="-514350">
              <a:spcBef>
                <a:spcPct val="0"/>
              </a:spcBef>
              <a:buFont typeface="Wingdings" pitchFamily="2" charset="2"/>
              <a:buChar char="§"/>
            </a:pPr>
            <a:r>
              <a:rPr lang="en-US" sz="1600" dirty="0" smtClean="0">
                <a:solidFill>
                  <a:schemeClr val="tx1"/>
                </a:solidFill>
              </a:rPr>
              <a:t>Nutrition</a:t>
            </a:r>
            <a:endParaRPr lang="en-US" sz="16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5" fill="hold"/>
                                        <p:tgtEl>
                                          <p:spTgt spid="3"/>
                                        </p:tgtEl>
                                      </p:cBhvr>
                                    </p:cmd>
                                  </p:childTnLst>
                                </p:cTn>
                              </p:par>
                              <p:par>
                                <p:cTn id="7" presetID="10" presetClass="entr" presetSubtype="0" fill="hold" nodeType="withEffect">
                                  <p:stCondLst>
                                    <p:cond delay="4000"/>
                                  </p:stCondLst>
                                  <p:childTnLst>
                                    <p:set>
                                      <p:cBhvr>
                                        <p:cTn id="8" dur="1" fill="hold">
                                          <p:stCondLst>
                                            <p:cond delay="0"/>
                                          </p:stCondLst>
                                        </p:cTn>
                                        <p:tgtEl>
                                          <p:spTgt spid="9">
                                            <p:txEl>
                                              <p:pRg st="1" end="1"/>
                                            </p:txEl>
                                          </p:spTgt>
                                        </p:tgtEl>
                                        <p:attrNameLst>
                                          <p:attrName>style.visibility</p:attrName>
                                        </p:attrNameLst>
                                      </p:cBhvr>
                                      <p:to>
                                        <p:strVal val="visible"/>
                                      </p:to>
                                    </p:set>
                                    <p:animEffect transition="in" filter="fade">
                                      <p:cBhvr>
                                        <p:cTn id="9" dur="3000"/>
                                        <p:tgtEl>
                                          <p:spTgt spid="9">
                                            <p:txEl>
                                              <p:pRg st="1" end="1"/>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3000"/>
                                        <p:tgtEl>
                                          <p:spTgt spid="9">
                                            <p:txEl>
                                              <p:pRg st="2" end="2"/>
                                            </p:txEl>
                                          </p:spTgt>
                                        </p:tgtEl>
                                      </p:cBhvr>
                                    </p:animEffect>
                                  </p:childTnLst>
                                </p:cTn>
                              </p:par>
                              <p:par>
                                <p:cTn id="13" presetID="10" presetClass="entr" presetSubtype="0" fill="hold" nodeType="withEffect">
                                  <p:stCondLst>
                                    <p:cond delay="1000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3000"/>
                                        <p:tgtEl>
                                          <p:spTgt spid="9">
                                            <p:txEl>
                                              <p:pRg st="3" end="3"/>
                                            </p:txEl>
                                          </p:spTgt>
                                        </p:tgtEl>
                                      </p:cBhvr>
                                    </p:animEffect>
                                  </p:childTnLst>
                                </p:cTn>
                              </p:par>
                              <p:par>
                                <p:cTn id="16" presetID="10" presetClass="entr" presetSubtype="0" fill="hold" nodeType="withEffect">
                                  <p:stCondLst>
                                    <p:cond delay="1200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3000"/>
                                        <p:tgtEl>
                                          <p:spTgt spid="9">
                                            <p:txEl>
                                              <p:pRg st="4" end="4"/>
                                            </p:txEl>
                                          </p:spTgt>
                                        </p:tgtEl>
                                      </p:cBhvr>
                                    </p:animEffect>
                                  </p:childTnLst>
                                </p:cTn>
                              </p:par>
                              <p:par>
                                <p:cTn id="19" presetID="10" presetClass="entr" presetSubtype="0" fill="hold" nodeType="withEffect">
                                  <p:stCondLst>
                                    <p:cond delay="1600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3000"/>
                                        <p:tgtEl>
                                          <p:spTgt spid="9">
                                            <p:txEl>
                                              <p:pRg st="5" end="5"/>
                                            </p:txEl>
                                          </p:spTgt>
                                        </p:tgtEl>
                                      </p:cBhvr>
                                    </p:animEffect>
                                  </p:childTnLst>
                                </p:cTn>
                              </p:par>
                              <p:par>
                                <p:cTn id="22" presetID="10" presetClass="entr" presetSubtype="0" fill="hold" nodeType="withEffect">
                                  <p:stCondLst>
                                    <p:cond delay="1800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3000"/>
                                        <p:tgtEl>
                                          <p:spTgt spid="9">
                                            <p:txEl>
                                              <p:pRg st="6" end="6"/>
                                            </p:txEl>
                                          </p:spTgt>
                                        </p:tgtEl>
                                      </p:cBhvr>
                                    </p:animEffect>
                                  </p:childTnLst>
                                </p:cTn>
                              </p:par>
                              <p:par>
                                <p:cTn id="25" presetID="10" presetClass="entr" presetSubtype="0" fill="hold" nodeType="withEffect">
                                  <p:stCondLst>
                                    <p:cond delay="1800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3000"/>
                                        <p:tgtEl>
                                          <p:spTgt spid="9">
                                            <p:txEl>
                                              <p:pRg st="7" end="7"/>
                                            </p:txEl>
                                          </p:spTgt>
                                        </p:tgtEl>
                                      </p:cBhvr>
                                    </p:animEffect>
                                  </p:childTnLst>
                                </p:cTn>
                              </p:par>
                              <p:par>
                                <p:cTn id="28" presetID="10" presetClass="entr" presetSubtype="0" fill="hold" nodeType="withEffect">
                                  <p:stCondLst>
                                    <p:cond delay="1800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fade">
                                      <p:cBhvr>
                                        <p:cTn id="30" dur="3000"/>
                                        <p:tgtEl>
                                          <p:spTgt spid="9">
                                            <p:txEl>
                                              <p:pRg st="8" end="8"/>
                                            </p:txEl>
                                          </p:spTgt>
                                        </p:tgtEl>
                                      </p:cBhvr>
                                    </p:animEffect>
                                  </p:childTnLst>
                                </p:cTn>
                              </p:par>
                              <p:par>
                                <p:cTn id="31" presetID="10" presetClass="entr" presetSubtype="0" fill="hold" nodeType="withEffect">
                                  <p:stCondLst>
                                    <p:cond delay="18000"/>
                                  </p:stCondLst>
                                  <p:childTnLst>
                                    <p:set>
                                      <p:cBhvr>
                                        <p:cTn id="32" dur="1" fill="hold">
                                          <p:stCondLst>
                                            <p:cond delay="0"/>
                                          </p:stCondLst>
                                        </p:cTn>
                                        <p:tgtEl>
                                          <p:spTgt spid="9">
                                            <p:txEl>
                                              <p:pRg st="9" end="9"/>
                                            </p:txEl>
                                          </p:spTgt>
                                        </p:tgtEl>
                                        <p:attrNameLst>
                                          <p:attrName>style.visibility</p:attrName>
                                        </p:attrNameLst>
                                      </p:cBhvr>
                                      <p:to>
                                        <p:strVal val="visible"/>
                                      </p:to>
                                    </p:set>
                                    <p:animEffect transition="in" filter="fade">
                                      <p:cBhvr>
                                        <p:cTn id="33" dur="30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458"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Choosing Controls</a:t>
            </a:r>
            <a:endParaRPr lang="en-US" dirty="0" smtClean="0"/>
          </a:p>
        </p:txBody>
      </p:sp>
      <p:sp>
        <p:nvSpPr>
          <p:cNvPr id="45060" name="Text Box 4"/>
          <p:cNvSpPr txBox="1">
            <a:spLocks noChangeArrowheads="1"/>
          </p:cNvSpPr>
          <p:nvPr/>
        </p:nvSpPr>
        <p:spPr bwMode="auto">
          <a:xfrm>
            <a:off x="395536" y="1196752"/>
            <a:ext cx="6153150" cy="584775"/>
          </a:xfrm>
          <a:prstGeom prst="rect">
            <a:avLst/>
          </a:prstGeom>
          <a:noFill/>
          <a:ln w="9525">
            <a:noFill/>
            <a:miter lim="800000"/>
            <a:headEnd/>
            <a:tailEnd/>
          </a:ln>
        </p:spPr>
        <p:txBody>
          <a:bodyPr wrap="square">
            <a:spAutoFit/>
          </a:bodyPr>
          <a:lstStyle/>
          <a:p>
            <a:pPr>
              <a:spcBef>
                <a:spcPct val="0"/>
              </a:spcBef>
              <a:buFontTx/>
              <a:buNone/>
            </a:pPr>
            <a:r>
              <a:rPr lang="en-US" sz="3200" dirty="0" smtClean="0">
                <a:solidFill>
                  <a:schemeClr val="tx1"/>
                </a:solidFill>
              </a:rPr>
              <a:t>1.  Concurrent controls</a:t>
            </a:r>
            <a:endParaRPr lang="en-US" sz="3200" dirty="0">
              <a:solidFill>
                <a:schemeClr val="tx1"/>
              </a:solidFill>
            </a:endParaRPr>
          </a:p>
        </p:txBody>
      </p:sp>
      <p:sp>
        <p:nvSpPr>
          <p:cNvPr id="13" name="Text Box 4"/>
          <p:cNvSpPr txBox="1">
            <a:spLocks noChangeArrowheads="1"/>
          </p:cNvSpPr>
          <p:nvPr/>
        </p:nvSpPr>
        <p:spPr bwMode="auto">
          <a:xfrm>
            <a:off x="395536" y="1764105"/>
            <a:ext cx="8748464" cy="584775"/>
          </a:xfrm>
          <a:prstGeom prst="rect">
            <a:avLst/>
          </a:prstGeom>
          <a:noFill/>
          <a:ln w="9525">
            <a:noFill/>
            <a:miter lim="800000"/>
            <a:headEnd/>
            <a:tailEnd/>
          </a:ln>
        </p:spPr>
        <p:txBody>
          <a:bodyPr wrap="square">
            <a:spAutoFit/>
          </a:bodyPr>
          <a:lstStyle/>
          <a:p>
            <a:pPr marL="514350" indent="-514350">
              <a:spcBef>
                <a:spcPct val="0"/>
              </a:spcBef>
              <a:buFontTx/>
              <a:buAutoNum type="arabicPeriod" startAt="2"/>
            </a:pPr>
            <a:r>
              <a:rPr lang="en-US" sz="3200" dirty="0" smtClean="0">
                <a:solidFill>
                  <a:schemeClr val="tx1"/>
                </a:solidFill>
              </a:rPr>
              <a:t>Non-concurrent (Historic) controls 	  </a:t>
            </a:r>
            <a:endParaRPr lang="en-US" sz="3200" dirty="0">
              <a:solidFill>
                <a:schemeClr val="tx1"/>
              </a:solidFill>
            </a:endParaRPr>
          </a:p>
        </p:txBody>
      </p:sp>
      <p:sp>
        <p:nvSpPr>
          <p:cNvPr id="8" name="Text Box 4"/>
          <p:cNvSpPr txBox="1">
            <a:spLocks noChangeArrowheads="1"/>
          </p:cNvSpPr>
          <p:nvPr/>
        </p:nvSpPr>
        <p:spPr bwMode="auto">
          <a:xfrm>
            <a:off x="395536" y="2348880"/>
            <a:ext cx="8748464" cy="584775"/>
          </a:xfrm>
          <a:prstGeom prst="rect">
            <a:avLst/>
          </a:prstGeom>
          <a:noFill/>
          <a:ln w="9525">
            <a:noFill/>
            <a:miter lim="800000"/>
            <a:headEnd/>
            <a:tailEnd/>
          </a:ln>
        </p:spPr>
        <p:txBody>
          <a:bodyPr wrap="square">
            <a:spAutoFit/>
          </a:bodyPr>
          <a:lstStyle/>
          <a:p>
            <a:pPr marL="514350" indent="-514350">
              <a:spcBef>
                <a:spcPct val="0"/>
              </a:spcBef>
              <a:buFont typeface="+mj-lt"/>
              <a:buAutoNum type="arabicPeriod" startAt="3"/>
            </a:pPr>
            <a:r>
              <a:rPr lang="en-US" sz="3200" dirty="0" smtClean="0">
                <a:solidFill>
                  <a:schemeClr val="accent2"/>
                </a:solidFill>
              </a:rPr>
              <a:t>Geographic controls</a:t>
            </a:r>
            <a:endParaRPr lang="en-US" sz="3200" dirty="0">
              <a:solidFill>
                <a:schemeClr val="accent2"/>
              </a:solidFill>
            </a:endParaRPr>
          </a:p>
        </p:txBody>
      </p:sp>
      <p:sp>
        <p:nvSpPr>
          <p:cNvPr id="9" name="Text Box 4"/>
          <p:cNvSpPr txBox="1">
            <a:spLocks noChangeArrowheads="1"/>
          </p:cNvSpPr>
          <p:nvPr/>
        </p:nvSpPr>
        <p:spPr bwMode="auto">
          <a:xfrm>
            <a:off x="1043608" y="3937699"/>
            <a:ext cx="7848872" cy="523220"/>
          </a:xfrm>
          <a:prstGeom prst="rect">
            <a:avLst/>
          </a:prstGeom>
          <a:noFill/>
          <a:ln w="9525">
            <a:noFill/>
            <a:miter lim="800000"/>
            <a:headEnd/>
            <a:tailEnd/>
          </a:ln>
        </p:spPr>
        <p:txBody>
          <a:bodyPr wrap="square">
            <a:spAutoFit/>
          </a:bodyPr>
          <a:lstStyle/>
          <a:p>
            <a:pPr>
              <a:spcBef>
                <a:spcPct val="0"/>
              </a:spcBef>
              <a:buFontTx/>
              <a:buNone/>
            </a:pPr>
            <a:r>
              <a:rPr lang="en-US" sz="2800" dirty="0" smtClean="0">
                <a:solidFill>
                  <a:srgbClr val="7030A0"/>
                </a:solidFill>
              </a:rPr>
              <a:t>b)  Implies Different:</a:t>
            </a:r>
            <a:endParaRPr lang="en-US" sz="2800" dirty="0">
              <a:solidFill>
                <a:srgbClr val="7030A0"/>
              </a:solidFill>
            </a:endParaRPr>
          </a:p>
        </p:txBody>
      </p:sp>
      <p:sp>
        <p:nvSpPr>
          <p:cNvPr id="14" name="Text Box 4"/>
          <p:cNvSpPr txBox="1">
            <a:spLocks noChangeArrowheads="1"/>
          </p:cNvSpPr>
          <p:nvPr/>
        </p:nvSpPr>
        <p:spPr bwMode="auto">
          <a:xfrm>
            <a:off x="1043608" y="2945264"/>
            <a:ext cx="7848872" cy="954107"/>
          </a:xfrm>
          <a:prstGeom prst="rect">
            <a:avLst/>
          </a:prstGeom>
          <a:noFill/>
          <a:ln w="9525">
            <a:noFill/>
            <a:miter lim="800000"/>
            <a:headEnd/>
            <a:tailEnd/>
          </a:ln>
        </p:spPr>
        <p:txBody>
          <a:bodyPr wrap="square">
            <a:spAutoFit/>
          </a:bodyPr>
          <a:lstStyle/>
          <a:p>
            <a:pPr marL="514350" indent="-514350">
              <a:spcBef>
                <a:spcPct val="0"/>
              </a:spcBef>
              <a:buFontTx/>
              <a:buAutoNum type="alphaLcParenR"/>
            </a:pPr>
            <a:r>
              <a:rPr lang="en-US" sz="2800" dirty="0" smtClean="0">
                <a:solidFill>
                  <a:srgbClr val="7030A0"/>
                </a:solidFill>
              </a:rPr>
              <a:t>From other hospitals or locations than where </a:t>
            </a:r>
          </a:p>
          <a:p>
            <a:pPr marL="514350" indent="-514350">
              <a:spcBef>
                <a:spcPct val="0"/>
              </a:spcBef>
              <a:buNone/>
            </a:pPr>
            <a:r>
              <a:rPr lang="en-US" sz="2800" dirty="0" smtClean="0">
                <a:solidFill>
                  <a:srgbClr val="7030A0"/>
                </a:solidFill>
              </a:rPr>
              <a:t>      the new treatment is tested</a:t>
            </a:r>
            <a:endParaRPr lang="en-US" sz="2800" dirty="0">
              <a:solidFill>
                <a:srgbClr val="7030A0"/>
              </a:solidFill>
            </a:endParaRPr>
          </a:p>
        </p:txBody>
      </p:sp>
      <p:grpSp>
        <p:nvGrpSpPr>
          <p:cNvPr id="2" name="Group 1"/>
          <p:cNvGrpSpPr/>
          <p:nvPr/>
        </p:nvGrpSpPr>
        <p:grpSpPr>
          <a:xfrm>
            <a:off x="1763688" y="4388911"/>
            <a:ext cx="6984776" cy="1015663"/>
            <a:chOff x="1763688" y="4388911"/>
            <a:chExt cx="6984776" cy="1015663"/>
          </a:xfrm>
        </p:grpSpPr>
        <p:sp>
          <p:nvSpPr>
            <p:cNvPr id="10" name="Text Box 4"/>
            <p:cNvSpPr txBox="1">
              <a:spLocks noChangeArrowheads="1"/>
            </p:cNvSpPr>
            <p:nvPr/>
          </p:nvSpPr>
          <p:spPr bwMode="auto">
            <a:xfrm>
              <a:off x="1763688" y="4388911"/>
              <a:ext cx="6984776" cy="1015663"/>
            </a:xfrm>
            <a:prstGeom prst="rect">
              <a:avLst/>
            </a:prstGeom>
            <a:noFill/>
            <a:ln w="9525">
              <a:noFill/>
              <a:miter lim="800000"/>
              <a:headEnd/>
              <a:tailEnd/>
            </a:ln>
          </p:spPr>
          <p:txBody>
            <a:bodyPr wrap="square">
              <a:spAutoFit/>
            </a:bodyPr>
            <a:lstStyle/>
            <a:p>
              <a:pPr>
                <a:spcBef>
                  <a:spcPct val="0"/>
                </a:spcBef>
                <a:buFont typeface="Arial" pitchFamily="34" charset="0"/>
                <a:buChar char="•"/>
              </a:pPr>
              <a:r>
                <a:rPr lang="en-US" sz="2000" dirty="0" smtClean="0">
                  <a:solidFill>
                    <a:srgbClr val="00B050"/>
                  </a:solidFill>
                </a:rPr>
                <a:t>  Referral pattern</a:t>
              </a:r>
            </a:p>
            <a:p>
              <a:pPr>
                <a:spcBef>
                  <a:spcPct val="0"/>
                </a:spcBef>
                <a:buFont typeface="Arial" pitchFamily="34" charset="0"/>
                <a:buChar char="•"/>
              </a:pPr>
              <a:r>
                <a:rPr lang="en-US" sz="2000" dirty="0" smtClean="0">
                  <a:solidFill>
                    <a:srgbClr val="00B050"/>
                  </a:solidFill>
                </a:rPr>
                <a:t>  Staff       </a:t>
              </a:r>
              <a:r>
                <a:rPr lang="en-US" sz="2000" dirty="0" smtClean="0">
                  <a:solidFill>
                    <a:schemeClr val="tx1"/>
                  </a:solidFill>
                </a:rPr>
                <a:t>do things differently</a:t>
              </a:r>
            </a:p>
            <a:p>
              <a:pPr>
                <a:spcBef>
                  <a:spcPct val="0"/>
                </a:spcBef>
                <a:buFont typeface="Arial" pitchFamily="34" charset="0"/>
                <a:buChar char="•"/>
              </a:pPr>
              <a:r>
                <a:rPr lang="en-US" sz="2000" dirty="0" smtClean="0">
                  <a:solidFill>
                    <a:srgbClr val="00B050"/>
                  </a:solidFill>
                </a:rPr>
                <a:t>  Procedures, care  </a:t>
              </a:r>
              <a:endParaRPr lang="en-US" sz="2000" dirty="0">
                <a:solidFill>
                  <a:srgbClr val="00B050"/>
                </a:solidFill>
              </a:endParaRPr>
            </a:p>
          </p:txBody>
        </p:sp>
        <p:cxnSp>
          <p:nvCxnSpPr>
            <p:cNvPr id="17" name="Straight Arrow Connector 16"/>
            <p:cNvCxnSpPr/>
            <p:nvPr/>
          </p:nvCxnSpPr>
          <p:spPr bwMode="auto">
            <a:xfrm>
              <a:off x="2709952" y="4909800"/>
              <a:ext cx="288032" cy="1588"/>
            </a:xfrm>
            <a:prstGeom prst="straightConnector1">
              <a:avLst/>
            </a:prstGeom>
            <a:noFill/>
            <a:ln w="28575" cap="flat" cmpd="sng" algn="ctr">
              <a:solidFill>
                <a:schemeClr val="tx1"/>
              </a:solidFill>
              <a:prstDash val="solid"/>
              <a:round/>
              <a:headEnd type="none" w="med" len="med"/>
              <a:tailEnd type="arrow"/>
            </a:ln>
            <a:effectLst/>
          </p:spPr>
        </p:cxnSp>
      </p:grpSp>
      <p:sp>
        <p:nvSpPr>
          <p:cNvPr id="18" name="Text Box 4"/>
          <p:cNvSpPr txBox="1">
            <a:spLocks noChangeArrowheads="1"/>
          </p:cNvSpPr>
          <p:nvPr/>
        </p:nvSpPr>
        <p:spPr bwMode="auto">
          <a:xfrm>
            <a:off x="1043608" y="5373216"/>
            <a:ext cx="7848872" cy="830997"/>
          </a:xfrm>
          <a:prstGeom prst="rect">
            <a:avLst/>
          </a:prstGeom>
          <a:noFill/>
          <a:ln w="9525">
            <a:noFill/>
            <a:miter lim="800000"/>
            <a:headEnd/>
            <a:tailEnd/>
          </a:ln>
        </p:spPr>
        <p:txBody>
          <a:bodyPr wrap="square">
            <a:spAutoFit/>
          </a:bodyPr>
          <a:lstStyle/>
          <a:p>
            <a:pPr marL="514350" indent="-514350">
              <a:spcBef>
                <a:spcPct val="0"/>
              </a:spcBef>
              <a:buFont typeface="+mj-lt"/>
              <a:buAutoNum type="alphaLcParenR" startAt="3"/>
            </a:pPr>
            <a:r>
              <a:rPr lang="en-US" sz="2800" dirty="0" smtClean="0">
                <a:solidFill>
                  <a:schemeClr val="bg2"/>
                </a:solidFill>
              </a:rPr>
              <a:t>Example on geographic controls:</a:t>
            </a:r>
          </a:p>
          <a:p>
            <a:pPr marL="971550" lvl="1" indent="-514350">
              <a:spcBef>
                <a:spcPct val="0"/>
              </a:spcBef>
              <a:buFont typeface="Arial" pitchFamily="34" charset="0"/>
              <a:buChar char="•"/>
            </a:pPr>
            <a:r>
              <a:rPr lang="en-US" sz="2000" dirty="0" smtClean="0">
                <a:solidFill>
                  <a:schemeClr val="bg2"/>
                </a:solidFill>
              </a:rPr>
              <a:t>Huge differences in outcome (mortality)</a:t>
            </a:r>
            <a:endParaRPr lang="en-US" sz="20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000"/>
                                        <p:tgtEl>
                                          <p:spTgt spid="8"/>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0"/>
                                        <p:tgtEl>
                                          <p:spTgt spid="14"/>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nodeType="withEffect">
                                  <p:stCondLst>
                                    <p:cond delay="12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par>
                                <p:cTn id="19" presetID="10" presetClass="entr" presetSubtype="0" fill="hold" grpId="0" nodeType="withEffect">
                                  <p:stCondLst>
                                    <p:cond delay="16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4"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57200" y="76200"/>
            <a:ext cx="7772400" cy="1371600"/>
          </a:xfrm>
        </p:spPr>
        <p:txBody>
          <a:bodyPr/>
          <a:lstStyle/>
          <a:p>
            <a:r>
              <a:rPr lang="en-US" sz="2400" smtClean="0">
                <a:latin typeface="Arial" charset="0"/>
              </a:rPr>
              <a:t>Variation in prognosis by hospital:  the 21-day mortality from acute myocardial infarction for patients treated with anticoagulants in 22 hospitals.  Hospitals designated by an asterisk had less than 10 patients.</a:t>
            </a:r>
          </a:p>
        </p:txBody>
      </p:sp>
      <p:grpSp>
        <p:nvGrpSpPr>
          <p:cNvPr id="54275" name="Group 4"/>
          <p:cNvGrpSpPr>
            <a:grpSpLocks/>
          </p:cNvGrpSpPr>
          <p:nvPr/>
        </p:nvGrpSpPr>
        <p:grpSpPr bwMode="auto">
          <a:xfrm>
            <a:off x="127000" y="1676400"/>
            <a:ext cx="8837613" cy="5103813"/>
            <a:chOff x="1" y="1056"/>
            <a:chExt cx="5567" cy="3215"/>
          </a:xfrm>
        </p:grpSpPr>
        <p:grpSp>
          <p:nvGrpSpPr>
            <p:cNvPr id="54276" name="Group 5"/>
            <p:cNvGrpSpPr>
              <a:grpSpLocks/>
            </p:cNvGrpSpPr>
            <p:nvPr/>
          </p:nvGrpSpPr>
          <p:grpSpPr bwMode="auto">
            <a:xfrm>
              <a:off x="662" y="1056"/>
              <a:ext cx="4810" cy="2954"/>
              <a:chOff x="662" y="1056"/>
              <a:chExt cx="4810" cy="2954"/>
            </a:xfrm>
          </p:grpSpPr>
          <p:sp>
            <p:nvSpPr>
              <p:cNvPr id="54292" name="Text Box 6"/>
              <p:cNvSpPr txBox="1">
                <a:spLocks noChangeArrowheads="1"/>
              </p:cNvSpPr>
              <p:nvPr/>
            </p:nvSpPr>
            <p:spPr bwMode="auto">
              <a:xfrm>
                <a:off x="4876" y="3722"/>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grpSp>
            <p:nvGrpSpPr>
              <p:cNvPr id="54293" name="Group 7"/>
              <p:cNvGrpSpPr>
                <a:grpSpLocks/>
              </p:cNvGrpSpPr>
              <p:nvPr/>
            </p:nvGrpSpPr>
            <p:grpSpPr bwMode="auto">
              <a:xfrm>
                <a:off x="662" y="1056"/>
                <a:ext cx="4810" cy="2954"/>
                <a:chOff x="662" y="1056"/>
                <a:chExt cx="4810" cy="2954"/>
              </a:xfrm>
            </p:grpSpPr>
            <p:sp>
              <p:nvSpPr>
                <p:cNvPr id="54294" name="Text Box 8"/>
                <p:cNvSpPr txBox="1">
                  <a:spLocks noChangeArrowheads="1"/>
                </p:cNvSpPr>
                <p:nvPr/>
              </p:nvSpPr>
              <p:spPr bwMode="auto">
                <a:xfrm>
                  <a:off x="4992" y="3722"/>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sp>
              <p:nvSpPr>
                <p:cNvPr id="54295" name="Text Box 9"/>
                <p:cNvSpPr txBox="1">
                  <a:spLocks noChangeArrowheads="1"/>
                </p:cNvSpPr>
                <p:nvPr/>
              </p:nvSpPr>
              <p:spPr bwMode="auto">
                <a:xfrm>
                  <a:off x="5260" y="3722"/>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grpSp>
              <p:nvGrpSpPr>
                <p:cNvPr id="54296" name="Group 10"/>
                <p:cNvGrpSpPr>
                  <a:grpSpLocks/>
                </p:cNvGrpSpPr>
                <p:nvPr/>
              </p:nvGrpSpPr>
              <p:grpSpPr bwMode="auto">
                <a:xfrm>
                  <a:off x="662" y="1056"/>
                  <a:ext cx="4666" cy="2954"/>
                  <a:chOff x="662" y="1056"/>
                  <a:chExt cx="4666" cy="2954"/>
                </a:xfrm>
              </p:grpSpPr>
              <p:sp>
                <p:nvSpPr>
                  <p:cNvPr id="54314" name="Rectangle 11"/>
                  <p:cNvSpPr>
                    <a:spLocks noChangeArrowheads="1"/>
                  </p:cNvSpPr>
                  <p:nvPr/>
                </p:nvSpPr>
                <p:spPr bwMode="auto">
                  <a:xfrm>
                    <a:off x="672" y="1248"/>
                    <a:ext cx="192" cy="2688"/>
                  </a:xfrm>
                  <a:prstGeom prst="rect">
                    <a:avLst/>
                  </a:prstGeom>
                  <a:noFill/>
                  <a:ln w="22225">
                    <a:solidFill>
                      <a:schemeClr val="tx1"/>
                    </a:solidFill>
                    <a:miter lim="800000"/>
                    <a:headEnd/>
                    <a:tailEnd/>
                  </a:ln>
                </p:spPr>
                <p:txBody>
                  <a:bodyPr wrap="none" anchor="ctr"/>
                  <a:lstStyle/>
                  <a:p>
                    <a:endParaRPr lang="en-US"/>
                  </a:p>
                </p:txBody>
              </p:sp>
              <p:sp>
                <p:nvSpPr>
                  <p:cNvPr id="54315" name="Rectangle 12"/>
                  <p:cNvSpPr>
                    <a:spLocks noChangeArrowheads="1"/>
                  </p:cNvSpPr>
                  <p:nvPr/>
                </p:nvSpPr>
                <p:spPr bwMode="auto">
                  <a:xfrm>
                    <a:off x="912" y="2064"/>
                    <a:ext cx="192" cy="1872"/>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16" name="Rectangle 13"/>
                  <p:cNvSpPr>
                    <a:spLocks noChangeArrowheads="1"/>
                  </p:cNvSpPr>
                  <p:nvPr/>
                </p:nvSpPr>
                <p:spPr bwMode="auto">
                  <a:xfrm>
                    <a:off x="1152" y="2400"/>
                    <a:ext cx="192" cy="1536"/>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17" name="Rectangle 14"/>
                  <p:cNvSpPr>
                    <a:spLocks noChangeArrowheads="1"/>
                  </p:cNvSpPr>
                  <p:nvPr/>
                </p:nvSpPr>
                <p:spPr bwMode="auto">
                  <a:xfrm>
                    <a:off x="1392" y="3024"/>
                    <a:ext cx="192" cy="912"/>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18" name="Rectangle 15"/>
                  <p:cNvSpPr>
                    <a:spLocks noChangeArrowheads="1"/>
                  </p:cNvSpPr>
                  <p:nvPr/>
                </p:nvSpPr>
                <p:spPr bwMode="auto">
                  <a:xfrm>
                    <a:off x="1632" y="3072"/>
                    <a:ext cx="192" cy="864"/>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19" name="Rectangle 16"/>
                  <p:cNvSpPr>
                    <a:spLocks noChangeArrowheads="1"/>
                  </p:cNvSpPr>
                  <p:nvPr/>
                </p:nvSpPr>
                <p:spPr bwMode="auto">
                  <a:xfrm>
                    <a:off x="1872" y="3120"/>
                    <a:ext cx="192" cy="816"/>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20" name="Rectangle 17"/>
                  <p:cNvSpPr>
                    <a:spLocks noChangeArrowheads="1"/>
                  </p:cNvSpPr>
                  <p:nvPr/>
                </p:nvSpPr>
                <p:spPr bwMode="auto">
                  <a:xfrm>
                    <a:off x="2112" y="3168"/>
                    <a:ext cx="192" cy="768"/>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21" name="Rectangle 18"/>
                  <p:cNvSpPr>
                    <a:spLocks noChangeArrowheads="1"/>
                  </p:cNvSpPr>
                  <p:nvPr/>
                </p:nvSpPr>
                <p:spPr bwMode="auto">
                  <a:xfrm>
                    <a:off x="2352" y="3264"/>
                    <a:ext cx="192" cy="672"/>
                  </a:xfrm>
                  <a:prstGeom prst="rect">
                    <a:avLst/>
                  </a:prstGeom>
                  <a:noFill/>
                  <a:ln w="22225">
                    <a:solidFill>
                      <a:schemeClr val="tx1"/>
                    </a:solidFill>
                    <a:miter lim="800000"/>
                    <a:headEnd/>
                    <a:tailEnd/>
                  </a:ln>
                </p:spPr>
                <p:txBody>
                  <a:bodyPr wrap="none" anchor="ctr"/>
                  <a:lstStyle/>
                  <a:p>
                    <a:pPr algn="ctr">
                      <a:spcBef>
                        <a:spcPct val="0"/>
                      </a:spcBef>
                      <a:buFontTx/>
                      <a:buNone/>
                    </a:pPr>
                    <a:endParaRPr lang="en-US" sz="2400">
                      <a:solidFill>
                        <a:schemeClr val="tx1"/>
                      </a:solidFill>
                      <a:latin typeface="Times New Roman" pitchFamily="18" charset="0"/>
                    </a:endParaRPr>
                  </a:p>
                </p:txBody>
              </p:sp>
              <p:sp>
                <p:nvSpPr>
                  <p:cNvPr id="54322" name="Rectangle 19"/>
                  <p:cNvSpPr>
                    <a:spLocks noChangeArrowheads="1"/>
                  </p:cNvSpPr>
                  <p:nvPr/>
                </p:nvSpPr>
                <p:spPr bwMode="auto">
                  <a:xfrm>
                    <a:off x="2592" y="3264"/>
                    <a:ext cx="192" cy="672"/>
                  </a:xfrm>
                  <a:prstGeom prst="rect">
                    <a:avLst/>
                  </a:prstGeom>
                  <a:noFill/>
                  <a:ln w="22225">
                    <a:solidFill>
                      <a:schemeClr val="tx1"/>
                    </a:solidFill>
                    <a:miter lim="800000"/>
                    <a:headEnd/>
                    <a:tailEnd/>
                  </a:ln>
                </p:spPr>
                <p:txBody>
                  <a:bodyPr wrap="none" anchor="ctr"/>
                  <a:lstStyle/>
                  <a:p>
                    <a:endParaRPr lang="en-US"/>
                  </a:p>
                </p:txBody>
              </p:sp>
              <p:sp>
                <p:nvSpPr>
                  <p:cNvPr id="54323" name="Rectangle 20"/>
                  <p:cNvSpPr>
                    <a:spLocks noChangeArrowheads="1"/>
                  </p:cNvSpPr>
                  <p:nvPr/>
                </p:nvSpPr>
                <p:spPr bwMode="auto">
                  <a:xfrm>
                    <a:off x="2832" y="3264"/>
                    <a:ext cx="192" cy="672"/>
                  </a:xfrm>
                  <a:prstGeom prst="rect">
                    <a:avLst/>
                  </a:prstGeom>
                  <a:noFill/>
                  <a:ln w="22225">
                    <a:solidFill>
                      <a:schemeClr val="tx1"/>
                    </a:solidFill>
                    <a:miter lim="800000"/>
                    <a:headEnd/>
                    <a:tailEnd/>
                  </a:ln>
                </p:spPr>
                <p:txBody>
                  <a:bodyPr wrap="none" anchor="ctr"/>
                  <a:lstStyle/>
                  <a:p>
                    <a:endParaRPr lang="en-US"/>
                  </a:p>
                </p:txBody>
              </p:sp>
              <p:sp>
                <p:nvSpPr>
                  <p:cNvPr id="54324" name="Rectangle 21"/>
                  <p:cNvSpPr>
                    <a:spLocks noChangeArrowheads="1"/>
                  </p:cNvSpPr>
                  <p:nvPr/>
                </p:nvSpPr>
                <p:spPr bwMode="auto">
                  <a:xfrm>
                    <a:off x="3072" y="3312"/>
                    <a:ext cx="192" cy="624"/>
                  </a:xfrm>
                  <a:prstGeom prst="rect">
                    <a:avLst/>
                  </a:prstGeom>
                  <a:noFill/>
                  <a:ln w="22225">
                    <a:solidFill>
                      <a:schemeClr val="tx1"/>
                    </a:solidFill>
                    <a:miter lim="800000"/>
                    <a:headEnd/>
                    <a:tailEnd/>
                  </a:ln>
                </p:spPr>
                <p:txBody>
                  <a:bodyPr wrap="none" anchor="ctr"/>
                  <a:lstStyle/>
                  <a:p>
                    <a:endParaRPr lang="en-US"/>
                  </a:p>
                </p:txBody>
              </p:sp>
              <p:sp>
                <p:nvSpPr>
                  <p:cNvPr id="54325" name="Rectangle 22"/>
                  <p:cNvSpPr>
                    <a:spLocks noChangeArrowheads="1"/>
                  </p:cNvSpPr>
                  <p:nvPr/>
                </p:nvSpPr>
                <p:spPr bwMode="auto">
                  <a:xfrm>
                    <a:off x="3312" y="3360"/>
                    <a:ext cx="192" cy="576"/>
                  </a:xfrm>
                  <a:prstGeom prst="rect">
                    <a:avLst/>
                  </a:prstGeom>
                  <a:noFill/>
                  <a:ln w="22225">
                    <a:solidFill>
                      <a:schemeClr val="tx1"/>
                    </a:solidFill>
                    <a:miter lim="800000"/>
                    <a:headEnd/>
                    <a:tailEnd/>
                  </a:ln>
                </p:spPr>
                <p:txBody>
                  <a:bodyPr wrap="none" anchor="ctr"/>
                  <a:lstStyle/>
                  <a:p>
                    <a:endParaRPr lang="en-US"/>
                  </a:p>
                </p:txBody>
              </p:sp>
              <p:sp>
                <p:nvSpPr>
                  <p:cNvPr id="54326" name="Rectangle 23"/>
                  <p:cNvSpPr>
                    <a:spLocks noChangeArrowheads="1"/>
                  </p:cNvSpPr>
                  <p:nvPr/>
                </p:nvSpPr>
                <p:spPr bwMode="auto">
                  <a:xfrm>
                    <a:off x="3552" y="3408"/>
                    <a:ext cx="192" cy="528"/>
                  </a:xfrm>
                  <a:prstGeom prst="rect">
                    <a:avLst/>
                  </a:prstGeom>
                  <a:noFill/>
                  <a:ln w="22225">
                    <a:solidFill>
                      <a:schemeClr val="tx1"/>
                    </a:solidFill>
                    <a:miter lim="800000"/>
                    <a:headEnd/>
                    <a:tailEnd/>
                  </a:ln>
                </p:spPr>
                <p:txBody>
                  <a:bodyPr wrap="none" anchor="ctr"/>
                  <a:lstStyle/>
                  <a:p>
                    <a:endParaRPr lang="en-US"/>
                  </a:p>
                </p:txBody>
              </p:sp>
              <p:sp>
                <p:nvSpPr>
                  <p:cNvPr id="54327" name="Rectangle 24"/>
                  <p:cNvSpPr>
                    <a:spLocks noChangeArrowheads="1"/>
                  </p:cNvSpPr>
                  <p:nvPr/>
                </p:nvSpPr>
                <p:spPr bwMode="auto">
                  <a:xfrm>
                    <a:off x="3792" y="3408"/>
                    <a:ext cx="192" cy="528"/>
                  </a:xfrm>
                  <a:prstGeom prst="rect">
                    <a:avLst/>
                  </a:prstGeom>
                  <a:noFill/>
                  <a:ln w="22225">
                    <a:solidFill>
                      <a:schemeClr val="tx1"/>
                    </a:solidFill>
                    <a:miter lim="800000"/>
                    <a:headEnd/>
                    <a:tailEnd/>
                  </a:ln>
                </p:spPr>
                <p:txBody>
                  <a:bodyPr wrap="none" anchor="ctr"/>
                  <a:lstStyle/>
                  <a:p>
                    <a:endParaRPr lang="en-US"/>
                  </a:p>
                </p:txBody>
              </p:sp>
              <p:sp>
                <p:nvSpPr>
                  <p:cNvPr id="54328" name="Rectangle 25"/>
                  <p:cNvSpPr>
                    <a:spLocks noChangeArrowheads="1"/>
                  </p:cNvSpPr>
                  <p:nvPr/>
                </p:nvSpPr>
                <p:spPr bwMode="auto">
                  <a:xfrm>
                    <a:off x="4032" y="3456"/>
                    <a:ext cx="192" cy="480"/>
                  </a:xfrm>
                  <a:prstGeom prst="rect">
                    <a:avLst/>
                  </a:prstGeom>
                  <a:noFill/>
                  <a:ln w="22225">
                    <a:solidFill>
                      <a:schemeClr val="tx1"/>
                    </a:solidFill>
                    <a:miter lim="800000"/>
                    <a:headEnd/>
                    <a:tailEnd/>
                  </a:ln>
                </p:spPr>
                <p:txBody>
                  <a:bodyPr wrap="none" anchor="ctr"/>
                  <a:lstStyle/>
                  <a:p>
                    <a:endParaRPr lang="en-US"/>
                  </a:p>
                </p:txBody>
              </p:sp>
              <p:sp>
                <p:nvSpPr>
                  <p:cNvPr id="54329" name="Rectangle 26"/>
                  <p:cNvSpPr>
                    <a:spLocks noChangeArrowheads="1"/>
                  </p:cNvSpPr>
                  <p:nvPr/>
                </p:nvSpPr>
                <p:spPr bwMode="auto">
                  <a:xfrm>
                    <a:off x="4272" y="3504"/>
                    <a:ext cx="192" cy="432"/>
                  </a:xfrm>
                  <a:prstGeom prst="rect">
                    <a:avLst/>
                  </a:prstGeom>
                  <a:noFill/>
                  <a:ln w="22225">
                    <a:solidFill>
                      <a:schemeClr val="tx1"/>
                    </a:solidFill>
                    <a:miter lim="800000"/>
                    <a:headEnd/>
                    <a:tailEnd/>
                  </a:ln>
                </p:spPr>
                <p:txBody>
                  <a:bodyPr wrap="none" anchor="ctr"/>
                  <a:lstStyle/>
                  <a:p>
                    <a:endParaRPr lang="en-US"/>
                  </a:p>
                </p:txBody>
              </p:sp>
              <p:sp>
                <p:nvSpPr>
                  <p:cNvPr id="54330" name="Rectangle 27"/>
                  <p:cNvSpPr>
                    <a:spLocks noChangeArrowheads="1"/>
                  </p:cNvSpPr>
                  <p:nvPr/>
                </p:nvSpPr>
                <p:spPr bwMode="auto">
                  <a:xfrm>
                    <a:off x="4512" y="3504"/>
                    <a:ext cx="192" cy="432"/>
                  </a:xfrm>
                  <a:prstGeom prst="rect">
                    <a:avLst/>
                  </a:prstGeom>
                  <a:noFill/>
                  <a:ln w="22225">
                    <a:solidFill>
                      <a:schemeClr val="tx1"/>
                    </a:solidFill>
                    <a:miter lim="800000"/>
                    <a:headEnd/>
                    <a:tailEnd/>
                  </a:ln>
                </p:spPr>
                <p:txBody>
                  <a:bodyPr wrap="none" anchor="ctr"/>
                  <a:lstStyle/>
                  <a:p>
                    <a:endParaRPr lang="en-US"/>
                  </a:p>
                </p:txBody>
              </p:sp>
              <p:sp>
                <p:nvSpPr>
                  <p:cNvPr id="54331" name="Text Box 28"/>
                  <p:cNvSpPr txBox="1">
                    <a:spLocks noChangeArrowheads="1"/>
                  </p:cNvSpPr>
                  <p:nvPr/>
                </p:nvSpPr>
                <p:spPr bwMode="auto">
                  <a:xfrm>
                    <a:off x="4752" y="3722"/>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sp>
                <p:nvSpPr>
                  <p:cNvPr id="54332" name="Text Box 29"/>
                  <p:cNvSpPr txBox="1">
                    <a:spLocks noChangeArrowheads="1"/>
                  </p:cNvSpPr>
                  <p:nvPr/>
                </p:nvSpPr>
                <p:spPr bwMode="auto">
                  <a:xfrm>
                    <a:off x="5116" y="3722"/>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sp>
                <p:nvSpPr>
                  <p:cNvPr id="54333" name="Text Box 30"/>
                  <p:cNvSpPr txBox="1">
                    <a:spLocks noChangeArrowheads="1"/>
                  </p:cNvSpPr>
                  <p:nvPr/>
                </p:nvSpPr>
                <p:spPr bwMode="auto">
                  <a:xfrm>
                    <a:off x="662" y="1056"/>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sp>
                <p:nvSpPr>
                  <p:cNvPr id="54334" name="Text Box 31"/>
                  <p:cNvSpPr txBox="1">
                    <a:spLocks noChangeArrowheads="1"/>
                  </p:cNvSpPr>
                  <p:nvPr/>
                </p:nvSpPr>
                <p:spPr bwMode="auto">
                  <a:xfrm>
                    <a:off x="912" y="1872"/>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sp>
                <p:nvSpPr>
                  <p:cNvPr id="54335" name="Text Box 32"/>
                  <p:cNvSpPr txBox="1">
                    <a:spLocks noChangeArrowheads="1"/>
                  </p:cNvSpPr>
                  <p:nvPr/>
                </p:nvSpPr>
                <p:spPr bwMode="auto">
                  <a:xfrm>
                    <a:off x="2092" y="2976"/>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a:t>
                    </a:r>
                  </a:p>
                </p:txBody>
              </p:sp>
            </p:grpSp>
            <p:sp>
              <p:nvSpPr>
                <p:cNvPr id="54297" name="Text Box 33"/>
                <p:cNvSpPr txBox="1">
                  <a:spLocks noChangeArrowheads="1"/>
                </p:cNvSpPr>
                <p:nvPr/>
              </p:nvSpPr>
              <p:spPr bwMode="auto">
                <a:xfrm>
                  <a:off x="672" y="3705"/>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a:t>
                  </a:r>
                  <a:endParaRPr lang="en-US" sz="2400">
                    <a:solidFill>
                      <a:schemeClr val="tx1"/>
                    </a:solidFill>
                    <a:latin typeface="Times New Roman" pitchFamily="18" charset="0"/>
                  </a:endParaRPr>
                </a:p>
              </p:txBody>
            </p:sp>
            <p:sp>
              <p:nvSpPr>
                <p:cNvPr id="54298" name="Text Box 34"/>
                <p:cNvSpPr txBox="1">
                  <a:spLocks noChangeArrowheads="1"/>
                </p:cNvSpPr>
                <p:nvPr/>
              </p:nvSpPr>
              <p:spPr bwMode="auto">
                <a:xfrm>
                  <a:off x="902" y="3705"/>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2</a:t>
                  </a:r>
                </a:p>
              </p:txBody>
            </p:sp>
            <p:sp>
              <p:nvSpPr>
                <p:cNvPr id="54299" name="Text Box 35"/>
                <p:cNvSpPr txBox="1">
                  <a:spLocks noChangeArrowheads="1"/>
                </p:cNvSpPr>
                <p:nvPr/>
              </p:nvSpPr>
              <p:spPr bwMode="auto">
                <a:xfrm>
                  <a:off x="1142"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3</a:t>
                  </a:r>
                  <a:endParaRPr lang="en-US" sz="2400">
                    <a:solidFill>
                      <a:schemeClr val="tx1"/>
                    </a:solidFill>
                    <a:latin typeface="Times New Roman" pitchFamily="18" charset="0"/>
                  </a:endParaRPr>
                </a:p>
              </p:txBody>
            </p:sp>
            <p:sp>
              <p:nvSpPr>
                <p:cNvPr id="54300" name="Text Box 36"/>
                <p:cNvSpPr txBox="1">
                  <a:spLocks noChangeArrowheads="1"/>
                </p:cNvSpPr>
                <p:nvPr/>
              </p:nvSpPr>
              <p:spPr bwMode="auto">
                <a:xfrm>
                  <a:off x="1392"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4</a:t>
                  </a:r>
                  <a:endParaRPr lang="en-US" sz="2400">
                    <a:solidFill>
                      <a:schemeClr val="tx1"/>
                    </a:solidFill>
                    <a:latin typeface="Times New Roman" pitchFamily="18" charset="0"/>
                  </a:endParaRPr>
                </a:p>
              </p:txBody>
            </p:sp>
            <p:sp>
              <p:nvSpPr>
                <p:cNvPr id="54301" name="Text Box 37"/>
                <p:cNvSpPr txBox="1">
                  <a:spLocks noChangeArrowheads="1"/>
                </p:cNvSpPr>
                <p:nvPr/>
              </p:nvSpPr>
              <p:spPr bwMode="auto">
                <a:xfrm>
                  <a:off x="1632"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5</a:t>
                  </a:r>
                  <a:endParaRPr lang="en-US" sz="2400">
                    <a:solidFill>
                      <a:schemeClr val="tx1"/>
                    </a:solidFill>
                    <a:latin typeface="Times New Roman" pitchFamily="18" charset="0"/>
                  </a:endParaRPr>
                </a:p>
              </p:txBody>
            </p:sp>
            <p:sp>
              <p:nvSpPr>
                <p:cNvPr id="54302" name="Text Box 38"/>
                <p:cNvSpPr txBox="1">
                  <a:spLocks noChangeArrowheads="1"/>
                </p:cNvSpPr>
                <p:nvPr/>
              </p:nvSpPr>
              <p:spPr bwMode="auto">
                <a:xfrm>
                  <a:off x="1882"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6</a:t>
                  </a:r>
                  <a:endParaRPr lang="en-US" sz="2400">
                    <a:solidFill>
                      <a:schemeClr val="tx1"/>
                    </a:solidFill>
                    <a:latin typeface="Times New Roman" pitchFamily="18" charset="0"/>
                  </a:endParaRPr>
                </a:p>
              </p:txBody>
            </p:sp>
            <p:sp>
              <p:nvSpPr>
                <p:cNvPr id="54303" name="Text Box 39"/>
                <p:cNvSpPr txBox="1">
                  <a:spLocks noChangeArrowheads="1"/>
                </p:cNvSpPr>
                <p:nvPr/>
              </p:nvSpPr>
              <p:spPr bwMode="auto">
                <a:xfrm>
                  <a:off x="2102"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7</a:t>
                  </a:r>
                  <a:endParaRPr lang="en-US" sz="2400">
                    <a:solidFill>
                      <a:schemeClr val="tx1"/>
                    </a:solidFill>
                    <a:latin typeface="Times New Roman" pitchFamily="18" charset="0"/>
                  </a:endParaRPr>
                </a:p>
              </p:txBody>
            </p:sp>
            <p:sp>
              <p:nvSpPr>
                <p:cNvPr id="54304" name="Text Box 40"/>
                <p:cNvSpPr txBox="1">
                  <a:spLocks noChangeArrowheads="1"/>
                </p:cNvSpPr>
                <p:nvPr/>
              </p:nvSpPr>
              <p:spPr bwMode="auto">
                <a:xfrm>
                  <a:off x="2342"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8</a:t>
                  </a:r>
                  <a:endParaRPr lang="en-US" sz="2400">
                    <a:solidFill>
                      <a:schemeClr val="tx1"/>
                    </a:solidFill>
                    <a:latin typeface="Times New Roman" pitchFamily="18" charset="0"/>
                  </a:endParaRPr>
                </a:p>
              </p:txBody>
            </p:sp>
            <p:sp>
              <p:nvSpPr>
                <p:cNvPr id="54305" name="Text Box 41"/>
                <p:cNvSpPr txBox="1">
                  <a:spLocks noChangeArrowheads="1"/>
                </p:cNvSpPr>
                <p:nvPr/>
              </p:nvSpPr>
              <p:spPr bwMode="auto">
                <a:xfrm>
                  <a:off x="2588" y="3702"/>
                  <a:ext cx="19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9</a:t>
                  </a:r>
                  <a:endParaRPr lang="en-US" sz="2400">
                    <a:solidFill>
                      <a:schemeClr val="tx1"/>
                    </a:solidFill>
                    <a:latin typeface="Times New Roman" pitchFamily="18" charset="0"/>
                  </a:endParaRPr>
                </a:p>
              </p:txBody>
            </p:sp>
            <p:sp>
              <p:nvSpPr>
                <p:cNvPr id="54306" name="Text Box 42"/>
                <p:cNvSpPr txBox="1">
                  <a:spLocks noChangeArrowheads="1"/>
                </p:cNvSpPr>
                <p:nvPr/>
              </p:nvSpPr>
              <p:spPr bwMode="auto">
                <a:xfrm>
                  <a:off x="2784"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10</a:t>
                  </a:r>
                  <a:endParaRPr lang="en-US" sz="2400">
                    <a:solidFill>
                      <a:schemeClr val="tx1"/>
                    </a:solidFill>
                    <a:latin typeface="Times New Roman" pitchFamily="18" charset="0"/>
                  </a:endParaRPr>
                </a:p>
              </p:txBody>
            </p:sp>
            <p:sp>
              <p:nvSpPr>
                <p:cNvPr id="54307" name="Text Box 43"/>
                <p:cNvSpPr txBox="1">
                  <a:spLocks noChangeArrowheads="1"/>
                </p:cNvSpPr>
                <p:nvPr/>
              </p:nvSpPr>
              <p:spPr bwMode="auto">
                <a:xfrm>
                  <a:off x="303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11</a:t>
                  </a:r>
                  <a:endParaRPr lang="en-US" sz="2400">
                    <a:solidFill>
                      <a:schemeClr val="tx1"/>
                    </a:solidFill>
                    <a:latin typeface="Times New Roman" pitchFamily="18" charset="0"/>
                  </a:endParaRPr>
                </a:p>
              </p:txBody>
            </p:sp>
            <p:sp>
              <p:nvSpPr>
                <p:cNvPr id="54308" name="Text Box 44"/>
                <p:cNvSpPr txBox="1">
                  <a:spLocks noChangeArrowheads="1"/>
                </p:cNvSpPr>
                <p:nvPr/>
              </p:nvSpPr>
              <p:spPr bwMode="auto">
                <a:xfrm>
                  <a:off x="327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12</a:t>
                  </a:r>
                  <a:endParaRPr lang="en-US" sz="2400">
                    <a:solidFill>
                      <a:schemeClr val="tx1"/>
                    </a:solidFill>
                    <a:latin typeface="Times New Roman" pitchFamily="18" charset="0"/>
                  </a:endParaRPr>
                </a:p>
              </p:txBody>
            </p:sp>
            <p:sp>
              <p:nvSpPr>
                <p:cNvPr id="54309" name="Text Box 45"/>
                <p:cNvSpPr txBox="1">
                  <a:spLocks noChangeArrowheads="1"/>
                </p:cNvSpPr>
                <p:nvPr/>
              </p:nvSpPr>
              <p:spPr bwMode="auto">
                <a:xfrm>
                  <a:off x="351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13</a:t>
                  </a:r>
                  <a:endParaRPr lang="en-US" sz="2400">
                    <a:solidFill>
                      <a:schemeClr val="tx1"/>
                    </a:solidFill>
                    <a:latin typeface="Times New Roman" pitchFamily="18" charset="0"/>
                  </a:endParaRPr>
                </a:p>
              </p:txBody>
            </p:sp>
            <p:sp>
              <p:nvSpPr>
                <p:cNvPr id="54310" name="Text Box 46"/>
                <p:cNvSpPr txBox="1">
                  <a:spLocks noChangeArrowheads="1"/>
                </p:cNvSpPr>
                <p:nvPr/>
              </p:nvSpPr>
              <p:spPr bwMode="auto">
                <a:xfrm>
                  <a:off x="399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15</a:t>
                  </a:r>
                  <a:endParaRPr lang="en-US" sz="2400">
                    <a:solidFill>
                      <a:schemeClr val="tx1"/>
                    </a:solidFill>
                    <a:latin typeface="Times New Roman" pitchFamily="18" charset="0"/>
                  </a:endParaRPr>
                </a:p>
              </p:txBody>
            </p:sp>
            <p:sp>
              <p:nvSpPr>
                <p:cNvPr id="54311" name="Text Box 47"/>
                <p:cNvSpPr txBox="1">
                  <a:spLocks noChangeArrowheads="1"/>
                </p:cNvSpPr>
                <p:nvPr/>
              </p:nvSpPr>
              <p:spPr bwMode="auto">
                <a:xfrm>
                  <a:off x="375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14</a:t>
                  </a:r>
                  <a:endParaRPr lang="en-US" sz="2400">
                    <a:solidFill>
                      <a:schemeClr val="tx1"/>
                    </a:solidFill>
                    <a:latin typeface="Times New Roman" pitchFamily="18" charset="0"/>
                  </a:endParaRPr>
                </a:p>
              </p:txBody>
            </p:sp>
            <p:sp>
              <p:nvSpPr>
                <p:cNvPr id="54312" name="Text Box 48"/>
                <p:cNvSpPr txBox="1">
                  <a:spLocks noChangeArrowheads="1"/>
                </p:cNvSpPr>
                <p:nvPr/>
              </p:nvSpPr>
              <p:spPr bwMode="auto">
                <a:xfrm>
                  <a:off x="423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16</a:t>
                  </a:r>
                  <a:endParaRPr lang="en-US" sz="2400">
                    <a:solidFill>
                      <a:schemeClr val="tx1"/>
                    </a:solidFill>
                    <a:latin typeface="Times New Roman" pitchFamily="18" charset="0"/>
                  </a:endParaRPr>
                </a:p>
              </p:txBody>
            </p:sp>
            <p:sp>
              <p:nvSpPr>
                <p:cNvPr id="54313" name="Text Box 49"/>
                <p:cNvSpPr txBox="1">
                  <a:spLocks noChangeArrowheads="1"/>
                </p:cNvSpPr>
                <p:nvPr/>
              </p:nvSpPr>
              <p:spPr bwMode="auto">
                <a:xfrm>
                  <a:off x="4476" y="3702"/>
                  <a:ext cx="276"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latin typeface="Times New Roman" pitchFamily="18" charset="0"/>
                    </a:rPr>
                    <a:t>17</a:t>
                  </a:r>
                  <a:endParaRPr lang="en-US" sz="2400">
                    <a:solidFill>
                      <a:schemeClr val="tx1"/>
                    </a:solidFill>
                    <a:latin typeface="Times New Roman" pitchFamily="18" charset="0"/>
                  </a:endParaRPr>
                </a:p>
              </p:txBody>
            </p:sp>
          </p:grpSp>
        </p:grpSp>
        <p:grpSp>
          <p:nvGrpSpPr>
            <p:cNvPr id="54277" name="Group 50"/>
            <p:cNvGrpSpPr>
              <a:grpSpLocks/>
            </p:cNvGrpSpPr>
            <p:nvPr/>
          </p:nvGrpSpPr>
          <p:grpSpPr bwMode="auto">
            <a:xfrm>
              <a:off x="1" y="1082"/>
              <a:ext cx="5567" cy="3189"/>
              <a:chOff x="1" y="1082"/>
              <a:chExt cx="5567" cy="3189"/>
            </a:xfrm>
          </p:grpSpPr>
          <p:grpSp>
            <p:nvGrpSpPr>
              <p:cNvPr id="54278" name="Group 51"/>
              <p:cNvGrpSpPr>
                <a:grpSpLocks/>
              </p:cNvGrpSpPr>
              <p:nvPr/>
            </p:nvGrpSpPr>
            <p:grpSpPr bwMode="auto">
              <a:xfrm>
                <a:off x="230" y="1082"/>
                <a:ext cx="5338" cy="3189"/>
                <a:chOff x="230" y="1082"/>
                <a:chExt cx="5338" cy="3189"/>
              </a:xfrm>
            </p:grpSpPr>
            <p:sp>
              <p:nvSpPr>
                <p:cNvPr id="54284" name="Line 52"/>
                <p:cNvSpPr>
                  <a:spLocks noChangeShapeType="1"/>
                </p:cNvSpPr>
                <p:nvPr/>
              </p:nvSpPr>
              <p:spPr bwMode="auto">
                <a:xfrm>
                  <a:off x="528" y="1152"/>
                  <a:ext cx="0" cy="2784"/>
                </a:xfrm>
                <a:prstGeom prst="line">
                  <a:avLst/>
                </a:prstGeom>
                <a:noFill/>
                <a:ln w="22225">
                  <a:solidFill>
                    <a:schemeClr val="tx1"/>
                  </a:solidFill>
                  <a:round/>
                  <a:headEnd/>
                  <a:tailEnd/>
                </a:ln>
              </p:spPr>
              <p:txBody>
                <a:bodyPr wrap="none" anchor="ctr"/>
                <a:lstStyle/>
                <a:p>
                  <a:endParaRPr lang="en-US"/>
                </a:p>
              </p:txBody>
            </p:sp>
            <p:sp>
              <p:nvSpPr>
                <p:cNvPr id="54285" name="Line 53"/>
                <p:cNvSpPr>
                  <a:spLocks noChangeShapeType="1"/>
                </p:cNvSpPr>
                <p:nvPr/>
              </p:nvSpPr>
              <p:spPr bwMode="auto">
                <a:xfrm>
                  <a:off x="528" y="3936"/>
                  <a:ext cx="5040" cy="0"/>
                </a:xfrm>
                <a:prstGeom prst="line">
                  <a:avLst/>
                </a:prstGeom>
                <a:noFill/>
                <a:ln w="22225">
                  <a:solidFill>
                    <a:schemeClr val="tx1"/>
                  </a:solidFill>
                  <a:round/>
                  <a:headEnd/>
                  <a:tailEnd/>
                </a:ln>
              </p:spPr>
              <p:txBody>
                <a:bodyPr wrap="none" anchor="ctr"/>
                <a:lstStyle/>
                <a:p>
                  <a:endParaRPr lang="en-US"/>
                </a:p>
              </p:txBody>
            </p:sp>
            <p:sp>
              <p:nvSpPr>
                <p:cNvPr id="54286" name="Text Box 54"/>
                <p:cNvSpPr txBox="1">
                  <a:spLocks noChangeArrowheads="1"/>
                </p:cNvSpPr>
                <p:nvPr/>
              </p:nvSpPr>
              <p:spPr bwMode="auto">
                <a:xfrm>
                  <a:off x="1299" y="3983"/>
                  <a:ext cx="3477"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HOSPITALS (in order of Mortality Rate)</a:t>
                  </a:r>
                </a:p>
              </p:txBody>
            </p:sp>
            <p:sp>
              <p:nvSpPr>
                <p:cNvPr id="54287" name="Text Box 55"/>
                <p:cNvSpPr txBox="1">
                  <a:spLocks noChangeArrowheads="1"/>
                </p:cNvSpPr>
                <p:nvPr/>
              </p:nvSpPr>
              <p:spPr bwMode="auto">
                <a:xfrm>
                  <a:off x="240" y="1082"/>
                  <a:ext cx="308"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40</a:t>
                  </a:r>
                </a:p>
              </p:txBody>
            </p:sp>
            <p:sp>
              <p:nvSpPr>
                <p:cNvPr id="54288" name="Text Box 56"/>
                <p:cNvSpPr txBox="1">
                  <a:spLocks noChangeArrowheads="1"/>
                </p:cNvSpPr>
                <p:nvPr/>
              </p:nvSpPr>
              <p:spPr bwMode="auto">
                <a:xfrm>
                  <a:off x="230" y="1776"/>
                  <a:ext cx="308"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30</a:t>
                  </a:r>
                </a:p>
              </p:txBody>
            </p:sp>
            <p:sp>
              <p:nvSpPr>
                <p:cNvPr id="54289" name="Text Box 57"/>
                <p:cNvSpPr txBox="1">
                  <a:spLocks noChangeArrowheads="1"/>
                </p:cNvSpPr>
                <p:nvPr/>
              </p:nvSpPr>
              <p:spPr bwMode="auto">
                <a:xfrm>
                  <a:off x="240" y="2448"/>
                  <a:ext cx="308"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20</a:t>
                  </a:r>
                </a:p>
              </p:txBody>
            </p:sp>
            <p:sp>
              <p:nvSpPr>
                <p:cNvPr id="54290" name="Text Box 58"/>
                <p:cNvSpPr txBox="1">
                  <a:spLocks noChangeArrowheads="1"/>
                </p:cNvSpPr>
                <p:nvPr/>
              </p:nvSpPr>
              <p:spPr bwMode="auto">
                <a:xfrm>
                  <a:off x="230" y="3120"/>
                  <a:ext cx="308"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10</a:t>
                  </a:r>
                </a:p>
              </p:txBody>
            </p:sp>
            <p:sp>
              <p:nvSpPr>
                <p:cNvPr id="54291" name="Text Box 59"/>
                <p:cNvSpPr txBox="1">
                  <a:spLocks noChangeArrowheads="1"/>
                </p:cNvSpPr>
                <p:nvPr/>
              </p:nvSpPr>
              <p:spPr bwMode="auto">
                <a:xfrm>
                  <a:off x="326" y="3770"/>
                  <a:ext cx="212"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0</a:t>
                  </a:r>
                </a:p>
              </p:txBody>
            </p:sp>
          </p:grpSp>
          <p:sp>
            <p:nvSpPr>
              <p:cNvPr id="54279" name="Line 60"/>
              <p:cNvSpPr>
                <a:spLocks noChangeShapeType="1"/>
              </p:cNvSpPr>
              <p:nvPr/>
            </p:nvSpPr>
            <p:spPr bwMode="auto">
              <a:xfrm>
                <a:off x="528" y="1248"/>
                <a:ext cx="96" cy="0"/>
              </a:xfrm>
              <a:prstGeom prst="line">
                <a:avLst/>
              </a:prstGeom>
              <a:noFill/>
              <a:ln w="22225">
                <a:solidFill>
                  <a:schemeClr val="tx1"/>
                </a:solidFill>
                <a:round/>
                <a:headEnd/>
                <a:tailEnd/>
              </a:ln>
            </p:spPr>
            <p:txBody>
              <a:bodyPr wrap="none" anchor="ctr"/>
              <a:lstStyle/>
              <a:p>
                <a:endParaRPr lang="en-US"/>
              </a:p>
            </p:txBody>
          </p:sp>
          <p:sp>
            <p:nvSpPr>
              <p:cNvPr id="54280" name="Line 61"/>
              <p:cNvSpPr>
                <a:spLocks noChangeShapeType="1"/>
              </p:cNvSpPr>
              <p:nvPr/>
            </p:nvSpPr>
            <p:spPr bwMode="auto">
              <a:xfrm>
                <a:off x="528" y="1920"/>
                <a:ext cx="96" cy="0"/>
              </a:xfrm>
              <a:prstGeom prst="line">
                <a:avLst/>
              </a:prstGeom>
              <a:noFill/>
              <a:ln w="22225">
                <a:solidFill>
                  <a:schemeClr val="tx1"/>
                </a:solidFill>
                <a:round/>
                <a:headEnd/>
                <a:tailEnd/>
              </a:ln>
            </p:spPr>
            <p:txBody>
              <a:bodyPr wrap="none" anchor="ctr"/>
              <a:lstStyle/>
              <a:p>
                <a:endParaRPr lang="en-US"/>
              </a:p>
            </p:txBody>
          </p:sp>
          <p:sp>
            <p:nvSpPr>
              <p:cNvPr id="54281" name="Line 62"/>
              <p:cNvSpPr>
                <a:spLocks noChangeShapeType="1"/>
              </p:cNvSpPr>
              <p:nvPr/>
            </p:nvSpPr>
            <p:spPr bwMode="auto">
              <a:xfrm>
                <a:off x="528" y="2592"/>
                <a:ext cx="96" cy="0"/>
              </a:xfrm>
              <a:prstGeom prst="line">
                <a:avLst/>
              </a:prstGeom>
              <a:noFill/>
              <a:ln w="22225">
                <a:solidFill>
                  <a:schemeClr val="tx1"/>
                </a:solidFill>
                <a:round/>
                <a:headEnd/>
                <a:tailEnd/>
              </a:ln>
            </p:spPr>
            <p:txBody>
              <a:bodyPr wrap="none" anchor="ctr"/>
              <a:lstStyle/>
              <a:p>
                <a:endParaRPr lang="en-US"/>
              </a:p>
            </p:txBody>
          </p:sp>
          <p:sp>
            <p:nvSpPr>
              <p:cNvPr id="54282" name="Line 63"/>
              <p:cNvSpPr>
                <a:spLocks noChangeShapeType="1"/>
              </p:cNvSpPr>
              <p:nvPr/>
            </p:nvSpPr>
            <p:spPr bwMode="auto">
              <a:xfrm>
                <a:off x="528" y="3264"/>
                <a:ext cx="96" cy="0"/>
              </a:xfrm>
              <a:prstGeom prst="line">
                <a:avLst/>
              </a:prstGeom>
              <a:noFill/>
              <a:ln w="22225">
                <a:solidFill>
                  <a:schemeClr val="tx1"/>
                </a:solidFill>
                <a:round/>
                <a:headEnd/>
                <a:tailEnd/>
              </a:ln>
            </p:spPr>
            <p:txBody>
              <a:bodyPr wrap="none" anchor="ctr"/>
              <a:lstStyle/>
              <a:p>
                <a:endParaRPr lang="en-US"/>
              </a:p>
            </p:txBody>
          </p:sp>
          <p:sp>
            <p:nvSpPr>
              <p:cNvPr id="54283" name="Text Box 64"/>
              <p:cNvSpPr txBox="1">
                <a:spLocks noChangeArrowheads="1"/>
              </p:cNvSpPr>
              <p:nvPr/>
            </p:nvSpPr>
            <p:spPr bwMode="auto">
              <a:xfrm rot="-5394743">
                <a:off x="-601" y="2416"/>
                <a:ext cx="1491" cy="288"/>
              </a:xfrm>
              <a:prstGeom prst="rect">
                <a:avLst/>
              </a:prstGeom>
              <a:noFill/>
              <a:ln w="9525">
                <a:noFill/>
                <a:miter lim="800000"/>
                <a:headEnd/>
                <a:tailEnd/>
              </a:ln>
            </p:spPr>
            <p:txBody>
              <a:bodyPr wrap="none">
                <a:spAutoFit/>
              </a:bodyPr>
              <a:lstStyle/>
              <a:p>
                <a:pPr marL="342900" indent="-342900">
                  <a:buFontTx/>
                  <a:buNone/>
                </a:pPr>
                <a:r>
                  <a:rPr lang="en-US" sz="2400">
                    <a:solidFill>
                      <a:schemeClr val="tx1"/>
                    </a:solidFill>
                  </a:rPr>
                  <a:t>%  MORTALITY</a:t>
                </a:r>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1746" name="Rectangle 2"/>
          <p:cNvSpPr>
            <a:spLocks noGrp="1" noChangeArrowheads="1"/>
          </p:cNvSpPr>
          <p:nvPr>
            <p:ph type="title" idx="4294967295"/>
          </p:nvPr>
        </p:nvSpPr>
        <p:spPr>
          <a:xfrm>
            <a:off x="685800" y="115888"/>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Treatment - to the controls?</a:t>
            </a:r>
          </a:p>
        </p:txBody>
      </p:sp>
      <p:sp>
        <p:nvSpPr>
          <p:cNvPr id="671747" name="Rectangle 3"/>
          <p:cNvSpPr>
            <a:spLocks noGrp="1" noChangeArrowheads="1"/>
          </p:cNvSpPr>
          <p:nvPr>
            <p:ph type="body" idx="4294967295"/>
          </p:nvPr>
        </p:nvSpPr>
        <p:spPr>
          <a:xfrm>
            <a:off x="107950" y="1125538"/>
            <a:ext cx="9036050" cy="5129212"/>
          </a:xfrm>
          <a:noFill/>
        </p:spPr>
        <p:txBody>
          <a:bodyPr>
            <a:spAutoFit/>
          </a:bodyPr>
          <a:lstStyle/>
          <a:p>
            <a:r>
              <a:rPr lang="en-US" sz="2800" dirty="0" smtClean="0">
                <a:solidFill>
                  <a:schemeClr val="accent2"/>
                </a:solidFill>
                <a:latin typeface="Arial" charset="0"/>
              </a:rPr>
              <a:t>No intervention</a:t>
            </a:r>
          </a:p>
          <a:p>
            <a:pPr>
              <a:buFontTx/>
              <a:buNone/>
            </a:pPr>
            <a:r>
              <a:rPr lang="nb-NO" sz="2800" dirty="0" smtClean="0">
                <a:latin typeface="Arial" charset="0"/>
              </a:rPr>
              <a:t>	  - </a:t>
            </a:r>
            <a:r>
              <a:rPr lang="nb-NO" sz="2400" dirty="0" smtClean="0">
                <a:latin typeface="Arial" charset="0"/>
              </a:rPr>
              <a:t>Do treated patients do better than those </a:t>
            </a:r>
            <a:r>
              <a:rPr lang="nb-NO" sz="2400" dirty="0" smtClean="0">
                <a:solidFill>
                  <a:srgbClr val="CC0066"/>
                </a:solidFill>
                <a:latin typeface="Arial" charset="0"/>
              </a:rPr>
              <a:t>without</a:t>
            </a:r>
            <a:r>
              <a:rPr lang="nb-NO" sz="2400" dirty="0" smtClean="0">
                <a:latin typeface="Arial" charset="0"/>
              </a:rPr>
              <a:t> treatment?</a:t>
            </a:r>
            <a:endParaRPr lang="en-US" sz="2800" dirty="0" smtClean="0">
              <a:latin typeface="Arial" charset="0"/>
            </a:endParaRPr>
          </a:p>
          <a:p>
            <a:r>
              <a:rPr lang="en-US" sz="2800" dirty="0" smtClean="0">
                <a:solidFill>
                  <a:schemeClr val="accent2"/>
                </a:solidFill>
                <a:latin typeface="Arial" charset="0"/>
              </a:rPr>
              <a:t>Observation (</a:t>
            </a:r>
            <a:r>
              <a:rPr lang="en-US" sz="2800" dirty="0" smtClean="0">
                <a:solidFill>
                  <a:schemeClr val="accent1"/>
                </a:solidFill>
                <a:latin typeface="Arial" charset="0"/>
              </a:rPr>
              <a:t>Hawthorne effect</a:t>
            </a:r>
            <a:r>
              <a:rPr lang="en-US" sz="2800" dirty="0" smtClean="0">
                <a:solidFill>
                  <a:schemeClr val="accent2"/>
                </a:solidFill>
                <a:latin typeface="Arial" charset="0"/>
              </a:rPr>
              <a:t>)</a:t>
            </a:r>
          </a:p>
          <a:p>
            <a:pPr>
              <a:buFontTx/>
              <a:buNone/>
            </a:pPr>
            <a:r>
              <a:rPr lang="nb-NO" sz="2400" dirty="0" smtClean="0">
                <a:latin typeface="Arial" charset="0"/>
              </a:rPr>
              <a:t>	  -  Do treated patients do better than those who are </a:t>
            </a:r>
            <a:r>
              <a:rPr lang="nb-NO" sz="2400" dirty="0" smtClean="0">
                <a:solidFill>
                  <a:srgbClr val="CC0066"/>
                </a:solidFill>
                <a:latin typeface="Arial" charset="0"/>
              </a:rPr>
              <a:t>merely 	observed</a:t>
            </a:r>
            <a:r>
              <a:rPr lang="nb-NO" sz="2400" dirty="0" smtClean="0">
                <a:latin typeface="Arial" charset="0"/>
              </a:rPr>
              <a:t>? </a:t>
            </a:r>
            <a:endParaRPr lang="en-US" sz="2400" dirty="0" smtClean="0">
              <a:latin typeface="Arial" charset="0"/>
            </a:endParaRPr>
          </a:p>
          <a:p>
            <a:r>
              <a:rPr lang="en-US" sz="2800" dirty="0" smtClean="0">
                <a:solidFill>
                  <a:schemeClr val="accent2"/>
                </a:solidFill>
                <a:latin typeface="Arial" charset="0"/>
              </a:rPr>
              <a:t>Placebo treatment</a:t>
            </a:r>
          </a:p>
          <a:p>
            <a:pPr>
              <a:buFontTx/>
              <a:buNone/>
            </a:pPr>
            <a:r>
              <a:rPr lang="nb-NO" sz="2800" dirty="0" smtClean="0">
                <a:latin typeface="Arial" charset="0"/>
              </a:rPr>
              <a:t>	</a:t>
            </a:r>
            <a:r>
              <a:rPr lang="nb-NO" sz="2400" dirty="0" smtClean="0">
                <a:latin typeface="Arial" charset="0"/>
              </a:rPr>
              <a:t>  -  Do treated patients do better than those who are given </a:t>
            </a:r>
            <a:r>
              <a:rPr lang="nb-NO" sz="2400" dirty="0" smtClean="0">
                <a:solidFill>
                  <a:srgbClr val="CC0066"/>
                </a:solidFill>
                <a:latin typeface="Arial" charset="0"/>
              </a:rPr>
              <a:t>an</a:t>
            </a:r>
            <a:r>
              <a:rPr lang="nb-NO" sz="2400" dirty="0" smtClean="0">
                <a:latin typeface="Arial" charset="0"/>
              </a:rPr>
              <a:t> 	</a:t>
            </a:r>
            <a:r>
              <a:rPr lang="nb-NO" sz="2400" dirty="0" smtClean="0">
                <a:solidFill>
                  <a:srgbClr val="CC0066"/>
                </a:solidFill>
                <a:latin typeface="Arial" charset="0"/>
              </a:rPr>
              <a:t>inert</a:t>
            </a:r>
            <a:r>
              <a:rPr lang="nb-NO" sz="2400" dirty="0" smtClean="0">
                <a:latin typeface="Arial" charset="0"/>
              </a:rPr>
              <a:t> substance (</a:t>
            </a:r>
            <a:r>
              <a:rPr lang="nb-NO" sz="2400" dirty="0" smtClean="0">
                <a:solidFill>
                  <a:schemeClr val="accent1"/>
                </a:solidFill>
                <a:latin typeface="Arial" charset="0"/>
              </a:rPr>
              <a:t>placebo</a:t>
            </a:r>
            <a:r>
              <a:rPr lang="nb-NO" sz="2400" dirty="0" smtClean="0">
                <a:latin typeface="Arial" charset="0"/>
              </a:rPr>
              <a:t>)?</a:t>
            </a:r>
            <a:endParaRPr lang="en-US" sz="2800" dirty="0" smtClean="0">
              <a:latin typeface="Arial" charset="0"/>
            </a:endParaRPr>
          </a:p>
          <a:p>
            <a:r>
              <a:rPr lang="en-US" sz="2800" dirty="0" smtClean="0">
                <a:solidFill>
                  <a:schemeClr val="accent2"/>
                </a:solidFill>
                <a:latin typeface="Arial" charset="0"/>
              </a:rPr>
              <a:t>Usual treatment</a:t>
            </a:r>
          </a:p>
          <a:p>
            <a:pPr>
              <a:buFontTx/>
              <a:buNone/>
            </a:pPr>
            <a:r>
              <a:rPr lang="nb-NO" sz="2800" dirty="0" smtClean="0">
                <a:latin typeface="Arial" charset="0"/>
              </a:rPr>
              <a:t>	</a:t>
            </a:r>
            <a:r>
              <a:rPr lang="nb-NO" sz="2400" dirty="0" smtClean="0">
                <a:latin typeface="Arial" charset="0"/>
              </a:rPr>
              <a:t>  - Do treated patients do better than those who are using the 	</a:t>
            </a:r>
            <a:r>
              <a:rPr lang="nb-NO" sz="2400" dirty="0" smtClean="0">
                <a:solidFill>
                  <a:srgbClr val="CC0066"/>
                </a:solidFill>
                <a:latin typeface="Arial" charset="0"/>
              </a:rPr>
              <a:t>current treatment</a:t>
            </a:r>
            <a:r>
              <a:rPr lang="nb-NO" sz="2400" dirty="0" smtClean="0">
                <a:latin typeface="Arial" charset="0"/>
              </a:rPr>
              <a:t>?</a:t>
            </a:r>
            <a:endParaRPr lang="en-US" sz="2800" dirty="0" smtClean="0">
              <a:latin typeface="Arial"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3"/>
                                        </p:tgtEl>
                                      </p:cBhvr>
                                    </p:cmd>
                                  </p:childTnLst>
                                </p:cTn>
                              </p:par>
                              <p:par>
                                <p:cTn id="7" presetID="22" presetClass="entr" presetSubtype="1" fill="hold" nodeType="withEffect">
                                  <p:stCondLst>
                                    <p:cond delay="6000"/>
                                  </p:stCondLst>
                                  <p:childTnLst>
                                    <p:set>
                                      <p:cBhvr>
                                        <p:cTn id="8" dur="1" fill="hold">
                                          <p:stCondLst>
                                            <p:cond delay="0"/>
                                          </p:stCondLst>
                                        </p:cTn>
                                        <p:tgtEl>
                                          <p:spTgt spid="671747">
                                            <p:txEl>
                                              <p:pRg st="0" end="0"/>
                                            </p:txEl>
                                          </p:spTgt>
                                        </p:tgtEl>
                                        <p:attrNameLst>
                                          <p:attrName>style.visibility</p:attrName>
                                        </p:attrNameLst>
                                      </p:cBhvr>
                                      <p:to>
                                        <p:strVal val="visible"/>
                                      </p:to>
                                    </p:set>
                                    <p:animEffect transition="in" filter="wipe(up)">
                                      <p:cBhvr>
                                        <p:cTn id="9" dur="3000"/>
                                        <p:tgtEl>
                                          <p:spTgt spid="671747">
                                            <p:txEl>
                                              <p:pRg st="0" end="0"/>
                                            </p:txEl>
                                          </p:spTgt>
                                        </p:tgtEl>
                                      </p:cBhvr>
                                    </p:animEffect>
                                  </p:childTnLst>
                                </p:cTn>
                              </p:par>
                              <p:par>
                                <p:cTn id="10" presetID="22" presetClass="entr" presetSubtype="1" fill="hold" nodeType="withEffect">
                                  <p:stCondLst>
                                    <p:cond delay="7000"/>
                                  </p:stCondLst>
                                  <p:childTnLst>
                                    <p:set>
                                      <p:cBhvr>
                                        <p:cTn id="11" dur="1" fill="hold">
                                          <p:stCondLst>
                                            <p:cond delay="0"/>
                                          </p:stCondLst>
                                        </p:cTn>
                                        <p:tgtEl>
                                          <p:spTgt spid="671747">
                                            <p:txEl>
                                              <p:pRg st="1" end="1"/>
                                            </p:txEl>
                                          </p:spTgt>
                                        </p:tgtEl>
                                        <p:attrNameLst>
                                          <p:attrName>style.visibility</p:attrName>
                                        </p:attrNameLst>
                                      </p:cBhvr>
                                      <p:to>
                                        <p:strVal val="visible"/>
                                      </p:to>
                                    </p:set>
                                    <p:animEffect transition="in" filter="wipe(up)">
                                      <p:cBhvr>
                                        <p:cTn id="12" dur="3000"/>
                                        <p:tgtEl>
                                          <p:spTgt spid="671747">
                                            <p:txEl>
                                              <p:pRg st="1" end="1"/>
                                            </p:txEl>
                                          </p:spTgt>
                                        </p:tgtEl>
                                      </p:cBhvr>
                                    </p:animEffect>
                                  </p:childTnLst>
                                </p:cTn>
                              </p:par>
                              <p:par>
                                <p:cTn id="13" presetID="22" presetClass="entr" presetSubtype="1" fill="hold" nodeType="withEffect">
                                  <p:stCondLst>
                                    <p:cond delay="10000"/>
                                  </p:stCondLst>
                                  <p:childTnLst>
                                    <p:set>
                                      <p:cBhvr>
                                        <p:cTn id="14" dur="1" fill="hold">
                                          <p:stCondLst>
                                            <p:cond delay="0"/>
                                          </p:stCondLst>
                                        </p:cTn>
                                        <p:tgtEl>
                                          <p:spTgt spid="671747">
                                            <p:txEl>
                                              <p:pRg st="2" end="2"/>
                                            </p:txEl>
                                          </p:spTgt>
                                        </p:tgtEl>
                                        <p:attrNameLst>
                                          <p:attrName>style.visibility</p:attrName>
                                        </p:attrNameLst>
                                      </p:cBhvr>
                                      <p:to>
                                        <p:strVal val="visible"/>
                                      </p:to>
                                    </p:set>
                                    <p:animEffect transition="in" filter="wipe(up)">
                                      <p:cBhvr>
                                        <p:cTn id="15" dur="3000"/>
                                        <p:tgtEl>
                                          <p:spTgt spid="671747">
                                            <p:txEl>
                                              <p:pRg st="2" end="2"/>
                                            </p:txEl>
                                          </p:spTgt>
                                        </p:tgtEl>
                                      </p:cBhvr>
                                    </p:animEffect>
                                  </p:childTnLst>
                                </p:cTn>
                              </p:par>
                              <p:par>
                                <p:cTn id="16" presetID="22" presetClass="entr" presetSubtype="1" fill="hold" nodeType="withEffect">
                                  <p:stCondLst>
                                    <p:cond delay="11000"/>
                                  </p:stCondLst>
                                  <p:childTnLst>
                                    <p:set>
                                      <p:cBhvr>
                                        <p:cTn id="17" dur="1" fill="hold">
                                          <p:stCondLst>
                                            <p:cond delay="0"/>
                                          </p:stCondLst>
                                        </p:cTn>
                                        <p:tgtEl>
                                          <p:spTgt spid="671747">
                                            <p:txEl>
                                              <p:pRg st="3" end="3"/>
                                            </p:txEl>
                                          </p:spTgt>
                                        </p:tgtEl>
                                        <p:attrNameLst>
                                          <p:attrName>style.visibility</p:attrName>
                                        </p:attrNameLst>
                                      </p:cBhvr>
                                      <p:to>
                                        <p:strVal val="visible"/>
                                      </p:to>
                                    </p:set>
                                    <p:animEffect transition="in" filter="wipe(up)">
                                      <p:cBhvr>
                                        <p:cTn id="18" dur="3000"/>
                                        <p:tgtEl>
                                          <p:spTgt spid="671747">
                                            <p:txEl>
                                              <p:pRg st="3" end="3"/>
                                            </p:txEl>
                                          </p:spTgt>
                                        </p:tgtEl>
                                      </p:cBhvr>
                                    </p:animEffect>
                                  </p:childTnLst>
                                </p:cTn>
                              </p:par>
                              <p:par>
                                <p:cTn id="19" presetID="22" presetClass="entr" presetSubtype="1" fill="hold" nodeType="withEffect">
                                  <p:stCondLst>
                                    <p:cond delay="14000"/>
                                  </p:stCondLst>
                                  <p:childTnLst>
                                    <p:set>
                                      <p:cBhvr>
                                        <p:cTn id="20" dur="1" fill="hold">
                                          <p:stCondLst>
                                            <p:cond delay="0"/>
                                          </p:stCondLst>
                                        </p:cTn>
                                        <p:tgtEl>
                                          <p:spTgt spid="671747">
                                            <p:txEl>
                                              <p:pRg st="4" end="4"/>
                                            </p:txEl>
                                          </p:spTgt>
                                        </p:tgtEl>
                                        <p:attrNameLst>
                                          <p:attrName>style.visibility</p:attrName>
                                        </p:attrNameLst>
                                      </p:cBhvr>
                                      <p:to>
                                        <p:strVal val="visible"/>
                                      </p:to>
                                    </p:set>
                                    <p:animEffect transition="in" filter="wipe(up)">
                                      <p:cBhvr>
                                        <p:cTn id="21" dur="3000"/>
                                        <p:tgtEl>
                                          <p:spTgt spid="671747">
                                            <p:txEl>
                                              <p:pRg st="4" end="4"/>
                                            </p:txEl>
                                          </p:spTgt>
                                        </p:tgtEl>
                                      </p:cBhvr>
                                    </p:animEffect>
                                  </p:childTnLst>
                                </p:cTn>
                              </p:par>
                              <p:par>
                                <p:cTn id="22" presetID="22" presetClass="entr" presetSubtype="1" fill="hold" nodeType="withEffect">
                                  <p:stCondLst>
                                    <p:cond delay="15000"/>
                                  </p:stCondLst>
                                  <p:childTnLst>
                                    <p:set>
                                      <p:cBhvr>
                                        <p:cTn id="23" dur="1" fill="hold">
                                          <p:stCondLst>
                                            <p:cond delay="0"/>
                                          </p:stCondLst>
                                        </p:cTn>
                                        <p:tgtEl>
                                          <p:spTgt spid="671747">
                                            <p:txEl>
                                              <p:pRg st="5" end="5"/>
                                            </p:txEl>
                                          </p:spTgt>
                                        </p:tgtEl>
                                        <p:attrNameLst>
                                          <p:attrName>style.visibility</p:attrName>
                                        </p:attrNameLst>
                                      </p:cBhvr>
                                      <p:to>
                                        <p:strVal val="visible"/>
                                      </p:to>
                                    </p:set>
                                    <p:animEffect transition="in" filter="wipe(up)">
                                      <p:cBhvr>
                                        <p:cTn id="24" dur="3000"/>
                                        <p:tgtEl>
                                          <p:spTgt spid="671747">
                                            <p:txEl>
                                              <p:pRg st="5" end="5"/>
                                            </p:txEl>
                                          </p:spTgt>
                                        </p:tgtEl>
                                      </p:cBhvr>
                                    </p:animEffect>
                                  </p:childTnLst>
                                </p:cTn>
                              </p:par>
                              <p:par>
                                <p:cTn id="25" presetID="22" presetClass="entr" presetSubtype="1" fill="hold" nodeType="withEffect">
                                  <p:stCondLst>
                                    <p:cond delay="18000"/>
                                  </p:stCondLst>
                                  <p:childTnLst>
                                    <p:set>
                                      <p:cBhvr>
                                        <p:cTn id="26" dur="1" fill="hold">
                                          <p:stCondLst>
                                            <p:cond delay="0"/>
                                          </p:stCondLst>
                                        </p:cTn>
                                        <p:tgtEl>
                                          <p:spTgt spid="671747">
                                            <p:txEl>
                                              <p:pRg st="6" end="6"/>
                                            </p:txEl>
                                          </p:spTgt>
                                        </p:tgtEl>
                                        <p:attrNameLst>
                                          <p:attrName>style.visibility</p:attrName>
                                        </p:attrNameLst>
                                      </p:cBhvr>
                                      <p:to>
                                        <p:strVal val="visible"/>
                                      </p:to>
                                    </p:set>
                                    <p:animEffect transition="in" filter="wipe(up)">
                                      <p:cBhvr>
                                        <p:cTn id="27" dur="3000"/>
                                        <p:tgtEl>
                                          <p:spTgt spid="671747">
                                            <p:txEl>
                                              <p:pRg st="6" end="6"/>
                                            </p:txEl>
                                          </p:spTgt>
                                        </p:tgtEl>
                                      </p:cBhvr>
                                    </p:animEffect>
                                  </p:childTnLst>
                                </p:cTn>
                              </p:par>
                              <p:par>
                                <p:cTn id="28" presetID="22" presetClass="entr" presetSubtype="1" fill="hold" nodeType="withEffect">
                                  <p:stCondLst>
                                    <p:cond delay="19000"/>
                                  </p:stCondLst>
                                  <p:childTnLst>
                                    <p:set>
                                      <p:cBhvr>
                                        <p:cTn id="29" dur="1" fill="hold">
                                          <p:stCondLst>
                                            <p:cond delay="0"/>
                                          </p:stCondLst>
                                        </p:cTn>
                                        <p:tgtEl>
                                          <p:spTgt spid="671747">
                                            <p:txEl>
                                              <p:pRg st="7" end="7"/>
                                            </p:txEl>
                                          </p:spTgt>
                                        </p:tgtEl>
                                        <p:attrNameLst>
                                          <p:attrName>style.visibility</p:attrName>
                                        </p:attrNameLst>
                                      </p:cBhvr>
                                      <p:to>
                                        <p:strVal val="visible"/>
                                      </p:to>
                                    </p:set>
                                    <p:animEffect transition="in" filter="wipe(up)">
                                      <p:cBhvr>
                                        <p:cTn id="30" dur="3000"/>
                                        <p:tgtEl>
                                          <p:spTgt spid="6717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1746" name="Rectangle 2"/>
          <p:cNvSpPr>
            <a:spLocks noGrp="1" noChangeArrowheads="1"/>
          </p:cNvSpPr>
          <p:nvPr>
            <p:ph type="title" idx="4294967295"/>
          </p:nvPr>
        </p:nvSpPr>
        <p:spPr>
          <a:xfrm>
            <a:off x="685800" y="115888"/>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Treatment - to the controls?</a:t>
            </a:r>
          </a:p>
        </p:txBody>
      </p:sp>
      <p:sp>
        <p:nvSpPr>
          <p:cNvPr id="671747" name="Rectangle 3"/>
          <p:cNvSpPr>
            <a:spLocks noGrp="1" noChangeArrowheads="1"/>
          </p:cNvSpPr>
          <p:nvPr>
            <p:ph type="body" idx="4294967295"/>
          </p:nvPr>
        </p:nvSpPr>
        <p:spPr>
          <a:xfrm>
            <a:off x="1331640" y="1899989"/>
            <a:ext cx="6480720" cy="2653034"/>
          </a:xfrm>
          <a:noFill/>
        </p:spPr>
        <p:txBody>
          <a:bodyPr wrap="square">
            <a:spAutoFit/>
          </a:bodyPr>
          <a:lstStyle/>
          <a:p>
            <a:pPr marL="0" indent="0">
              <a:buNone/>
            </a:pPr>
            <a:r>
              <a:rPr lang="en-US" b="1" u="sng" dirty="0" smtClean="0">
                <a:solidFill>
                  <a:schemeClr val="accent2"/>
                </a:solidFill>
                <a:latin typeface="Arial" charset="0"/>
              </a:rPr>
              <a:t>Unethical</a:t>
            </a:r>
            <a:r>
              <a:rPr lang="en-US" dirty="0" smtClean="0">
                <a:solidFill>
                  <a:schemeClr val="accent2"/>
                </a:solidFill>
                <a:latin typeface="Arial" charset="0"/>
              </a:rPr>
              <a:t> </a:t>
            </a:r>
          </a:p>
          <a:p>
            <a:pPr marL="0" indent="0">
              <a:buNone/>
            </a:pPr>
            <a:r>
              <a:rPr lang="en-US" dirty="0" smtClean="0">
                <a:solidFill>
                  <a:schemeClr val="accent2"/>
                </a:solidFill>
                <a:latin typeface="Arial" charset="0"/>
              </a:rPr>
              <a:t>not to give the usual treatment to the control group if there is an accepted treatment for the disease under study</a:t>
            </a:r>
            <a:endParaRPr lang="en-US" dirty="0" smtClean="0">
              <a:latin typeface="Arial"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838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323850" y="228600"/>
            <a:ext cx="8305800" cy="1143000"/>
          </a:xfrm>
        </p:spPr>
        <p:txBody>
          <a:bodyPr/>
          <a:lstStyle/>
          <a:p>
            <a:pPr>
              <a:lnSpc>
                <a:spcPct val="80000"/>
              </a:lnSpc>
            </a:pPr>
            <a:r>
              <a:rPr lang="en-US" sz="2800" smtClean="0">
                <a:latin typeface="Arial" charset="0"/>
              </a:rPr>
              <a:t>Total effects of treatment are the sum of spontaneous improvement, nonspecific responses, and the effects of specific treatments.</a:t>
            </a:r>
          </a:p>
        </p:txBody>
      </p:sp>
      <p:grpSp>
        <p:nvGrpSpPr>
          <p:cNvPr id="56323" name="Group 3"/>
          <p:cNvGrpSpPr>
            <a:grpSpLocks/>
          </p:cNvGrpSpPr>
          <p:nvPr/>
        </p:nvGrpSpPr>
        <p:grpSpPr bwMode="auto">
          <a:xfrm>
            <a:off x="133350" y="1989138"/>
            <a:ext cx="8840788" cy="4572000"/>
            <a:chOff x="95" y="1248"/>
            <a:chExt cx="5569" cy="2880"/>
          </a:xfrm>
        </p:grpSpPr>
        <p:sp>
          <p:nvSpPr>
            <p:cNvPr id="56343" name="Line 4"/>
            <p:cNvSpPr>
              <a:spLocks noChangeShapeType="1"/>
            </p:cNvSpPr>
            <p:nvPr/>
          </p:nvSpPr>
          <p:spPr bwMode="auto">
            <a:xfrm>
              <a:off x="576" y="1248"/>
              <a:ext cx="0" cy="2880"/>
            </a:xfrm>
            <a:prstGeom prst="line">
              <a:avLst/>
            </a:prstGeom>
            <a:noFill/>
            <a:ln w="22225">
              <a:solidFill>
                <a:schemeClr val="tx1"/>
              </a:solidFill>
              <a:round/>
              <a:headEnd/>
              <a:tailEnd/>
            </a:ln>
          </p:spPr>
          <p:txBody>
            <a:bodyPr wrap="none" anchor="ctr"/>
            <a:lstStyle/>
            <a:p>
              <a:endParaRPr lang="en-US"/>
            </a:p>
          </p:txBody>
        </p:sp>
        <p:sp>
          <p:nvSpPr>
            <p:cNvPr id="56344" name="Line 5"/>
            <p:cNvSpPr>
              <a:spLocks noChangeShapeType="1"/>
            </p:cNvSpPr>
            <p:nvPr/>
          </p:nvSpPr>
          <p:spPr bwMode="auto">
            <a:xfrm>
              <a:off x="576" y="4128"/>
              <a:ext cx="5088" cy="0"/>
            </a:xfrm>
            <a:prstGeom prst="line">
              <a:avLst/>
            </a:prstGeom>
            <a:noFill/>
            <a:ln w="22225">
              <a:solidFill>
                <a:schemeClr val="tx1"/>
              </a:solidFill>
              <a:round/>
              <a:headEnd/>
              <a:tailEnd/>
            </a:ln>
          </p:spPr>
          <p:txBody>
            <a:bodyPr wrap="none" anchor="ctr"/>
            <a:lstStyle/>
            <a:p>
              <a:endParaRPr lang="en-US"/>
            </a:p>
          </p:txBody>
        </p:sp>
        <p:sp>
          <p:nvSpPr>
            <p:cNvPr id="56345" name="Text Box 6"/>
            <p:cNvSpPr txBox="1">
              <a:spLocks noChangeArrowheads="1"/>
            </p:cNvSpPr>
            <p:nvPr/>
          </p:nvSpPr>
          <p:spPr bwMode="auto">
            <a:xfrm rot="-5365540">
              <a:off x="-833" y="2415"/>
              <a:ext cx="2260" cy="404"/>
            </a:xfrm>
            <a:prstGeom prst="rect">
              <a:avLst/>
            </a:prstGeom>
            <a:noFill/>
            <a:ln w="9525">
              <a:noFill/>
              <a:miter lim="800000"/>
              <a:headEnd/>
              <a:tailEnd/>
            </a:ln>
          </p:spPr>
          <p:txBody>
            <a:bodyPr wrap="none">
              <a:spAutoFit/>
            </a:bodyPr>
            <a:lstStyle/>
            <a:p>
              <a:pPr>
                <a:spcBef>
                  <a:spcPct val="0"/>
                </a:spcBef>
                <a:buFontTx/>
                <a:buNone/>
              </a:pPr>
              <a:r>
                <a:rPr lang="en-US" sz="3600">
                  <a:solidFill>
                    <a:schemeClr val="tx1"/>
                  </a:solidFill>
                </a:rPr>
                <a:t>IMPROVEMENT</a:t>
              </a:r>
            </a:p>
          </p:txBody>
        </p:sp>
        <p:sp>
          <p:nvSpPr>
            <p:cNvPr id="56346" name="Line 7"/>
            <p:cNvSpPr>
              <a:spLocks noChangeShapeType="1"/>
            </p:cNvSpPr>
            <p:nvPr/>
          </p:nvSpPr>
          <p:spPr bwMode="auto">
            <a:xfrm flipV="1">
              <a:off x="288" y="3744"/>
              <a:ext cx="0" cy="240"/>
            </a:xfrm>
            <a:prstGeom prst="line">
              <a:avLst/>
            </a:prstGeom>
            <a:noFill/>
            <a:ln w="22225">
              <a:solidFill>
                <a:schemeClr val="tx1"/>
              </a:solidFill>
              <a:round/>
              <a:headEnd/>
              <a:tailEnd/>
            </a:ln>
          </p:spPr>
          <p:txBody>
            <a:bodyPr wrap="none" anchor="ctr"/>
            <a:lstStyle/>
            <a:p>
              <a:endParaRPr lang="en-US"/>
            </a:p>
          </p:txBody>
        </p:sp>
        <p:sp>
          <p:nvSpPr>
            <p:cNvPr id="56347" name="Line 8"/>
            <p:cNvSpPr>
              <a:spLocks noChangeShapeType="1"/>
            </p:cNvSpPr>
            <p:nvPr/>
          </p:nvSpPr>
          <p:spPr bwMode="auto">
            <a:xfrm flipV="1">
              <a:off x="336" y="1248"/>
              <a:ext cx="0" cy="240"/>
            </a:xfrm>
            <a:prstGeom prst="line">
              <a:avLst/>
            </a:prstGeom>
            <a:noFill/>
            <a:ln w="22225">
              <a:solidFill>
                <a:schemeClr val="tx1"/>
              </a:solidFill>
              <a:round/>
              <a:headEnd/>
              <a:tailEnd type="triangle" w="lg" len="med"/>
            </a:ln>
          </p:spPr>
          <p:txBody>
            <a:bodyPr wrap="none" anchor="ctr"/>
            <a:lstStyle/>
            <a:p>
              <a:endParaRPr lang="en-US"/>
            </a:p>
          </p:txBody>
        </p:sp>
      </p:grpSp>
      <p:grpSp>
        <p:nvGrpSpPr>
          <p:cNvPr id="56324" name="Group 9"/>
          <p:cNvGrpSpPr>
            <a:grpSpLocks/>
          </p:cNvGrpSpPr>
          <p:nvPr/>
        </p:nvGrpSpPr>
        <p:grpSpPr bwMode="auto">
          <a:xfrm>
            <a:off x="4800600" y="3275013"/>
            <a:ext cx="2732088" cy="839787"/>
            <a:chOff x="3024" y="2063"/>
            <a:chExt cx="1721" cy="529"/>
          </a:xfrm>
        </p:grpSpPr>
        <p:sp>
          <p:nvSpPr>
            <p:cNvPr id="56341" name="Rectangle 10" descr="Wide downward diagonal"/>
            <p:cNvSpPr>
              <a:spLocks noChangeArrowheads="1"/>
            </p:cNvSpPr>
            <p:nvPr/>
          </p:nvSpPr>
          <p:spPr bwMode="auto">
            <a:xfrm>
              <a:off x="3024" y="2112"/>
              <a:ext cx="336" cy="480"/>
            </a:xfrm>
            <a:prstGeom prst="rect">
              <a:avLst/>
            </a:prstGeom>
            <a:noFill/>
            <a:ln w="25400">
              <a:solidFill>
                <a:schemeClr val="tx1"/>
              </a:solidFill>
              <a:miter lim="800000"/>
              <a:headEnd/>
              <a:tailEnd/>
            </a:ln>
          </p:spPr>
          <p:txBody>
            <a:bodyPr wrap="none" anchor="ctr"/>
            <a:lstStyle/>
            <a:p>
              <a:endParaRPr lang="en-US"/>
            </a:p>
          </p:txBody>
        </p:sp>
        <p:sp>
          <p:nvSpPr>
            <p:cNvPr id="56342" name="Text Box 11"/>
            <p:cNvSpPr txBox="1">
              <a:spLocks noChangeArrowheads="1"/>
            </p:cNvSpPr>
            <p:nvPr/>
          </p:nvSpPr>
          <p:spPr bwMode="auto">
            <a:xfrm>
              <a:off x="3456" y="2063"/>
              <a:ext cx="1289" cy="51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SPECIFIC</a:t>
              </a:r>
            </a:p>
            <a:p>
              <a:pPr>
                <a:spcBef>
                  <a:spcPct val="0"/>
                </a:spcBef>
                <a:buFontTx/>
                <a:buNone/>
              </a:pPr>
              <a:r>
                <a:rPr lang="en-US" sz="2400">
                  <a:solidFill>
                    <a:schemeClr val="tx1"/>
                  </a:solidFill>
                </a:rPr>
                <a:t>TREATMENT</a:t>
              </a:r>
            </a:p>
          </p:txBody>
        </p:sp>
      </p:grpSp>
      <p:sp>
        <p:nvSpPr>
          <p:cNvPr id="56325" name="Text Box 12"/>
          <p:cNvSpPr txBox="1">
            <a:spLocks noChangeArrowheads="1"/>
          </p:cNvSpPr>
          <p:nvPr/>
        </p:nvSpPr>
        <p:spPr bwMode="auto">
          <a:xfrm>
            <a:off x="5638800" y="2614613"/>
            <a:ext cx="1803400" cy="519112"/>
          </a:xfrm>
          <a:prstGeom prst="rect">
            <a:avLst/>
          </a:prstGeom>
          <a:noFill/>
          <a:ln w="9525">
            <a:noFill/>
            <a:miter lim="800000"/>
            <a:headEnd/>
            <a:tailEnd/>
          </a:ln>
        </p:spPr>
        <p:txBody>
          <a:bodyPr wrap="none">
            <a:spAutoFit/>
          </a:bodyPr>
          <a:lstStyle/>
          <a:p>
            <a:pPr>
              <a:spcBef>
                <a:spcPct val="0"/>
              </a:spcBef>
              <a:buFontTx/>
              <a:buNone/>
            </a:pPr>
            <a:r>
              <a:rPr lang="en-US" sz="2800" b="1">
                <a:solidFill>
                  <a:srgbClr val="FF3399"/>
                </a:solidFill>
              </a:rPr>
              <a:t>EFFECTS</a:t>
            </a:r>
            <a:endParaRPr lang="en-US" sz="2400">
              <a:solidFill>
                <a:schemeClr val="tx1"/>
              </a:solidFill>
            </a:endParaRPr>
          </a:p>
        </p:txBody>
      </p:sp>
      <p:grpSp>
        <p:nvGrpSpPr>
          <p:cNvPr id="56326" name="Group 13"/>
          <p:cNvGrpSpPr>
            <a:grpSpLocks/>
          </p:cNvGrpSpPr>
          <p:nvPr/>
        </p:nvGrpSpPr>
        <p:grpSpPr bwMode="auto">
          <a:xfrm>
            <a:off x="3657600" y="4114800"/>
            <a:ext cx="3513138" cy="762000"/>
            <a:chOff x="2304" y="2592"/>
            <a:chExt cx="2213" cy="480"/>
          </a:xfrm>
        </p:grpSpPr>
        <p:sp>
          <p:nvSpPr>
            <p:cNvPr id="56338" name="Rectangle 14" descr="Wide downward diagonal"/>
            <p:cNvSpPr>
              <a:spLocks noChangeArrowheads="1"/>
            </p:cNvSpPr>
            <p:nvPr/>
          </p:nvSpPr>
          <p:spPr bwMode="auto">
            <a:xfrm>
              <a:off x="2304" y="2592"/>
              <a:ext cx="336" cy="480"/>
            </a:xfrm>
            <a:prstGeom prst="rect">
              <a:avLst/>
            </a:prstGeom>
            <a:pattFill prst="wdDnDiag">
              <a:fgClr>
                <a:schemeClr val="tx1"/>
              </a:fgClr>
              <a:bgClr>
                <a:schemeClr val="bg1"/>
              </a:bgClr>
            </a:pattFill>
            <a:ln w="25400">
              <a:solidFill>
                <a:schemeClr val="tx1"/>
              </a:solidFill>
              <a:miter lim="800000"/>
              <a:headEnd/>
              <a:tailEnd/>
            </a:ln>
          </p:spPr>
          <p:txBody>
            <a:bodyPr wrap="none" anchor="ctr"/>
            <a:lstStyle/>
            <a:p>
              <a:endParaRPr lang="en-US"/>
            </a:p>
          </p:txBody>
        </p:sp>
        <p:sp>
          <p:nvSpPr>
            <p:cNvPr id="56339" name="Rectangle 15" descr="Wide downward diagonal"/>
            <p:cNvSpPr>
              <a:spLocks noChangeArrowheads="1"/>
            </p:cNvSpPr>
            <p:nvPr/>
          </p:nvSpPr>
          <p:spPr bwMode="auto">
            <a:xfrm>
              <a:off x="3024" y="2592"/>
              <a:ext cx="336" cy="480"/>
            </a:xfrm>
            <a:prstGeom prst="rect">
              <a:avLst/>
            </a:prstGeom>
            <a:pattFill prst="wdDnDiag">
              <a:fgClr>
                <a:schemeClr val="tx1"/>
              </a:fgClr>
              <a:bgClr>
                <a:schemeClr val="bg1"/>
              </a:bgClr>
            </a:pattFill>
            <a:ln w="25400">
              <a:solidFill>
                <a:schemeClr val="tx1"/>
              </a:solidFill>
              <a:miter lim="800000"/>
              <a:headEnd/>
              <a:tailEnd/>
            </a:ln>
          </p:spPr>
          <p:txBody>
            <a:bodyPr wrap="none" anchor="ctr"/>
            <a:lstStyle/>
            <a:p>
              <a:endParaRPr lang="en-US"/>
            </a:p>
          </p:txBody>
        </p:sp>
        <p:sp>
          <p:nvSpPr>
            <p:cNvPr id="56340" name="Text Box 16"/>
            <p:cNvSpPr txBox="1">
              <a:spLocks noChangeArrowheads="1"/>
            </p:cNvSpPr>
            <p:nvPr/>
          </p:nvSpPr>
          <p:spPr bwMode="auto">
            <a:xfrm>
              <a:off x="3494" y="2713"/>
              <a:ext cx="1023"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PLACEBO</a:t>
              </a:r>
            </a:p>
          </p:txBody>
        </p:sp>
      </p:grpSp>
      <p:grpSp>
        <p:nvGrpSpPr>
          <p:cNvPr id="56327" name="Group 17"/>
          <p:cNvGrpSpPr>
            <a:grpSpLocks/>
          </p:cNvGrpSpPr>
          <p:nvPr/>
        </p:nvGrpSpPr>
        <p:grpSpPr bwMode="auto">
          <a:xfrm>
            <a:off x="2514600" y="4876800"/>
            <a:ext cx="5214938" cy="533400"/>
            <a:chOff x="1584" y="3072"/>
            <a:chExt cx="3285" cy="336"/>
          </a:xfrm>
        </p:grpSpPr>
        <p:sp>
          <p:nvSpPr>
            <p:cNvPr id="56334" name="Rectangle 18" descr="Dark upward diagonal"/>
            <p:cNvSpPr>
              <a:spLocks noChangeArrowheads="1"/>
            </p:cNvSpPr>
            <p:nvPr/>
          </p:nvSpPr>
          <p:spPr bwMode="auto">
            <a:xfrm>
              <a:off x="1584" y="3072"/>
              <a:ext cx="336" cy="336"/>
            </a:xfrm>
            <a:prstGeom prst="rect">
              <a:avLst/>
            </a:prstGeom>
            <a:pattFill prst="dkUpDiag">
              <a:fgClr>
                <a:schemeClr val="tx1"/>
              </a:fgClr>
              <a:bgClr>
                <a:schemeClr val="bg1"/>
              </a:bgClr>
            </a:pattFill>
            <a:ln w="25400">
              <a:solidFill>
                <a:schemeClr val="tx1"/>
              </a:solidFill>
              <a:miter lim="800000"/>
              <a:headEnd/>
              <a:tailEnd/>
            </a:ln>
          </p:spPr>
          <p:txBody>
            <a:bodyPr wrap="none" anchor="ctr"/>
            <a:lstStyle/>
            <a:p>
              <a:endParaRPr lang="en-US"/>
            </a:p>
          </p:txBody>
        </p:sp>
        <p:sp>
          <p:nvSpPr>
            <p:cNvPr id="56335" name="Rectangle 19" descr="Dark upward diagonal"/>
            <p:cNvSpPr>
              <a:spLocks noChangeArrowheads="1"/>
            </p:cNvSpPr>
            <p:nvPr/>
          </p:nvSpPr>
          <p:spPr bwMode="auto">
            <a:xfrm>
              <a:off x="2304" y="3072"/>
              <a:ext cx="336" cy="336"/>
            </a:xfrm>
            <a:prstGeom prst="rect">
              <a:avLst/>
            </a:prstGeom>
            <a:pattFill prst="dkUpDiag">
              <a:fgClr>
                <a:schemeClr val="tx1"/>
              </a:fgClr>
              <a:bgClr>
                <a:schemeClr val="bg1"/>
              </a:bgClr>
            </a:pattFill>
            <a:ln w="25400">
              <a:solidFill>
                <a:schemeClr val="tx1"/>
              </a:solidFill>
              <a:miter lim="800000"/>
              <a:headEnd/>
              <a:tailEnd/>
            </a:ln>
          </p:spPr>
          <p:txBody>
            <a:bodyPr wrap="none" anchor="ctr"/>
            <a:lstStyle/>
            <a:p>
              <a:endParaRPr lang="en-US"/>
            </a:p>
          </p:txBody>
        </p:sp>
        <p:sp>
          <p:nvSpPr>
            <p:cNvPr id="56336" name="Rectangle 20" descr="Dark upward diagonal"/>
            <p:cNvSpPr>
              <a:spLocks noChangeArrowheads="1"/>
            </p:cNvSpPr>
            <p:nvPr/>
          </p:nvSpPr>
          <p:spPr bwMode="auto">
            <a:xfrm>
              <a:off x="3024" y="3072"/>
              <a:ext cx="336" cy="336"/>
            </a:xfrm>
            <a:prstGeom prst="rect">
              <a:avLst/>
            </a:prstGeom>
            <a:pattFill prst="dkUpDiag">
              <a:fgClr>
                <a:schemeClr val="tx1"/>
              </a:fgClr>
              <a:bgClr>
                <a:schemeClr val="bg1"/>
              </a:bgClr>
            </a:pattFill>
            <a:ln w="25400">
              <a:solidFill>
                <a:schemeClr val="tx1"/>
              </a:solidFill>
              <a:miter lim="800000"/>
              <a:headEnd/>
              <a:tailEnd/>
            </a:ln>
          </p:spPr>
          <p:txBody>
            <a:bodyPr wrap="none" anchor="ctr"/>
            <a:lstStyle/>
            <a:p>
              <a:endParaRPr lang="en-US"/>
            </a:p>
          </p:txBody>
        </p:sp>
        <p:sp>
          <p:nvSpPr>
            <p:cNvPr id="56337" name="Text Box 21"/>
            <p:cNvSpPr txBox="1">
              <a:spLocks noChangeArrowheads="1"/>
            </p:cNvSpPr>
            <p:nvPr/>
          </p:nvSpPr>
          <p:spPr bwMode="auto">
            <a:xfrm>
              <a:off x="3494" y="3097"/>
              <a:ext cx="1375"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HAWTHORNE</a:t>
              </a:r>
            </a:p>
          </p:txBody>
        </p:sp>
      </p:grpSp>
      <p:grpSp>
        <p:nvGrpSpPr>
          <p:cNvPr id="56328" name="Group 22"/>
          <p:cNvGrpSpPr>
            <a:grpSpLocks/>
          </p:cNvGrpSpPr>
          <p:nvPr/>
        </p:nvGrpSpPr>
        <p:grpSpPr bwMode="auto">
          <a:xfrm>
            <a:off x="1371600" y="5410200"/>
            <a:ext cx="5783263" cy="1143000"/>
            <a:chOff x="864" y="3408"/>
            <a:chExt cx="3643" cy="720"/>
          </a:xfrm>
        </p:grpSpPr>
        <p:sp>
          <p:nvSpPr>
            <p:cNvPr id="56329" name="Rectangle 23"/>
            <p:cNvSpPr>
              <a:spLocks noChangeArrowheads="1"/>
            </p:cNvSpPr>
            <p:nvPr/>
          </p:nvSpPr>
          <p:spPr bwMode="auto">
            <a:xfrm>
              <a:off x="864" y="3408"/>
              <a:ext cx="336" cy="720"/>
            </a:xfrm>
            <a:prstGeom prst="rect">
              <a:avLst/>
            </a:prstGeom>
            <a:noFill/>
            <a:ln w="25400">
              <a:solidFill>
                <a:schemeClr val="tx1"/>
              </a:solidFill>
              <a:miter lim="800000"/>
              <a:headEnd/>
              <a:tailEnd/>
            </a:ln>
          </p:spPr>
          <p:txBody>
            <a:bodyPr wrap="none" anchor="ctr"/>
            <a:lstStyle/>
            <a:p>
              <a:endParaRPr lang="en-US"/>
            </a:p>
          </p:txBody>
        </p:sp>
        <p:sp>
          <p:nvSpPr>
            <p:cNvPr id="56330" name="Rectangle 24"/>
            <p:cNvSpPr>
              <a:spLocks noChangeArrowheads="1"/>
            </p:cNvSpPr>
            <p:nvPr/>
          </p:nvSpPr>
          <p:spPr bwMode="auto">
            <a:xfrm>
              <a:off x="1584" y="3408"/>
              <a:ext cx="336" cy="720"/>
            </a:xfrm>
            <a:prstGeom prst="rect">
              <a:avLst/>
            </a:prstGeom>
            <a:noFill/>
            <a:ln w="25400">
              <a:solidFill>
                <a:schemeClr val="tx1"/>
              </a:solidFill>
              <a:miter lim="800000"/>
              <a:headEnd/>
              <a:tailEnd/>
            </a:ln>
          </p:spPr>
          <p:txBody>
            <a:bodyPr wrap="none" anchor="ctr"/>
            <a:lstStyle/>
            <a:p>
              <a:endParaRPr lang="en-US"/>
            </a:p>
          </p:txBody>
        </p:sp>
        <p:sp>
          <p:nvSpPr>
            <p:cNvPr id="56331" name="Rectangle 25"/>
            <p:cNvSpPr>
              <a:spLocks noChangeArrowheads="1"/>
            </p:cNvSpPr>
            <p:nvPr/>
          </p:nvSpPr>
          <p:spPr bwMode="auto">
            <a:xfrm>
              <a:off x="2304" y="3408"/>
              <a:ext cx="336" cy="720"/>
            </a:xfrm>
            <a:prstGeom prst="rect">
              <a:avLst/>
            </a:prstGeom>
            <a:noFill/>
            <a:ln w="25400">
              <a:solidFill>
                <a:schemeClr val="tx1"/>
              </a:solidFill>
              <a:miter lim="800000"/>
              <a:headEnd/>
              <a:tailEnd/>
            </a:ln>
          </p:spPr>
          <p:txBody>
            <a:bodyPr wrap="none" anchor="ctr"/>
            <a:lstStyle/>
            <a:p>
              <a:endParaRPr lang="en-US"/>
            </a:p>
          </p:txBody>
        </p:sp>
        <p:sp>
          <p:nvSpPr>
            <p:cNvPr id="56332" name="Rectangle 26"/>
            <p:cNvSpPr>
              <a:spLocks noChangeArrowheads="1"/>
            </p:cNvSpPr>
            <p:nvPr/>
          </p:nvSpPr>
          <p:spPr bwMode="auto">
            <a:xfrm>
              <a:off x="3024" y="3408"/>
              <a:ext cx="336" cy="720"/>
            </a:xfrm>
            <a:prstGeom prst="rect">
              <a:avLst/>
            </a:prstGeom>
            <a:noFill/>
            <a:ln w="25400">
              <a:solidFill>
                <a:schemeClr val="tx1"/>
              </a:solidFill>
              <a:miter lim="800000"/>
              <a:headEnd/>
              <a:tailEnd/>
            </a:ln>
          </p:spPr>
          <p:txBody>
            <a:bodyPr wrap="none" anchor="ctr"/>
            <a:lstStyle/>
            <a:p>
              <a:endParaRPr lang="en-US"/>
            </a:p>
          </p:txBody>
        </p:sp>
        <p:sp>
          <p:nvSpPr>
            <p:cNvPr id="56333" name="Text Box 27"/>
            <p:cNvSpPr txBox="1">
              <a:spLocks noChangeArrowheads="1"/>
            </p:cNvSpPr>
            <p:nvPr/>
          </p:nvSpPr>
          <p:spPr bwMode="auto">
            <a:xfrm>
              <a:off x="3494" y="3529"/>
              <a:ext cx="1013" cy="51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NATURAL</a:t>
              </a:r>
            </a:p>
            <a:p>
              <a:pPr>
                <a:spcBef>
                  <a:spcPct val="0"/>
                </a:spcBef>
                <a:buFontTx/>
                <a:buNone/>
              </a:pPr>
              <a:r>
                <a:rPr lang="en-US" sz="2400">
                  <a:solidFill>
                    <a:schemeClr val="tx1"/>
                  </a:solidFill>
                </a:rPr>
                <a:t>HISTORY</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4818" name="Rectangle 2"/>
          <p:cNvSpPr>
            <a:spLocks noGrp="1" noChangeArrowheads="1"/>
          </p:cNvSpPr>
          <p:nvPr>
            <p:ph type="title" idx="4294967295"/>
          </p:nvPr>
        </p:nvSpPr>
        <p:spPr>
          <a:xfrm>
            <a:off x="685800" y="609600"/>
            <a:ext cx="7772400" cy="1016000"/>
          </a:xfrm>
        </p:spPr>
        <p:txBody>
          <a:bodyPr/>
          <a:lstStyle/>
          <a:p>
            <a:pPr>
              <a:defRPr/>
            </a:pPr>
            <a:r>
              <a:rPr lang="en-US" smtClean="0">
                <a:solidFill>
                  <a:srgbClr val="990033"/>
                </a:solidFill>
                <a:effectLst>
                  <a:outerShdw blurRad="38100" dist="38100" dir="2700000" algn="tl">
                    <a:srgbClr val="C0C0C0"/>
                  </a:outerShdw>
                </a:effectLst>
                <a:latin typeface="Arial" charset="0"/>
              </a:rPr>
              <a:t>Design</a:t>
            </a:r>
          </a:p>
        </p:txBody>
      </p:sp>
      <p:sp>
        <p:nvSpPr>
          <p:cNvPr id="57347" name="Text Box 3"/>
          <p:cNvSpPr txBox="1">
            <a:spLocks noChangeArrowheads="1"/>
          </p:cNvSpPr>
          <p:nvPr/>
        </p:nvSpPr>
        <p:spPr bwMode="auto">
          <a:xfrm>
            <a:off x="931863" y="2506663"/>
            <a:ext cx="3048000" cy="579437"/>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accent2"/>
                </a:solidFill>
              </a:rPr>
              <a:t>Parallel design</a:t>
            </a:r>
          </a:p>
        </p:txBody>
      </p:sp>
      <p:grpSp>
        <p:nvGrpSpPr>
          <p:cNvPr id="2" name="Group 13"/>
          <p:cNvGrpSpPr>
            <a:grpSpLocks/>
          </p:cNvGrpSpPr>
          <p:nvPr/>
        </p:nvGrpSpPr>
        <p:grpSpPr bwMode="auto">
          <a:xfrm>
            <a:off x="1633538" y="3540125"/>
            <a:ext cx="4810125" cy="1905000"/>
            <a:chOff x="1029" y="1867"/>
            <a:chExt cx="3030" cy="1200"/>
          </a:xfrm>
        </p:grpSpPr>
        <p:sp>
          <p:nvSpPr>
            <p:cNvPr id="57349" name="Text Box 4"/>
            <p:cNvSpPr txBox="1">
              <a:spLocks noChangeArrowheads="1"/>
            </p:cNvSpPr>
            <p:nvPr/>
          </p:nvSpPr>
          <p:spPr bwMode="auto">
            <a:xfrm>
              <a:off x="1029" y="2098"/>
              <a:ext cx="1399"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Randomization</a:t>
              </a:r>
            </a:p>
          </p:txBody>
        </p:sp>
        <p:sp>
          <p:nvSpPr>
            <p:cNvPr id="57350" name="Text Box 5"/>
            <p:cNvSpPr txBox="1">
              <a:spLocks noChangeArrowheads="1"/>
            </p:cNvSpPr>
            <p:nvPr/>
          </p:nvSpPr>
          <p:spPr bwMode="auto">
            <a:xfrm>
              <a:off x="2939" y="1867"/>
              <a:ext cx="1120"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FF3399"/>
                  </a:solidFill>
                </a:rPr>
                <a:t>Intervention</a:t>
              </a:r>
              <a:endParaRPr lang="en-US" sz="2400">
                <a:solidFill>
                  <a:schemeClr val="tx1"/>
                </a:solidFill>
              </a:endParaRPr>
            </a:p>
          </p:txBody>
        </p:sp>
        <p:sp>
          <p:nvSpPr>
            <p:cNvPr id="57351" name="Text Box 6"/>
            <p:cNvSpPr txBox="1">
              <a:spLocks noChangeArrowheads="1"/>
            </p:cNvSpPr>
            <p:nvPr/>
          </p:nvSpPr>
          <p:spPr bwMode="auto">
            <a:xfrm>
              <a:off x="2949" y="2395"/>
              <a:ext cx="736"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008080"/>
                  </a:solidFill>
                </a:rPr>
                <a:t>Control</a:t>
              </a:r>
              <a:endParaRPr lang="en-US" sz="2400">
                <a:solidFill>
                  <a:schemeClr val="tx1"/>
                </a:solidFill>
              </a:endParaRPr>
            </a:p>
          </p:txBody>
        </p:sp>
        <p:grpSp>
          <p:nvGrpSpPr>
            <p:cNvPr id="3" name="Group 7"/>
            <p:cNvGrpSpPr>
              <a:grpSpLocks/>
            </p:cNvGrpSpPr>
            <p:nvPr/>
          </p:nvGrpSpPr>
          <p:grpSpPr bwMode="auto">
            <a:xfrm>
              <a:off x="2469" y="2019"/>
              <a:ext cx="480" cy="480"/>
              <a:chOff x="2208" y="1680"/>
              <a:chExt cx="480" cy="480"/>
            </a:xfrm>
          </p:grpSpPr>
          <p:sp>
            <p:nvSpPr>
              <p:cNvPr id="57355" name="Line 8"/>
              <p:cNvSpPr>
                <a:spLocks noChangeShapeType="1"/>
              </p:cNvSpPr>
              <p:nvPr/>
            </p:nvSpPr>
            <p:spPr bwMode="auto">
              <a:xfrm flipV="1">
                <a:off x="2208" y="1680"/>
                <a:ext cx="480" cy="240"/>
              </a:xfrm>
              <a:prstGeom prst="line">
                <a:avLst/>
              </a:prstGeom>
              <a:noFill/>
              <a:ln w="22225">
                <a:solidFill>
                  <a:schemeClr val="tx1"/>
                </a:solidFill>
                <a:round/>
                <a:headEnd/>
                <a:tailEnd/>
              </a:ln>
            </p:spPr>
            <p:txBody>
              <a:bodyPr wrap="none" anchor="ctr"/>
              <a:lstStyle/>
              <a:p>
                <a:endParaRPr lang="en-US"/>
              </a:p>
            </p:txBody>
          </p:sp>
          <p:sp>
            <p:nvSpPr>
              <p:cNvPr id="57356" name="Line 9"/>
              <p:cNvSpPr>
                <a:spLocks noChangeShapeType="1"/>
              </p:cNvSpPr>
              <p:nvPr/>
            </p:nvSpPr>
            <p:spPr bwMode="auto">
              <a:xfrm>
                <a:off x="2208" y="1920"/>
                <a:ext cx="480" cy="240"/>
              </a:xfrm>
              <a:prstGeom prst="line">
                <a:avLst/>
              </a:prstGeom>
              <a:noFill/>
              <a:ln w="22225">
                <a:solidFill>
                  <a:schemeClr val="tx1"/>
                </a:solidFill>
                <a:round/>
                <a:headEnd/>
                <a:tailEnd/>
              </a:ln>
            </p:spPr>
            <p:txBody>
              <a:bodyPr wrap="none" anchor="ctr"/>
              <a:lstStyle/>
              <a:p>
                <a:endParaRPr lang="en-US"/>
              </a:p>
            </p:txBody>
          </p:sp>
        </p:grpSp>
        <p:sp>
          <p:nvSpPr>
            <p:cNvPr id="57353" name="Line 10"/>
            <p:cNvSpPr>
              <a:spLocks noChangeShapeType="1"/>
            </p:cNvSpPr>
            <p:nvPr/>
          </p:nvSpPr>
          <p:spPr bwMode="auto">
            <a:xfrm>
              <a:off x="1077" y="2940"/>
              <a:ext cx="1872" cy="0"/>
            </a:xfrm>
            <a:prstGeom prst="line">
              <a:avLst/>
            </a:prstGeom>
            <a:noFill/>
            <a:ln w="38100">
              <a:solidFill>
                <a:schemeClr val="tx1"/>
              </a:solidFill>
              <a:round/>
              <a:headEnd/>
              <a:tailEnd type="triangle" w="lg" len="med"/>
            </a:ln>
          </p:spPr>
          <p:txBody>
            <a:bodyPr wrap="none" anchor="ctr"/>
            <a:lstStyle/>
            <a:p>
              <a:endParaRPr lang="en-US"/>
            </a:p>
          </p:txBody>
        </p:sp>
        <p:sp>
          <p:nvSpPr>
            <p:cNvPr id="57354" name="Text Box 11"/>
            <p:cNvSpPr txBox="1">
              <a:spLocks noChangeArrowheads="1"/>
            </p:cNvSpPr>
            <p:nvPr/>
          </p:nvSpPr>
          <p:spPr bwMode="auto">
            <a:xfrm>
              <a:off x="2949" y="2779"/>
              <a:ext cx="479"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time</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42" name="Rectangle 2"/>
          <p:cNvSpPr>
            <a:spLocks noGrp="1" noChangeArrowheads="1"/>
          </p:cNvSpPr>
          <p:nvPr>
            <p:ph type="title" idx="4294967295"/>
          </p:nvPr>
        </p:nvSpPr>
        <p:spPr>
          <a:xfrm>
            <a:off x="685800" y="260350"/>
            <a:ext cx="7772400" cy="1016000"/>
          </a:xfrm>
        </p:spPr>
        <p:txBody>
          <a:bodyPr/>
          <a:lstStyle/>
          <a:p>
            <a:pPr>
              <a:defRPr/>
            </a:pPr>
            <a:r>
              <a:rPr lang="en-US" smtClean="0">
                <a:solidFill>
                  <a:srgbClr val="990033"/>
                </a:solidFill>
                <a:effectLst>
                  <a:outerShdw blurRad="38100" dist="38100" dir="2700000" algn="tl">
                    <a:srgbClr val="C0C0C0"/>
                  </a:outerShdw>
                </a:effectLst>
                <a:latin typeface="Arial" charset="0"/>
              </a:rPr>
              <a:t>Parallel Design</a:t>
            </a:r>
          </a:p>
        </p:txBody>
      </p:sp>
      <p:graphicFrame>
        <p:nvGraphicFramePr>
          <p:cNvPr id="8194" name="Object 3"/>
          <p:cNvGraphicFramePr>
            <a:graphicFrameLocks noChangeAspect="1"/>
          </p:cNvGraphicFramePr>
          <p:nvPr/>
        </p:nvGraphicFramePr>
        <p:xfrm>
          <a:off x="-152400" y="1731963"/>
          <a:ext cx="9005888" cy="4964112"/>
        </p:xfrm>
        <a:graphic>
          <a:graphicData uri="http://schemas.openxmlformats.org/presentationml/2006/ole">
            <mc:AlternateContent xmlns:mc="http://schemas.openxmlformats.org/markup-compatibility/2006">
              <mc:Choice xmlns:v="urn:schemas-microsoft-com:vml" Requires="v">
                <p:oleObj spid="_x0000_s8506" name="Chart" r:id="rId6" imgW="8241840" imgH="4552920" progId="">
                  <p:embed followColorScheme="full"/>
                </p:oleObj>
              </mc:Choice>
              <mc:Fallback>
                <p:oleObj name="Chart" r:id="rId6" imgW="8241840" imgH="4552920" progId="">
                  <p:embed followColorScheme="full"/>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731963"/>
                        <a:ext cx="9005888" cy="4964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706813" y="404813"/>
            <a:ext cx="1657350" cy="346075"/>
          </a:xfrm>
          <a:solidFill>
            <a:srgbClr val="FFFFCC"/>
          </a:solidFill>
          <a:ln>
            <a:solidFill>
              <a:schemeClr val="tx1"/>
            </a:solidFill>
          </a:ln>
        </p:spPr>
        <p:txBody>
          <a:bodyPr anchor="t">
            <a:spAutoFit/>
          </a:bodyPr>
          <a:lstStyle/>
          <a:p>
            <a:r>
              <a:rPr lang="en-US" sz="1600" b="1" smtClean="0">
                <a:solidFill>
                  <a:srgbClr val="990033"/>
                </a:solidFill>
                <a:latin typeface="Arial" charset="0"/>
              </a:rPr>
              <a:t>Study Designs</a:t>
            </a:r>
          </a:p>
        </p:txBody>
      </p:sp>
      <p:sp>
        <p:nvSpPr>
          <p:cNvPr id="16387" name="Rectangle 3"/>
          <p:cNvSpPr>
            <a:spLocks noGrp="1" noChangeArrowheads="1"/>
          </p:cNvSpPr>
          <p:nvPr>
            <p:ph type="body" idx="1"/>
          </p:nvPr>
        </p:nvSpPr>
        <p:spPr>
          <a:xfrm>
            <a:off x="5942013" y="1138238"/>
            <a:ext cx="1509712" cy="346075"/>
          </a:xfrm>
          <a:solidFill>
            <a:srgbClr val="FFFFCC"/>
          </a:solidFill>
          <a:ln>
            <a:solidFill>
              <a:schemeClr val="tx1"/>
            </a:solidFill>
          </a:ln>
        </p:spPr>
        <p:txBody>
          <a:bodyPr>
            <a:spAutoFit/>
          </a:bodyPr>
          <a:lstStyle/>
          <a:p>
            <a:pPr>
              <a:buFontTx/>
              <a:buNone/>
            </a:pPr>
            <a:r>
              <a:rPr lang="en-US" sz="1600" b="1" smtClean="0">
                <a:solidFill>
                  <a:schemeClr val="accent2"/>
                </a:solidFill>
                <a:latin typeface="Arial" charset="0"/>
              </a:rPr>
              <a:t>Experimental</a:t>
            </a:r>
          </a:p>
        </p:txBody>
      </p:sp>
      <p:sp>
        <p:nvSpPr>
          <p:cNvPr id="16388" name="Rectangle 7"/>
          <p:cNvSpPr>
            <a:spLocks noChangeArrowheads="1"/>
          </p:cNvSpPr>
          <p:nvPr/>
        </p:nvSpPr>
        <p:spPr bwMode="auto">
          <a:xfrm>
            <a:off x="1550988" y="1138238"/>
            <a:ext cx="1581150" cy="346075"/>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a:solidFill>
                  <a:schemeClr val="accent2"/>
                </a:solidFill>
              </a:rPr>
              <a:t>Observational</a:t>
            </a:r>
          </a:p>
        </p:txBody>
      </p:sp>
      <p:sp>
        <p:nvSpPr>
          <p:cNvPr id="16389" name="Line 24"/>
          <p:cNvSpPr>
            <a:spLocks noChangeShapeType="1"/>
          </p:cNvSpPr>
          <p:nvPr/>
        </p:nvSpPr>
        <p:spPr bwMode="auto">
          <a:xfrm>
            <a:off x="2339975" y="908050"/>
            <a:ext cx="4392613" cy="0"/>
          </a:xfrm>
          <a:prstGeom prst="line">
            <a:avLst/>
          </a:prstGeom>
          <a:noFill/>
          <a:ln w="28575">
            <a:solidFill>
              <a:schemeClr val="accent1"/>
            </a:solidFill>
            <a:round/>
            <a:headEnd/>
            <a:tailEnd/>
          </a:ln>
        </p:spPr>
        <p:txBody>
          <a:bodyPr/>
          <a:lstStyle/>
          <a:p>
            <a:endParaRPr lang="en-US"/>
          </a:p>
        </p:txBody>
      </p:sp>
      <p:sp>
        <p:nvSpPr>
          <p:cNvPr id="16390" name="Line 25"/>
          <p:cNvSpPr>
            <a:spLocks noChangeShapeType="1"/>
          </p:cNvSpPr>
          <p:nvPr/>
        </p:nvSpPr>
        <p:spPr bwMode="auto">
          <a:xfrm>
            <a:off x="4500563" y="765175"/>
            <a:ext cx="0" cy="142875"/>
          </a:xfrm>
          <a:prstGeom prst="line">
            <a:avLst/>
          </a:prstGeom>
          <a:noFill/>
          <a:ln w="28575">
            <a:solidFill>
              <a:schemeClr val="accent1"/>
            </a:solidFill>
            <a:round/>
            <a:headEnd/>
            <a:tailEnd/>
          </a:ln>
        </p:spPr>
        <p:txBody>
          <a:bodyPr/>
          <a:lstStyle/>
          <a:p>
            <a:endParaRPr lang="en-US"/>
          </a:p>
        </p:txBody>
      </p:sp>
      <p:sp>
        <p:nvSpPr>
          <p:cNvPr id="16391" name="Line 28"/>
          <p:cNvSpPr>
            <a:spLocks noChangeShapeType="1"/>
          </p:cNvSpPr>
          <p:nvPr/>
        </p:nvSpPr>
        <p:spPr bwMode="auto">
          <a:xfrm>
            <a:off x="2339975" y="908050"/>
            <a:ext cx="0" cy="217488"/>
          </a:xfrm>
          <a:prstGeom prst="line">
            <a:avLst/>
          </a:prstGeom>
          <a:noFill/>
          <a:ln w="50800">
            <a:solidFill>
              <a:schemeClr val="accent1"/>
            </a:solidFill>
            <a:round/>
            <a:headEnd/>
            <a:tailEnd type="stealth" w="med" len="med"/>
          </a:ln>
        </p:spPr>
        <p:txBody>
          <a:bodyPr/>
          <a:lstStyle/>
          <a:p>
            <a:endParaRPr lang="en-US"/>
          </a:p>
        </p:txBody>
      </p:sp>
      <p:sp>
        <p:nvSpPr>
          <p:cNvPr id="16392" name="Line 33"/>
          <p:cNvSpPr>
            <a:spLocks noChangeShapeType="1"/>
          </p:cNvSpPr>
          <p:nvPr/>
        </p:nvSpPr>
        <p:spPr bwMode="auto">
          <a:xfrm>
            <a:off x="6732588" y="908050"/>
            <a:ext cx="0" cy="217488"/>
          </a:xfrm>
          <a:prstGeom prst="line">
            <a:avLst/>
          </a:prstGeom>
          <a:noFill/>
          <a:ln w="50800">
            <a:solidFill>
              <a:schemeClr val="accent1"/>
            </a:solidFill>
            <a:round/>
            <a:headEnd/>
            <a:tailEnd type="stealth" w="med" len="med"/>
          </a:ln>
        </p:spPr>
        <p:txBody>
          <a:bodyPr/>
          <a:lstStyle/>
          <a:p>
            <a:endParaRPr lang="en-US"/>
          </a:p>
        </p:txBody>
      </p:sp>
      <p:grpSp>
        <p:nvGrpSpPr>
          <p:cNvPr id="2" name="Group 54"/>
          <p:cNvGrpSpPr>
            <a:grpSpLocks/>
          </p:cNvGrpSpPr>
          <p:nvPr/>
        </p:nvGrpSpPr>
        <p:grpSpPr bwMode="auto">
          <a:xfrm>
            <a:off x="4862513" y="1627188"/>
            <a:ext cx="3741737" cy="1150937"/>
            <a:chOff x="3063" y="1025"/>
            <a:chExt cx="2357" cy="725"/>
          </a:xfrm>
        </p:grpSpPr>
        <p:sp>
          <p:nvSpPr>
            <p:cNvPr id="16431" name="Rectangle 10"/>
            <p:cNvSpPr>
              <a:spLocks noChangeArrowheads="1"/>
            </p:cNvSpPr>
            <p:nvPr/>
          </p:nvSpPr>
          <p:spPr bwMode="auto">
            <a:xfrm>
              <a:off x="3063" y="1162"/>
              <a:ext cx="1178" cy="58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a:solidFill>
                    <a:schemeClr val="bg2"/>
                  </a:solidFill>
                </a:rPr>
                <a:t>Non-Controlled,</a:t>
              </a:r>
            </a:p>
            <a:p>
              <a:pPr marL="342900" indent="-342900">
                <a:buFontTx/>
                <a:buNone/>
              </a:pPr>
              <a:r>
                <a:rPr lang="en-US" sz="1600" b="1">
                  <a:solidFill>
                    <a:schemeClr val="bg2"/>
                  </a:solidFill>
                </a:rPr>
                <a:t>Non-Randomized</a:t>
              </a:r>
            </a:p>
            <a:p>
              <a:pPr marL="342900" indent="-342900">
                <a:buFontTx/>
                <a:buNone/>
              </a:pPr>
              <a:r>
                <a:rPr lang="en-US" sz="1600" b="1">
                  <a:solidFill>
                    <a:schemeClr val="bg2"/>
                  </a:solidFill>
                </a:rPr>
                <a:t>Trials</a:t>
              </a:r>
            </a:p>
          </p:txBody>
        </p:sp>
        <p:sp>
          <p:nvSpPr>
            <p:cNvPr id="16432" name="Rectangle 11"/>
            <p:cNvSpPr>
              <a:spLocks noChangeArrowheads="1"/>
            </p:cNvSpPr>
            <p:nvPr/>
          </p:nvSpPr>
          <p:spPr bwMode="auto">
            <a:xfrm>
              <a:off x="4424" y="1162"/>
              <a:ext cx="996" cy="58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a:solidFill>
                    <a:schemeClr val="bg2"/>
                  </a:solidFill>
                </a:rPr>
                <a:t>Randomized</a:t>
              </a:r>
            </a:p>
            <a:p>
              <a:pPr marL="342900" indent="-342900">
                <a:buFontTx/>
                <a:buNone/>
              </a:pPr>
              <a:r>
                <a:rPr lang="en-US" sz="1600" b="1">
                  <a:solidFill>
                    <a:schemeClr val="bg2"/>
                  </a:solidFill>
                </a:rPr>
                <a:t>Controlled</a:t>
              </a:r>
            </a:p>
            <a:p>
              <a:pPr marL="342900" indent="-342900">
                <a:buFontTx/>
                <a:buNone/>
              </a:pPr>
              <a:r>
                <a:rPr lang="en-US" sz="1600" b="1">
                  <a:solidFill>
                    <a:schemeClr val="bg2"/>
                  </a:solidFill>
                </a:rPr>
                <a:t>Trials </a:t>
              </a:r>
            </a:p>
          </p:txBody>
        </p:sp>
        <p:sp>
          <p:nvSpPr>
            <p:cNvPr id="16433" name="Line 31"/>
            <p:cNvSpPr>
              <a:spLocks noChangeShapeType="1"/>
            </p:cNvSpPr>
            <p:nvPr/>
          </p:nvSpPr>
          <p:spPr bwMode="auto">
            <a:xfrm>
              <a:off x="3606" y="1025"/>
              <a:ext cx="0" cy="137"/>
            </a:xfrm>
            <a:prstGeom prst="line">
              <a:avLst/>
            </a:prstGeom>
            <a:noFill/>
            <a:ln w="50800">
              <a:solidFill>
                <a:schemeClr val="accent1"/>
              </a:solidFill>
              <a:round/>
              <a:headEnd/>
              <a:tailEnd type="stealth" w="med" len="med"/>
            </a:ln>
          </p:spPr>
          <p:txBody>
            <a:bodyPr/>
            <a:lstStyle/>
            <a:p>
              <a:endParaRPr lang="en-US"/>
            </a:p>
          </p:txBody>
        </p:sp>
        <p:sp>
          <p:nvSpPr>
            <p:cNvPr id="16434" name="Line 32"/>
            <p:cNvSpPr>
              <a:spLocks noChangeShapeType="1"/>
            </p:cNvSpPr>
            <p:nvPr/>
          </p:nvSpPr>
          <p:spPr bwMode="auto">
            <a:xfrm>
              <a:off x="4876" y="1026"/>
              <a:ext cx="0" cy="137"/>
            </a:xfrm>
            <a:prstGeom prst="line">
              <a:avLst/>
            </a:prstGeom>
            <a:noFill/>
            <a:ln w="50800">
              <a:solidFill>
                <a:schemeClr val="accent1"/>
              </a:solidFill>
              <a:round/>
              <a:headEnd/>
              <a:tailEnd type="stealth" w="med" len="med"/>
            </a:ln>
          </p:spPr>
          <p:txBody>
            <a:bodyPr/>
            <a:lstStyle/>
            <a:p>
              <a:endParaRPr lang="en-US"/>
            </a:p>
          </p:txBody>
        </p:sp>
        <p:sp>
          <p:nvSpPr>
            <p:cNvPr id="16435" name="Line 35"/>
            <p:cNvSpPr>
              <a:spLocks noChangeShapeType="1"/>
            </p:cNvSpPr>
            <p:nvPr/>
          </p:nvSpPr>
          <p:spPr bwMode="auto">
            <a:xfrm>
              <a:off x="3606" y="1026"/>
              <a:ext cx="1270" cy="0"/>
            </a:xfrm>
            <a:prstGeom prst="line">
              <a:avLst/>
            </a:prstGeom>
            <a:noFill/>
            <a:ln w="28575">
              <a:solidFill>
                <a:schemeClr val="accent1"/>
              </a:solidFill>
              <a:round/>
              <a:headEnd/>
              <a:tailEnd/>
            </a:ln>
          </p:spPr>
          <p:txBody>
            <a:bodyPr/>
            <a:lstStyle/>
            <a:p>
              <a:endParaRPr lang="en-US"/>
            </a:p>
          </p:txBody>
        </p:sp>
      </p:grpSp>
      <p:sp>
        <p:nvSpPr>
          <p:cNvPr id="16394" name="Line 37"/>
          <p:cNvSpPr>
            <a:spLocks noChangeShapeType="1"/>
          </p:cNvSpPr>
          <p:nvPr/>
        </p:nvSpPr>
        <p:spPr bwMode="auto">
          <a:xfrm>
            <a:off x="2339975" y="1484313"/>
            <a:ext cx="0" cy="144462"/>
          </a:xfrm>
          <a:prstGeom prst="line">
            <a:avLst/>
          </a:prstGeom>
          <a:noFill/>
          <a:ln w="28575">
            <a:solidFill>
              <a:schemeClr val="accent1"/>
            </a:solidFill>
            <a:round/>
            <a:headEnd/>
            <a:tailEnd/>
          </a:ln>
        </p:spPr>
        <p:txBody>
          <a:bodyPr/>
          <a:lstStyle/>
          <a:p>
            <a:endParaRPr lang="en-US"/>
          </a:p>
        </p:txBody>
      </p:sp>
      <p:sp>
        <p:nvSpPr>
          <p:cNvPr id="16395" name="Line 38"/>
          <p:cNvSpPr>
            <a:spLocks noChangeShapeType="1"/>
          </p:cNvSpPr>
          <p:nvPr/>
        </p:nvSpPr>
        <p:spPr bwMode="auto">
          <a:xfrm>
            <a:off x="6732588" y="1484313"/>
            <a:ext cx="0" cy="144462"/>
          </a:xfrm>
          <a:prstGeom prst="line">
            <a:avLst/>
          </a:prstGeom>
          <a:noFill/>
          <a:ln w="28575">
            <a:solidFill>
              <a:schemeClr val="accent1"/>
            </a:solidFill>
            <a:round/>
            <a:headEnd/>
            <a:tailEnd/>
          </a:ln>
        </p:spPr>
        <p:txBody>
          <a:bodyPr/>
          <a:lstStyle/>
          <a:p>
            <a:endParaRPr lang="en-US"/>
          </a:p>
        </p:txBody>
      </p:sp>
      <p:grpSp>
        <p:nvGrpSpPr>
          <p:cNvPr id="3" name="Group 56"/>
          <p:cNvGrpSpPr>
            <a:grpSpLocks/>
          </p:cNvGrpSpPr>
          <p:nvPr/>
        </p:nvGrpSpPr>
        <p:grpSpPr bwMode="auto">
          <a:xfrm>
            <a:off x="539750" y="1627188"/>
            <a:ext cx="2765425" cy="3884612"/>
            <a:chOff x="340" y="1025"/>
            <a:chExt cx="1742" cy="2447"/>
          </a:xfrm>
        </p:grpSpPr>
        <p:sp>
          <p:nvSpPr>
            <p:cNvPr id="16418" name="Rectangle 8"/>
            <p:cNvSpPr>
              <a:spLocks noChangeArrowheads="1"/>
            </p:cNvSpPr>
            <p:nvPr/>
          </p:nvSpPr>
          <p:spPr bwMode="auto">
            <a:xfrm>
              <a:off x="340" y="1162"/>
              <a:ext cx="1043" cy="40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a:solidFill>
                    <a:schemeClr val="bg2"/>
                  </a:solidFill>
                </a:rPr>
                <a:t>Descriptive</a:t>
              </a:r>
            </a:p>
            <a:p>
              <a:pPr marL="342900" indent="-342900">
                <a:buFontTx/>
                <a:buNone/>
              </a:pPr>
              <a:r>
                <a:rPr lang="nb-NO" sz="1600" b="1">
                  <a:solidFill>
                    <a:schemeClr val="bg2"/>
                  </a:solidFill>
                </a:rPr>
                <a:t>Studies</a:t>
              </a:r>
              <a:endParaRPr lang="en-US" sz="1600" b="1">
                <a:solidFill>
                  <a:schemeClr val="bg2"/>
                </a:solidFill>
              </a:endParaRPr>
            </a:p>
          </p:txBody>
        </p:sp>
        <p:sp>
          <p:nvSpPr>
            <p:cNvPr id="16419" name="Rectangle 12"/>
            <p:cNvSpPr>
              <a:spLocks noChangeArrowheads="1"/>
            </p:cNvSpPr>
            <p:nvPr/>
          </p:nvSpPr>
          <p:spPr bwMode="auto">
            <a:xfrm>
              <a:off x="566" y="1842"/>
              <a:ext cx="817" cy="19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Case Report</a:t>
              </a:r>
            </a:p>
          </p:txBody>
        </p:sp>
        <p:sp>
          <p:nvSpPr>
            <p:cNvPr id="16420" name="Rectangle 15"/>
            <p:cNvSpPr>
              <a:spLocks noChangeArrowheads="1"/>
            </p:cNvSpPr>
            <p:nvPr/>
          </p:nvSpPr>
          <p:spPr bwMode="auto">
            <a:xfrm>
              <a:off x="566" y="2205"/>
              <a:ext cx="817" cy="19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Case Series</a:t>
              </a:r>
            </a:p>
          </p:txBody>
        </p:sp>
        <p:sp>
          <p:nvSpPr>
            <p:cNvPr id="16421" name="Rectangle 16"/>
            <p:cNvSpPr>
              <a:spLocks noChangeArrowheads="1"/>
            </p:cNvSpPr>
            <p:nvPr/>
          </p:nvSpPr>
          <p:spPr bwMode="auto">
            <a:xfrm>
              <a:off x="567" y="2568"/>
              <a:ext cx="816"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Prevalence</a:t>
              </a:r>
            </a:p>
            <a:p>
              <a:pPr marL="342900" indent="-342900">
                <a:buFontTx/>
                <a:buNone/>
              </a:pPr>
              <a:r>
                <a:rPr lang="en-US" sz="1400" b="1">
                  <a:solidFill>
                    <a:schemeClr val="tx1"/>
                  </a:solidFill>
                </a:rPr>
                <a:t>Surveys</a:t>
              </a:r>
            </a:p>
          </p:txBody>
        </p:sp>
        <p:sp>
          <p:nvSpPr>
            <p:cNvPr id="16422" name="Rectangle 17"/>
            <p:cNvSpPr>
              <a:spLocks noChangeArrowheads="1"/>
            </p:cNvSpPr>
            <p:nvPr/>
          </p:nvSpPr>
          <p:spPr bwMode="auto">
            <a:xfrm>
              <a:off x="575" y="3113"/>
              <a:ext cx="808"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Migrant </a:t>
              </a:r>
            </a:p>
            <a:p>
              <a:pPr marL="342900" indent="-342900">
                <a:buFontTx/>
                <a:buNone/>
              </a:pPr>
              <a:r>
                <a:rPr lang="en-US" sz="1400" b="1">
                  <a:solidFill>
                    <a:schemeClr val="tx1"/>
                  </a:solidFill>
                </a:rPr>
                <a:t>Studies</a:t>
              </a:r>
            </a:p>
          </p:txBody>
        </p:sp>
        <p:sp>
          <p:nvSpPr>
            <p:cNvPr id="16423" name="Line 29"/>
            <p:cNvSpPr>
              <a:spLocks noChangeShapeType="1"/>
            </p:cNvSpPr>
            <p:nvPr/>
          </p:nvSpPr>
          <p:spPr bwMode="auto">
            <a:xfrm>
              <a:off x="857" y="1025"/>
              <a:ext cx="0" cy="137"/>
            </a:xfrm>
            <a:prstGeom prst="line">
              <a:avLst/>
            </a:prstGeom>
            <a:noFill/>
            <a:ln w="50800">
              <a:solidFill>
                <a:schemeClr val="accent1"/>
              </a:solidFill>
              <a:round/>
              <a:headEnd/>
              <a:tailEnd type="stealth" w="med" len="med"/>
            </a:ln>
          </p:spPr>
          <p:txBody>
            <a:bodyPr/>
            <a:lstStyle/>
            <a:p>
              <a:endParaRPr lang="en-US"/>
            </a:p>
          </p:txBody>
        </p:sp>
        <p:sp>
          <p:nvSpPr>
            <p:cNvPr id="16424" name="Line 30"/>
            <p:cNvSpPr>
              <a:spLocks noChangeShapeType="1"/>
            </p:cNvSpPr>
            <p:nvPr/>
          </p:nvSpPr>
          <p:spPr bwMode="auto">
            <a:xfrm>
              <a:off x="2082" y="1025"/>
              <a:ext cx="0" cy="137"/>
            </a:xfrm>
            <a:prstGeom prst="line">
              <a:avLst/>
            </a:prstGeom>
            <a:noFill/>
            <a:ln w="50800">
              <a:solidFill>
                <a:schemeClr val="accent1"/>
              </a:solidFill>
              <a:round/>
              <a:headEnd/>
              <a:tailEnd type="stealth" w="med" len="med"/>
            </a:ln>
          </p:spPr>
          <p:txBody>
            <a:bodyPr/>
            <a:lstStyle/>
            <a:p>
              <a:endParaRPr lang="en-US"/>
            </a:p>
          </p:txBody>
        </p:sp>
        <p:sp>
          <p:nvSpPr>
            <p:cNvPr id="16425" name="Line 34"/>
            <p:cNvSpPr>
              <a:spLocks noChangeShapeType="1"/>
            </p:cNvSpPr>
            <p:nvPr/>
          </p:nvSpPr>
          <p:spPr bwMode="auto">
            <a:xfrm>
              <a:off x="848" y="1026"/>
              <a:ext cx="1225" cy="0"/>
            </a:xfrm>
            <a:prstGeom prst="line">
              <a:avLst/>
            </a:prstGeom>
            <a:noFill/>
            <a:ln w="28575">
              <a:solidFill>
                <a:schemeClr val="accent1"/>
              </a:solidFill>
              <a:round/>
              <a:headEnd/>
              <a:tailEnd/>
            </a:ln>
          </p:spPr>
          <p:txBody>
            <a:bodyPr/>
            <a:lstStyle/>
            <a:p>
              <a:endParaRPr lang="en-US"/>
            </a:p>
          </p:txBody>
        </p:sp>
        <p:sp>
          <p:nvSpPr>
            <p:cNvPr id="16426" name="Line 39"/>
            <p:cNvSpPr>
              <a:spLocks noChangeShapeType="1"/>
            </p:cNvSpPr>
            <p:nvPr/>
          </p:nvSpPr>
          <p:spPr bwMode="auto">
            <a:xfrm>
              <a:off x="385" y="1570"/>
              <a:ext cx="0" cy="1724"/>
            </a:xfrm>
            <a:prstGeom prst="line">
              <a:avLst/>
            </a:prstGeom>
            <a:noFill/>
            <a:ln w="28575">
              <a:solidFill>
                <a:schemeClr val="accent1"/>
              </a:solidFill>
              <a:round/>
              <a:headEnd/>
              <a:tailEnd/>
            </a:ln>
          </p:spPr>
          <p:txBody>
            <a:bodyPr/>
            <a:lstStyle/>
            <a:p>
              <a:endParaRPr lang="en-US"/>
            </a:p>
          </p:txBody>
        </p:sp>
        <p:sp>
          <p:nvSpPr>
            <p:cNvPr id="16427" name="Line 42"/>
            <p:cNvSpPr>
              <a:spLocks noChangeShapeType="1"/>
            </p:cNvSpPr>
            <p:nvPr/>
          </p:nvSpPr>
          <p:spPr bwMode="auto">
            <a:xfrm>
              <a:off x="385" y="1933"/>
              <a:ext cx="182" cy="0"/>
            </a:xfrm>
            <a:prstGeom prst="line">
              <a:avLst/>
            </a:prstGeom>
            <a:noFill/>
            <a:ln w="50800">
              <a:solidFill>
                <a:schemeClr val="accent1"/>
              </a:solidFill>
              <a:round/>
              <a:headEnd/>
              <a:tailEnd type="stealth" w="med" len="med"/>
            </a:ln>
          </p:spPr>
          <p:txBody>
            <a:bodyPr/>
            <a:lstStyle/>
            <a:p>
              <a:endParaRPr lang="en-US"/>
            </a:p>
          </p:txBody>
        </p:sp>
        <p:sp>
          <p:nvSpPr>
            <p:cNvPr id="16428" name="Line 43"/>
            <p:cNvSpPr>
              <a:spLocks noChangeShapeType="1"/>
            </p:cNvSpPr>
            <p:nvPr/>
          </p:nvSpPr>
          <p:spPr bwMode="auto">
            <a:xfrm>
              <a:off x="385" y="2296"/>
              <a:ext cx="182" cy="0"/>
            </a:xfrm>
            <a:prstGeom prst="line">
              <a:avLst/>
            </a:prstGeom>
            <a:noFill/>
            <a:ln w="50800">
              <a:solidFill>
                <a:schemeClr val="accent1"/>
              </a:solidFill>
              <a:round/>
              <a:headEnd/>
              <a:tailEnd type="stealth" w="med" len="med"/>
            </a:ln>
          </p:spPr>
          <p:txBody>
            <a:bodyPr/>
            <a:lstStyle/>
            <a:p>
              <a:endParaRPr lang="en-US"/>
            </a:p>
          </p:txBody>
        </p:sp>
        <p:sp>
          <p:nvSpPr>
            <p:cNvPr id="16429" name="Line 44"/>
            <p:cNvSpPr>
              <a:spLocks noChangeShapeType="1"/>
            </p:cNvSpPr>
            <p:nvPr/>
          </p:nvSpPr>
          <p:spPr bwMode="auto">
            <a:xfrm>
              <a:off x="385" y="2750"/>
              <a:ext cx="182" cy="0"/>
            </a:xfrm>
            <a:prstGeom prst="line">
              <a:avLst/>
            </a:prstGeom>
            <a:noFill/>
            <a:ln w="50800">
              <a:solidFill>
                <a:schemeClr val="accent1"/>
              </a:solidFill>
              <a:round/>
              <a:headEnd/>
              <a:tailEnd type="stealth" w="med" len="med"/>
            </a:ln>
          </p:spPr>
          <p:txBody>
            <a:bodyPr/>
            <a:lstStyle/>
            <a:p>
              <a:endParaRPr lang="en-US"/>
            </a:p>
          </p:txBody>
        </p:sp>
        <p:sp>
          <p:nvSpPr>
            <p:cNvPr id="16430" name="Line 45"/>
            <p:cNvSpPr>
              <a:spLocks noChangeShapeType="1"/>
            </p:cNvSpPr>
            <p:nvPr/>
          </p:nvSpPr>
          <p:spPr bwMode="auto">
            <a:xfrm>
              <a:off x="385" y="3294"/>
              <a:ext cx="182" cy="0"/>
            </a:xfrm>
            <a:prstGeom prst="line">
              <a:avLst/>
            </a:prstGeom>
            <a:noFill/>
            <a:ln w="50800">
              <a:solidFill>
                <a:schemeClr val="accent1"/>
              </a:solidFill>
              <a:round/>
              <a:headEnd/>
              <a:tailEnd type="stealth" w="med" len="med"/>
            </a:ln>
          </p:spPr>
          <p:txBody>
            <a:bodyPr/>
            <a:lstStyle/>
            <a:p>
              <a:endParaRPr lang="en-US"/>
            </a:p>
          </p:txBody>
        </p:sp>
      </p:grpSp>
      <p:grpSp>
        <p:nvGrpSpPr>
          <p:cNvPr id="4" name="Group 57"/>
          <p:cNvGrpSpPr>
            <a:grpSpLocks/>
          </p:cNvGrpSpPr>
          <p:nvPr/>
        </p:nvGrpSpPr>
        <p:grpSpPr bwMode="auto">
          <a:xfrm>
            <a:off x="2541588" y="1844675"/>
            <a:ext cx="1598612" cy="4608513"/>
            <a:chOff x="1601" y="1162"/>
            <a:chExt cx="1007" cy="2903"/>
          </a:xfrm>
        </p:grpSpPr>
        <p:sp>
          <p:nvSpPr>
            <p:cNvPr id="16406" name="Rectangle 9"/>
            <p:cNvSpPr>
              <a:spLocks noChangeArrowheads="1"/>
            </p:cNvSpPr>
            <p:nvPr/>
          </p:nvSpPr>
          <p:spPr bwMode="auto">
            <a:xfrm>
              <a:off x="1610" y="1162"/>
              <a:ext cx="998" cy="40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a:solidFill>
                    <a:schemeClr val="bg2"/>
                  </a:solidFill>
                </a:rPr>
                <a:t>Analytic</a:t>
              </a:r>
            </a:p>
            <a:p>
              <a:pPr marL="342900" indent="-342900">
                <a:buFontTx/>
                <a:buNone/>
              </a:pPr>
              <a:r>
                <a:rPr lang="en-US" sz="1600" b="1">
                  <a:solidFill>
                    <a:srgbClr val="808080"/>
                  </a:solidFill>
                </a:rPr>
                <a:t>Studies</a:t>
              </a:r>
            </a:p>
          </p:txBody>
        </p:sp>
        <p:sp>
          <p:nvSpPr>
            <p:cNvPr id="16407" name="Rectangle 13"/>
            <p:cNvSpPr>
              <a:spLocks noChangeArrowheads="1"/>
            </p:cNvSpPr>
            <p:nvPr/>
          </p:nvSpPr>
          <p:spPr bwMode="auto">
            <a:xfrm>
              <a:off x="1601" y="2942"/>
              <a:ext cx="825" cy="19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Case-Control</a:t>
              </a:r>
            </a:p>
          </p:txBody>
        </p:sp>
        <p:sp>
          <p:nvSpPr>
            <p:cNvPr id="16408" name="Rectangle 14"/>
            <p:cNvSpPr>
              <a:spLocks noChangeArrowheads="1"/>
            </p:cNvSpPr>
            <p:nvPr/>
          </p:nvSpPr>
          <p:spPr bwMode="auto">
            <a:xfrm>
              <a:off x="1609" y="2387"/>
              <a:ext cx="817"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Cross-</a:t>
              </a:r>
            </a:p>
            <a:p>
              <a:pPr marL="342900" indent="-342900">
                <a:buFontTx/>
                <a:buNone/>
              </a:pPr>
              <a:r>
                <a:rPr lang="en-US" sz="1400" b="1">
                  <a:solidFill>
                    <a:schemeClr val="tx1"/>
                  </a:solidFill>
                </a:rPr>
                <a:t>Sectional</a:t>
              </a:r>
            </a:p>
          </p:txBody>
        </p:sp>
        <p:sp>
          <p:nvSpPr>
            <p:cNvPr id="16409" name="Rectangle 18"/>
            <p:cNvSpPr>
              <a:spLocks noChangeArrowheads="1"/>
            </p:cNvSpPr>
            <p:nvPr/>
          </p:nvSpPr>
          <p:spPr bwMode="auto">
            <a:xfrm>
              <a:off x="1610" y="1842"/>
              <a:ext cx="816"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Ecologic/</a:t>
              </a:r>
            </a:p>
            <a:p>
              <a:pPr marL="342900" indent="-342900">
                <a:buFontTx/>
                <a:buNone/>
              </a:pPr>
              <a:r>
                <a:rPr lang="en-US" sz="1400" b="1">
                  <a:solidFill>
                    <a:schemeClr val="tx1"/>
                  </a:solidFill>
                </a:rPr>
                <a:t>Correlation</a:t>
              </a:r>
            </a:p>
          </p:txBody>
        </p:sp>
        <p:sp>
          <p:nvSpPr>
            <p:cNvPr id="16410" name="Rectangle 19"/>
            <p:cNvSpPr>
              <a:spLocks noChangeArrowheads="1"/>
            </p:cNvSpPr>
            <p:nvPr/>
          </p:nvSpPr>
          <p:spPr bwMode="auto">
            <a:xfrm>
              <a:off x="1601" y="3316"/>
              <a:ext cx="825"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Case-</a:t>
              </a:r>
            </a:p>
            <a:p>
              <a:pPr marL="342900" indent="-342900">
                <a:buFontTx/>
                <a:buNone/>
              </a:pPr>
              <a:r>
                <a:rPr lang="en-US" sz="1400" b="1">
                  <a:solidFill>
                    <a:schemeClr val="tx1"/>
                  </a:solidFill>
                </a:rPr>
                <a:t>Crossover</a:t>
              </a:r>
            </a:p>
          </p:txBody>
        </p:sp>
        <p:sp>
          <p:nvSpPr>
            <p:cNvPr id="16411" name="Rectangle 20"/>
            <p:cNvSpPr>
              <a:spLocks noChangeArrowheads="1"/>
            </p:cNvSpPr>
            <p:nvPr/>
          </p:nvSpPr>
          <p:spPr bwMode="auto">
            <a:xfrm>
              <a:off x="1601" y="3867"/>
              <a:ext cx="825" cy="19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Cohort</a:t>
              </a:r>
            </a:p>
          </p:txBody>
        </p:sp>
        <p:sp>
          <p:nvSpPr>
            <p:cNvPr id="16412" name="Line 40"/>
            <p:cNvSpPr>
              <a:spLocks noChangeShapeType="1"/>
            </p:cNvSpPr>
            <p:nvPr/>
          </p:nvSpPr>
          <p:spPr bwMode="auto">
            <a:xfrm>
              <a:off x="2562" y="1570"/>
              <a:ext cx="0" cy="2404"/>
            </a:xfrm>
            <a:prstGeom prst="line">
              <a:avLst/>
            </a:prstGeom>
            <a:noFill/>
            <a:ln w="28575">
              <a:solidFill>
                <a:schemeClr val="accent1"/>
              </a:solidFill>
              <a:round/>
              <a:headEnd/>
              <a:tailEnd/>
            </a:ln>
          </p:spPr>
          <p:txBody>
            <a:bodyPr/>
            <a:lstStyle/>
            <a:p>
              <a:endParaRPr lang="en-US"/>
            </a:p>
          </p:txBody>
        </p:sp>
        <p:sp>
          <p:nvSpPr>
            <p:cNvPr id="16413" name="Line 46"/>
            <p:cNvSpPr>
              <a:spLocks noChangeShapeType="1"/>
            </p:cNvSpPr>
            <p:nvPr/>
          </p:nvSpPr>
          <p:spPr bwMode="auto">
            <a:xfrm flipH="1">
              <a:off x="2426" y="2024"/>
              <a:ext cx="136" cy="0"/>
            </a:xfrm>
            <a:prstGeom prst="line">
              <a:avLst/>
            </a:prstGeom>
            <a:noFill/>
            <a:ln w="50800">
              <a:solidFill>
                <a:schemeClr val="accent1"/>
              </a:solidFill>
              <a:round/>
              <a:headEnd/>
              <a:tailEnd type="stealth" w="med" len="med"/>
            </a:ln>
          </p:spPr>
          <p:txBody>
            <a:bodyPr/>
            <a:lstStyle/>
            <a:p>
              <a:endParaRPr lang="en-US"/>
            </a:p>
          </p:txBody>
        </p:sp>
        <p:sp>
          <p:nvSpPr>
            <p:cNvPr id="16414" name="Line 47"/>
            <p:cNvSpPr>
              <a:spLocks noChangeShapeType="1"/>
            </p:cNvSpPr>
            <p:nvPr/>
          </p:nvSpPr>
          <p:spPr bwMode="auto">
            <a:xfrm flipH="1">
              <a:off x="2427" y="2559"/>
              <a:ext cx="136" cy="0"/>
            </a:xfrm>
            <a:prstGeom prst="line">
              <a:avLst/>
            </a:prstGeom>
            <a:noFill/>
            <a:ln w="50800">
              <a:solidFill>
                <a:schemeClr val="accent1"/>
              </a:solidFill>
              <a:round/>
              <a:headEnd/>
              <a:tailEnd type="stealth" w="med" len="med"/>
            </a:ln>
          </p:spPr>
          <p:txBody>
            <a:bodyPr/>
            <a:lstStyle/>
            <a:p>
              <a:endParaRPr lang="en-US"/>
            </a:p>
          </p:txBody>
        </p:sp>
        <p:sp>
          <p:nvSpPr>
            <p:cNvPr id="16415" name="Line 48"/>
            <p:cNvSpPr>
              <a:spLocks noChangeShapeType="1"/>
            </p:cNvSpPr>
            <p:nvPr/>
          </p:nvSpPr>
          <p:spPr bwMode="auto">
            <a:xfrm flipH="1">
              <a:off x="2426" y="3031"/>
              <a:ext cx="136" cy="0"/>
            </a:xfrm>
            <a:prstGeom prst="line">
              <a:avLst/>
            </a:prstGeom>
            <a:noFill/>
            <a:ln w="50800">
              <a:solidFill>
                <a:schemeClr val="accent1"/>
              </a:solidFill>
              <a:round/>
              <a:headEnd/>
              <a:tailEnd type="stealth" w="med" len="med"/>
            </a:ln>
          </p:spPr>
          <p:txBody>
            <a:bodyPr/>
            <a:lstStyle/>
            <a:p>
              <a:endParaRPr lang="en-US"/>
            </a:p>
          </p:txBody>
        </p:sp>
        <p:sp>
          <p:nvSpPr>
            <p:cNvPr id="16416" name="Line 49"/>
            <p:cNvSpPr>
              <a:spLocks noChangeShapeType="1"/>
            </p:cNvSpPr>
            <p:nvPr/>
          </p:nvSpPr>
          <p:spPr bwMode="auto">
            <a:xfrm flipH="1">
              <a:off x="2426" y="3484"/>
              <a:ext cx="136" cy="0"/>
            </a:xfrm>
            <a:prstGeom prst="line">
              <a:avLst/>
            </a:prstGeom>
            <a:noFill/>
            <a:ln w="50800">
              <a:solidFill>
                <a:schemeClr val="accent1"/>
              </a:solidFill>
              <a:round/>
              <a:headEnd/>
              <a:tailEnd type="stealth" w="med" len="med"/>
            </a:ln>
          </p:spPr>
          <p:txBody>
            <a:bodyPr/>
            <a:lstStyle/>
            <a:p>
              <a:endParaRPr lang="en-US"/>
            </a:p>
          </p:txBody>
        </p:sp>
        <p:sp>
          <p:nvSpPr>
            <p:cNvPr id="16417" name="Line 50"/>
            <p:cNvSpPr>
              <a:spLocks noChangeShapeType="1"/>
            </p:cNvSpPr>
            <p:nvPr/>
          </p:nvSpPr>
          <p:spPr bwMode="auto">
            <a:xfrm flipH="1">
              <a:off x="2426" y="3965"/>
              <a:ext cx="136" cy="0"/>
            </a:xfrm>
            <a:prstGeom prst="line">
              <a:avLst/>
            </a:prstGeom>
            <a:noFill/>
            <a:ln w="50800">
              <a:solidFill>
                <a:schemeClr val="accent1"/>
              </a:solidFill>
              <a:round/>
              <a:headEnd/>
              <a:tailEnd type="stealth" w="med" len="med"/>
            </a:ln>
          </p:spPr>
          <p:txBody>
            <a:bodyPr/>
            <a:lstStyle/>
            <a:p>
              <a:endParaRPr lang="en-US"/>
            </a:p>
          </p:txBody>
        </p:sp>
      </p:grpSp>
      <p:grpSp>
        <p:nvGrpSpPr>
          <p:cNvPr id="5" name="Group 55"/>
          <p:cNvGrpSpPr>
            <a:grpSpLocks/>
          </p:cNvGrpSpPr>
          <p:nvPr/>
        </p:nvGrpSpPr>
        <p:grpSpPr bwMode="auto">
          <a:xfrm>
            <a:off x="7019925" y="2781300"/>
            <a:ext cx="1512888" cy="2519363"/>
            <a:chOff x="4422" y="1752"/>
            <a:chExt cx="953" cy="1587"/>
          </a:xfrm>
        </p:grpSpPr>
        <p:sp>
          <p:nvSpPr>
            <p:cNvPr id="16399" name="Rectangle 21"/>
            <p:cNvSpPr>
              <a:spLocks noChangeArrowheads="1"/>
            </p:cNvSpPr>
            <p:nvPr/>
          </p:nvSpPr>
          <p:spPr bwMode="auto">
            <a:xfrm>
              <a:off x="4422" y="1979"/>
              <a:ext cx="771"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Clinical</a:t>
              </a:r>
            </a:p>
            <a:p>
              <a:pPr marL="342900" indent="-342900">
                <a:buFontTx/>
                <a:buNone/>
              </a:pPr>
              <a:r>
                <a:rPr lang="en-US" sz="1400" b="1">
                  <a:solidFill>
                    <a:schemeClr val="tx1"/>
                  </a:solidFill>
                </a:rPr>
                <a:t>Trials (RCT)</a:t>
              </a:r>
            </a:p>
          </p:txBody>
        </p:sp>
        <p:sp>
          <p:nvSpPr>
            <p:cNvPr id="16400" name="Rectangle 22"/>
            <p:cNvSpPr>
              <a:spLocks noChangeArrowheads="1"/>
            </p:cNvSpPr>
            <p:nvPr/>
          </p:nvSpPr>
          <p:spPr bwMode="auto">
            <a:xfrm>
              <a:off x="4422" y="2552"/>
              <a:ext cx="771" cy="198"/>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Field Trials</a:t>
              </a:r>
            </a:p>
          </p:txBody>
        </p:sp>
        <p:sp>
          <p:nvSpPr>
            <p:cNvPr id="16401" name="Rectangle 23"/>
            <p:cNvSpPr>
              <a:spLocks noChangeArrowheads="1"/>
            </p:cNvSpPr>
            <p:nvPr/>
          </p:nvSpPr>
          <p:spPr bwMode="auto">
            <a:xfrm>
              <a:off x="4422" y="2980"/>
              <a:ext cx="771" cy="359"/>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a:solidFill>
                    <a:schemeClr val="tx1"/>
                  </a:solidFill>
                </a:rPr>
                <a:t>Community</a:t>
              </a:r>
            </a:p>
            <a:p>
              <a:pPr marL="342900" indent="-342900">
                <a:buFontTx/>
                <a:buNone/>
              </a:pPr>
              <a:r>
                <a:rPr lang="en-US" sz="1400" b="1">
                  <a:solidFill>
                    <a:schemeClr val="tx1"/>
                  </a:solidFill>
                </a:rPr>
                <a:t>Trials</a:t>
              </a:r>
            </a:p>
          </p:txBody>
        </p:sp>
        <p:sp>
          <p:nvSpPr>
            <p:cNvPr id="16402" name="Line 41"/>
            <p:cNvSpPr>
              <a:spLocks noChangeShapeType="1"/>
            </p:cNvSpPr>
            <p:nvPr/>
          </p:nvSpPr>
          <p:spPr bwMode="auto">
            <a:xfrm>
              <a:off x="5375" y="1752"/>
              <a:ext cx="0" cy="1406"/>
            </a:xfrm>
            <a:prstGeom prst="line">
              <a:avLst/>
            </a:prstGeom>
            <a:noFill/>
            <a:ln w="28575">
              <a:solidFill>
                <a:schemeClr val="accent1"/>
              </a:solidFill>
              <a:round/>
              <a:headEnd/>
              <a:tailEnd/>
            </a:ln>
          </p:spPr>
          <p:txBody>
            <a:bodyPr/>
            <a:lstStyle/>
            <a:p>
              <a:endParaRPr lang="en-US"/>
            </a:p>
          </p:txBody>
        </p:sp>
        <p:sp>
          <p:nvSpPr>
            <p:cNvPr id="16403" name="Line 51"/>
            <p:cNvSpPr>
              <a:spLocks noChangeShapeType="1"/>
            </p:cNvSpPr>
            <p:nvPr/>
          </p:nvSpPr>
          <p:spPr bwMode="auto">
            <a:xfrm flipH="1">
              <a:off x="5193" y="3158"/>
              <a:ext cx="182" cy="0"/>
            </a:xfrm>
            <a:prstGeom prst="line">
              <a:avLst/>
            </a:prstGeom>
            <a:noFill/>
            <a:ln w="50800">
              <a:solidFill>
                <a:schemeClr val="accent1"/>
              </a:solidFill>
              <a:round/>
              <a:headEnd/>
              <a:tailEnd type="stealth" w="med" len="med"/>
            </a:ln>
          </p:spPr>
          <p:txBody>
            <a:bodyPr/>
            <a:lstStyle/>
            <a:p>
              <a:endParaRPr lang="en-US"/>
            </a:p>
          </p:txBody>
        </p:sp>
        <p:sp>
          <p:nvSpPr>
            <p:cNvPr id="16404" name="Line 52"/>
            <p:cNvSpPr>
              <a:spLocks noChangeShapeType="1"/>
            </p:cNvSpPr>
            <p:nvPr/>
          </p:nvSpPr>
          <p:spPr bwMode="auto">
            <a:xfrm flipH="1">
              <a:off x="5193" y="2650"/>
              <a:ext cx="182" cy="0"/>
            </a:xfrm>
            <a:prstGeom prst="line">
              <a:avLst/>
            </a:prstGeom>
            <a:noFill/>
            <a:ln w="50800">
              <a:solidFill>
                <a:schemeClr val="accent1"/>
              </a:solidFill>
              <a:round/>
              <a:headEnd/>
              <a:tailEnd type="stealth" w="med" len="med"/>
            </a:ln>
          </p:spPr>
          <p:txBody>
            <a:bodyPr/>
            <a:lstStyle/>
            <a:p>
              <a:endParaRPr lang="en-US"/>
            </a:p>
          </p:txBody>
        </p:sp>
        <p:sp>
          <p:nvSpPr>
            <p:cNvPr id="16405" name="Line 53"/>
            <p:cNvSpPr>
              <a:spLocks noChangeShapeType="1"/>
            </p:cNvSpPr>
            <p:nvPr/>
          </p:nvSpPr>
          <p:spPr bwMode="auto">
            <a:xfrm flipH="1">
              <a:off x="5193" y="2160"/>
              <a:ext cx="182" cy="0"/>
            </a:xfrm>
            <a:prstGeom prst="line">
              <a:avLst/>
            </a:prstGeom>
            <a:noFill/>
            <a:ln w="50800">
              <a:solidFill>
                <a:schemeClr val="accent1"/>
              </a:solidFill>
              <a:round/>
              <a:headEnd/>
              <a:tailEnd type="stealth" w="med" len="med"/>
            </a:ln>
          </p:spPr>
          <p:txBody>
            <a:bodyPr/>
            <a:lstStyle/>
            <a:p>
              <a:endParaRPr lang="en-US"/>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12" fill="hold"/>
                                        <p:tgtEl>
                                          <p:spTgt spid="7"/>
                                        </p:tgtEl>
                                      </p:cBhvr>
                                    </p:cmd>
                                  </p:childTnLst>
                                </p:cTn>
                              </p:par>
                              <p:par>
                                <p:cTn id="7" presetID="9" presetClass="entr" presetSubtype="0" fill="hold" nodeType="withEffect">
                                  <p:stCondLst>
                                    <p:cond delay="260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3000"/>
                                        <p:tgtEl>
                                          <p:spTgt spid="2"/>
                                        </p:tgtEl>
                                      </p:cBhvr>
                                    </p:animEffect>
                                  </p:childTnLst>
                                </p:cTn>
                              </p:par>
                              <p:par>
                                <p:cTn id="10" presetID="9" presetClass="entr" presetSubtype="0" fill="hold" nodeType="withEffect">
                                  <p:stCondLst>
                                    <p:cond delay="340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3000"/>
                                        <p:tgtEl>
                                          <p:spTgt spid="5"/>
                                        </p:tgtEl>
                                      </p:cBhvr>
                                    </p:animEffect>
                                  </p:childTnLst>
                                </p:cTn>
                              </p:par>
                              <p:par>
                                <p:cTn id="13" presetID="9" presetClass="entr" presetSubtype="0" fill="hold" nodeType="withEffect">
                                  <p:stCondLst>
                                    <p:cond delay="600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3000"/>
                                        <p:tgtEl>
                                          <p:spTgt spid="3"/>
                                        </p:tgtEl>
                                      </p:cBhvr>
                                    </p:animEffect>
                                  </p:childTnLst>
                                </p:cTn>
                              </p:par>
                              <p:par>
                                <p:cTn id="16" presetID="9" presetClass="entr" presetSubtype="0" fill="hold" nodeType="withEffect">
                                  <p:stCondLst>
                                    <p:cond delay="6000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866" name="Rectangle 2"/>
          <p:cNvSpPr>
            <a:spLocks noGrp="1" noChangeArrowheads="1"/>
          </p:cNvSpPr>
          <p:nvPr>
            <p:ph type="title" idx="4294967295"/>
          </p:nvPr>
        </p:nvSpPr>
        <p:spPr>
          <a:xfrm>
            <a:off x="685800" y="333375"/>
            <a:ext cx="7772400" cy="1016000"/>
          </a:xfrm>
        </p:spPr>
        <p:txBody>
          <a:bodyPr/>
          <a:lstStyle/>
          <a:p>
            <a:pPr>
              <a:defRPr/>
            </a:pPr>
            <a:r>
              <a:rPr lang="en-US" smtClean="0">
                <a:solidFill>
                  <a:srgbClr val="990033"/>
                </a:solidFill>
                <a:effectLst>
                  <a:outerShdw blurRad="38100" dist="38100" dir="2700000" algn="tl">
                    <a:srgbClr val="C0C0C0"/>
                  </a:outerShdw>
                </a:effectLst>
                <a:latin typeface="Arial" charset="0"/>
              </a:rPr>
              <a:t>Design</a:t>
            </a:r>
          </a:p>
        </p:txBody>
      </p:sp>
      <p:grpSp>
        <p:nvGrpSpPr>
          <p:cNvPr id="58371" name="Group 23"/>
          <p:cNvGrpSpPr>
            <a:grpSpLocks/>
          </p:cNvGrpSpPr>
          <p:nvPr/>
        </p:nvGrpSpPr>
        <p:grpSpPr bwMode="auto">
          <a:xfrm>
            <a:off x="1295400" y="5445125"/>
            <a:ext cx="3829050" cy="519113"/>
            <a:chOff x="816" y="2255"/>
            <a:chExt cx="2412" cy="327"/>
          </a:xfrm>
        </p:grpSpPr>
        <p:sp>
          <p:nvSpPr>
            <p:cNvPr id="58391" name="Line 3"/>
            <p:cNvSpPr>
              <a:spLocks noChangeShapeType="1"/>
            </p:cNvSpPr>
            <p:nvPr/>
          </p:nvSpPr>
          <p:spPr bwMode="auto">
            <a:xfrm>
              <a:off x="816" y="2448"/>
              <a:ext cx="1872" cy="0"/>
            </a:xfrm>
            <a:prstGeom prst="line">
              <a:avLst/>
            </a:prstGeom>
            <a:noFill/>
            <a:ln w="38100">
              <a:solidFill>
                <a:schemeClr val="tx1"/>
              </a:solidFill>
              <a:round/>
              <a:headEnd/>
              <a:tailEnd type="triangle" w="lg" len="med"/>
            </a:ln>
          </p:spPr>
          <p:txBody>
            <a:bodyPr wrap="none" anchor="ctr"/>
            <a:lstStyle/>
            <a:p>
              <a:endParaRPr lang="en-US"/>
            </a:p>
          </p:txBody>
        </p:sp>
        <p:sp>
          <p:nvSpPr>
            <p:cNvPr id="58392" name="Text Box 4"/>
            <p:cNvSpPr txBox="1">
              <a:spLocks noChangeArrowheads="1"/>
            </p:cNvSpPr>
            <p:nvPr/>
          </p:nvSpPr>
          <p:spPr bwMode="auto">
            <a:xfrm>
              <a:off x="2688" y="2255"/>
              <a:ext cx="540"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time</a:t>
              </a:r>
            </a:p>
          </p:txBody>
        </p:sp>
      </p:grpSp>
      <p:sp>
        <p:nvSpPr>
          <p:cNvPr id="58372" name="Text Box 5"/>
          <p:cNvSpPr txBox="1">
            <a:spLocks noChangeArrowheads="1"/>
          </p:cNvSpPr>
          <p:nvPr/>
        </p:nvSpPr>
        <p:spPr bwMode="auto">
          <a:xfrm>
            <a:off x="950913" y="2492375"/>
            <a:ext cx="3746500" cy="579438"/>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accent2"/>
                </a:solidFill>
              </a:rPr>
              <a:t>Cross-over design</a:t>
            </a:r>
          </a:p>
        </p:txBody>
      </p:sp>
      <p:grpSp>
        <p:nvGrpSpPr>
          <p:cNvPr id="58373" name="Group 24"/>
          <p:cNvGrpSpPr>
            <a:grpSpLocks/>
          </p:cNvGrpSpPr>
          <p:nvPr/>
        </p:nvGrpSpPr>
        <p:grpSpPr bwMode="auto">
          <a:xfrm>
            <a:off x="1219200" y="3716338"/>
            <a:ext cx="7269167" cy="1330325"/>
            <a:chOff x="768" y="3070"/>
            <a:chExt cx="4579" cy="838"/>
          </a:xfrm>
        </p:grpSpPr>
        <p:sp>
          <p:nvSpPr>
            <p:cNvPr id="58374" name="Text Box 6"/>
            <p:cNvSpPr txBox="1">
              <a:spLocks noChangeArrowheads="1"/>
            </p:cNvSpPr>
            <p:nvPr/>
          </p:nvSpPr>
          <p:spPr bwMode="auto">
            <a:xfrm>
              <a:off x="768" y="3343"/>
              <a:ext cx="1399"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Randomization</a:t>
              </a:r>
            </a:p>
          </p:txBody>
        </p:sp>
        <p:grpSp>
          <p:nvGrpSpPr>
            <p:cNvPr id="58375" name="Group 7"/>
            <p:cNvGrpSpPr>
              <a:grpSpLocks/>
            </p:cNvGrpSpPr>
            <p:nvPr/>
          </p:nvGrpSpPr>
          <p:grpSpPr bwMode="auto">
            <a:xfrm>
              <a:off x="2208" y="3264"/>
              <a:ext cx="480" cy="480"/>
              <a:chOff x="2208" y="1680"/>
              <a:chExt cx="480" cy="480"/>
            </a:xfrm>
          </p:grpSpPr>
          <p:sp>
            <p:nvSpPr>
              <p:cNvPr id="58389" name="Line 8"/>
              <p:cNvSpPr>
                <a:spLocks noChangeShapeType="1"/>
              </p:cNvSpPr>
              <p:nvPr/>
            </p:nvSpPr>
            <p:spPr bwMode="auto">
              <a:xfrm flipV="1">
                <a:off x="2208" y="1680"/>
                <a:ext cx="480" cy="240"/>
              </a:xfrm>
              <a:prstGeom prst="line">
                <a:avLst/>
              </a:prstGeom>
              <a:noFill/>
              <a:ln w="22225">
                <a:solidFill>
                  <a:schemeClr val="tx1"/>
                </a:solidFill>
                <a:round/>
                <a:headEnd/>
                <a:tailEnd/>
              </a:ln>
            </p:spPr>
            <p:txBody>
              <a:bodyPr wrap="none" anchor="ctr"/>
              <a:lstStyle/>
              <a:p>
                <a:endParaRPr lang="en-US"/>
              </a:p>
            </p:txBody>
          </p:sp>
          <p:sp>
            <p:nvSpPr>
              <p:cNvPr id="58390" name="Line 9"/>
              <p:cNvSpPr>
                <a:spLocks noChangeShapeType="1"/>
              </p:cNvSpPr>
              <p:nvPr/>
            </p:nvSpPr>
            <p:spPr bwMode="auto">
              <a:xfrm>
                <a:off x="2208" y="1920"/>
                <a:ext cx="480" cy="240"/>
              </a:xfrm>
              <a:prstGeom prst="line">
                <a:avLst/>
              </a:prstGeom>
              <a:noFill/>
              <a:ln w="22225">
                <a:solidFill>
                  <a:schemeClr val="tx1"/>
                </a:solidFill>
                <a:round/>
                <a:headEnd/>
                <a:tailEnd/>
              </a:ln>
            </p:spPr>
            <p:txBody>
              <a:bodyPr wrap="none" anchor="ctr"/>
              <a:lstStyle/>
              <a:p>
                <a:endParaRPr lang="en-US"/>
              </a:p>
            </p:txBody>
          </p:sp>
        </p:grpSp>
        <p:sp>
          <p:nvSpPr>
            <p:cNvPr id="58376" name="Text Box 10"/>
            <p:cNvSpPr txBox="1">
              <a:spLocks noChangeArrowheads="1"/>
            </p:cNvSpPr>
            <p:nvPr/>
          </p:nvSpPr>
          <p:spPr bwMode="auto">
            <a:xfrm>
              <a:off x="2678" y="3080"/>
              <a:ext cx="174" cy="308"/>
            </a:xfrm>
            <a:prstGeom prst="rect">
              <a:avLst/>
            </a:prstGeom>
            <a:noFill/>
            <a:ln w="9525">
              <a:noFill/>
              <a:miter lim="800000"/>
              <a:headEnd/>
              <a:tailEnd/>
            </a:ln>
          </p:spPr>
          <p:txBody>
            <a:bodyPr wrap="none">
              <a:spAutoFit/>
            </a:bodyPr>
            <a:lstStyle/>
            <a:p>
              <a:pPr>
                <a:spcBef>
                  <a:spcPct val="0"/>
                </a:spcBef>
                <a:buFontTx/>
                <a:buNone/>
              </a:pPr>
              <a:r>
                <a:rPr lang="en-US" sz="2600">
                  <a:solidFill>
                    <a:schemeClr val="tx1"/>
                  </a:solidFill>
                </a:rPr>
                <a:t>I</a:t>
              </a:r>
            </a:p>
          </p:txBody>
        </p:sp>
        <p:sp>
          <p:nvSpPr>
            <p:cNvPr id="58377" name="Text Box 11"/>
            <p:cNvSpPr txBox="1">
              <a:spLocks noChangeArrowheads="1"/>
            </p:cNvSpPr>
            <p:nvPr/>
          </p:nvSpPr>
          <p:spPr bwMode="auto">
            <a:xfrm>
              <a:off x="2673" y="3598"/>
              <a:ext cx="266" cy="308"/>
            </a:xfrm>
            <a:prstGeom prst="rect">
              <a:avLst/>
            </a:prstGeom>
            <a:noFill/>
            <a:ln w="9525">
              <a:noFill/>
              <a:miter lim="800000"/>
              <a:headEnd/>
              <a:tailEnd/>
            </a:ln>
          </p:spPr>
          <p:txBody>
            <a:bodyPr wrap="none">
              <a:spAutoFit/>
            </a:bodyPr>
            <a:lstStyle/>
            <a:p>
              <a:pPr>
                <a:spcBef>
                  <a:spcPct val="0"/>
                </a:spcBef>
                <a:buFontTx/>
                <a:buNone/>
              </a:pPr>
              <a:r>
                <a:rPr lang="en-US" sz="2600">
                  <a:solidFill>
                    <a:schemeClr val="tx1"/>
                  </a:solidFill>
                </a:rPr>
                <a:t>C</a:t>
              </a:r>
            </a:p>
          </p:txBody>
        </p:sp>
        <p:grpSp>
          <p:nvGrpSpPr>
            <p:cNvPr id="58378" name="Group 12"/>
            <p:cNvGrpSpPr>
              <a:grpSpLocks/>
            </p:cNvGrpSpPr>
            <p:nvPr/>
          </p:nvGrpSpPr>
          <p:grpSpPr bwMode="auto">
            <a:xfrm>
              <a:off x="2880" y="3264"/>
              <a:ext cx="1296" cy="480"/>
              <a:chOff x="2880" y="3264"/>
              <a:chExt cx="1296" cy="480"/>
            </a:xfrm>
          </p:grpSpPr>
          <p:sp>
            <p:nvSpPr>
              <p:cNvPr id="58384" name="Line 13"/>
              <p:cNvSpPr>
                <a:spLocks noChangeShapeType="1"/>
              </p:cNvSpPr>
              <p:nvPr/>
            </p:nvSpPr>
            <p:spPr bwMode="auto">
              <a:xfrm>
                <a:off x="2880" y="3264"/>
                <a:ext cx="816" cy="0"/>
              </a:xfrm>
              <a:prstGeom prst="line">
                <a:avLst/>
              </a:prstGeom>
              <a:noFill/>
              <a:ln w="22225">
                <a:solidFill>
                  <a:schemeClr val="tx1"/>
                </a:solidFill>
                <a:prstDash val="dash"/>
                <a:round/>
                <a:headEnd/>
                <a:tailEnd/>
              </a:ln>
            </p:spPr>
            <p:txBody>
              <a:bodyPr wrap="none" anchor="ctr"/>
              <a:lstStyle/>
              <a:p>
                <a:endParaRPr lang="en-US"/>
              </a:p>
            </p:txBody>
          </p:sp>
          <p:sp>
            <p:nvSpPr>
              <p:cNvPr id="58385" name="Line 14"/>
              <p:cNvSpPr>
                <a:spLocks noChangeShapeType="1"/>
              </p:cNvSpPr>
              <p:nvPr/>
            </p:nvSpPr>
            <p:spPr bwMode="auto">
              <a:xfrm>
                <a:off x="2880" y="3744"/>
                <a:ext cx="816" cy="0"/>
              </a:xfrm>
              <a:prstGeom prst="line">
                <a:avLst/>
              </a:prstGeom>
              <a:noFill/>
              <a:ln w="22225">
                <a:solidFill>
                  <a:schemeClr val="tx1"/>
                </a:solidFill>
                <a:prstDash val="dash"/>
                <a:round/>
                <a:headEnd/>
                <a:tailEnd/>
              </a:ln>
            </p:spPr>
            <p:txBody>
              <a:bodyPr wrap="none" anchor="ctr"/>
              <a:lstStyle/>
              <a:p>
                <a:endParaRPr lang="en-US"/>
              </a:p>
            </p:txBody>
          </p:sp>
          <p:grpSp>
            <p:nvGrpSpPr>
              <p:cNvPr id="58386" name="Group 15"/>
              <p:cNvGrpSpPr>
                <a:grpSpLocks/>
              </p:cNvGrpSpPr>
              <p:nvPr/>
            </p:nvGrpSpPr>
            <p:grpSpPr bwMode="auto">
              <a:xfrm flipH="1">
                <a:off x="3696" y="3264"/>
                <a:ext cx="480" cy="480"/>
                <a:chOff x="2208" y="1680"/>
                <a:chExt cx="480" cy="480"/>
              </a:xfrm>
            </p:grpSpPr>
            <p:sp>
              <p:nvSpPr>
                <p:cNvPr id="58387" name="Line 16"/>
                <p:cNvSpPr>
                  <a:spLocks noChangeShapeType="1"/>
                </p:cNvSpPr>
                <p:nvPr/>
              </p:nvSpPr>
              <p:spPr bwMode="auto">
                <a:xfrm flipV="1">
                  <a:off x="2208" y="1680"/>
                  <a:ext cx="480" cy="240"/>
                </a:xfrm>
                <a:prstGeom prst="line">
                  <a:avLst/>
                </a:prstGeom>
                <a:noFill/>
                <a:ln w="22225">
                  <a:solidFill>
                    <a:schemeClr val="tx1"/>
                  </a:solidFill>
                  <a:round/>
                  <a:headEnd/>
                  <a:tailEnd/>
                </a:ln>
              </p:spPr>
              <p:txBody>
                <a:bodyPr wrap="none" anchor="ctr"/>
                <a:lstStyle/>
                <a:p>
                  <a:endParaRPr lang="en-US"/>
                </a:p>
              </p:txBody>
            </p:sp>
            <p:sp>
              <p:nvSpPr>
                <p:cNvPr id="58388" name="Line 17"/>
                <p:cNvSpPr>
                  <a:spLocks noChangeShapeType="1"/>
                </p:cNvSpPr>
                <p:nvPr/>
              </p:nvSpPr>
              <p:spPr bwMode="auto">
                <a:xfrm>
                  <a:off x="2208" y="1920"/>
                  <a:ext cx="480" cy="240"/>
                </a:xfrm>
                <a:prstGeom prst="line">
                  <a:avLst/>
                </a:prstGeom>
                <a:noFill/>
                <a:ln w="22225">
                  <a:solidFill>
                    <a:schemeClr val="tx1"/>
                  </a:solidFill>
                  <a:round/>
                  <a:headEnd/>
                  <a:tailEnd/>
                </a:ln>
              </p:spPr>
              <p:txBody>
                <a:bodyPr wrap="none" anchor="ctr"/>
                <a:lstStyle/>
                <a:p>
                  <a:endParaRPr lang="en-US"/>
                </a:p>
              </p:txBody>
            </p:sp>
          </p:grpSp>
        </p:grpSp>
        <p:grpSp>
          <p:nvGrpSpPr>
            <p:cNvPr id="58379" name="Group 18"/>
            <p:cNvGrpSpPr>
              <a:grpSpLocks/>
            </p:cNvGrpSpPr>
            <p:nvPr/>
          </p:nvGrpSpPr>
          <p:grpSpPr bwMode="auto">
            <a:xfrm>
              <a:off x="4176" y="3264"/>
              <a:ext cx="480" cy="480"/>
              <a:chOff x="2208" y="1680"/>
              <a:chExt cx="480" cy="480"/>
            </a:xfrm>
          </p:grpSpPr>
          <p:sp>
            <p:nvSpPr>
              <p:cNvPr id="58382" name="Line 19"/>
              <p:cNvSpPr>
                <a:spLocks noChangeShapeType="1"/>
              </p:cNvSpPr>
              <p:nvPr/>
            </p:nvSpPr>
            <p:spPr bwMode="auto">
              <a:xfrm flipV="1">
                <a:off x="2208" y="1680"/>
                <a:ext cx="480" cy="240"/>
              </a:xfrm>
              <a:prstGeom prst="line">
                <a:avLst/>
              </a:prstGeom>
              <a:noFill/>
              <a:ln w="22225">
                <a:solidFill>
                  <a:schemeClr val="tx1"/>
                </a:solidFill>
                <a:prstDash val="dash"/>
                <a:round/>
                <a:headEnd/>
                <a:tailEnd/>
              </a:ln>
            </p:spPr>
            <p:txBody>
              <a:bodyPr wrap="none" anchor="ctr"/>
              <a:lstStyle/>
              <a:p>
                <a:endParaRPr lang="en-US"/>
              </a:p>
            </p:txBody>
          </p:sp>
          <p:sp>
            <p:nvSpPr>
              <p:cNvPr id="58383" name="Line 20"/>
              <p:cNvSpPr>
                <a:spLocks noChangeShapeType="1"/>
              </p:cNvSpPr>
              <p:nvPr/>
            </p:nvSpPr>
            <p:spPr bwMode="auto">
              <a:xfrm>
                <a:off x="2208" y="1920"/>
                <a:ext cx="480" cy="240"/>
              </a:xfrm>
              <a:prstGeom prst="line">
                <a:avLst/>
              </a:prstGeom>
              <a:noFill/>
              <a:ln w="22225">
                <a:solidFill>
                  <a:schemeClr val="tx1"/>
                </a:solidFill>
                <a:prstDash val="dash"/>
                <a:round/>
                <a:headEnd/>
                <a:tailEnd/>
              </a:ln>
            </p:spPr>
            <p:txBody>
              <a:bodyPr wrap="none" anchor="ctr"/>
              <a:lstStyle/>
              <a:p>
                <a:endParaRPr lang="en-US"/>
              </a:p>
            </p:txBody>
          </p:sp>
        </p:grpSp>
        <p:sp>
          <p:nvSpPr>
            <p:cNvPr id="58380" name="Text Box 21"/>
            <p:cNvSpPr txBox="1">
              <a:spLocks noChangeArrowheads="1"/>
            </p:cNvSpPr>
            <p:nvPr/>
          </p:nvSpPr>
          <p:spPr bwMode="auto">
            <a:xfrm>
              <a:off x="4615" y="3070"/>
              <a:ext cx="732" cy="310"/>
            </a:xfrm>
            <a:prstGeom prst="rect">
              <a:avLst/>
            </a:prstGeom>
            <a:noFill/>
            <a:ln w="9525">
              <a:noFill/>
              <a:miter lim="800000"/>
              <a:headEnd/>
              <a:tailEnd/>
            </a:ln>
          </p:spPr>
          <p:txBody>
            <a:bodyPr wrap="none">
              <a:spAutoFit/>
            </a:bodyPr>
            <a:lstStyle/>
            <a:p>
              <a:pPr>
                <a:spcBef>
                  <a:spcPct val="0"/>
                </a:spcBef>
                <a:buFontTx/>
                <a:buNone/>
              </a:pPr>
              <a:r>
                <a:rPr lang="en-US" sz="2600" dirty="0" smtClean="0">
                  <a:solidFill>
                    <a:schemeClr val="tx1"/>
                  </a:solidFill>
                </a:rPr>
                <a:t>I</a:t>
              </a:r>
              <a:r>
                <a:rPr lang="en-US" sz="1400" dirty="0" smtClean="0">
                  <a:solidFill>
                    <a:schemeClr val="tx1"/>
                  </a:solidFill>
                </a:rPr>
                <a:t>ntervention</a:t>
              </a:r>
              <a:endParaRPr lang="en-US" sz="1400" dirty="0">
                <a:solidFill>
                  <a:schemeClr val="tx1"/>
                </a:solidFill>
              </a:endParaRPr>
            </a:p>
          </p:txBody>
        </p:sp>
        <p:sp>
          <p:nvSpPr>
            <p:cNvPr id="58381" name="Text Box 22"/>
            <p:cNvSpPr txBox="1">
              <a:spLocks noChangeArrowheads="1"/>
            </p:cNvSpPr>
            <p:nvPr/>
          </p:nvSpPr>
          <p:spPr bwMode="auto">
            <a:xfrm>
              <a:off x="4608" y="3598"/>
              <a:ext cx="550" cy="310"/>
            </a:xfrm>
            <a:prstGeom prst="rect">
              <a:avLst/>
            </a:prstGeom>
            <a:noFill/>
            <a:ln w="9525">
              <a:noFill/>
              <a:miter lim="800000"/>
              <a:headEnd/>
              <a:tailEnd/>
            </a:ln>
          </p:spPr>
          <p:txBody>
            <a:bodyPr wrap="none">
              <a:spAutoFit/>
            </a:bodyPr>
            <a:lstStyle/>
            <a:p>
              <a:pPr>
                <a:spcBef>
                  <a:spcPct val="0"/>
                </a:spcBef>
                <a:buFontTx/>
                <a:buNone/>
              </a:pPr>
              <a:r>
                <a:rPr lang="en-US" sz="2600" dirty="0" smtClean="0">
                  <a:solidFill>
                    <a:schemeClr val="tx1"/>
                  </a:solidFill>
                </a:rPr>
                <a:t>C</a:t>
              </a:r>
              <a:r>
                <a:rPr lang="en-US" sz="1400" dirty="0" smtClean="0">
                  <a:solidFill>
                    <a:schemeClr val="tx1"/>
                  </a:solidFill>
                </a:rPr>
                <a:t>ontrol</a:t>
              </a:r>
              <a:endParaRPr lang="en-US" sz="1400" dirty="0">
                <a:solidFill>
                  <a:schemeClr val="tx1"/>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7890" name="Rectangle 2"/>
          <p:cNvSpPr>
            <a:spLocks noGrp="1" noChangeArrowheads="1"/>
          </p:cNvSpPr>
          <p:nvPr>
            <p:ph type="title" idx="4294967295"/>
          </p:nvPr>
        </p:nvSpPr>
        <p:spPr>
          <a:xfrm>
            <a:off x="685800" y="333375"/>
            <a:ext cx="7772400" cy="1016000"/>
          </a:xfrm>
        </p:spPr>
        <p:txBody>
          <a:bodyPr/>
          <a:lstStyle/>
          <a:p>
            <a:pPr>
              <a:defRPr/>
            </a:pPr>
            <a:r>
              <a:rPr lang="en-US" dirty="0" smtClean="0">
                <a:solidFill>
                  <a:srgbClr val="990033"/>
                </a:solidFill>
                <a:effectLst>
                  <a:outerShdw blurRad="38100" dist="38100" dir="2700000" algn="tl">
                    <a:srgbClr val="C0C0C0"/>
                  </a:outerShdw>
                </a:effectLst>
                <a:latin typeface="Arial" charset="0"/>
              </a:rPr>
              <a:t>Walnut Trial</a:t>
            </a:r>
          </a:p>
        </p:txBody>
      </p:sp>
      <p:grpSp>
        <p:nvGrpSpPr>
          <p:cNvPr id="59395" name="Group 23"/>
          <p:cNvGrpSpPr>
            <a:grpSpLocks/>
          </p:cNvGrpSpPr>
          <p:nvPr/>
        </p:nvGrpSpPr>
        <p:grpSpPr bwMode="auto">
          <a:xfrm>
            <a:off x="1295400" y="5300663"/>
            <a:ext cx="3829050" cy="519112"/>
            <a:chOff x="816" y="2255"/>
            <a:chExt cx="2412" cy="327"/>
          </a:xfrm>
        </p:grpSpPr>
        <p:sp>
          <p:nvSpPr>
            <p:cNvPr id="59415" name="Line 3"/>
            <p:cNvSpPr>
              <a:spLocks noChangeShapeType="1"/>
            </p:cNvSpPr>
            <p:nvPr/>
          </p:nvSpPr>
          <p:spPr bwMode="auto">
            <a:xfrm>
              <a:off x="816" y="2448"/>
              <a:ext cx="1872" cy="0"/>
            </a:xfrm>
            <a:prstGeom prst="line">
              <a:avLst/>
            </a:prstGeom>
            <a:noFill/>
            <a:ln w="22225">
              <a:solidFill>
                <a:schemeClr val="tx1"/>
              </a:solidFill>
              <a:round/>
              <a:headEnd/>
              <a:tailEnd type="triangle" w="lg" len="med"/>
            </a:ln>
          </p:spPr>
          <p:txBody>
            <a:bodyPr wrap="none" anchor="ctr"/>
            <a:lstStyle/>
            <a:p>
              <a:endParaRPr lang="en-US"/>
            </a:p>
          </p:txBody>
        </p:sp>
        <p:sp>
          <p:nvSpPr>
            <p:cNvPr id="59416" name="Text Box 4"/>
            <p:cNvSpPr txBox="1">
              <a:spLocks noChangeArrowheads="1"/>
            </p:cNvSpPr>
            <p:nvPr/>
          </p:nvSpPr>
          <p:spPr bwMode="auto">
            <a:xfrm>
              <a:off x="2688" y="2255"/>
              <a:ext cx="540"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time</a:t>
              </a:r>
            </a:p>
          </p:txBody>
        </p:sp>
      </p:grpSp>
      <p:sp>
        <p:nvSpPr>
          <p:cNvPr id="59396" name="Text Box 5"/>
          <p:cNvSpPr txBox="1">
            <a:spLocks noChangeArrowheads="1"/>
          </p:cNvSpPr>
          <p:nvPr/>
        </p:nvSpPr>
        <p:spPr bwMode="auto">
          <a:xfrm>
            <a:off x="879475" y="2201863"/>
            <a:ext cx="3746500" cy="579437"/>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accent2"/>
                </a:solidFill>
              </a:rPr>
              <a:t>Cross-over design</a:t>
            </a:r>
          </a:p>
        </p:txBody>
      </p:sp>
      <p:grpSp>
        <p:nvGrpSpPr>
          <p:cNvPr id="59397" name="Group 24"/>
          <p:cNvGrpSpPr>
            <a:grpSpLocks/>
          </p:cNvGrpSpPr>
          <p:nvPr/>
        </p:nvGrpSpPr>
        <p:grpSpPr bwMode="auto">
          <a:xfrm>
            <a:off x="1304925" y="3386138"/>
            <a:ext cx="7154863" cy="1555750"/>
            <a:chOff x="822" y="3019"/>
            <a:chExt cx="4507" cy="980"/>
          </a:xfrm>
        </p:grpSpPr>
        <p:sp>
          <p:nvSpPr>
            <p:cNvPr id="59398" name="Text Box 6"/>
            <p:cNvSpPr txBox="1">
              <a:spLocks noChangeArrowheads="1"/>
            </p:cNvSpPr>
            <p:nvPr/>
          </p:nvSpPr>
          <p:spPr bwMode="auto">
            <a:xfrm>
              <a:off x="822" y="3343"/>
              <a:ext cx="1399"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Randomization</a:t>
              </a:r>
            </a:p>
          </p:txBody>
        </p:sp>
        <p:grpSp>
          <p:nvGrpSpPr>
            <p:cNvPr id="59399" name="Group 7"/>
            <p:cNvGrpSpPr>
              <a:grpSpLocks/>
            </p:cNvGrpSpPr>
            <p:nvPr/>
          </p:nvGrpSpPr>
          <p:grpSpPr bwMode="auto">
            <a:xfrm>
              <a:off x="2352" y="3264"/>
              <a:ext cx="480" cy="480"/>
              <a:chOff x="2208" y="1680"/>
              <a:chExt cx="480" cy="480"/>
            </a:xfrm>
          </p:grpSpPr>
          <p:sp>
            <p:nvSpPr>
              <p:cNvPr id="59413" name="Line 8"/>
              <p:cNvSpPr>
                <a:spLocks noChangeShapeType="1"/>
              </p:cNvSpPr>
              <p:nvPr/>
            </p:nvSpPr>
            <p:spPr bwMode="auto">
              <a:xfrm flipV="1">
                <a:off x="2208" y="1680"/>
                <a:ext cx="480" cy="240"/>
              </a:xfrm>
              <a:prstGeom prst="line">
                <a:avLst/>
              </a:prstGeom>
              <a:noFill/>
              <a:ln w="22225">
                <a:solidFill>
                  <a:schemeClr val="tx1"/>
                </a:solidFill>
                <a:round/>
                <a:headEnd/>
                <a:tailEnd/>
              </a:ln>
            </p:spPr>
            <p:txBody>
              <a:bodyPr wrap="none" anchor="ctr"/>
              <a:lstStyle/>
              <a:p>
                <a:endParaRPr lang="en-US"/>
              </a:p>
            </p:txBody>
          </p:sp>
          <p:sp>
            <p:nvSpPr>
              <p:cNvPr id="59414" name="Line 9"/>
              <p:cNvSpPr>
                <a:spLocks noChangeShapeType="1"/>
              </p:cNvSpPr>
              <p:nvPr/>
            </p:nvSpPr>
            <p:spPr bwMode="auto">
              <a:xfrm>
                <a:off x="2208" y="1920"/>
                <a:ext cx="480" cy="240"/>
              </a:xfrm>
              <a:prstGeom prst="line">
                <a:avLst/>
              </a:prstGeom>
              <a:noFill/>
              <a:ln w="22225">
                <a:solidFill>
                  <a:schemeClr val="tx1"/>
                </a:solidFill>
                <a:round/>
                <a:headEnd/>
                <a:tailEnd/>
              </a:ln>
            </p:spPr>
            <p:txBody>
              <a:bodyPr wrap="none" anchor="ctr"/>
              <a:lstStyle/>
              <a:p>
                <a:endParaRPr lang="en-US"/>
              </a:p>
            </p:txBody>
          </p:sp>
        </p:grpSp>
        <p:sp>
          <p:nvSpPr>
            <p:cNvPr id="59400" name="Text Box 10"/>
            <p:cNvSpPr txBox="1">
              <a:spLocks noChangeArrowheads="1"/>
            </p:cNvSpPr>
            <p:nvPr/>
          </p:nvSpPr>
          <p:spPr bwMode="auto">
            <a:xfrm>
              <a:off x="2872" y="3019"/>
              <a:ext cx="714"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FF3399"/>
                  </a:solidFill>
                </a:rPr>
                <a:t>Walnut</a:t>
              </a:r>
              <a:endParaRPr lang="en-US" sz="2400">
                <a:solidFill>
                  <a:schemeClr val="tx1"/>
                </a:solidFill>
              </a:endParaRPr>
            </a:p>
          </p:txBody>
        </p:sp>
        <p:sp>
          <p:nvSpPr>
            <p:cNvPr id="59401" name="Text Box 11"/>
            <p:cNvSpPr txBox="1">
              <a:spLocks noChangeArrowheads="1"/>
            </p:cNvSpPr>
            <p:nvPr/>
          </p:nvSpPr>
          <p:spPr bwMode="auto">
            <a:xfrm>
              <a:off x="2897" y="3711"/>
              <a:ext cx="617" cy="288"/>
            </a:xfrm>
            <a:prstGeom prst="rect">
              <a:avLst/>
            </a:prstGeom>
            <a:noFill/>
            <a:ln w="9525">
              <a:noFill/>
              <a:miter lim="800000"/>
              <a:headEnd/>
              <a:tailEnd/>
            </a:ln>
          </p:spPr>
          <p:txBody>
            <a:bodyPr wrap="none">
              <a:spAutoFit/>
            </a:bodyPr>
            <a:lstStyle/>
            <a:p>
              <a:pPr>
                <a:spcBef>
                  <a:spcPct val="0"/>
                </a:spcBef>
                <a:buFontTx/>
                <a:buNone/>
              </a:pPr>
              <a:r>
                <a:rPr lang="en-US" sz="2400">
                  <a:solidFill>
                    <a:srgbClr val="008080"/>
                  </a:solidFill>
                </a:rPr>
                <a:t>Step I</a:t>
              </a:r>
              <a:endParaRPr lang="en-US" sz="2400">
                <a:solidFill>
                  <a:schemeClr val="tx1"/>
                </a:solidFill>
              </a:endParaRPr>
            </a:p>
          </p:txBody>
        </p:sp>
        <p:grpSp>
          <p:nvGrpSpPr>
            <p:cNvPr id="59402" name="Group 12"/>
            <p:cNvGrpSpPr>
              <a:grpSpLocks/>
            </p:cNvGrpSpPr>
            <p:nvPr/>
          </p:nvGrpSpPr>
          <p:grpSpPr bwMode="auto">
            <a:xfrm>
              <a:off x="2880" y="3264"/>
              <a:ext cx="1296" cy="480"/>
              <a:chOff x="2880" y="3264"/>
              <a:chExt cx="1296" cy="480"/>
            </a:xfrm>
          </p:grpSpPr>
          <p:sp>
            <p:nvSpPr>
              <p:cNvPr id="59408" name="Line 13"/>
              <p:cNvSpPr>
                <a:spLocks noChangeShapeType="1"/>
              </p:cNvSpPr>
              <p:nvPr/>
            </p:nvSpPr>
            <p:spPr bwMode="auto">
              <a:xfrm>
                <a:off x="2880" y="3264"/>
                <a:ext cx="816" cy="0"/>
              </a:xfrm>
              <a:prstGeom prst="line">
                <a:avLst/>
              </a:prstGeom>
              <a:noFill/>
              <a:ln w="22225">
                <a:solidFill>
                  <a:schemeClr val="tx1"/>
                </a:solidFill>
                <a:prstDash val="dash"/>
                <a:round/>
                <a:headEnd/>
                <a:tailEnd/>
              </a:ln>
            </p:spPr>
            <p:txBody>
              <a:bodyPr wrap="none" anchor="ctr"/>
              <a:lstStyle/>
              <a:p>
                <a:endParaRPr lang="en-US"/>
              </a:p>
            </p:txBody>
          </p:sp>
          <p:sp>
            <p:nvSpPr>
              <p:cNvPr id="59409" name="Line 14"/>
              <p:cNvSpPr>
                <a:spLocks noChangeShapeType="1"/>
              </p:cNvSpPr>
              <p:nvPr/>
            </p:nvSpPr>
            <p:spPr bwMode="auto">
              <a:xfrm>
                <a:off x="2880" y="3744"/>
                <a:ext cx="816" cy="0"/>
              </a:xfrm>
              <a:prstGeom prst="line">
                <a:avLst/>
              </a:prstGeom>
              <a:noFill/>
              <a:ln w="22225">
                <a:solidFill>
                  <a:schemeClr val="tx1"/>
                </a:solidFill>
                <a:prstDash val="dash"/>
                <a:round/>
                <a:headEnd/>
                <a:tailEnd/>
              </a:ln>
            </p:spPr>
            <p:txBody>
              <a:bodyPr wrap="none" anchor="ctr"/>
              <a:lstStyle/>
              <a:p>
                <a:endParaRPr lang="en-US"/>
              </a:p>
            </p:txBody>
          </p:sp>
          <p:grpSp>
            <p:nvGrpSpPr>
              <p:cNvPr id="59410" name="Group 15"/>
              <p:cNvGrpSpPr>
                <a:grpSpLocks/>
              </p:cNvGrpSpPr>
              <p:nvPr/>
            </p:nvGrpSpPr>
            <p:grpSpPr bwMode="auto">
              <a:xfrm flipH="1">
                <a:off x="3696" y="3264"/>
                <a:ext cx="480" cy="480"/>
                <a:chOff x="2208" y="1680"/>
                <a:chExt cx="480" cy="480"/>
              </a:xfrm>
            </p:grpSpPr>
            <p:sp>
              <p:nvSpPr>
                <p:cNvPr id="59411" name="Line 16"/>
                <p:cNvSpPr>
                  <a:spLocks noChangeShapeType="1"/>
                </p:cNvSpPr>
                <p:nvPr/>
              </p:nvSpPr>
              <p:spPr bwMode="auto">
                <a:xfrm flipV="1">
                  <a:off x="2208" y="1680"/>
                  <a:ext cx="480" cy="240"/>
                </a:xfrm>
                <a:prstGeom prst="line">
                  <a:avLst/>
                </a:prstGeom>
                <a:noFill/>
                <a:ln w="22225">
                  <a:solidFill>
                    <a:schemeClr val="tx1"/>
                  </a:solidFill>
                  <a:round/>
                  <a:headEnd/>
                  <a:tailEnd/>
                </a:ln>
              </p:spPr>
              <p:txBody>
                <a:bodyPr wrap="none" anchor="ctr"/>
                <a:lstStyle/>
                <a:p>
                  <a:endParaRPr lang="en-US"/>
                </a:p>
              </p:txBody>
            </p:sp>
            <p:sp>
              <p:nvSpPr>
                <p:cNvPr id="59412" name="Line 17"/>
                <p:cNvSpPr>
                  <a:spLocks noChangeShapeType="1"/>
                </p:cNvSpPr>
                <p:nvPr/>
              </p:nvSpPr>
              <p:spPr bwMode="auto">
                <a:xfrm>
                  <a:off x="2208" y="1920"/>
                  <a:ext cx="480" cy="240"/>
                </a:xfrm>
                <a:prstGeom prst="line">
                  <a:avLst/>
                </a:prstGeom>
                <a:noFill/>
                <a:ln w="22225">
                  <a:solidFill>
                    <a:schemeClr val="tx1"/>
                  </a:solidFill>
                  <a:round/>
                  <a:headEnd/>
                  <a:tailEnd/>
                </a:ln>
              </p:spPr>
              <p:txBody>
                <a:bodyPr wrap="none" anchor="ctr"/>
                <a:lstStyle/>
                <a:p>
                  <a:endParaRPr lang="en-US"/>
                </a:p>
              </p:txBody>
            </p:sp>
          </p:grpSp>
        </p:grpSp>
        <p:grpSp>
          <p:nvGrpSpPr>
            <p:cNvPr id="59403" name="Group 18"/>
            <p:cNvGrpSpPr>
              <a:grpSpLocks/>
            </p:cNvGrpSpPr>
            <p:nvPr/>
          </p:nvGrpSpPr>
          <p:grpSpPr bwMode="auto">
            <a:xfrm>
              <a:off x="4176" y="3264"/>
              <a:ext cx="480" cy="480"/>
              <a:chOff x="2208" y="1680"/>
              <a:chExt cx="480" cy="480"/>
            </a:xfrm>
          </p:grpSpPr>
          <p:sp>
            <p:nvSpPr>
              <p:cNvPr id="59406" name="Line 19"/>
              <p:cNvSpPr>
                <a:spLocks noChangeShapeType="1"/>
              </p:cNvSpPr>
              <p:nvPr/>
            </p:nvSpPr>
            <p:spPr bwMode="auto">
              <a:xfrm flipV="1">
                <a:off x="2208" y="1680"/>
                <a:ext cx="480" cy="240"/>
              </a:xfrm>
              <a:prstGeom prst="line">
                <a:avLst/>
              </a:prstGeom>
              <a:noFill/>
              <a:ln w="22225">
                <a:solidFill>
                  <a:schemeClr val="tx1"/>
                </a:solidFill>
                <a:prstDash val="dash"/>
                <a:round/>
                <a:headEnd/>
                <a:tailEnd/>
              </a:ln>
            </p:spPr>
            <p:txBody>
              <a:bodyPr wrap="none" anchor="ctr"/>
              <a:lstStyle/>
              <a:p>
                <a:endParaRPr lang="en-US"/>
              </a:p>
            </p:txBody>
          </p:sp>
          <p:sp>
            <p:nvSpPr>
              <p:cNvPr id="59407" name="Line 20"/>
              <p:cNvSpPr>
                <a:spLocks noChangeShapeType="1"/>
              </p:cNvSpPr>
              <p:nvPr/>
            </p:nvSpPr>
            <p:spPr bwMode="auto">
              <a:xfrm>
                <a:off x="2208" y="1920"/>
                <a:ext cx="480" cy="240"/>
              </a:xfrm>
              <a:prstGeom prst="line">
                <a:avLst/>
              </a:prstGeom>
              <a:noFill/>
              <a:ln w="22225">
                <a:solidFill>
                  <a:schemeClr val="tx1"/>
                </a:solidFill>
                <a:prstDash val="dash"/>
                <a:round/>
                <a:headEnd/>
                <a:tailEnd/>
              </a:ln>
            </p:spPr>
            <p:txBody>
              <a:bodyPr wrap="none" anchor="ctr"/>
              <a:lstStyle/>
              <a:p>
                <a:endParaRPr lang="en-US"/>
              </a:p>
            </p:txBody>
          </p:sp>
        </p:grpSp>
        <p:sp>
          <p:nvSpPr>
            <p:cNvPr id="59404" name="Text Box 21"/>
            <p:cNvSpPr txBox="1">
              <a:spLocks noChangeArrowheads="1"/>
            </p:cNvSpPr>
            <p:nvPr/>
          </p:nvSpPr>
          <p:spPr bwMode="auto">
            <a:xfrm>
              <a:off x="4615" y="3076"/>
              <a:ext cx="714" cy="288"/>
            </a:xfrm>
            <a:prstGeom prst="rect">
              <a:avLst/>
            </a:prstGeom>
            <a:noFill/>
            <a:ln w="9525">
              <a:noFill/>
              <a:miter lim="800000"/>
              <a:headEnd/>
              <a:tailEnd/>
            </a:ln>
          </p:spPr>
          <p:txBody>
            <a:bodyPr wrap="none">
              <a:spAutoFit/>
            </a:bodyPr>
            <a:lstStyle/>
            <a:p>
              <a:pPr>
                <a:spcBef>
                  <a:spcPct val="0"/>
                </a:spcBef>
                <a:buFontTx/>
                <a:buNone/>
              </a:pPr>
              <a:r>
                <a:rPr lang="en-US" sz="2400" dirty="0">
                  <a:solidFill>
                    <a:srgbClr val="FF3399"/>
                  </a:solidFill>
                </a:rPr>
                <a:t>Walnut</a:t>
              </a:r>
              <a:endParaRPr lang="en-US" sz="2400" dirty="0">
                <a:solidFill>
                  <a:schemeClr val="tx1"/>
                </a:solidFill>
              </a:endParaRPr>
            </a:p>
          </p:txBody>
        </p:sp>
        <p:sp>
          <p:nvSpPr>
            <p:cNvPr id="59405" name="Text Box 22"/>
            <p:cNvSpPr txBox="1">
              <a:spLocks noChangeArrowheads="1"/>
            </p:cNvSpPr>
            <p:nvPr/>
          </p:nvSpPr>
          <p:spPr bwMode="auto">
            <a:xfrm>
              <a:off x="4608" y="3620"/>
              <a:ext cx="617" cy="288"/>
            </a:xfrm>
            <a:prstGeom prst="rect">
              <a:avLst/>
            </a:prstGeom>
            <a:noFill/>
            <a:ln w="9525">
              <a:noFill/>
              <a:miter lim="800000"/>
              <a:headEnd/>
              <a:tailEnd/>
            </a:ln>
          </p:spPr>
          <p:txBody>
            <a:bodyPr wrap="none">
              <a:spAutoFit/>
            </a:bodyPr>
            <a:lstStyle/>
            <a:p>
              <a:pPr>
                <a:spcBef>
                  <a:spcPct val="0"/>
                </a:spcBef>
                <a:buFontTx/>
                <a:buNone/>
              </a:pPr>
              <a:r>
                <a:rPr lang="en-US" sz="2400" dirty="0">
                  <a:solidFill>
                    <a:srgbClr val="008080"/>
                  </a:solidFill>
                </a:rPr>
                <a:t>Step I</a:t>
              </a:r>
              <a:endParaRPr lang="en-US" sz="2400" dirty="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Cross-over design</a:t>
            </a:r>
          </a:p>
        </p:txBody>
      </p:sp>
      <p:sp>
        <p:nvSpPr>
          <p:cNvPr id="60419" name="Text Box 4"/>
          <p:cNvSpPr txBox="1">
            <a:spLocks noChangeArrowheads="1"/>
          </p:cNvSpPr>
          <p:nvPr/>
        </p:nvSpPr>
        <p:spPr bwMode="auto">
          <a:xfrm>
            <a:off x="1031875" y="5741988"/>
            <a:ext cx="1092200" cy="695325"/>
          </a:xfrm>
          <a:prstGeom prst="rect">
            <a:avLst/>
          </a:prstGeom>
          <a:noFill/>
          <a:ln w="9525">
            <a:noFill/>
            <a:miter lim="800000"/>
            <a:headEnd/>
            <a:tailEnd/>
          </a:ln>
        </p:spPr>
        <p:txBody>
          <a:bodyPr wrap="none">
            <a:spAutoFit/>
          </a:bodyPr>
          <a:lstStyle/>
          <a:p>
            <a:pPr algn="ctr">
              <a:lnSpc>
                <a:spcPct val="90000"/>
              </a:lnSpc>
              <a:spcBef>
                <a:spcPct val="0"/>
              </a:spcBef>
              <a:buFontTx/>
              <a:buNone/>
            </a:pPr>
            <a:r>
              <a:rPr lang="en-US" sz="2200">
                <a:solidFill>
                  <a:schemeClr val="tx1"/>
                </a:solidFill>
                <a:latin typeface="Times New Roman" pitchFamily="18" charset="0"/>
              </a:rPr>
              <a:t>Run-in</a:t>
            </a:r>
          </a:p>
          <a:p>
            <a:pPr algn="ctr">
              <a:lnSpc>
                <a:spcPct val="90000"/>
              </a:lnSpc>
              <a:spcBef>
                <a:spcPct val="0"/>
              </a:spcBef>
              <a:buFontTx/>
              <a:buNone/>
            </a:pPr>
            <a:r>
              <a:rPr lang="en-US" sz="2200">
                <a:solidFill>
                  <a:schemeClr val="tx1"/>
                </a:solidFill>
                <a:latin typeface="Times New Roman" pitchFamily="18" charset="0"/>
              </a:rPr>
              <a:t>(5 days)</a:t>
            </a:r>
            <a:endParaRPr lang="en-US" sz="2400">
              <a:solidFill>
                <a:schemeClr val="tx1"/>
              </a:solidFill>
              <a:latin typeface="Times New Roman" pitchFamily="18" charset="0"/>
            </a:endParaRPr>
          </a:p>
        </p:txBody>
      </p:sp>
      <p:sp>
        <p:nvSpPr>
          <p:cNvPr id="60420" name="Text Box 5"/>
          <p:cNvSpPr txBox="1">
            <a:spLocks noChangeArrowheads="1"/>
          </p:cNvSpPr>
          <p:nvPr/>
        </p:nvSpPr>
        <p:spPr bwMode="auto">
          <a:xfrm>
            <a:off x="2693988" y="5781675"/>
            <a:ext cx="1497012" cy="695325"/>
          </a:xfrm>
          <a:prstGeom prst="rect">
            <a:avLst/>
          </a:prstGeom>
          <a:noFill/>
          <a:ln w="9525">
            <a:noFill/>
            <a:miter lim="800000"/>
            <a:headEnd/>
            <a:tailEnd/>
          </a:ln>
        </p:spPr>
        <p:txBody>
          <a:bodyPr wrap="none">
            <a:spAutoFit/>
          </a:bodyPr>
          <a:lstStyle/>
          <a:p>
            <a:pPr algn="ctr">
              <a:lnSpc>
                <a:spcPct val="90000"/>
              </a:lnSpc>
              <a:spcBef>
                <a:spcPct val="0"/>
              </a:spcBef>
              <a:buFontTx/>
              <a:buNone/>
            </a:pPr>
            <a:r>
              <a:rPr lang="en-US" sz="2200">
                <a:solidFill>
                  <a:schemeClr val="tx1"/>
                </a:solidFill>
                <a:latin typeface="Times New Roman" pitchFamily="18" charset="0"/>
              </a:rPr>
              <a:t>First Period</a:t>
            </a:r>
          </a:p>
          <a:p>
            <a:pPr algn="ctr">
              <a:lnSpc>
                <a:spcPct val="90000"/>
              </a:lnSpc>
              <a:spcBef>
                <a:spcPct val="0"/>
              </a:spcBef>
              <a:buFontTx/>
              <a:buNone/>
            </a:pPr>
            <a:r>
              <a:rPr lang="en-US" sz="2200">
                <a:solidFill>
                  <a:schemeClr val="tx1"/>
                </a:solidFill>
                <a:latin typeface="Times New Roman" pitchFamily="18" charset="0"/>
              </a:rPr>
              <a:t>(4 wk)</a:t>
            </a:r>
            <a:endParaRPr lang="en-US" sz="2400">
              <a:solidFill>
                <a:schemeClr val="tx1"/>
              </a:solidFill>
              <a:latin typeface="Times New Roman" pitchFamily="18" charset="0"/>
            </a:endParaRPr>
          </a:p>
        </p:txBody>
      </p:sp>
      <p:sp>
        <p:nvSpPr>
          <p:cNvPr id="60421" name="Text Box 6"/>
          <p:cNvSpPr txBox="1">
            <a:spLocks noChangeArrowheads="1"/>
          </p:cNvSpPr>
          <p:nvPr/>
        </p:nvSpPr>
        <p:spPr bwMode="auto">
          <a:xfrm>
            <a:off x="5586413" y="5781675"/>
            <a:ext cx="1806575" cy="695325"/>
          </a:xfrm>
          <a:prstGeom prst="rect">
            <a:avLst/>
          </a:prstGeom>
          <a:noFill/>
          <a:ln w="9525">
            <a:noFill/>
            <a:miter lim="800000"/>
            <a:headEnd/>
            <a:tailEnd/>
          </a:ln>
        </p:spPr>
        <p:txBody>
          <a:bodyPr wrap="none">
            <a:spAutoFit/>
          </a:bodyPr>
          <a:lstStyle/>
          <a:p>
            <a:pPr algn="ctr">
              <a:lnSpc>
                <a:spcPct val="90000"/>
              </a:lnSpc>
              <a:spcBef>
                <a:spcPct val="0"/>
              </a:spcBef>
              <a:buFontTx/>
              <a:buNone/>
            </a:pPr>
            <a:r>
              <a:rPr lang="en-US" sz="2200">
                <a:solidFill>
                  <a:schemeClr val="tx1"/>
                </a:solidFill>
                <a:latin typeface="Times New Roman" pitchFamily="18" charset="0"/>
              </a:rPr>
              <a:t>Second Period</a:t>
            </a:r>
          </a:p>
          <a:p>
            <a:pPr algn="ctr">
              <a:lnSpc>
                <a:spcPct val="90000"/>
              </a:lnSpc>
              <a:spcBef>
                <a:spcPct val="0"/>
              </a:spcBef>
              <a:buFontTx/>
              <a:buNone/>
            </a:pPr>
            <a:r>
              <a:rPr lang="en-US" sz="2200">
                <a:solidFill>
                  <a:schemeClr val="tx1"/>
                </a:solidFill>
                <a:latin typeface="Times New Roman" pitchFamily="18" charset="0"/>
              </a:rPr>
              <a:t>(4 wk)</a:t>
            </a:r>
            <a:endParaRPr lang="en-US" sz="2400">
              <a:solidFill>
                <a:schemeClr val="tx1"/>
              </a:solidFill>
              <a:latin typeface="Times New Roman" pitchFamily="18" charset="0"/>
            </a:endParaRPr>
          </a:p>
        </p:txBody>
      </p:sp>
      <p:grpSp>
        <p:nvGrpSpPr>
          <p:cNvPr id="60422" name="Group 7"/>
          <p:cNvGrpSpPr>
            <a:grpSpLocks/>
          </p:cNvGrpSpPr>
          <p:nvPr/>
        </p:nvGrpSpPr>
        <p:grpSpPr bwMode="auto">
          <a:xfrm>
            <a:off x="1143000" y="1066800"/>
            <a:ext cx="6858000" cy="1600200"/>
            <a:chOff x="720" y="672"/>
            <a:chExt cx="4320" cy="1008"/>
          </a:xfrm>
        </p:grpSpPr>
        <p:sp>
          <p:nvSpPr>
            <p:cNvPr id="60502" name="Line 8"/>
            <p:cNvSpPr>
              <a:spLocks noChangeShapeType="1"/>
            </p:cNvSpPr>
            <p:nvPr/>
          </p:nvSpPr>
          <p:spPr bwMode="auto">
            <a:xfrm>
              <a:off x="720" y="720"/>
              <a:ext cx="96" cy="0"/>
            </a:xfrm>
            <a:prstGeom prst="line">
              <a:avLst/>
            </a:prstGeom>
            <a:noFill/>
            <a:ln w="9525">
              <a:solidFill>
                <a:schemeClr val="tx1"/>
              </a:solidFill>
              <a:round/>
              <a:headEnd/>
              <a:tailEnd/>
            </a:ln>
          </p:spPr>
          <p:txBody>
            <a:bodyPr wrap="none" anchor="ctr"/>
            <a:lstStyle/>
            <a:p>
              <a:endParaRPr lang="en-US"/>
            </a:p>
          </p:txBody>
        </p:sp>
        <p:sp>
          <p:nvSpPr>
            <p:cNvPr id="60503" name="Line 9"/>
            <p:cNvSpPr>
              <a:spLocks noChangeShapeType="1"/>
            </p:cNvSpPr>
            <p:nvPr/>
          </p:nvSpPr>
          <p:spPr bwMode="auto">
            <a:xfrm>
              <a:off x="720" y="912"/>
              <a:ext cx="96" cy="0"/>
            </a:xfrm>
            <a:prstGeom prst="line">
              <a:avLst/>
            </a:prstGeom>
            <a:noFill/>
            <a:ln w="9525">
              <a:solidFill>
                <a:schemeClr val="tx1"/>
              </a:solidFill>
              <a:round/>
              <a:headEnd/>
              <a:tailEnd/>
            </a:ln>
          </p:spPr>
          <p:txBody>
            <a:bodyPr wrap="none" anchor="ctr"/>
            <a:lstStyle/>
            <a:p>
              <a:endParaRPr lang="en-US"/>
            </a:p>
          </p:txBody>
        </p:sp>
        <p:sp>
          <p:nvSpPr>
            <p:cNvPr id="60504" name="Line 10"/>
            <p:cNvSpPr>
              <a:spLocks noChangeShapeType="1"/>
            </p:cNvSpPr>
            <p:nvPr/>
          </p:nvSpPr>
          <p:spPr bwMode="auto">
            <a:xfrm>
              <a:off x="720" y="1104"/>
              <a:ext cx="96" cy="0"/>
            </a:xfrm>
            <a:prstGeom prst="line">
              <a:avLst/>
            </a:prstGeom>
            <a:noFill/>
            <a:ln w="9525">
              <a:solidFill>
                <a:schemeClr val="tx1"/>
              </a:solidFill>
              <a:round/>
              <a:headEnd/>
              <a:tailEnd/>
            </a:ln>
          </p:spPr>
          <p:txBody>
            <a:bodyPr wrap="none" anchor="ctr"/>
            <a:lstStyle/>
            <a:p>
              <a:endParaRPr lang="en-US"/>
            </a:p>
          </p:txBody>
        </p:sp>
        <p:sp>
          <p:nvSpPr>
            <p:cNvPr id="60505" name="Line 11"/>
            <p:cNvSpPr>
              <a:spLocks noChangeShapeType="1"/>
            </p:cNvSpPr>
            <p:nvPr/>
          </p:nvSpPr>
          <p:spPr bwMode="auto">
            <a:xfrm>
              <a:off x="720" y="1248"/>
              <a:ext cx="96" cy="0"/>
            </a:xfrm>
            <a:prstGeom prst="line">
              <a:avLst/>
            </a:prstGeom>
            <a:noFill/>
            <a:ln w="9525">
              <a:solidFill>
                <a:schemeClr val="tx1"/>
              </a:solidFill>
              <a:round/>
              <a:headEnd/>
              <a:tailEnd/>
            </a:ln>
          </p:spPr>
          <p:txBody>
            <a:bodyPr wrap="none" anchor="ctr"/>
            <a:lstStyle/>
            <a:p>
              <a:endParaRPr lang="en-US"/>
            </a:p>
          </p:txBody>
        </p:sp>
        <p:sp>
          <p:nvSpPr>
            <p:cNvPr id="60506" name="Line 12"/>
            <p:cNvSpPr>
              <a:spLocks noChangeShapeType="1"/>
            </p:cNvSpPr>
            <p:nvPr/>
          </p:nvSpPr>
          <p:spPr bwMode="auto">
            <a:xfrm>
              <a:off x="720" y="1440"/>
              <a:ext cx="96" cy="0"/>
            </a:xfrm>
            <a:prstGeom prst="line">
              <a:avLst/>
            </a:prstGeom>
            <a:noFill/>
            <a:ln w="9525">
              <a:solidFill>
                <a:schemeClr val="tx1"/>
              </a:solidFill>
              <a:round/>
              <a:headEnd/>
              <a:tailEnd/>
            </a:ln>
          </p:spPr>
          <p:txBody>
            <a:bodyPr wrap="none" anchor="ctr"/>
            <a:lstStyle/>
            <a:p>
              <a:endParaRPr lang="en-US"/>
            </a:p>
          </p:txBody>
        </p:sp>
        <p:sp>
          <p:nvSpPr>
            <p:cNvPr id="60507" name="Line 13"/>
            <p:cNvSpPr>
              <a:spLocks noChangeShapeType="1"/>
            </p:cNvSpPr>
            <p:nvPr/>
          </p:nvSpPr>
          <p:spPr bwMode="auto">
            <a:xfrm>
              <a:off x="720" y="1632"/>
              <a:ext cx="96" cy="0"/>
            </a:xfrm>
            <a:prstGeom prst="line">
              <a:avLst/>
            </a:prstGeom>
            <a:noFill/>
            <a:ln w="9525">
              <a:solidFill>
                <a:schemeClr val="tx1"/>
              </a:solidFill>
              <a:round/>
              <a:headEnd/>
              <a:tailEnd/>
            </a:ln>
          </p:spPr>
          <p:txBody>
            <a:bodyPr wrap="none" anchor="ctr"/>
            <a:lstStyle/>
            <a:p>
              <a:endParaRPr lang="en-US"/>
            </a:p>
          </p:txBody>
        </p:sp>
        <p:sp>
          <p:nvSpPr>
            <p:cNvPr id="60508" name="Line 14"/>
            <p:cNvSpPr>
              <a:spLocks noChangeShapeType="1"/>
            </p:cNvSpPr>
            <p:nvPr/>
          </p:nvSpPr>
          <p:spPr bwMode="auto">
            <a:xfrm>
              <a:off x="4944" y="672"/>
              <a:ext cx="96" cy="0"/>
            </a:xfrm>
            <a:prstGeom prst="line">
              <a:avLst/>
            </a:prstGeom>
            <a:noFill/>
            <a:ln w="9525">
              <a:solidFill>
                <a:schemeClr val="tx1"/>
              </a:solidFill>
              <a:round/>
              <a:headEnd/>
              <a:tailEnd/>
            </a:ln>
          </p:spPr>
          <p:txBody>
            <a:bodyPr wrap="none" anchor="ctr"/>
            <a:lstStyle/>
            <a:p>
              <a:endParaRPr lang="en-US"/>
            </a:p>
          </p:txBody>
        </p:sp>
        <p:sp>
          <p:nvSpPr>
            <p:cNvPr id="60509" name="Line 15"/>
            <p:cNvSpPr>
              <a:spLocks noChangeShapeType="1"/>
            </p:cNvSpPr>
            <p:nvPr/>
          </p:nvSpPr>
          <p:spPr bwMode="auto">
            <a:xfrm>
              <a:off x="4944" y="912"/>
              <a:ext cx="96" cy="0"/>
            </a:xfrm>
            <a:prstGeom prst="line">
              <a:avLst/>
            </a:prstGeom>
            <a:noFill/>
            <a:ln w="9525">
              <a:solidFill>
                <a:schemeClr val="tx1"/>
              </a:solidFill>
              <a:round/>
              <a:headEnd/>
              <a:tailEnd/>
            </a:ln>
          </p:spPr>
          <p:txBody>
            <a:bodyPr wrap="none" anchor="ctr"/>
            <a:lstStyle/>
            <a:p>
              <a:endParaRPr lang="en-US"/>
            </a:p>
          </p:txBody>
        </p:sp>
        <p:sp>
          <p:nvSpPr>
            <p:cNvPr id="60510" name="Line 16"/>
            <p:cNvSpPr>
              <a:spLocks noChangeShapeType="1"/>
            </p:cNvSpPr>
            <p:nvPr/>
          </p:nvSpPr>
          <p:spPr bwMode="auto">
            <a:xfrm>
              <a:off x="4944" y="1152"/>
              <a:ext cx="96" cy="0"/>
            </a:xfrm>
            <a:prstGeom prst="line">
              <a:avLst/>
            </a:prstGeom>
            <a:noFill/>
            <a:ln w="9525">
              <a:solidFill>
                <a:schemeClr val="tx1"/>
              </a:solidFill>
              <a:round/>
              <a:headEnd/>
              <a:tailEnd/>
            </a:ln>
          </p:spPr>
          <p:txBody>
            <a:bodyPr wrap="none" anchor="ctr"/>
            <a:lstStyle/>
            <a:p>
              <a:endParaRPr lang="en-US"/>
            </a:p>
          </p:txBody>
        </p:sp>
        <p:sp>
          <p:nvSpPr>
            <p:cNvPr id="60511" name="Line 17"/>
            <p:cNvSpPr>
              <a:spLocks noChangeShapeType="1"/>
            </p:cNvSpPr>
            <p:nvPr/>
          </p:nvSpPr>
          <p:spPr bwMode="auto">
            <a:xfrm>
              <a:off x="4944" y="1440"/>
              <a:ext cx="96" cy="0"/>
            </a:xfrm>
            <a:prstGeom prst="line">
              <a:avLst/>
            </a:prstGeom>
            <a:noFill/>
            <a:ln w="9525">
              <a:solidFill>
                <a:schemeClr val="tx1"/>
              </a:solidFill>
              <a:round/>
              <a:headEnd/>
              <a:tailEnd/>
            </a:ln>
          </p:spPr>
          <p:txBody>
            <a:bodyPr wrap="none" anchor="ctr"/>
            <a:lstStyle/>
            <a:p>
              <a:endParaRPr lang="en-US"/>
            </a:p>
          </p:txBody>
        </p:sp>
        <p:sp>
          <p:nvSpPr>
            <p:cNvPr id="60512" name="Line 18"/>
            <p:cNvSpPr>
              <a:spLocks noChangeShapeType="1"/>
            </p:cNvSpPr>
            <p:nvPr/>
          </p:nvSpPr>
          <p:spPr bwMode="auto">
            <a:xfrm>
              <a:off x="4944" y="1680"/>
              <a:ext cx="96" cy="0"/>
            </a:xfrm>
            <a:prstGeom prst="line">
              <a:avLst/>
            </a:prstGeom>
            <a:noFill/>
            <a:ln w="9525">
              <a:solidFill>
                <a:schemeClr val="tx1"/>
              </a:solidFill>
              <a:round/>
              <a:headEnd/>
              <a:tailEnd/>
            </a:ln>
          </p:spPr>
          <p:txBody>
            <a:bodyPr wrap="none" anchor="ctr"/>
            <a:lstStyle/>
            <a:p>
              <a:endParaRPr lang="en-US"/>
            </a:p>
          </p:txBody>
        </p:sp>
      </p:grpSp>
      <p:grpSp>
        <p:nvGrpSpPr>
          <p:cNvPr id="60423" name="Group 19"/>
          <p:cNvGrpSpPr>
            <a:grpSpLocks/>
          </p:cNvGrpSpPr>
          <p:nvPr/>
        </p:nvGrpSpPr>
        <p:grpSpPr bwMode="auto">
          <a:xfrm>
            <a:off x="1143000" y="3352800"/>
            <a:ext cx="152400" cy="914400"/>
            <a:chOff x="720" y="2112"/>
            <a:chExt cx="96" cy="576"/>
          </a:xfrm>
        </p:grpSpPr>
        <p:sp>
          <p:nvSpPr>
            <p:cNvPr id="60498" name="Line 20"/>
            <p:cNvSpPr>
              <a:spLocks noChangeShapeType="1"/>
            </p:cNvSpPr>
            <p:nvPr/>
          </p:nvSpPr>
          <p:spPr bwMode="auto">
            <a:xfrm>
              <a:off x="720" y="2112"/>
              <a:ext cx="96" cy="0"/>
            </a:xfrm>
            <a:prstGeom prst="line">
              <a:avLst/>
            </a:prstGeom>
            <a:noFill/>
            <a:ln w="9525">
              <a:solidFill>
                <a:schemeClr val="tx1"/>
              </a:solidFill>
              <a:round/>
              <a:headEnd/>
              <a:tailEnd/>
            </a:ln>
          </p:spPr>
          <p:txBody>
            <a:bodyPr wrap="none" anchor="ctr"/>
            <a:lstStyle/>
            <a:p>
              <a:endParaRPr lang="en-US"/>
            </a:p>
          </p:txBody>
        </p:sp>
        <p:sp>
          <p:nvSpPr>
            <p:cNvPr id="60499" name="Line 21"/>
            <p:cNvSpPr>
              <a:spLocks noChangeShapeType="1"/>
            </p:cNvSpPr>
            <p:nvPr/>
          </p:nvSpPr>
          <p:spPr bwMode="auto">
            <a:xfrm>
              <a:off x="720" y="2304"/>
              <a:ext cx="96" cy="0"/>
            </a:xfrm>
            <a:prstGeom prst="line">
              <a:avLst/>
            </a:prstGeom>
            <a:noFill/>
            <a:ln w="9525">
              <a:solidFill>
                <a:schemeClr val="tx1"/>
              </a:solidFill>
              <a:round/>
              <a:headEnd/>
              <a:tailEnd/>
            </a:ln>
          </p:spPr>
          <p:txBody>
            <a:bodyPr wrap="none" anchor="ctr"/>
            <a:lstStyle/>
            <a:p>
              <a:endParaRPr lang="en-US"/>
            </a:p>
          </p:txBody>
        </p:sp>
        <p:sp>
          <p:nvSpPr>
            <p:cNvPr id="60500" name="Line 22"/>
            <p:cNvSpPr>
              <a:spLocks noChangeShapeType="1"/>
            </p:cNvSpPr>
            <p:nvPr/>
          </p:nvSpPr>
          <p:spPr bwMode="auto">
            <a:xfrm>
              <a:off x="720" y="2496"/>
              <a:ext cx="96" cy="0"/>
            </a:xfrm>
            <a:prstGeom prst="line">
              <a:avLst/>
            </a:prstGeom>
            <a:noFill/>
            <a:ln w="9525">
              <a:solidFill>
                <a:schemeClr val="tx1"/>
              </a:solidFill>
              <a:round/>
              <a:headEnd/>
              <a:tailEnd/>
            </a:ln>
          </p:spPr>
          <p:txBody>
            <a:bodyPr wrap="none" anchor="ctr"/>
            <a:lstStyle/>
            <a:p>
              <a:endParaRPr lang="en-US"/>
            </a:p>
          </p:txBody>
        </p:sp>
        <p:sp>
          <p:nvSpPr>
            <p:cNvPr id="60501" name="Line 23"/>
            <p:cNvSpPr>
              <a:spLocks noChangeShapeType="1"/>
            </p:cNvSpPr>
            <p:nvPr/>
          </p:nvSpPr>
          <p:spPr bwMode="auto">
            <a:xfrm>
              <a:off x="720" y="2688"/>
              <a:ext cx="96" cy="0"/>
            </a:xfrm>
            <a:prstGeom prst="line">
              <a:avLst/>
            </a:prstGeom>
            <a:noFill/>
            <a:ln w="9525">
              <a:solidFill>
                <a:schemeClr val="tx1"/>
              </a:solidFill>
              <a:round/>
              <a:headEnd/>
              <a:tailEnd/>
            </a:ln>
          </p:spPr>
          <p:txBody>
            <a:bodyPr wrap="none" anchor="ctr"/>
            <a:lstStyle/>
            <a:p>
              <a:endParaRPr lang="en-US"/>
            </a:p>
          </p:txBody>
        </p:sp>
      </p:grpSp>
      <p:grpSp>
        <p:nvGrpSpPr>
          <p:cNvPr id="60424" name="Group 24"/>
          <p:cNvGrpSpPr>
            <a:grpSpLocks/>
          </p:cNvGrpSpPr>
          <p:nvPr/>
        </p:nvGrpSpPr>
        <p:grpSpPr bwMode="auto">
          <a:xfrm>
            <a:off x="669925" y="838200"/>
            <a:ext cx="7858125" cy="2057400"/>
            <a:chOff x="422" y="528"/>
            <a:chExt cx="4950" cy="1296"/>
          </a:xfrm>
        </p:grpSpPr>
        <p:sp>
          <p:nvSpPr>
            <p:cNvPr id="60480" name="Line 25"/>
            <p:cNvSpPr>
              <a:spLocks noChangeShapeType="1"/>
            </p:cNvSpPr>
            <p:nvPr/>
          </p:nvSpPr>
          <p:spPr bwMode="auto">
            <a:xfrm>
              <a:off x="3120" y="528"/>
              <a:ext cx="0" cy="1296"/>
            </a:xfrm>
            <a:prstGeom prst="line">
              <a:avLst/>
            </a:prstGeom>
            <a:noFill/>
            <a:ln w="22225">
              <a:solidFill>
                <a:schemeClr val="tx1"/>
              </a:solidFill>
              <a:round/>
              <a:headEnd/>
              <a:tailEnd/>
            </a:ln>
          </p:spPr>
          <p:txBody>
            <a:bodyPr wrap="none" anchor="ctr"/>
            <a:lstStyle/>
            <a:p>
              <a:endParaRPr lang="en-US"/>
            </a:p>
          </p:txBody>
        </p:sp>
        <p:grpSp>
          <p:nvGrpSpPr>
            <p:cNvPr id="60481" name="Group 26"/>
            <p:cNvGrpSpPr>
              <a:grpSpLocks/>
            </p:cNvGrpSpPr>
            <p:nvPr/>
          </p:nvGrpSpPr>
          <p:grpSpPr bwMode="auto">
            <a:xfrm>
              <a:off x="422" y="528"/>
              <a:ext cx="4950" cy="1296"/>
              <a:chOff x="422" y="528"/>
              <a:chExt cx="4950" cy="1296"/>
            </a:xfrm>
          </p:grpSpPr>
          <p:grpSp>
            <p:nvGrpSpPr>
              <p:cNvPr id="60482" name="Group 27"/>
              <p:cNvGrpSpPr>
                <a:grpSpLocks/>
              </p:cNvGrpSpPr>
              <p:nvPr/>
            </p:nvGrpSpPr>
            <p:grpSpPr bwMode="auto">
              <a:xfrm>
                <a:off x="422" y="528"/>
                <a:ext cx="4618" cy="1296"/>
                <a:chOff x="422" y="528"/>
                <a:chExt cx="4618" cy="1296"/>
              </a:xfrm>
            </p:grpSpPr>
            <p:sp>
              <p:nvSpPr>
                <p:cNvPr id="60488" name="Rectangle 28"/>
                <p:cNvSpPr>
                  <a:spLocks noChangeArrowheads="1"/>
                </p:cNvSpPr>
                <p:nvPr/>
              </p:nvSpPr>
              <p:spPr bwMode="auto">
                <a:xfrm>
                  <a:off x="720" y="528"/>
                  <a:ext cx="4320" cy="1296"/>
                </a:xfrm>
                <a:prstGeom prst="rect">
                  <a:avLst/>
                </a:prstGeom>
                <a:noFill/>
                <a:ln w="22225">
                  <a:solidFill>
                    <a:schemeClr val="tx1"/>
                  </a:solidFill>
                  <a:miter lim="800000"/>
                  <a:headEnd/>
                  <a:tailEnd/>
                </a:ln>
              </p:spPr>
              <p:txBody>
                <a:bodyPr wrap="none" anchor="ctr"/>
                <a:lstStyle/>
                <a:p>
                  <a:endParaRPr lang="en-US"/>
                </a:p>
              </p:txBody>
            </p:sp>
            <p:sp>
              <p:nvSpPr>
                <p:cNvPr id="60489" name="Line 29"/>
                <p:cNvSpPr>
                  <a:spLocks noChangeShapeType="1"/>
                </p:cNvSpPr>
                <p:nvPr/>
              </p:nvSpPr>
              <p:spPr bwMode="auto">
                <a:xfrm>
                  <a:off x="1248" y="528"/>
                  <a:ext cx="0" cy="1296"/>
                </a:xfrm>
                <a:prstGeom prst="line">
                  <a:avLst/>
                </a:prstGeom>
                <a:noFill/>
                <a:ln w="22225">
                  <a:solidFill>
                    <a:schemeClr val="tx1"/>
                  </a:solidFill>
                  <a:round/>
                  <a:headEnd/>
                  <a:tailEnd/>
                </a:ln>
              </p:spPr>
              <p:txBody>
                <a:bodyPr wrap="none" anchor="ctr"/>
                <a:lstStyle/>
                <a:p>
                  <a:endParaRPr lang="en-US"/>
                </a:p>
              </p:txBody>
            </p:sp>
            <p:grpSp>
              <p:nvGrpSpPr>
                <p:cNvPr id="60490" name="Group 30"/>
                <p:cNvGrpSpPr>
                  <a:grpSpLocks/>
                </p:cNvGrpSpPr>
                <p:nvPr/>
              </p:nvGrpSpPr>
              <p:grpSpPr bwMode="auto">
                <a:xfrm>
                  <a:off x="422" y="600"/>
                  <a:ext cx="306" cy="1128"/>
                  <a:chOff x="422" y="600"/>
                  <a:chExt cx="306" cy="1128"/>
                </a:xfrm>
              </p:grpSpPr>
              <p:sp>
                <p:nvSpPr>
                  <p:cNvPr id="60491" name="Text Box 31"/>
                  <p:cNvSpPr txBox="1">
                    <a:spLocks noChangeArrowheads="1"/>
                  </p:cNvSpPr>
                  <p:nvPr/>
                </p:nvSpPr>
                <p:spPr bwMode="auto">
                  <a:xfrm>
                    <a:off x="432" y="969"/>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4.8</a:t>
                    </a:r>
                  </a:p>
                </p:txBody>
              </p:sp>
              <p:sp>
                <p:nvSpPr>
                  <p:cNvPr id="60492" name="Text Box 32"/>
                  <p:cNvSpPr txBox="1">
                    <a:spLocks noChangeArrowheads="1"/>
                  </p:cNvSpPr>
                  <p:nvPr/>
                </p:nvSpPr>
                <p:spPr bwMode="auto">
                  <a:xfrm>
                    <a:off x="432" y="1305"/>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4.4</a:t>
                    </a:r>
                  </a:p>
                </p:txBody>
              </p:sp>
              <p:grpSp>
                <p:nvGrpSpPr>
                  <p:cNvPr id="60493" name="Group 33"/>
                  <p:cNvGrpSpPr>
                    <a:grpSpLocks/>
                  </p:cNvGrpSpPr>
                  <p:nvPr/>
                </p:nvGrpSpPr>
                <p:grpSpPr bwMode="auto">
                  <a:xfrm>
                    <a:off x="422" y="600"/>
                    <a:ext cx="306" cy="1128"/>
                    <a:chOff x="422" y="600"/>
                    <a:chExt cx="306" cy="1128"/>
                  </a:xfrm>
                </p:grpSpPr>
                <p:sp>
                  <p:nvSpPr>
                    <p:cNvPr id="60494" name="Text Box 34"/>
                    <p:cNvSpPr txBox="1">
                      <a:spLocks noChangeArrowheads="1"/>
                    </p:cNvSpPr>
                    <p:nvPr/>
                  </p:nvSpPr>
                  <p:spPr bwMode="auto">
                    <a:xfrm>
                      <a:off x="422" y="600"/>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5.2</a:t>
                      </a:r>
                    </a:p>
                  </p:txBody>
                </p:sp>
                <p:sp>
                  <p:nvSpPr>
                    <p:cNvPr id="60495" name="Text Box 35"/>
                    <p:cNvSpPr txBox="1">
                      <a:spLocks noChangeArrowheads="1"/>
                    </p:cNvSpPr>
                    <p:nvPr/>
                  </p:nvSpPr>
                  <p:spPr bwMode="auto">
                    <a:xfrm>
                      <a:off x="424" y="777"/>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5.0</a:t>
                      </a:r>
                    </a:p>
                  </p:txBody>
                </p:sp>
                <p:sp>
                  <p:nvSpPr>
                    <p:cNvPr id="60496" name="Text Box 36"/>
                    <p:cNvSpPr txBox="1">
                      <a:spLocks noChangeArrowheads="1"/>
                    </p:cNvSpPr>
                    <p:nvPr/>
                  </p:nvSpPr>
                  <p:spPr bwMode="auto">
                    <a:xfrm>
                      <a:off x="432" y="1161"/>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4.6</a:t>
                      </a:r>
                    </a:p>
                  </p:txBody>
                </p:sp>
                <p:sp>
                  <p:nvSpPr>
                    <p:cNvPr id="60497" name="Text Box 37"/>
                    <p:cNvSpPr txBox="1">
                      <a:spLocks noChangeArrowheads="1"/>
                    </p:cNvSpPr>
                    <p:nvPr/>
                  </p:nvSpPr>
                  <p:spPr bwMode="auto">
                    <a:xfrm>
                      <a:off x="432" y="1497"/>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4.2</a:t>
                      </a:r>
                    </a:p>
                  </p:txBody>
                </p:sp>
              </p:grpSp>
            </p:grpSp>
          </p:grpSp>
          <p:sp>
            <p:nvSpPr>
              <p:cNvPr id="60483" name="Text Box 38"/>
              <p:cNvSpPr txBox="1">
                <a:spLocks noChangeArrowheads="1"/>
              </p:cNvSpPr>
              <p:nvPr/>
            </p:nvSpPr>
            <p:spPr bwMode="auto">
              <a:xfrm>
                <a:off x="5030" y="576"/>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200</a:t>
                </a:r>
              </a:p>
            </p:txBody>
          </p:sp>
          <p:sp>
            <p:nvSpPr>
              <p:cNvPr id="60484" name="Text Box 39"/>
              <p:cNvSpPr txBox="1">
                <a:spLocks noChangeArrowheads="1"/>
              </p:cNvSpPr>
              <p:nvPr/>
            </p:nvSpPr>
            <p:spPr bwMode="auto">
              <a:xfrm>
                <a:off x="5040" y="768"/>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190</a:t>
                </a:r>
              </a:p>
            </p:txBody>
          </p:sp>
          <p:sp>
            <p:nvSpPr>
              <p:cNvPr id="60485" name="Text Box 40"/>
              <p:cNvSpPr txBox="1">
                <a:spLocks noChangeArrowheads="1"/>
              </p:cNvSpPr>
              <p:nvPr/>
            </p:nvSpPr>
            <p:spPr bwMode="auto">
              <a:xfrm>
                <a:off x="5040" y="1056"/>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180</a:t>
                </a:r>
              </a:p>
            </p:txBody>
          </p:sp>
          <p:sp>
            <p:nvSpPr>
              <p:cNvPr id="60486" name="Text Box 41"/>
              <p:cNvSpPr txBox="1">
                <a:spLocks noChangeArrowheads="1"/>
              </p:cNvSpPr>
              <p:nvPr/>
            </p:nvSpPr>
            <p:spPr bwMode="auto">
              <a:xfrm>
                <a:off x="5040" y="1344"/>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170</a:t>
                </a:r>
              </a:p>
            </p:txBody>
          </p:sp>
          <p:sp>
            <p:nvSpPr>
              <p:cNvPr id="60487" name="Text Box 42"/>
              <p:cNvSpPr txBox="1">
                <a:spLocks noChangeArrowheads="1"/>
              </p:cNvSpPr>
              <p:nvPr/>
            </p:nvSpPr>
            <p:spPr bwMode="auto">
              <a:xfrm>
                <a:off x="5040" y="1545"/>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160</a:t>
                </a:r>
              </a:p>
            </p:txBody>
          </p:sp>
        </p:grpSp>
      </p:grpSp>
      <p:grpSp>
        <p:nvGrpSpPr>
          <p:cNvPr id="60425" name="Group 43"/>
          <p:cNvGrpSpPr>
            <a:grpSpLocks/>
          </p:cNvGrpSpPr>
          <p:nvPr/>
        </p:nvGrpSpPr>
        <p:grpSpPr bwMode="auto">
          <a:xfrm>
            <a:off x="685800" y="3048000"/>
            <a:ext cx="7842250" cy="1600200"/>
            <a:chOff x="432" y="1920"/>
            <a:chExt cx="4940" cy="1008"/>
          </a:xfrm>
        </p:grpSpPr>
        <p:sp>
          <p:nvSpPr>
            <p:cNvPr id="60464" name="Line 44"/>
            <p:cNvSpPr>
              <a:spLocks noChangeShapeType="1"/>
            </p:cNvSpPr>
            <p:nvPr/>
          </p:nvSpPr>
          <p:spPr bwMode="auto">
            <a:xfrm>
              <a:off x="3120" y="1920"/>
              <a:ext cx="0" cy="1008"/>
            </a:xfrm>
            <a:prstGeom prst="line">
              <a:avLst/>
            </a:prstGeom>
            <a:noFill/>
            <a:ln w="22225">
              <a:solidFill>
                <a:schemeClr val="tx1"/>
              </a:solidFill>
              <a:round/>
              <a:headEnd/>
              <a:tailEnd/>
            </a:ln>
          </p:spPr>
          <p:txBody>
            <a:bodyPr wrap="none" anchor="ctr"/>
            <a:lstStyle/>
            <a:p>
              <a:endParaRPr lang="en-US"/>
            </a:p>
          </p:txBody>
        </p:sp>
        <p:grpSp>
          <p:nvGrpSpPr>
            <p:cNvPr id="60465" name="Group 45"/>
            <p:cNvGrpSpPr>
              <a:grpSpLocks/>
            </p:cNvGrpSpPr>
            <p:nvPr/>
          </p:nvGrpSpPr>
          <p:grpSpPr bwMode="auto">
            <a:xfrm>
              <a:off x="432" y="1920"/>
              <a:ext cx="4608" cy="1008"/>
              <a:chOff x="432" y="1920"/>
              <a:chExt cx="4608" cy="1008"/>
            </a:xfrm>
          </p:grpSpPr>
          <p:grpSp>
            <p:nvGrpSpPr>
              <p:cNvPr id="60469" name="Group 46"/>
              <p:cNvGrpSpPr>
                <a:grpSpLocks/>
              </p:cNvGrpSpPr>
              <p:nvPr/>
            </p:nvGrpSpPr>
            <p:grpSpPr bwMode="auto">
              <a:xfrm>
                <a:off x="432" y="1920"/>
                <a:ext cx="4608" cy="1008"/>
                <a:chOff x="432" y="1920"/>
                <a:chExt cx="4608" cy="1008"/>
              </a:xfrm>
            </p:grpSpPr>
            <p:grpSp>
              <p:nvGrpSpPr>
                <p:cNvPr id="60473" name="Group 47"/>
                <p:cNvGrpSpPr>
                  <a:grpSpLocks/>
                </p:cNvGrpSpPr>
                <p:nvPr/>
              </p:nvGrpSpPr>
              <p:grpSpPr bwMode="auto">
                <a:xfrm>
                  <a:off x="720" y="1920"/>
                  <a:ext cx="4320" cy="1008"/>
                  <a:chOff x="720" y="1920"/>
                  <a:chExt cx="4320" cy="1008"/>
                </a:xfrm>
              </p:grpSpPr>
              <p:sp>
                <p:nvSpPr>
                  <p:cNvPr id="60478" name="Rectangle 48"/>
                  <p:cNvSpPr>
                    <a:spLocks noChangeArrowheads="1"/>
                  </p:cNvSpPr>
                  <p:nvPr/>
                </p:nvSpPr>
                <p:spPr bwMode="auto">
                  <a:xfrm>
                    <a:off x="720" y="1920"/>
                    <a:ext cx="4320" cy="1008"/>
                  </a:xfrm>
                  <a:prstGeom prst="rect">
                    <a:avLst/>
                  </a:prstGeom>
                  <a:noFill/>
                  <a:ln w="22225">
                    <a:solidFill>
                      <a:schemeClr val="tx1"/>
                    </a:solidFill>
                    <a:miter lim="800000"/>
                    <a:headEnd/>
                    <a:tailEnd/>
                  </a:ln>
                </p:spPr>
                <p:txBody>
                  <a:bodyPr wrap="none" anchor="ctr"/>
                  <a:lstStyle/>
                  <a:p>
                    <a:endParaRPr lang="en-US"/>
                  </a:p>
                </p:txBody>
              </p:sp>
              <p:sp>
                <p:nvSpPr>
                  <p:cNvPr id="60479" name="Line 49"/>
                  <p:cNvSpPr>
                    <a:spLocks noChangeShapeType="1"/>
                  </p:cNvSpPr>
                  <p:nvPr/>
                </p:nvSpPr>
                <p:spPr bwMode="auto">
                  <a:xfrm>
                    <a:off x="1248" y="1920"/>
                    <a:ext cx="0" cy="1008"/>
                  </a:xfrm>
                  <a:prstGeom prst="line">
                    <a:avLst/>
                  </a:prstGeom>
                  <a:noFill/>
                  <a:ln w="22225">
                    <a:solidFill>
                      <a:schemeClr val="tx1"/>
                    </a:solidFill>
                    <a:round/>
                    <a:headEnd/>
                    <a:tailEnd/>
                  </a:ln>
                </p:spPr>
                <p:txBody>
                  <a:bodyPr wrap="none" anchor="ctr"/>
                  <a:lstStyle/>
                  <a:p>
                    <a:endParaRPr lang="en-US"/>
                  </a:p>
                </p:txBody>
              </p:sp>
            </p:grpSp>
            <p:sp>
              <p:nvSpPr>
                <p:cNvPr id="60474" name="Text Box 50"/>
                <p:cNvSpPr txBox="1">
                  <a:spLocks noChangeArrowheads="1"/>
                </p:cNvSpPr>
                <p:nvPr/>
              </p:nvSpPr>
              <p:spPr bwMode="auto">
                <a:xfrm>
                  <a:off x="432" y="1992"/>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2.7</a:t>
                  </a:r>
                </a:p>
              </p:txBody>
            </p:sp>
            <p:sp>
              <p:nvSpPr>
                <p:cNvPr id="60475" name="Text Box 51"/>
                <p:cNvSpPr txBox="1">
                  <a:spLocks noChangeArrowheads="1"/>
                </p:cNvSpPr>
                <p:nvPr/>
              </p:nvSpPr>
              <p:spPr bwMode="auto">
                <a:xfrm>
                  <a:off x="432" y="2169"/>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2.5</a:t>
                  </a:r>
                </a:p>
              </p:txBody>
            </p:sp>
            <p:sp>
              <p:nvSpPr>
                <p:cNvPr id="60476" name="Text Box 52"/>
                <p:cNvSpPr txBox="1">
                  <a:spLocks noChangeArrowheads="1"/>
                </p:cNvSpPr>
                <p:nvPr/>
              </p:nvSpPr>
              <p:spPr bwMode="auto">
                <a:xfrm>
                  <a:off x="432" y="2361"/>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2.3</a:t>
                  </a:r>
                </a:p>
              </p:txBody>
            </p:sp>
            <p:sp>
              <p:nvSpPr>
                <p:cNvPr id="60477" name="Text Box 53"/>
                <p:cNvSpPr txBox="1">
                  <a:spLocks noChangeArrowheads="1"/>
                </p:cNvSpPr>
                <p:nvPr/>
              </p:nvSpPr>
              <p:spPr bwMode="auto">
                <a:xfrm>
                  <a:off x="432" y="2553"/>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2.1</a:t>
                  </a:r>
                </a:p>
              </p:txBody>
            </p:sp>
          </p:grpSp>
          <p:sp>
            <p:nvSpPr>
              <p:cNvPr id="60470" name="Line 54"/>
              <p:cNvSpPr>
                <a:spLocks noChangeShapeType="1"/>
              </p:cNvSpPr>
              <p:nvPr/>
            </p:nvSpPr>
            <p:spPr bwMode="auto">
              <a:xfrm>
                <a:off x="4944" y="2112"/>
                <a:ext cx="96" cy="0"/>
              </a:xfrm>
              <a:prstGeom prst="line">
                <a:avLst/>
              </a:prstGeom>
              <a:noFill/>
              <a:ln w="9525">
                <a:solidFill>
                  <a:schemeClr val="tx1"/>
                </a:solidFill>
                <a:round/>
                <a:headEnd/>
                <a:tailEnd/>
              </a:ln>
            </p:spPr>
            <p:txBody>
              <a:bodyPr wrap="none" anchor="ctr"/>
              <a:lstStyle/>
              <a:p>
                <a:endParaRPr lang="en-US"/>
              </a:p>
            </p:txBody>
          </p:sp>
          <p:sp>
            <p:nvSpPr>
              <p:cNvPr id="60471" name="Line 55"/>
              <p:cNvSpPr>
                <a:spLocks noChangeShapeType="1"/>
              </p:cNvSpPr>
              <p:nvPr/>
            </p:nvSpPr>
            <p:spPr bwMode="auto">
              <a:xfrm>
                <a:off x="4944" y="2400"/>
                <a:ext cx="96" cy="0"/>
              </a:xfrm>
              <a:prstGeom prst="line">
                <a:avLst/>
              </a:prstGeom>
              <a:noFill/>
              <a:ln w="9525">
                <a:solidFill>
                  <a:schemeClr val="tx1"/>
                </a:solidFill>
                <a:round/>
                <a:headEnd/>
                <a:tailEnd/>
              </a:ln>
            </p:spPr>
            <p:txBody>
              <a:bodyPr wrap="none" anchor="ctr"/>
              <a:lstStyle/>
              <a:p>
                <a:endParaRPr lang="en-US"/>
              </a:p>
            </p:txBody>
          </p:sp>
          <p:sp>
            <p:nvSpPr>
              <p:cNvPr id="60472" name="Line 56"/>
              <p:cNvSpPr>
                <a:spLocks noChangeShapeType="1"/>
              </p:cNvSpPr>
              <p:nvPr/>
            </p:nvSpPr>
            <p:spPr bwMode="auto">
              <a:xfrm>
                <a:off x="4944" y="2688"/>
                <a:ext cx="96" cy="0"/>
              </a:xfrm>
              <a:prstGeom prst="line">
                <a:avLst/>
              </a:prstGeom>
              <a:noFill/>
              <a:ln w="9525">
                <a:solidFill>
                  <a:schemeClr val="tx1"/>
                </a:solidFill>
                <a:round/>
                <a:headEnd/>
                <a:tailEnd/>
              </a:ln>
            </p:spPr>
            <p:txBody>
              <a:bodyPr wrap="none" anchor="ctr"/>
              <a:lstStyle/>
              <a:p>
                <a:endParaRPr lang="en-US"/>
              </a:p>
            </p:txBody>
          </p:sp>
        </p:grpSp>
        <p:sp>
          <p:nvSpPr>
            <p:cNvPr id="60466" name="Text Box 57"/>
            <p:cNvSpPr txBox="1">
              <a:spLocks noChangeArrowheads="1"/>
            </p:cNvSpPr>
            <p:nvPr/>
          </p:nvSpPr>
          <p:spPr bwMode="auto">
            <a:xfrm>
              <a:off x="5040" y="1992"/>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110</a:t>
              </a:r>
            </a:p>
          </p:txBody>
        </p:sp>
        <p:sp>
          <p:nvSpPr>
            <p:cNvPr id="60467" name="Text Box 58"/>
            <p:cNvSpPr txBox="1">
              <a:spLocks noChangeArrowheads="1"/>
            </p:cNvSpPr>
            <p:nvPr/>
          </p:nvSpPr>
          <p:spPr bwMode="auto">
            <a:xfrm>
              <a:off x="5040" y="2304"/>
              <a:ext cx="332"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100</a:t>
              </a:r>
            </a:p>
          </p:txBody>
        </p:sp>
        <p:sp>
          <p:nvSpPr>
            <p:cNvPr id="60468" name="Text Box 59"/>
            <p:cNvSpPr txBox="1">
              <a:spLocks noChangeArrowheads="1"/>
            </p:cNvSpPr>
            <p:nvPr/>
          </p:nvSpPr>
          <p:spPr bwMode="auto">
            <a:xfrm>
              <a:off x="5040" y="2553"/>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 90</a:t>
              </a:r>
            </a:p>
          </p:txBody>
        </p:sp>
      </p:grpSp>
      <p:grpSp>
        <p:nvGrpSpPr>
          <p:cNvPr id="60426" name="Group 60"/>
          <p:cNvGrpSpPr>
            <a:grpSpLocks/>
          </p:cNvGrpSpPr>
          <p:nvPr/>
        </p:nvGrpSpPr>
        <p:grpSpPr bwMode="auto">
          <a:xfrm>
            <a:off x="669925" y="4800600"/>
            <a:ext cx="7800975" cy="914400"/>
            <a:chOff x="422" y="3024"/>
            <a:chExt cx="4914" cy="576"/>
          </a:xfrm>
        </p:grpSpPr>
        <p:grpSp>
          <p:nvGrpSpPr>
            <p:cNvPr id="60450" name="Group 61"/>
            <p:cNvGrpSpPr>
              <a:grpSpLocks/>
            </p:cNvGrpSpPr>
            <p:nvPr/>
          </p:nvGrpSpPr>
          <p:grpSpPr bwMode="auto">
            <a:xfrm>
              <a:off x="422" y="3024"/>
              <a:ext cx="4618" cy="576"/>
              <a:chOff x="422" y="3024"/>
              <a:chExt cx="4618" cy="576"/>
            </a:xfrm>
          </p:grpSpPr>
          <p:sp>
            <p:nvSpPr>
              <p:cNvPr id="60455" name="Line 62"/>
              <p:cNvSpPr>
                <a:spLocks noChangeShapeType="1"/>
              </p:cNvSpPr>
              <p:nvPr/>
            </p:nvSpPr>
            <p:spPr bwMode="auto">
              <a:xfrm>
                <a:off x="720" y="3216"/>
                <a:ext cx="96" cy="0"/>
              </a:xfrm>
              <a:prstGeom prst="line">
                <a:avLst/>
              </a:prstGeom>
              <a:noFill/>
              <a:ln w="9525">
                <a:solidFill>
                  <a:schemeClr val="tx1"/>
                </a:solidFill>
                <a:round/>
                <a:headEnd/>
                <a:tailEnd/>
              </a:ln>
            </p:spPr>
            <p:txBody>
              <a:bodyPr wrap="none" anchor="ctr"/>
              <a:lstStyle/>
              <a:p>
                <a:endParaRPr lang="en-US"/>
              </a:p>
            </p:txBody>
          </p:sp>
          <p:sp>
            <p:nvSpPr>
              <p:cNvPr id="60456" name="Line 63"/>
              <p:cNvSpPr>
                <a:spLocks noChangeShapeType="1"/>
              </p:cNvSpPr>
              <p:nvPr/>
            </p:nvSpPr>
            <p:spPr bwMode="auto">
              <a:xfrm>
                <a:off x="720" y="3408"/>
                <a:ext cx="96" cy="0"/>
              </a:xfrm>
              <a:prstGeom prst="line">
                <a:avLst/>
              </a:prstGeom>
              <a:noFill/>
              <a:ln w="9525">
                <a:solidFill>
                  <a:schemeClr val="tx1"/>
                </a:solidFill>
                <a:round/>
                <a:headEnd/>
                <a:tailEnd/>
              </a:ln>
            </p:spPr>
            <p:txBody>
              <a:bodyPr wrap="none" anchor="ctr"/>
              <a:lstStyle/>
              <a:p>
                <a:endParaRPr lang="en-US"/>
              </a:p>
            </p:txBody>
          </p:sp>
          <p:grpSp>
            <p:nvGrpSpPr>
              <p:cNvPr id="60457" name="Group 64"/>
              <p:cNvGrpSpPr>
                <a:grpSpLocks/>
              </p:cNvGrpSpPr>
              <p:nvPr/>
            </p:nvGrpSpPr>
            <p:grpSpPr bwMode="auto">
              <a:xfrm>
                <a:off x="422" y="3024"/>
                <a:ext cx="4618" cy="576"/>
                <a:chOff x="422" y="3024"/>
                <a:chExt cx="4618" cy="576"/>
              </a:xfrm>
            </p:grpSpPr>
            <p:sp>
              <p:nvSpPr>
                <p:cNvPr id="60460" name="Rectangle 65"/>
                <p:cNvSpPr>
                  <a:spLocks noChangeArrowheads="1"/>
                </p:cNvSpPr>
                <p:nvPr/>
              </p:nvSpPr>
              <p:spPr bwMode="auto">
                <a:xfrm>
                  <a:off x="720" y="3024"/>
                  <a:ext cx="4320" cy="576"/>
                </a:xfrm>
                <a:prstGeom prst="rect">
                  <a:avLst/>
                </a:prstGeom>
                <a:noFill/>
                <a:ln w="22225">
                  <a:solidFill>
                    <a:schemeClr val="tx1"/>
                  </a:solidFill>
                  <a:miter lim="800000"/>
                  <a:headEnd/>
                  <a:tailEnd/>
                </a:ln>
              </p:spPr>
              <p:txBody>
                <a:bodyPr wrap="none" anchor="ctr"/>
                <a:lstStyle/>
                <a:p>
                  <a:endParaRPr lang="en-US"/>
                </a:p>
              </p:txBody>
            </p:sp>
            <p:sp>
              <p:nvSpPr>
                <p:cNvPr id="60461" name="Line 66"/>
                <p:cNvSpPr>
                  <a:spLocks noChangeShapeType="1"/>
                </p:cNvSpPr>
                <p:nvPr/>
              </p:nvSpPr>
              <p:spPr bwMode="auto">
                <a:xfrm>
                  <a:off x="1248" y="3024"/>
                  <a:ext cx="0" cy="576"/>
                </a:xfrm>
                <a:prstGeom prst="line">
                  <a:avLst/>
                </a:prstGeom>
                <a:noFill/>
                <a:ln w="22225">
                  <a:solidFill>
                    <a:schemeClr val="tx1"/>
                  </a:solidFill>
                  <a:round/>
                  <a:headEnd/>
                  <a:tailEnd/>
                </a:ln>
              </p:spPr>
              <p:txBody>
                <a:bodyPr wrap="none" anchor="ctr"/>
                <a:lstStyle/>
                <a:p>
                  <a:endParaRPr lang="en-US"/>
                </a:p>
              </p:txBody>
            </p:sp>
            <p:sp>
              <p:nvSpPr>
                <p:cNvPr id="60462" name="Text Box 67"/>
                <p:cNvSpPr txBox="1">
                  <a:spLocks noChangeArrowheads="1"/>
                </p:cNvSpPr>
                <p:nvPr/>
              </p:nvSpPr>
              <p:spPr bwMode="auto">
                <a:xfrm>
                  <a:off x="422" y="3096"/>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1.0</a:t>
                  </a:r>
                </a:p>
              </p:txBody>
            </p:sp>
            <p:sp>
              <p:nvSpPr>
                <p:cNvPr id="60463" name="Text Box 68"/>
                <p:cNvSpPr txBox="1">
                  <a:spLocks noChangeArrowheads="1"/>
                </p:cNvSpPr>
                <p:nvPr/>
              </p:nvSpPr>
              <p:spPr bwMode="auto">
                <a:xfrm>
                  <a:off x="432" y="3264"/>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1.2</a:t>
                  </a:r>
                </a:p>
              </p:txBody>
            </p:sp>
          </p:grpSp>
          <p:sp>
            <p:nvSpPr>
              <p:cNvPr id="60458" name="Line 69"/>
              <p:cNvSpPr>
                <a:spLocks noChangeShapeType="1"/>
              </p:cNvSpPr>
              <p:nvPr/>
            </p:nvSpPr>
            <p:spPr bwMode="auto">
              <a:xfrm>
                <a:off x="4944" y="3216"/>
                <a:ext cx="96" cy="0"/>
              </a:xfrm>
              <a:prstGeom prst="line">
                <a:avLst/>
              </a:prstGeom>
              <a:noFill/>
              <a:ln w="9525">
                <a:solidFill>
                  <a:schemeClr val="tx1"/>
                </a:solidFill>
                <a:round/>
                <a:headEnd/>
                <a:tailEnd/>
              </a:ln>
            </p:spPr>
            <p:txBody>
              <a:bodyPr wrap="none" anchor="ctr"/>
              <a:lstStyle/>
              <a:p>
                <a:endParaRPr lang="en-US"/>
              </a:p>
            </p:txBody>
          </p:sp>
          <p:sp>
            <p:nvSpPr>
              <p:cNvPr id="60459" name="Line 70"/>
              <p:cNvSpPr>
                <a:spLocks noChangeShapeType="1"/>
              </p:cNvSpPr>
              <p:nvPr/>
            </p:nvSpPr>
            <p:spPr bwMode="auto">
              <a:xfrm>
                <a:off x="4944" y="3408"/>
                <a:ext cx="96" cy="0"/>
              </a:xfrm>
              <a:prstGeom prst="line">
                <a:avLst/>
              </a:prstGeom>
              <a:noFill/>
              <a:ln w="9525">
                <a:solidFill>
                  <a:schemeClr val="tx1"/>
                </a:solidFill>
                <a:round/>
                <a:headEnd/>
                <a:tailEnd/>
              </a:ln>
            </p:spPr>
            <p:txBody>
              <a:bodyPr wrap="none" anchor="ctr"/>
              <a:lstStyle/>
              <a:p>
                <a:endParaRPr lang="en-US"/>
              </a:p>
            </p:txBody>
          </p:sp>
        </p:grpSp>
        <p:grpSp>
          <p:nvGrpSpPr>
            <p:cNvPr id="60451" name="Group 71"/>
            <p:cNvGrpSpPr>
              <a:grpSpLocks/>
            </p:cNvGrpSpPr>
            <p:nvPr/>
          </p:nvGrpSpPr>
          <p:grpSpPr bwMode="auto">
            <a:xfrm>
              <a:off x="3120" y="3024"/>
              <a:ext cx="2216" cy="576"/>
              <a:chOff x="3120" y="3024"/>
              <a:chExt cx="2216" cy="576"/>
            </a:xfrm>
          </p:grpSpPr>
          <p:sp>
            <p:nvSpPr>
              <p:cNvPr id="60452" name="Line 72"/>
              <p:cNvSpPr>
                <a:spLocks noChangeShapeType="1"/>
              </p:cNvSpPr>
              <p:nvPr/>
            </p:nvSpPr>
            <p:spPr bwMode="auto">
              <a:xfrm>
                <a:off x="3120" y="3024"/>
                <a:ext cx="0" cy="576"/>
              </a:xfrm>
              <a:prstGeom prst="line">
                <a:avLst/>
              </a:prstGeom>
              <a:noFill/>
              <a:ln w="22225">
                <a:solidFill>
                  <a:schemeClr val="tx1"/>
                </a:solidFill>
                <a:round/>
                <a:headEnd/>
                <a:tailEnd/>
              </a:ln>
            </p:spPr>
            <p:txBody>
              <a:bodyPr wrap="none" anchor="ctr"/>
              <a:lstStyle/>
              <a:p>
                <a:endParaRPr lang="en-US"/>
              </a:p>
            </p:txBody>
          </p:sp>
          <p:sp>
            <p:nvSpPr>
              <p:cNvPr id="60453" name="Text Box 73"/>
              <p:cNvSpPr txBox="1">
                <a:spLocks noChangeArrowheads="1"/>
              </p:cNvSpPr>
              <p:nvPr/>
            </p:nvSpPr>
            <p:spPr bwMode="auto">
              <a:xfrm>
                <a:off x="5040" y="3120"/>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 50</a:t>
                </a:r>
              </a:p>
            </p:txBody>
          </p:sp>
          <p:sp>
            <p:nvSpPr>
              <p:cNvPr id="60454" name="Text Box 74"/>
              <p:cNvSpPr txBox="1">
                <a:spLocks noChangeArrowheads="1"/>
              </p:cNvSpPr>
              <p:nvPr/>
            </p:nvSpPr>
            <p:spPr bwMode="auto">
              <a:xfrm>
                <a:off x="5040" y="3312"/>
                <a:ext cx="296" cy="231"/>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 40</a:t>
                </a:r>
              </a:p>
            </p:txBody>
          </p:sp>
        </p:grpSp>
      </p:grpSp>
      <p:grpSp>
        <p:nvGrpSpPr>
          <p:cNvPr id="60427" name="Group 75"/>
          <p:cNvGrpSpPr>
            <a:grpSpLocks/>
          </p:cNvGrpSpPr>
          <p:nvPr/>
        </p:nvGrpSpPr>
        <p:grpSpPr bwMode="auto">
          <a:xfrm>
            <a:off x="1371600" y="990600"/>
            <a:ext cx="6324600" cy="1752600"/>
            <a:chOff x="864" y="624"/>
            <a:chExt cx="3984" cy="1104"/>
          </a:xfrm>
        </p:grpSpPr>
        <p:sp>
          <p:nvSpPr>
            <p:cNvPr id="60448" name="Line 76"/>
            <p:cNvSpPr>
              <a:spLocks noChangeShapeType="1"/>
            </p:cNvSpPr>
            <p:nvPr/>
          </p:nvSpPr>
          <p:spPr bwMode="auto">
            <a:xfrm>
              <a:off x="864" y="624"/>
              <a:ext cx="3984" cy="1104"/>
            </a:xfrm>
            <a:prstGeom prst="line">
              <a:avLst/>
            </a:prstGeom>
            <a:noFill/>
            <a:ln w="19050">
              <a:solidFill>
                <a:schemeClr val="tx1"/>
              </a:solidFill>
              <a:round/>
              <a:headEnd type="diamond" w="med" len="med"/>
              <a:tailEnd type="diamond" w="med" len="med"/>
            </a:ln>
          </p:spPr>
          <p:txBody>
            <a:bodyPr wrap="none" anchor="ctr"/>
            <a:lstStyle/>
            <a:p>
              <a:endParaRPr lang="en-US"/>
            </a:p>
          </p:txBody>
        </p:sp>
        <p:sp>
          <p:nvSpPr>
            <p:cNvPr id="60449" name="Line 77"/>
            <p:cNvSpPr>
              <a:spLocks noChangeShapeType="1"/>
            </p:cNvSpPr>
            <p:nvPr/>
          </p:nvSpPr>
          <p:spPr bwMode="auto">
            <a:xfrm>
              <a:off x="2832" y="1152"/>
              <a:ext cx="0" cy="0"/>
            </a:xfrm>
            <a:prstGeom prst="line">
              <a:avLst/>
            </a:prstGeom>
            <a:noFill/>
            <a:ln w="9525">
              <a:solidFill>
                <a:schemeClr val="tx1"/>
              </a:solidFill>
              <a:round/>
              <a:headEnd type="diamond" w="med" len="med"/>
              <a:tailEnd/>
            </a:ln>
          </p:spPr>
          <p:txBody>
            <a:bodyPr wrap="none" anchor="ctr"/>
            <a:lstStyle/>
            <a:p>
              <a:endParaRPr lang="en-US"/>
            </a:p>
          </p:txBody>
        </p:sp>
      </p:grpSp>
      <p:grpSp>
        <p:nvGrpSpPr>
          <p:cNvPr id="60428" name="Group 78"/>
          <p:cNvGrpSpPr>
            <a:grpSpLocks/>
          </p:cNvGrpSpPr>
          <p:nvPr/>
        </p:nvGrpSpPr>
        <p:grpSpPr bwMode="auto">
          <a:xfrm>
            <a:off x="1371600" y="1371600"/>
            <a:ext cx="6324600" cy="1219200"/>
            <a:chOff x="864" y="864"/>
            <a:chExt cx="3984" cy="768"/>
          </a:xfrm>
        </p:grpSpPr>
        <p:sp>
          <p:nvSpPr>
            <p:cNvPr id="60446" name="Line 79"/>
            <p:cNvSpPr>
              <a:spLocks noChangeShapeType="1"/>
            </p:cNvSpPr>
            <p:nvPr/>
          </p:nvSpPr>
          <p:spPr bwMode="auto">
            <a:xfrm>
              <a:off x="864" y="864"/>
              <a:ext cx="1968" cy="768"/>
            </a:xfrm>
            <a:prstGeom prst="line">
              <a:avLst/>
            </a:prstGeom>
            <a:noFill/>
            <a:ln w="19050">
              <a:solidFill>
                <a:schemeClr val="tx1"/>
              </a:solidFill>
              <a:round/>
              <a:headEnd type="oval" w="med" len="med"/>
              <a:tailEnd type="oval" w="med" len="med"/>
            </a:ln>
          </p:spPr>
          <p:txBody>
            <a:bodyPr wrap="none" anchor="ctr"/>
            <a:lstStyle/>
            <a:p>
              <a:endParaRPr lang="en-US"/>
            </a:p>
          </p:txBody>
        </p:sp>
        <p:sp>
          <p:nvSpPr>
            <p:cNvPr id="60447" name="Line 80"/>
            <p:cNvSpPr>
              <a:spLocks noChangeShapeType="1"/>
            </p:cNvSpPr>
            <p:nvPr/>
          </p:nvSpPr>
          <p:spPr bwMode="auto">
            <a:xfrm flipV="1">
              <a:off x="2832" y="1056"/>
              <a:ext cx="2016" cy="576"/>
            </a:xfrm>
            <a:prstGeom prst="line">
              <a:avLst/>
            </a:prstGeom>
            <a:noFill/>
            <a:ln w="19050">
              <a:solidFill>
                <a:schemeClr val="tx1"/>
              </a:solidFill>
              <a:round/>
              <a:headEnd/>
              <a:tailEnd type="oval" w="med" len="med"/>
            </a:ln>
          </p:spPr>
          <p:txBody>
            <a:bodyPr wrap="none" anchor="ctr"/>
            <a:lstStyle/>
            <a:p>
              <a:endParaRPr lang="en-US"/>
            </a:p>
          </p:txBody>
        </p:sp>
      </p:grpSp>
      <p:sp>
        <p:nvSpPr>
          <p:cNvPr id="60429" name="Text Box 81"/>
          <p:cNvSpPr txBox="1">
            <a:spLocks noChangeArrowheads="1"/>
          </p:cNvSpPr>
          <p:nvPr/>
        </p:nvSpPr>
        <p:spPr bwMode="auto">
          <a:xfrm>
            <a:off x="5089525" y="838200"/>
            <a:ext cx="1993900" cy="396875"/>
          </a:xfrm>
          <a:prstGeom prst="rect">
            <a:avLst/>
          </a:prstGeom>
          <a:noFill/>
          <a:ln w="9525">
            <a:noFill/>
            <a:miter lim="800000"/>
            <a:headEnd/>
            <a:tailEnd/>
          </a:ln>
        </p:spPr>
        <p:txBody>
          <a:bodyPr wrap="none">
            <a:spAutoFit/>
          </a:bodyPr>
          <a:lstStyle/>
          <a:p>
            <a:pPr>
              <a:spcBef>
                <a:spcPct val="0"/>
              </a:spcBef>
              <a:buFontTx/>
              <a:buNone/>
            </a:pPr>
            <a:r>
              <a:rPr lang="en-US" sz="2000" b="1">
                <a:solidFill>
                  <a:schemeClr val="tx1"/>
                </a:solidFill>
                <a:latin typeface="Times New Roman" pitchFamily="18" charset="0"/>
              </a:rPr>
              <a:t>Total cholesterol</a:t>
            </a:r>
          </a:p>
        </p:txBody>
      </p:sp>
      <p:sp>
        <p:nvSpPr>
          <p:cNvPr id="60430" name="Line 82"/>
          <p:cNvSpPr>
            <a:spLocks noChangeShapeType="1"/>
          </p:cNvSpPr>
          <p:nvPr/>
        </p:nvSpPr>
        <p:spPr bwMode="auto">
          <a:xfrm>
            <a:off x="4419600" y="3200400"/>
            <a:ext cx="3200400" cy="914400"/>
          </a:xfrm>
          <a:prstGeom prst="line">
            <a:avLst/>
          </a:prstGeom>
          <a:noFill/>
          <a:ln w="19050">
            <a:solidFill>
              <a:schemeClr val="tx1"/>
            </a:solidFill>
            <a:round/>
            <a:headEnd type="diamond" w="med" len="med"/>
            <a:tailEnd type="diamond" w="med" len="med"/>
          </a:ln>
        </p:spPr>
        <p:txBody>
          <a:bodyPr wrap="none" anchor="ctr"/>
          <a:lstStyle/>
          <a:p>
            <a:endParaRPr lang="en-US"/>
          </a:p>
        </p:txBody>
      </p:sp>
      <p:sp>
        <p:nvSpPr>
          <p:cNvPr id="60431" name="Line 83"/>
          <p:cNvSpPr>
            <a:spLocks noChangeShapeType="1"/>
          </p:cNvSpPr>
          <p:nvPr/>
        </p:nvSpPr>
        <p:spPr bwMode="auto">
          <a:xfrm flipV="1">
            <a:off x="4419600" y="3276600"/>
            <a:ext cx="3276600" cy="533400"/>
          </a:xfrm>
          <a:prstGeom prst="line">
            <a:avLst/>
          </a:prstGeom>
          <a:noFill/>
          <a:ln w="19050">
            <a:solidFill>
              <a:schemeClr val="tx1"/>
            </a:solidFill>
            <a:round/>
            <a:headEnd type="oval" w="med" len="med"/>
            <a:tailEnd type="oval" w="med" len="med"/>
          </a:ln>
        </p:spPr>
        <p:txBody>
          <a:bodyPr wrap="none" anchor="ctr"/>
          <a:lstStyle/>
          <a:p>
            <a:endParaRPr lang="en-US"/>
          </a:p>
        </p:txBody>
      </p:sp>
      <p:sp>
        <p:nvSpPr>
          <p:cNvPr id="60432" name="Text Box 84"/>
          <p:cNvSpPr txBox="1">
            <a:spLocks noChangeArrowheads="1"/>
          </p:cNvSpPr>
          <p:nvPr/>
        </p:nvSpPr>
        <p:spPr bwMode="auto">
          <a:xfrm>
            <a:off x="5089525" y="2986088"/>
            <a:ext cx="1765300" cy="366712"/>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LDL cholesterol</a:t>
            </a:r>
          </a:p>
        </p:txBody>
      </p:sp>
      <p:sp>
        <p:nvSpPr>
          <p:cNvPr id="60433" name="Line 85"/>
          <p:cNvSpPr>
            <a:spLocks noChangeShapeType="1"/>
          </p:cNvSpPr>
          <p:nvPr/>
        </p:nvSpPr>
        <p:spPr bwMode="auto">
          <a:xfrm>
            <a:off x="4419600" y="4953000"/>
            <a:ext cx="3200400" cy="228600"/>
          </a:xfrm>
          <a:prstGeom prst="line">
            <a:avLst/>
          </a:prstGeom>
          <a:noFill/>
          <a:ln w="19050">
            <a:solidFill>
              <a:schemeClr val="tx1"/>
            </a:solidFill>
            <a:round/>
            <a:headEnd type="oval" w="med" len="med"/>
            <a:tailEnd type="oval" w="med" len="med"/>
          </a:ln>
        </p:spPr>
        <p:txBody>
          <a:bodyPr wrap="none" anchor="ctr"/>
          <a:lstStyle/>
          <a:p>
            <a:endParaRPr lang="en-US"/>
          </a:p>
        </p:txBody>
      </p:sp>
      <p:sp>
        <p:nvSpPr>
          <p:cNvPr id="60434" name="Line 86"/>
          <p:cNvSpPr>
            <a:spLocks noChangeShapeType="1"/>
          </p:cNvSpPr>
          <p:nvPr/>
        </p:nvSpPr>
        <p:spPr bwMode="auto">
          <a:xfrm>
            <a:off x="4419600" y="5105400"/>
            <a:ext cx="3200400" cy="381000"/>
          </a:xfrm>
          <a:prstGeom prst="line">
            <a:avLst/>
          </a:prstGeom>
          <a:noFill/>
          <a:ln w="19050">
            <a:solidFill>
              <a:schemeClr val="tx1"/>
            </a:solidFill>
            <a:round/>
            <a:headEnd type="diamond" w="med" len="med"/>
            <a:tailEnd type="diamond" w="med" len="med"/>
          </a:ln>
        </p:spPr>
        <p:txBody>
          <a:bodyPr wrap="none" anchor="ctr"/>
          <a:lstStyle/>
          <a:p>
            <a:endParaRPr lang="en-US"/>
          </a:p>
        </p:txBody>
      </p:sp>
      <p:sp>
        <p:nvSpPr>
          <p:cNvPr id="60435" name="Text Box 87"/>
          <p:cNvSpPr txBox="1">
            <a:spLocks noChangeArrowheads="1"/>
          </p:cNvSpPr>
          <p:nvPr/>
        </p:nvSpPr>
        <p:spPr bwMode="auto">
          <a:xfrm rot="-5400000">
            <a:off x="-1141412" y="3197225"/>
            <a:ext cx="3048000"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Cholesterol (mmol/liter</a:t>
            </a:r>
          </a:p>
        </p:txBody>
      </p:sp>
      <p:sp>
        <p:nvSpPr>
          <p:cNvPr id="60436" name="Text Box 88"/>
          <p:cNvSpPr txBox="1">
            <a:spLocks noChangeArrowheads="1"/>
          </p:cNvSpPr>
          <p:nvPr/>
        </p:nvSpPr>
        <p:spPr bwMode="auto">
          <a:xfrm rot="-5400000">
            <a:off x="7477918" y="2964657"/>
            <a:ext cx="2576513"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Cholesterol (mg/dl)</a:t>
            </a:r>
          </a:p>
        </p:txBody>
      </p:sp>
      <p:sp>
        <p:nvSpPr>
          <p:cNvPr id="60437" name="Text Box 89"/>
          <p:cNvSpPr txBox="1">
            <a:spLocks noChangeArrowheads="1"/>
          </p:cNvSpPr>
          <p:nvPr/>
        </p:nvSpPr>
        <p:spPr bwMode="auto">
          <a:xfrm>
            <a:off x="5089525" y="5372100"/>
            <a:ext cx="1809750" cy="366713"/>
          </a:xfrm>
          <a:prstGeom prst="rect">
            <a:avLst/>
          </a:prstGeom>
          <a:noFill/>
          <a:ln w="9525">
            <a:noFill/>
            <a:miter lim="800000"/>
            <a:headEnd/>
            <a:tailEnd/>
          </a:ln>
        </p:spPr>
        <p:txBody>
          <a:bodyPr wrap="none">
            <a:spAutoFit/>
          </a:bodyPr>
          <a:lstStyle/>
          <a:p>
            <a:pPr>
              <a:spcBef>
                <a:spcPct val="0"/>
              </a:spcBef>
              <a:buFontTx/>
              <a:buNone/>
            </a:pPr>
            <a:r>
              <a:rPr lang="en-US" sz="1800" b="1">
                <a:solidFill>
                  <a:schemeClr val="tx1"/>
                </a:solidFill>
                <a:latin typeface="Times New Roman" pitchFamily="18" charset="0"/>
              </a:rPr>
              <a:t>HDL-cholesterol</a:t>
            </a:r>
          </a:p>
        </p:txBody>
      </p:sp>
      <p:sp>
        <p:nvSpPr>
          <p:cNvPr id="60438" name="Text Box 90"/>
          <p:cNvSpPr txBox="1">
            <a:spLocks noChangeArrowheads="1"/>
          </p:cNvSpPr>
          <p:nvPr/>
        </p:nvSpPr>
        <p:spPr bwMode="auto">
          <a:xfrm>
            <a:off x="2574925" y="1081088"/>
            <a:ext cx="825500"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008080"/>
                </a:solidFill>
                <a:latin typeface="Times New Roman" pitchFamily="18" charset="0"/>
              </a:rPr>
              <a:t>Step I</a:t>
            </a:r>
          </a:p>
        </p:txBody>
      </p:sp>
      <p:sp>
        <p:nvSpPr>
          <p:cNvPr id="60439" name="Text Box 91"/>
          <p:cNvSpPr txBox="1">
            <a:spLocks noChangeArrowheads="1"/>
          </p:cNvSpPr>
          <p:nvPr/>
        </p:nvSpPr>
        <p:spPr bwMode="auto">
          <a:xfrm>
            <a:off x="2346325" y="1843088"/>
            <a:ext cx="1001713"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FF3399"/>
                </a:solidFill>
                <a:latin typeface="Times New Roman" pitchFamily="18" charset="0"/>
              </a:rPr>
              <a:t>Walnut</a:t>
            </a:r>
            <a:endParaRPr lang="en-US" sz="2000" b="1">
              <a:solidFill>
                <a:schemeClr val="tx1"/>
              </a:solidFill>
              <a:latin typeface="Times New Roman" pitchFamily="18" charset="0"/>
            </a:endParaRPr>
          </a:p>
        </p:txBody>
      </p:sp>
      <p:sp>
        <p:nvSpPr>
          <p:cNvPr id="60440" name="Text Box 92"/>
          <p:cNvSpPr txBox="1">
            <a:spLocks noChangeArrowheads="1"/>
          </p:cNvSpPr>
          <p:nvPr/>
        </p:nvSpPr>
        <p:spPr bwMode="auto">
          <a:xfrm>
            <a:off x="5775325" y="1766888"/>
            <a:ext cx="825500"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008080"/>
                </a:solidFill>
                <a:latin typeface="Times New Roman" pitchFamily="18" charset="0"/>
              </a:rPr>
              <a:t>Step I</a:t>
            </a:r>
            <a:endParaRPr lang="en-US" sz="2000" b="1">
              <a:solidFill>
                <a:schemeClr val="tx1"/>
              </a:solidFill>
              <a:latin typeface="Times New Roman" pitchFamily="18" charset="0"/>
            </a:endParaRPr>
          </a:p>
        </p:txBody>
      </p:sp>
      <p:sp>
        <p:nvSpPr>
          <p:cNvPr id="60441" name="Text Box 93"/>
          <p:cNvSpPr txBox="1">
            <a:spLocks noChangeArrowheads="1"/>
          </p:cNvSpPr>
          <p:nvPr/>
        </p:nvSpPr>
        <p:spPr bwMode="auto">
          <a:xfrm>
            <a:off x="6156325" y="2376488"/>
            <a:ext cx="1001713"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FF3399"/>
                </a:solidFill>
                <a:latin typeface="Times New Roman" pitchFamily="18" charset="0"/>
              </a:rPr>
              <a:t>Walnut</a:t>
            </a:r>
            <a:endParaRPr lang="en-US" sz="2000" b="1">
              <a:solidFill>
                <a:schemeClr val="tx1"/>
              </a:solidFill>
              <a:latin typeface="Times New Roman" pitchFamily="18" charset="0"/>
            </a:endParaRPr>
          </a:p>
        </p:txBody>
      </p:sp>
      <p:sp>
        <p:nvSpPr>
          <p:cNvPr id="60442" name="Text Box 94"/>
          <p:cNvSpPr txBox="1">
            <a:spLocks noChangeArrowheads="1"/>
          </p:cNvSpPr>
          <p:nvPr/>
        </p:nvSpPr>
        <p:spPr bwMode="auto">
          <a:xfrm>
            <a:off x="4098925" y="3595688"/>
            <a:ext cx="438150"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FF3399"/>
                </a:solidFill>
                <a:latin typeface="Times New Roman" pitchFamily="18" charset="0"/>
              </a:rPr>
              <a:t>W</a:t>
            </a:r>
            <a:endParaRPr lang="en-US" sz="2000" b="1">
              <a:solidFill>
                <a:schemeClr val="tx1"/>
              </a:solidFill>
              <a:latin typeface="Times New Roman" pitchFamily="18" charset="0"/>
            </a:endParaRPr>
          </a:p>
        </p:txBody>
      </p:sp>
      <p:sp>
        <p:nvSpPr>
          <p:cNvPr id="60443" name="Text Box 95"/>
          <p:cNvSpPr txBox="1">
            <a:spLocks noChangeArrowheads="1"/>
          </p:cNvSpPr>
          <p:nvPr/>
        </p:nvSpPr>
        <p:spPr bwMode="auto">
          <a:xfrm>
            <a:off x="7223125" y="4129088"/>
            <a:ext cx="628650" cy="396875"/>
          </a:xfrm>
          <a:prstGeom prst="rect">
            <a:avLst/>
          </a:prstGeom>
          <a:noFill/>
          <a:ln w="9525">
            <a:noFill/>
            <a:miter lim="800000"/>
            <a:headEnd/>
            <a:tailEnd/>
          </a:ln>
        </p:spPr>
        <p:txBody>
          <a:bodyPr wrap="none">
            <a:spAutoFit/>
          </a:bodyPr>
          <a:lstStyle/>
          <a:p>
            <a:pPr>
              <a:spcBef>
                <a:spcPct val="0"/>
              </a:spcBef>
              <a:buFontTx/>
              <a:buNone/>
            </a:pPr>
            <a:r>
              <a:rPr lang="en-US" sz="2000" b="1">
                <a:solidFill>
                  <a:schemeClr val="tx1"/>
                </a:solidFill>
                <a:latin typeface="Times New Roman" pitchFamily="18" charset="0"/>
              </a:rPr>
              <a:t>   </a:t>
            </a:r>
            <a:r>
              <a:rPr lang="en-US" sz="2000" b="1">
                <a:solidFill>
                  <a:srgbClr val="FF3399"/>
                </a:solidFill>
                <a:latin typeface="Times New Roman" pitchFamily="18" charset="0"/>
              </a:rPr>
              <a:t>W</a:t>
            </a:r>
            <a:endParaRPr lang="en-US" sz="2000" b="1">
              <a:solidFill>
                <a:schemeClr val="tx1"/>
              </a:solidFill>
              <a:latin typeface="Times New Roman" pitchFamily="18" charset="0"/>
            </a:endParaRPr>
          </a:p>
        </p:txBody>
      </p:sp>
      <p:sp>
        <p:nvSpPr>
          <p:cNvPr id="60444" name="Text Box 96"/>
          <p:cNvSpPr txBox="1">
            <a:spLocks noChangeArrowheads="1"/>
          </p:cNvSpPr>
          <p:nvPr/>
        </p:nvSpPr>
        <p:spPr bwMode="auto">
          <a:xfrm>
            <a:off x="4098925" y="2909888"/>
            <a:ext cx="325438"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008080"/>
                </a:solidFill>
                <a:latin typeface="Times New Roman" pitchFamily="18" charset="0"/>
              </a:rPr>
              <a:t>S</a:t>
            </a:r>
            <a:endParaRPr lang="en-US" sz="2000" b="1">
              <a:solidFill>
                <a:schemeClr val="tx1"/>
              </a:solidFill>
              <a:latin typeface="Times New Roman" pitchFamily="18" charset="0"/>
            </a:endParaRPr>
          </a:p>
        </p:txBody>
      </p:sp>
      <p:sp>
        <p:nvSpPr>
          <p:cNvPr id="60445" name="Text Box 97"/>
          <p:cNvSpPr txBox="1">
            <a:spLocks noChangeArrowheads="1"/>
          </p:cNvSpPr>
          <p:nvPr/>
        </p:nvSpPr>
        <p:spPr bwMode="auto">
          <a:xfrm>
            <a:off x="7451725" y="2986088"/>
            <a:ext cx="325438" cy="396875"/>
          </a:xfrm>
          <a:prstGeom prst="rect">
            <a:avLst/>
          </a:prstGeom>
          <a:noFill/>
          <a:ln w="9525">
            <a:noFill/>
            <a:miter lim="800000"/>
            <a:headEnd/>
            <a:tailEnd/>
          </a:ln>
        </p:spPr>
        <p:txBody>
          <a:bodyPr wrap="none">
            <a:spAutoFit/>
          </a:bodyPr>
          <a:lstStyle/>
          <a:p>
            <a:pPr>
              <a:spcBef>
                <a:spcPct val="0"/>
              </a:spcBef>
              <a:buFontTx/>
              <a:buNone/>
            </a:pPr>
            <a:r>
              <a:rPr lang="en-US" sz="2000" b="1">
                <a:solidFill>
                  <a:srgbClr val="008080"/>
                </a:solidFill>
                <a:latin typeface="Times New Roman" pitchFamily="18" charset="0"/>
              </a:rPr>
              <a:t>S</a:t>
            </a:r>
            <a:endParaRPr lang="en-US" sz="2000" b="1">
              <a:solidFill>
                <a:schemeClr val="tx1"/>
              </a:solidFill>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sp>
        <p:nvSpPr>
          <p:cNvPr id="11" name="TextBox 10"/>
          <p:cNvSpPr txBox="1"/>
          <p:nvPr/>
        </p:nvSpPr>
        <p:spPr>
          <a:xfrm>
            <a:off x="1534085" y="836713"/>
            <a:ext cx="6062251" cy="646331"/>
          </a:xfrm>
          <a:prstGeom prst="rect">
            <a:avLst/>
          </a:prstGeom>
          <a:noFill/>
        </p:spPr>
        <p:txBody>
          <a:bodyPr wrap="square" rtlCol="0">
            <a:spAutoFit/>
          </a:bodyPr>
          <a:lstStyle/>
          <a:p>
            <a:pPr>
              <a:buNone/>
            </a:pPr>
            <a:r>
              <a:rPr lang="en-US" sz="3600" dirty="0" smtClean="0">
                <a:solidFill>
                  <a:schemeClr val="tx1"/>
                </a:solidFill>
              </a:rPr>
              <a:t>Test two drugs simultaneous</a:t>
            </a:r>
            <a:endParaRPr lang="en-US" sz="3600" dirty="0">
              <a:solidFill>
                <a:schemeClr val="tx1"/>
              </a:solidFill>
            </a:endParaRPr>
          </a:p>
        </p:txBody>
      </p:sp>
      <p:sp>
        <p:nvSpPr>
          <p:cNvPr id="12" name="TextBox 11"/>
          <p:cNvSpPr txBox="1"/>
          <p:nvPr/>
        </p:nvSpPr>
        <p:spPr>
          <a:xfrm>
            <a:off x="827584" y="1630541"/>
            <a:ext cx="8316416" cy="1101840"/>
          </a:xfrm>
          <a:prstGeom prst="rect">
            <a:avLst/>
          </a:prstGeom>
          <a:noFill/>
        </p:spPr>
        <p:txBody>
          <a:bodyPr wrap="square" rtlCol="0">
            <a:spAutoFit/>
          </a:bodyPr>
          <a:lstStyle/>
          <a:p>
            <a:pPr marL="514350" indent="-514350">
              <a:buFont typeface="+mj-lt"/>
              <a:buAutoNum type="arabicPeriod"/>
            </a:pPr>
            <a:r>
              <a:rPr lang="en-US" sz="3200" dirty="0" smtClean="0">
                <a:solidFill>
                  <a:srgbClr val="008080"/>
                </a:solidFill>
              </a:rPr>
              <a:t>Very efficient and economical design – </a:t>
            </a:r>
            <a:endParaRPr lang="en-US" sz="2800" dirty="0" smtClean="0">
              <a:solidFill>
                <a:srgbClr val="008080"/>
              </a:solidFill>
            </a:endParaRPr>
          </a:p>
          <a:p>
            <a:pPr marL="514350" indent="-514350">
              <a:buNone/>
            </a:pPr>
            <a:r>
              <a:rPr lang="en-US" sz="2800" dirty="0">
                <a:solidFill>
                  <a:schemeClr val="tx1"/>
                </a:solidFill>
              </a:rPr>
              <a:t>	</a:t>
            </a:r>
            <a:r>
              <a:rPr lang="en-US" sz="2800" dirty="0" smtClean="0">
                <a:solidFill>
                  <a:schemeClr val="tx1"/>
                </a:solidFill>
              </a:rPr>
              <a:t>use the same population for testing both drugs</a:t>
            </a:r>
            <a:endParaRPr lang="en-US" sz="2800" dirty="0">
              <a:solidFill>
                <a:schemeClr val="tx1"/>
              </a:solidFill>
            </a:endParaRPr>
          </a:p>
        </p:txBody>
      </p:sp>
      <p:grpSp>
        <p:nvGrpSpPr>
          <p:cNvPr id="9" name="Group 8"/>
          <p:cNvGrpSpPr/>
          <p:nvPr/>
        </p:nvGrpSpPr>
        <p:grpSpPr>
          <a:xfrm>
            <a:off x="827584" y="2956068"/>
            <a:ext cx="8316416" cy="2076272"/>
            <a:chOff x="827584" y="2956068"/>
            <a:chExt cx="8316416" cy="2076272"/>
          </a:xfrm>
        </p:grpSpPr>
        <p:sp>
          <p:nvSpPr>
            <p:cNvPr id="13" name="TextBox 12"/>
            <p:cNvSpPr txBox="1"/>
            <p:nvPr/>
          </p:nvSpPr>
          <p:spPr>
            <a:xfrm>
              <a:off x="827584" y="2956068"/>
              <a:ext cx="7502411" cy="584775"/>
            </a:xfrm>
            <a:prstGeom prst="rect">
              <a:avLst/>
            </a:prstGeom>
            <a:noFill/>
          </p:spPr>
          <p:txBody>
            <a:bodyPr wrap="square" rtlCol="0">
              <a:spAutoFit/>
            </a:bodyPr>
            <a:lstStyle/>
            <a:p>
              <a:pPr marL="514350" indent="-514350">
                <a:buFont typeface="+mj-lt"/>
                <a:buAutoNum type="arabicPeriod" startAt="2"/>
              </a:pPr>
              <a:r>
                <a:rPr lang="en-US" sz="3200" dirty="0" smtClean="0">
                  <a:solidFill>
                    <a:srgbClr val="008080"/>
                  </a:solidFill>
                </a:rPr>
                <a:t>Useful when –</a:t>
              </a:r>
              <a:endParaRPr lang="en-US" sz="2800" dirty="0">
                <a:solidFill>
                  <a:srgbClr val="008080"/>
                </a:solidFill>
              </a:endParaRPr>
            </a:p>
          </p:txBody>
        </p:sp>
        <p:sp>
          <p:nvSpPr>
            <p:cNvPr id="14" name="TextBox 13"/>
            <p:cNvSpPr txBox="1"/>
            <p:nvPr/>
          </p:nvSpPr>
          <p:spPr>
            <a:xfrm>
              <a:off x="1331640" y="4005064"/>
              <a:ext cx="7502411" cy="523220"/>
            </a:xfrm>
            <a:prstGeom prst="rect">
              <a:avLst/>
            </a:prstGeom>
            <a:noFill/>
          </p:spPr>
          <p:txBody>
            <a:bodyPr wrap="square" rtlCol="0">
              <a:spAutoFit/>
            </a:bodyPr>
            <a:lstStyle/>
            <a:p>
              <a:pPr marL="514350" indent="-514350">
                <a:buFont typeface="+mj-lt"/>
                <a:buAutoNum type="alphaLcParenR" startAt="2"/>
              </a:pPr>
              <a:r>
                <a:rPr lang="en-US" sz="2800" dirty="0" smtClean="0">
                  <a:solidFill>
                    <a:srgbClr val="0070C0"/>
                  </a:solidFill>
                </a:rPr>
                <a:t>Anticipated outcomes are different</a:t>
              </a:r>
              <a:endParaRPr lang="en-US" sz="2800" dirty="0">
                <a:solidFill>
                  <a:srgbClr val="0070C0"/>
                </a:solidFill>
              </a:endParaRPr>
            </a:p>
          </p:txBody>
        </p:sp>
        <p:sp>
          <p:nvSpPr>
            <p:cNvPr id="15" name="TextBox 14"/>
            <p:cNvSpPr txBox="1"/>
            <p:nvPr/>
          </p:nvSpPr>
          <p:spPr>
            <a:xfrm>
              <a:off x="1331640" y="4509120"/>
              <a:ext cx="7812360" cy="523220"/>
            </a:xfrm>
            <a:prstGeom prst="rect">
              <a:avLst/>
            </a:prstGeom>
            <a:noFill/>
          </p:spPr>
          <p:txBody>
            <a:bodyPr wrap="square" rtlCol="0">
              <a:spAutoFit/>
            </a:bodyPr>
            <a:lstStyle/>
            <a:p>
              <a:pPr marL="514350" indent="-514350">
                <a:buFont typeface="+mj-lt"/>
                <a:buAutoNum type="alphaLcParenR" startAt="3"/>
              </a:pPr>
              <a:r>
                <a:rPr lang="en-US" sz="2800" dirty="0" smtClean="0">
                  <a:solidFill>
                    <a:srgbClr val="0070C0"/>
                  </a:solidFill>
                </a:rPr>
                <a:t>Independent modes of action</a:t>
              </a:r>
              <a:endParaRPr lang="en-US" sz="2800" dirty="0">
                <a:solidFill>
                  <a:srgbClr val="0070C0"/>
                </a:solidFill>
              </a:endParaRPr>
            </a:p>
          </p:txBody>
        </p:sp>
        <p:sp>
          <p:nvSpPr>
            <p:cNvPr id="10" name="TextBox 9"/>
            <p:cNvSpPr txBox="1"/>
            <p:nvPr/>
          </p:nvSpPr>
          <p:spPr>
            <a:xfrm>
              <a:off x="1331640" y="3511168"/>
              <a:ext cx="7502411" cy="523220"/>
            </a:xfrm>
            <a:prstGeom prst="rect">
              <a:avLst/>
            </a:prstGeom>
            <a:noFill/>
          </p:spPr>
          <p:txBody>
            <a:bodyPr wrap="square" rtlCol="0">
              <a:spAutoFit/>
            </a:bodyPr>
            <a:lstStyle/>
            <a:p>
              <a:pPr marL="514350" indent="-514350">
                <a:buFont typeface="+mj-lt"/>
                <a:buAutoNum type="alphaLcParenR"/>
              </a:pPr>
              <a:r>
                <a:rPr lang="en-US" sz="2800" dirty="0" smtClean="0">
                  <a:solidFill>
                    <a:srgbClr val="0070C0"/>
                  </a:solidFill>
                </a:rPr>
                <a:t>Two treatments are tested simultaneously</a:t>
              </a:r>
              <a:endParaRPr lang="en-US" sz="2800" dirty="0">
                <a:solidFill>
                  <a:srgbClr val="0070C0"/>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723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3000"/>
                                        <p:tgtEl>
                                          <p:spTgt spid="12"/>
                                        </p:tgtEl>
                                      </p:cBhvr>
                                    </p:animEffect>
                                  </p:childTnLst>
                                </p:cTn>
                              </p:par>
                              <p:par>
                                <p:cTn id="10" presetID="10" presetClass="entr" presetSubtype="0" fill="hold" nodeType="withEffect">
                                  <p:stCondLst>
                                    <p:cond delay="6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aphicFrame>
        <p:nvGraphicFramePr>
          <p:cNvPr id="97" name="Table 96"/>
          <p:cNvGraphicFramePr>
            <a:graphicFrameLocks noGrp="1"/>
          </p:cNvGraphicFramePr>
          <p:nvPr/>
        </p:nvGraphicFramePr>
        <p:xfrm>
          <a:off x="3635896" y="2102376"/>
          <a:ext cx="4608512" cy="3091604"/>
        </p:xfrm>
        <a:graphic>
          <a:graphicData uri="http://schemas.openxmlformats.org/drawingml/2006/table">
            <a:tbl>
              <a:tblPr firstRow="1" bandRow="1">
                <a:tableStyleId>{5940675A-B579-460E-94D1-54222C63F5DA}</a:tableStyleId>
              </a:tblPr>
              <a:tblGrid>
                <a:gridCol w="2304256"/>
                <a:gridCol w="2304256"/>
              </a:tblGrid>
              <a:tr h="1476164">
                <a:tc>
                  <a:txBody>
                    <a:bodyPr/>
                    <a:lstStyle/>
                    <a:p>
                      <a:pPr algn="ctr"/>
                      <a:r>
                        <a:rPr lang="en-US" sz="3600" b="1" dirty="0" smtClean="0">
                          <a:solidFill>
                            <a:srgbClr val="0070C0"/>
                          </a:solidFill>
                          <a:latin typeface="Arial" pitchFamily="34" charset="0"/>
                          <a:cs typeface="Arial" pitchFamily="34" charset="0"/>
                        </a:rPr>
                        <a:t>A </a:t>
                      </a:r>
                      <a:r>
                        <a:rPr lang="en-US" sz="3600" b="1" dirty="0" smtClean="0">
                          <a:latin typeface="Arial" pitchFamily="34" charset="0"/>
                          <a:cs typeface="Arial" pitchFamily="34" charset="0"/>
                        </a:rPr>
                        <a:t>+ </a:t>
                      </a:r>
                      <a:r>
                        <a:rPr lang="en-US" sz="3600" b="1" dirty="0" smtClean="0">
                          <a:solidFill>
                            <a:srgbClr val="FF0000"/>
                          </a:solidFill>
                          <a:latin typeface="Arial" pitchFamily="34" charset="0"/>
                          <a:cs typeface="Arial" pitchFamily="34" charset="0"/>
                        </a:rPr>
                        <a:t>B</a:t>
                      </a:r>
                    </a:p>
                    <a:p>
                      <a:pPr algn="ctr"/>
                      <a:r>
                        <a:rPr lang="en-US" sz="2800" dirty="0" smtClean="0">
                          <a:latin typeface="Arial" pitchFamily="34" charset="0"/>
                          <a:cs typeface="Arial" pitchFamily="34" charset="0"/>
                        </a:rPr>
                        <a:t>(cell a)</a:t>
                      </a:r>
                      <a:endParaRPr lang="en-US" sz="2800" dirty="0">
                        <a:latin typeface="Arial" pitchFamily="34" charset="0"/>
                        <a:cs typeface="Arial" pitchFamily="34" charset="0"/>
                      </a:endParaRPr>
                    </a:p>
                  </a:txBody>
                  <a:tcPr anchor="ctr"/>
                </a:tc>
                <a:tc>
                  <a:txBody>
                    <a:bodyPr/>
                    <a:lstStyle/>
                    <a:p>
                      <a:pPr algn="ctr"/>
                      <a:r>
                        <a:rPr lang="en-US" sz="3600" b="1" dirty="0" smtClean="0">
                          <a:solidFill>
                            <a:srgbClr val="FF0000"/>
                          </a:solidFill>
                          <a:latin typeface="Arial" pitchFamily="34" charset="0"/>
                          <a:cs typeface="Arial" pitchFamily="34" charset="0"/>
                        </a:rPr>
                        <a:t>B</a:t>
                      </a:r>
                      <a:r>
                        <a:rPr lang="en-US" sz="3600" b="1" dirty="0" smtClean="0">
                          <a:solidFill>
                            <a:srgbClr val="008080"/>
                          </a:solidFill>
                          <a:latin typeface="Arial" pitchFamily="34" charset="0"/>
                          <a:cs typeface="Arial" pitchFamily="34" charset="0"/>
                        </a:rPr>
                        <a:t> </a:t>
                      </a:r>
                      <a:r>
                        <a:rPr lang="en-US" sz="3600" b="1" dirty="0" smtClean="0">
                          <a:latin typeface="Arial" pitchFamily="34" charset="0"/>
                          <a:cs typeface="Arial" pitchFamily="34" charset="0"/>
                        </a:rPr>
                        <a:t>only</a:t>
                      </a:r>
                      <a:endParaRPr lang="en-US" sz="2800" b="1" dirty="0" smtClean="0">
                        <a:latin typeface="Arial" pitchFamily="34" charset="0"/>
                        <a:cs typeface="Arial" pitchFamily="34" charset="0"/>
                      </a:endParaRPr>
                    </a:p>
                    <a:p>
                      <a:pPr algn="ctr"/>
                      <a:r>
                        <a:rPr lang="en-US" sz="2800" dirty="0" smtClean="0">
                          <a:latin typeface="Arial" pitchFamily="34" charset="0"/>
                          <a:cs typeface="Arial" pitchFamily="34" charset="0"/>
                        </a:rPr>
                        <a:t>(cell b)</a:t>
                      </a:r>
                      <a:endParaRPr lang="en-US" sz="3600" dirty="0">
                        <a:latin typeface="Arial" pitchFamily="34" charset="0"/>
                        <a:cs typeface="Arial" pitchFamily="34" charset="0"/>
                      </a:endParaRPr>
                    </a:p>
                  </a:txBody>
                  <a:tcPr anchor="ctr"/>
                </a:tc>
              </a:tr>
              <a:tr h="1476164">
                <a:tc>
                  <a:txBody>
                    <a:bodyPr/>
                    <a:lstStyle/>
                    <a:p>
                      <a:pPr algn="ctr"/>
                      <a:r>
                        <a:rPr lang="en-US" sz="3600" b="1" dirty="0" smtClean="0">
                          <a:solidFill>
                            <a:srgbClr val="0070C0"/>
                          </a:solidFill>
                          <a:latin typeface="Arial" pitchFamily="34" charset="0"/>
                          <a:cs typeface="Arial" pitchFamily="34" charset="0"/>
                        </a:rPr>
                        <a:t>A</a:t>
                      </a:r>
                      <a:r>
                        <a:rPr lang="en-US" sz="3600" b="1" dirty="0" smtClean="0">
                          <a:latin typeface="Arial" pitchFamily="34" charset="0"/>
                          <a:cs typeface="Arial" pitchFamily="34" charset="0"/>
                        </a:rPr>
                        <a:t> only</a:t>
                      </a:r>
                      <a:endParaRPr lang="en-US" sz="2800" b="1" dirty="0" smtClean="0">
                        <a:latin typeface="Arial" pitchFamily="34" charset="0"/>
                        <a:cs typeface="Arial" pitchFamily="34" charset="0"/>
                      </a:endParaRPr>
                    </a:p>
                    <a:p>
                      <a:pPr algn="ctr"/>
                      <a:r>
                        <a:rPr lang="en-US" sz="2800" dirty="0" smtClean="0">
                          <a:latin typeface="Arial" pitchFamily="34" charset="0"/>
                          <a:cs typeface="Arial" pitchFamily="34" charset="0"/>
                        </a:rPr>
                        <a:t>(cell c)</a:t>
                      </a:r>
                      <a:endParaRPr lang="en-US" sz="3600" dirty="0">
                        <a:latin typeface="Arial" pitchFamily="34" charset="0"/>
                        <a:cs typeface="Arial" pitchFamily="34" charset="0"/>
                      </a:endParaRPr>
                    </a:p>
                  </a:txBody>
                  <a:tcPr anchor="ctr"/>
                </a:tc>
                <a:tc>
                  <a:txBody>
                    <a:bodyPr/>
                    <a:lstStyle/>
                    <a:p>
                      <a:pPr algn="ctr"/>
                      <a:r>
                        <a:rPr lang="en-US" sz="3600" b="1" dirty="0" smtClean="0">
                          <a:latin typeface="Arial" pitchFamily="34" charset="0"/>
                          <a:cs typeface="Arial" pitchFamily="34" charset="0"/>
                        </a:rPr>
                        <a:t>Neither</a:t>
                      </a:r>
                    </a:p>
                    <a:p>
                      <a:pPr algn="ctr"/>
                      <a:r>
                        <a:rPr lang="en-US" sz="3600" b="1" dirty="0" smtClean="0">
                          <a:latin typeface="Arial" pitchFamily="34" charset="0"/>
                          <a:cs typeface="Arial" pitchFamily="34" charset="0"/>
                        </a:rPr>
                        <a:t>A nor B</a:t>
                      </a:r>
                      <a:endParaRPr lang="en-US" sz="2800" b="1" dirty="0" smtClean="0">
                        <a:latin typeface="Arial" pitchFamily="34" charset="0"/>
                        <a:cs typeface="Arial" pitchFamily="34" charset="0"/>
                      </a:endParaRPr>
                    </a:p>
                    <a:p>
                      <a:pPr algn="ctr"/>
                      <a:r>
                        <a:rPr lang="en-US" sz="2800" dirty="0" smtClean="0">
                          <a:latin typeface="Arial" pitchFamily="34" charset="0"/>
                          <a:cs typeface="Arial" pitchFamily="34" charset="0"/>
                        </a:rPr>
                        <a:t>(cell d)</a:t>
                      </a:r>
                      <a:endParaRPr lang="en-US" sz="3600" dirty="0">
                        <a:latin typeface="Arial" pitchFamily="34" charset="0"/>
                        <a:cs typeface="Arial" pitchFamily="34" charset="0"/>
                      </a:endParaRPr>
                    </a:p>
                  </a:txBody>
                  <a:tcPr anchor="ctr"/>
                </a:tc>
              </a:tr>
            </a:tbl>
          </a:graphicData>
        </a:graphic>
      </p:graphicFrame>
      <p:grpSp>
        <p:nvGrpSpPr>
          <p:cNvPr id="104" name="Group 103"/>
          <p:cNvGrpSpPr/>
          <p:nvPr/>
        </p:nvGrpSpPr>
        <p:grpSpPr>
          <a:xfrm>
            <a:off x="395536" y="1124744"/>
            <a:ext cx="6778912" cy="3545522"/>
            <a:chOff x="395536" y="1609929"/>
            <a:chExt cx="6778912" cy="3545522"/>
          </a:xfrm>
        </p:grpSpPr>
        <p:sp>
          <p:nvSpPr>
            <p:cNvPr id="98" name="TextBox 97"/>
            <p:cNvSpPr txBox="1"/>
            <p:nvPr/>
          </p:nvSpPr>
          <p:spPr>
            <a:xfrm>
              <a:off x="4635996" y="1609929"/>
              <a:ext cx="2538452" cy="584775"/>
            </a:xfrm>
            <a:prstGeom prst="rect">
              <a:avLst/>
            </a:prstGeom>
            <a:noFill/>
          </p:spPr>
          <p:txBody>
            <a:bodyPr wrap="none" rtlCol="0">
              <a:spAutoFit/>
            </a:bodyPr>
            <a:lstStyle/>
            <a:p>
              <a:pPr>
                <a:buNone/>
              </a:pPr>
              <a:r>
                <a:rPr lang="en-US" sz="3200" b="1" dirty="0" smtClean="0">
                  <a:solidFill>
                    <a:srgbClr val="0070C0"/>
                  </a:solidFill>
                </a:rPr>
                <a:t>Treatment A</a:t>
              </a:r>
              <a:endParaRPr lang="en-US" sz="3200" b="1" dirty="0">
                <a:solidFill>
                  <a:srgbClr val="0070C0"/>
                </a:solidFill>
              </a:endParaRPr>
            </a:p>
          </p:txBody>
        </p:sp>
        <p:sp>
          <p:nvSpPr>
            <p:cNvPr id="99" name="TextBox 98"/>
            <p:cNvSpPr txBox="1"/>
            <p:nvPr/>
          </p:nvSpPr>
          <p:spPr>
            <a:xfrm>
              <a:off x="395536" y="3708321"/>
              <a:ext cx="2553712" cy="584775"/>
            </a:xfrm>
            <a:prstGeom prst="rect">
              <a:avLst/>
            </a:prstGeom>
            <a:noFill/>
          </p:spPr>
          <p:txBody>
            <a:bodyPr wrap="none" rtlCol="0">
              <a:spAutoFit/>
            </a:bodyPr>
            <a:lstStyle/>
            <a:p>
              <a:pPr>
                <a:buNone/>
              </a:pPr>
              <a:r>
                <a:rPr lang="en-US" sz="3200" b="1" dirty="0" smtClean="0">
                  <a:solidFill>
                    <a:srgbClr val="FF0000"/>
                  </a:solidFill>
                </a:rPr>
                <a:t>Treatment B</a:t>
              </a:r>
              <a:endParaRPr lang="en-US" sz="3200" b="1" dirty="0">
                <a:solidFill>
                  <a:srgbClr val="FF0000"/>
                </a:solidFill>
              </a:endParaRPr>
            </a:p>
          </p:txBody>
        </p:sp>
        <p:sp>
          <p:nvSpPr>
            <p:cNvPr id="100" name="TextBox 99"/>
            <p:cNvSpPr txBox="1"/>
            <p:nvPr/>
          </p:nvSpPr>
          <p:spPr>
            <a:xfrm>
              <a:off x="4520312" y="1988840"/>
              <a:ext cx="453970" cy="646331"/>
            </a:xfrm>
            <a:prstGeom prst="rect">
              <a:avLst/>
            </a:prstGeom>
            <a:noFill/>
          </p:spPr>
          <p:txBody>
            <a:bodyPr wrap="none" rtlCol="0">
              <a:spAutoFit/>
            </a:bodyPr>
            <a:lstStyle/>
            <a:p>
              <a:pPr>
                <a:buNone/>
              </a:pPr>
              <a:r>
                <a:rPr lang="en-US" sz="3600" b="1" dirty="0" smtClean="0"/>
                <a:t>+</a:t>
              </a:r>
              <a:endParaRPr lang="en-US" sz="3600" b="1" dirty="0"/>
            </a:p>
          </p:txBody>
        </p:sp>
        <p:sp>
          <p:nvSpPr>
            <p:cNvPr id="101" name="TextBox 100"/>
            <p:cNvSpPr txBox="1"/>
            <p:nvPr/>
          </p:nvSpPr>
          <p:spPr>
            <a:xfrm>
              <a:off x="6811180" y="198884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2" name="TextBox 101"/>
            <p:cNvSpPr txBox="1"/>
            <p:nvPr/>
          </p:nvSpPr>
          <p:spPr>
            <a:xfrm>
              <a:off x="3131840" y="450912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3" name="TextBox 102"/>
            <p:cNvSpPr txBox="1"/>
            <p:nvPr/>
          </p:nvSpPr>
          <p:spPr>
            <a:xfrm>
              <a:off x="3131840" y="2988241"/>
              <a:ext cx="453970" cy="646331"/>
            </a:xfrm>
            <a:prstGeom prst="rect">
              <a:avLst/>
            </a:prstGeom>
            <a:noFill/>
          </p:spPr>
          <p:txBody>
            <a:bodyPr wrap="none" rtlCol="0">
              <a:spAutoFit/>
            </a:bodyPr>
            <a:lstStyle/>
            <a:p>
              <a:pPr>
                <a:buNone/>
              </a:pPr>
              <a:r>
                <a:rPr lang="en-US" sz="3600" b="1" dirty="0" smtClean="0"/>
                <a:t>+</a:t>
              </a:r>
              <a:endParaRPr lang="en-US" sz="3600" b="1" dirty="0"/>
            </a:p>
          </p:txBody>
        </p:sp>
      </p:grpSp>
      <p:grpSp>
        <p:nvGrpSpPr>
          <p:cNvPr id="11" name="Group 10"/>
          <p:cNvGrpSpPr/>
          <p:nvPr/>
        </p:nvGrpSpPr>
        <p:grpSpPr>
          <a:xfrm>
            <a:off x="5586478" y="3120648"/>
            <a:ext cx="753270" cy="874256"/>
            <a:chOff x="5586478" y="3120648"/>
            <a:chExt cx="753270" cy="874256"/>
          </a:xfrm>
        </p:grpSpPr>
        <p:sp>
          <p:nvSpPr>
            <p:cNvPr id="12" name="TextBox 11"/>
            <p:cNvSpPr txBox="1"/>
            <p:nvPr/>
          </p:nvSpPr>
          <p:spPr>
            <a:xfrm>
              <a:off x="5586478" y="3121804"/>
              <a:ext cx="385042" cy="523220"/>
            </a:xfrm>
            <a:prstGeom prst="rect">
              <a:avLst/>
            </a:prstGeom>
            <a:noFill/>
          </p:spPr>
          <p:txBody>
            <a:bodyPr wrap="none" rtlCol="0">
              <a:spAutoFit/>
            </a:bodyPr>
            <a:lstStyle/>
            <a:p>
              <a:pPr>
                <a:buNone/>
              </a:pPr>
              <a:r>
                <a:rPr lang="en-US" sz="2800" b="1" dirty="0" smtClean="0">
                  <a:solidFill>
                    <a:srgbClr val="00B050"/>
                  </a:solidFill>
                </a:rPr>
                <a:t>a</a:t>
              </a:r>
              <a:endParaRPr lang="en-US" sz="2800" b="1" dirty="0">
                <a:solidFill>
                  <a:srgbClr val="00B050"/>
                </a:solidFill>
              </a:endParaRPr>
            </a:p>
          </p:txBody>
        </p:sp>
        <p:sp>
          <p:nvSpPr>
            <p:cNvPr id="13" name="TextBox 12"/>
            <p:cNvSpPr txBox="1"/>
            <p:nvPr/>
          </p:nvSpPr>
          <p:spPr>
            <a:xfrm>
              <a:off x="5915150" y="3120648"/>
              <a:ext cx="404278" cy="523220"/>
            </a:xfrm>
            <a:prstGeom prst="rect">
              <a:avLst/>
            </a:prstGeom>
            <a:noFill/>
          </p:spPr>
          <p:txBody>
            <a:bodyPr wrap="none" rtlCol="0">
              <a:spAutoFit/>
            </a:bodyPr>
            <a:lstStyle/>
            <a:p>
              <a:pPr>
                <a:buNone/>
              </a:pPr>
              <a:r>
                <a:rPr lang="en-US" sz="2800" b="1" dirty="0" smtClean="0">
                  <a:solidFill>
                    <a:srgbClr val="00B050"/>
                  </a:solidFill>
                </a:rPr>
                <a:t>b</a:t>
              </a:r>
              <a:endParaRPr lang="en-US" sz="2800" b="1" dirty="0">
                <a:solidFill>
                  <a:srgbClr val="00B050"/>
                </a:solidFill>
              </a:endParaRPr>
            </a:p>
          </p:txBody>
        </p:sp>
        <p:sp>
          <p:nvSpPr>
            <p:cNvPr id="14" name="TextBox 13"/>
            <p:cNvSpPr txBox="1"/>
            <p:nvPr/>
          </p:nvSpPr>
          <p:spPr>
            <a:xfrm>
              <a:off x="5596638" y="3469640"/>
              <a:ext cx="385042" cy="523220"/>
            </a:xfrm>
            <a:prstGeom prst="rect">
              <a:avLst/>
            </a:prstGeom>
            <a:noFill/>
          </p:spPr>
          <p:txBody>
            <a:bodyPr wrap="none" rtlCol="0">
              <a:spAutoFit/>
            </a:bodyPr>
            <a:lstStyle/>
            <a:p>
              <a:pPr>
                <a:buNone/>
              </a:pPr>
              <a:r>
                <a:rPr lang="en-US" sz="2800" b="1" dirty="0" smtClean="0">
                  <a:solidFill>
                    <a:srgbClr val="00B050"/>
                  </a:solidFill>
                </a:rPr>
                <a:t>c</a:t>
              </a:r>
              <a:endParaRPr lang="en-US" sz="2800" b="1" dirty="0">
                <a:solidFill>
                  <a:srgbClr val="00B050"/>
                </a:solidFill>
              </a:endParaRPr>
            </a:p>
          </p:txBody>
        </p:sp>
        <p:sp>
          <p:nvSpPr>
            <p:cNvPr id="15" name="TextBox 14"/>
            <p:cNvSpPr txBox="1"/>
            <p:nvPr/>
          </p:nvSpPr>
          <p:spPr>
            <a:xfrm>
              <a:off x="5935470" y="3471684"/>
              <a:ext cx="404278" cy="523220"/>
            </a:xfrm>
            <a:prstGeom prst="rect">
              <a:avLst/>
            </a:prstGeom>
            <a:noFill/>
          </p:spPr>
          <p:txBody>
            <a:bodyPr wrap="none" rtlCol="0">
              <a:spAutoFit/>
            </a:bodyPr>
            <a:lstStyle/>
            <a:p>
              <a:pPr>
                <a:buNone/>
              </a:pPr>
              <a:r>
                <a:rPr lang="en-US" sz="2800" b="1" dirty="0" smtClean="0">
                  <a:solidFill>
                    <a:srgbClr val="00B050"/>
                  </a:solidFill>
                </a:rPr>
                <a:t>d</a:t>
              </a:r>
              <a:endParaRPr lang="en-US" sz="2800" b="1" dirty="0">
                <a:solidFill>
                  <a:srgbClr val="00B050"/>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828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aphicFrame>
        <p:nvGraphicFramePr>
          <p:cNvPr id="97" name="Table 96"/>
          <p:cNvGraphicFramePr>
            <a:graphicFrameLocks noGrp="1"/>
          </p:cNvGraphicFramePr>
          <p:nvPr/>
        </p:nvGraphicFramePr>
        <p:xfrm>
          <a:off x="3635896" y="2102376"/>
          <a:ext cx="4608512" cy="2952328"/>
        </p:xfrm>
        <a:graphic>
          <a:graphicData uri="http://schemas.openxmlformats.org/drawingml/2006/table">
            <a:tbl>
              <a:tblPr firstRow="1" bandRow="1">
                <a:tableStyleId>{5940675A-B579-460E-94D1-54222C63F5DA}</a:tableStyleId>
              </a:tblPr>
              <a:tblGrid>
                <a:gridCol w="2304256"/>
                <a:gridCol w="2304256"/>
              </a:tblGrid>
              <a:tr h="1476164">
                <a:tc>
                  <a:txBody>
                    <a:bodyPr/>
                    <a:lstStyle/>
                    <a:p>
                      <a:pPr algn="ctr"/>
                      <a:r>
                        <a:rPr lang="en-US" sz="3600" b="1" dirty="0" smtClean="0">
                          <a:solidFill>
                            <a:srgbClr val="0070C0"/>
                          </a:solidFill>
                          <a:latin typeface="Arial" pitchFamily="34" charset="0"/>
                          <a:cs typeface="Arial" pitchFamily="34" charset="0"/>
                        </a:rPr>
                        <a:t>A </a:t>
                      </a:r>
                      <a:r>
                        <a:rPr lang="en-US" sz="3600" b="1" dirty="0" smtClean="0">
                          <a:latin typeface="Arial" pitchFamily="34" charset="0"/>
                          <a:cs typeface="Arial" pitchFamily="34" charset="0"/>
                        </a:rPr>
                        <a:t>+ </a:t>
                      </a:r>
                      <a:r>
                        <a:rPr lang="en-US" sz="3600" b="1" dirty="0" smtClean="0">
                          <a:solidFill>
                            <a:srgbClr val="FF0000"/>
                          </a:solidFill>
                          <a:latin typeface="Arial" pitchFamily="34" charset="0"/>
                          <a:cs typeface="Arial" pitchFamily="34" charset="0"/>
                        </a:rPr>
                        <a:t>B</a:t>
                      </a:r>
                      <a:endParaRPr lang="en-US" sz="2800" dirty="0">
                        <a:latin typeface="Arial" pitchFamily="34" charset="0"/>
                        <a:cs typeface="Arial" pitchFamily="34" charset="0"/>
                      </a:endParaRPr>
                    </a:p>
                  </a:txBody>
                  <a:tcPr anchor="ctr">
                    <a:solidFill>
                      <a:srgbClr val="FFC000"/>
                    </a:solidFill>
                  </a:tcPr>
                </a:tc>
                <a:tc>
                  <a:txBody>
                    <a:bodyPr/>
                    <a:lstStyle/>
                    <a:p>
                      <a:pPr algn="ctr"/>
                      <a:r>
                        <a:rPr lang="en-US" sz="3600" b="1" dirty="0" smtClean="0">
                          <a:solidFill>
                            <a:srgbClr val="FF0000"/>
                          </a:solidFill>
                          <a:latin typeface="Arial" pitchFamily="34" charset="0"/>
                          <a:cs typeface="Arial" pitchFamily="34" charset="0"/>
                        </a:rPr>
                        <a:t>B</a:t>
                      </a:r>
                      <a:r>
                        <a:rPr lang="en-US" sz="3600" b="1" dirty="0" smtClean="0">
                          <a:solidFill>
                            <a:srgbClr val="008080"/>
                          </a:solidFill>
                          <a:latin typeface="Arial" pitchFamily="34" charset="0"/>
                          <a:cs typeface="Arial" pitchFamily="34" charset="0"/>
                        </a:rPr>
                        <a:t> </a:t>
                      </a:r>
                      <a:endParaRPr lang="en-US" sz="3600" b="1" dirty="0" smtClean="0">
                        <a:latin typeface="Arial" pitchFamily="34" charset="0"/>
                        <a:cs typeface="Arial" pitchFamily="34" charset="0"/>
                      </a:endParaRPr>
                    </a:p>
                    <a:p>
                      <a:pPr algn="ctr"/>
                      <a:r>
                        <a:rPr lang="en-US" sz="2800" b="0" i="1" dirty="0" smtClean="0">
                          <a:solidFill>
                            <a:srgbClr val="0070C0"/>
                          </a:solidFill>
                          <a:latin typeface="Arial" pitchFamily="34" charset="0"/>
                          <a:cs typeface="Arial" pitchFamily="34" charset="0"/>
                        </a:rPr>
                        <a:t>A-placebo</a:t>
                      </a:r>
                    </a:p>
                  </a:txBody>
                  <a:tcPr anchor="ctr"/>
                </a:tc>
              </a:tr>
              <a:tr h="1476164">
                <a:tc>
                  <a:txBody>
                    <a:bodyPr/>
                    <a:lstStyle/>
                    <a:p>
                      <a:pPr algn="ctr"/>
                      <a:r>
                        <a:rPr lang="en-US" sz="3600" b="1" dirty="0" smtClean="0">
                          <a:solidFill>
                            <a:srgbClr val="0070C0"/>
                          </a:solidFill>
                          <a:latin typeface="Arial" pitchFamily="34" charset="0"/>
                          <a:cs typeface="Arial" pitchFamily="34" charset="0"/>
                        </a:rPr>
                        <a:t>A</a:t>
                      </a:r>
                      <a:r>
                        <a:rPr lang="en-US" sz="3600" b="1" dirty="0" smtClean="0">
                          <a:latin typeface="Arial" pitchFamily="34" charset="0"/>
                          <a:cs typeface="Arial" pitchFamily="34" charset="0"/>
                        </a:rPr>
                        <a:t> </a:t>
                      </a:r>
                    </a:p>
                    <a:p>
                      <a:pPr algn="ctr"/>
                      <a:r>
                        <a:rPr lang="en-US" sz="2800" b="0" i="1" dirty="0" smtClean="0">
                          <a:solidFill>
                            <a:srgbClr val="FF0000"/>
                          </a:solidFill>
                          <a:latin typeface="Arial" pitchFamily="34" charset="0"/>
                          <a:cs typeface="Arial" pitchFamily="34" charset="0"/>
                        </a:rPr>
                        <a:t>B-placebo</a:t>
                      </a:r>
                    </a:p>
                  </a:txBody>
                  <a:tcPr anchor="ctr">
                    <a:solidFill>
                      <a:srgbClr val="FFC000"/>
                    </a:solidFill>
                  </a:tcPr>
                </a:tc>
                <a:tc>
                  <a:txBody>
                    <a:bodyPr/>
                    <a:lstStyle/>
                    <a:p>
                      <a:pPr algn="ctr"/>
                      <a:r>
                        <a:rPr lang="en-US" sz="2800" b="0" i="1" dirty="0" smtClean="0">
                          <a:solidFill>
                            <a:srgbClr val="0070C0"/>
                          </a:solidFill>
                          <a:latin typeface="Arial" pitchFamily="34" charset="0"/>
                          <a:cs typeface="Arial" pitchFamily="34" charset="0"/>
                        </a:rPr>
                        <a:t>A-placebo</a:t>
                      </a:r>
                    </a:p>
                    <a:p>
                      <a:pPr algn="ctr"/>
                      <a:r>
                        <a:rPr lang="en-US" sz="3200" b="1" i="1" dirty="0" smtClean="0">
                          <a:solidFill>
                            <a:schemeClr val="tx1"/>
                          </a:solidFill>
                          <a:latin typeface="Arial" pitchFamily="34" charset="0"/>
                          <a:cs typeface="Arial" pitchFamily="34" charset="0"/>
                        </a:rPr>
                        <a:t>+</a:t>
                      </a:r>
                      <a:r>
                        <a:rPr lang="en-US" sz="2800" b="0" i="1" dirty="0" smtClean="0">
                          <a:solidFill>
                            <a:srgbClr val="0070C0"/>
                          </a:solidFill>
                          <a:latin typeface="Arial" pitchFamily="34" charset="0"/>
                          <a:cs typeface="Arial" pitchFamily="34" charset="0"/>
                        </a:rPr>
                        <a:t> </a:t>
                      </a:r>
                      <a:r>
                        <a:rPr lang="en-US" sz="2800" b="0" i="1" dirty="0" smtClean="0">
                          <a:solidFill>
                            <a:srgbClr val="FF0000"/>
                          </a:solidFill>
                          <a:latin typeface="Arial" pitchFamily="34" charset="0"/>
                          <a:cs typeface="Arial" pitchFamily="34" charset="0"/>
                        </a:rPr>
                        <a:t>B-placebo</a:t>
                      </a:r>
                    </a:p>
                  </a:txBody>
                  <a:tcPr anchor="ctr"/>
                </a:tc>
              </a:tr>
            </a:tbl>
          </a:graphicData>
        </a:graphic>
      </p:graphicFrame>
      <p:grpSp>
        <p:nvGrpSpPr>
          <p:cNvPr id="2" name="Group 103"/>
          <p:cNvGrpSpPr/>
          <p:nvPr/>
        </p:nvGrpSpPr>
        <p:grpSpPr>
          <a:xfrm>
            <a:off x="395536" y="1124744"/>
            <a:ext cx="6778912" cy="3545522"/>
            <a:chOff x="395536" y="1609929"/>
            <a:chExt cx="6778912" cy="3545522"/>
          </a:xfrm>
        </p:grpSpPr>
        <p:sp>
          <p:nvSpPr>
            <p:cNvPr id="98" name="TextBox 97"/>
            <p:cNvSpPr txBox="1"/>
            <p:nvPr/>
          </p:nvSpPr>
          <p:spPr>
            <a:xfrm>
              <a:off x="4635996" y="1609929"/>
              <a:ext cx="2538452" cy="584775"/>
            </a:xfrm>
            <a:prstGeom prst="rect">
              <a:avLst/>
            </a:prstGeom>
            <a:noFill/>
          </p:spPr>
          <p:txBody>
            <a:bodyPr wrap="none" rtlCol="0">
              <a:spAutoFit/>
            </a:bodyPr>
            <a:lstStyle/>
            <a:p>
              <a:pPr>
                <a:buNone/>
              </a:pPr>
              <a:r>
                <a:rPr lang="en-US" sz="3200" b="1" dirty="0" smtClean="0">
                  <a:solidFill>
                    <a:srgbClr val="0070C0"/>
                  </a:solidFill>
                </a:rPr>
                <a:t>Treatment A</a:t>
              </a:r>
              <a:endParaRPr lang="en-US" sz="3200" b="1" dirty="0">
                <a:solidFill>
                  <a:srgbClr val="0070C0"/>
                </a:solidFill>
              </a:endParaRPr>
            </a:p>
          </p:txBody>
        </p:sp>
        <p:sp>
          <p:nvSpPr>
            <p:cNvPr id="99" name="TextBox 98"/>
            <p:cNvSpPr txBox="1"/>
            <p:nvPr/>
          </p:nvSpPr>
          <p:spPr>
            <a:xfrm>
              <a:off x="395536" y="3708321"/>
              <a:ext cx="2553712" cy="584775"/>
            </a:xfrm>
            <a:prstGeom prst="rect">
              <a:avLst/>
            </a:prstGeom>
            <a:noFill/>
          </p:spPr>
          <p:txBody>
            <a:bodyPr wrap="none" rtlCol="0">
              <a:spAutoFit/>
            </a:bodyPr>
            <a:lstStyle/>
            <a:p>
              <a:pPr>
                <a:buNone/>
              </a:pPr>
              <a:r>
                <a:rPr lang="en-US" sz="3200" b="1" dirty="0" smtClean="0">
                  <a:solidFill>
                    <a:srgbClr val="FF0000"/>
                  </a:solidFill>
                </a:rPr>
                <a:t>Treatment B</a:t>
              </a:r>
              <a:endParaRPr lang="en-US" sz="3200" b="1" dirty="0">
                <a:solidFill>
                  <a:srgbClr val="FF0000"/>
                </a:solidFill>
              </a:endParaRPr>
            </a:p>
          </p:txBody>
        </p:sp>
        <p:sp>
          <p:nvSpPr>
            <p:cNvPr id="100" name="TextBox 99"/>
            <p:cNvSpPr txBox="1"/>
            <p:nvPr/>
          </p:nvSpPr>
          <p:spPr>
            <a:xfrm>
              <a:off x="4520312" y="1988840"/>
              <a:ext cx="453970" cy="646331"/>
            </a:xfrm>
            <a:prstGeom prst="rect">
              <a:avLst/>
            </a:prstGeom>
            <a:noFill/>
          </p:spPr>
          <p:txBody>
            <a:bodyPr wrap="none" rtlCol="0">
              <a:spAutoFit/>
            </a:bodyPr>
            <a:lstStyle/>
            <a:p>
              <a:pPr>
                <a:buNone/>
              </a:pPr>
              <a:r>
                <a:rPr lang="en-US" sz="3600" b="1" dirty="0" smtClean="0"/>
                <a:t>+</a:t>
              </a:r>
              <a:endParaRPr lang="en-US" sz="3600" b="1" dirty="0"/>
            </a:p>
          </p:txBody>
        </p:sp>
        <p:sp>
          <p:nvSpPr>
            <p:cNvPr id="101" name="TextBox 100"/>
            <p:cNvSpPr txBox="1"/>
            <p:nvPr/>
          </p:nvSpPr>
          <p:spPr>
            <a:xfrm>
              <a:off x="6811180" y="198884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2" name="TextBox 101"/>
            <p:cNvSpPr txBox="1"/>
            <p:nvPr/>
          </p:nvSpPr>
          <p:spPr>
            <a:xfrm>
              <a:off x="3131840" y="450912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3" name="TextBox 102"/>
            <p:cNvSpPr txBox="1"/>
            <p:nvPr/>
          </p:nvSpPr>
          <p:spPr>
            <a:xfrm>
              <a:off x="3131840" y="2988241"/>
              <a:ext cx="453970" cy="646331"/>
            </a:xfrm>
            <a:prstGeom prst="rect">
              <a:avLst/>
            </a:prstGeom>
            <a:noFill/>
          </p:spPr>
          <p:txBody>
            <a:bodyPr wrap="none" rtlCol="0">
              <a:spAutoFit/>
            </a:bodyPr>
            <a:lstStyle/>
            <a:p>
              <a:pPr>
                <a:buNone/>
              </a:pPr>
              <a:r>
                <a:rPr lang="en-US" sz="3600" b="1" dirty="0" smtClean="0"/>
                <a:t>+</a:t>
              </a:r>
              <a:endParaRPr lang="en-US" sz="3600" b="1" dirty="0"/>
            </a:p>
          </p:txBody>
        </p:sp>
      </p:grpSp>
      <p:grpSp>
        <p:nvGrpSpPr>
          <p:cNvPr id="16" name="Group 15"/>
          <p:cNvGrpSpPr/>
          <p:nvPr/>
        </p:nvGrpSpPr>
        <p:grpSpPr>
          <a:xfrm>
            <a:off x="1259632" y="5589240"/>
            <a:ext cx="3706791" cy="461665"/>
            <a:chOff x="1259632" y="5682456"/>
            <a:chExt cx="3706791" cy="461665"/>
          </a:xfrm>
        </p:grpSpPr>
        <p:sp>
          <p:nvSpPr>
            <p:cNvPr id="11" name="Rectangle 10"/>
            <p:cNvSpPr/>
            <p:nvPr/>
          </p:nvSpPr>
          <p:spPr bwMode="auto">
            <a:xfrm>
              <a:off x="1259632" y="5805264"/>
              <a:ext cx="504056" cy="216024"/>
            </a:xfrm>
            <a:prstGeom prst="rect">
              <a:avLst/>
            </a:prstGeom>
            <a:solidFill>
              <a:srgbClr val="FFCC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3" name="TextBox 12"/>
            <p:cNvSpPr txBox="1"/>
            <p:nvPr/>
          </p:nvSpPr>
          <p:spPr>
            <a:xfrm>
              <a:off x="1974642" y="5682456"/>
              <a:ext cx="2991781" cy="461665"/>
            </a:xfrm>
            <a:prstGeom prst="rect">
              <a:avLst/>
            </a:prstGeom>
            <a:noFill/>
          </p:spPr>
          <p:txBody>
            <a:bodyPr wrap="none" rtlCol="0">
              <a:spAutoFit/>
            </a:bodyPr>
            <a:lstStyle/>
            <a:p>
              <a:pPr>
                <a:buNone/>
              </a:pPr>
              <a:r>
                <a:rPr lang="en-US" sz="2400" b="1" dirty="0" smtClean="0">
                  <a:solidFill>
                    <a:srgbClr val="0070C0"/>
                  </a:solidFill>
                </a:rPr>
                <a:t>Treatment A </a:t>
              </a:r>
              <a:r>
                <a:rPr lang="en-US" sz="2400" dirty="0" smtClean="0">
                  <a:solidFill>
                    <a:srgbClr val="00B050"/>
                  </a:solidFill>
                </a:rPr>
                <a:t>(a + c)</a:t>
              </a:r>
              <a:endParaRPr lang="en-US" sz="2400" dirty="0">
                <a:solidFill>
                  <a:srgbClr val="00B050"/>
                </a:solidFill>
              </a:endParaRPr>
            </a:p>
          </p:txBody>
        </p:sp>
      </p:grpSp>
      <p:grpSp>
        <p:nvGrpSpPr>
          <p:cNvPr id="15" name="Group 14"/>
          <p:cNvGrpSpPr/>
          <p:nvPr/>
        </p:nvGrpSpPr>
        <p:grpSpPr>
          <a:xfrm>
            <a:off x="1259632" y="6033199"/>
            <a:ext cx="5963438" cy="461665"/>
            <a:chOff x="1259632" y="6033199"/>
            <a:chExt cx="5963438" cy="461665"/>
          </a:xfrm>
        </p:grpSpPr>
        <p:sp>
          <p:nvSpPr>
            <p:cNvPr id="12" name="Rectangle 11"/>
            <p:cNvSpPr/>
            <p:nvPr/>
          </p:nvSpPr>
          <p:spPr bwMode="auto">
            <a:xfrm>
              <a:off x="1259632" y="6165304"/>
              <a:ext cx="504056" cy="216024"/>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4" name="TextBox 13"/>
            <p:cNvSpPr txBox="1"/>
            <p:nvPr/>
          </p:nvSpPr>
          <p:spPr>
            <a:xfrm>
              <a:off x="1979712" y="6033199"/>
              <a:ext cx="5243358" cy="461665"/>
            </a:xfrm>
            <a:prstGeom prst="rect">
              <a:avLst/>
            </a:prstGeom>
            <a:noFill/>
          </p:spPr>
          <p:txBody>
            <a:bodyPr wrap="none" rtlCol="0">
              <a:spAutoFit/>
            </a:bodyPr>
            <a:lstStyle/>
            <a:p>
              <a:pPr>
                <a:buNone/>
              </a:pPr>
              <a:r>
                <a:rPr lang="en-US" sz="2400" b="1" dirty="0" smtClean="0">
                  <a:solidFill>
                    <a:schemeClr val="tx1"/>
                  </a:solidFill>
                </a:rPr>
                <a:t>No treatment A = </a:t>
              </a:r>
              <a:r>
                <a:rPr lang="en-US" sz="2400" i="1" dirty="0" smtClean="0">
                  <a:solidFill>
                    <a:srgbClr val="0070C0"/>
                  </a:solidFill>
                </a:rPr>
                <a:t>A-placebo</a:t>
              </a:r>
              <a:r>
                <a:rPr lang="en-US" sz="2400" b="1" dirty="0" smtClean="0">
                  <a:solidFill>
                    <a:schemeClr val="tx1"/>
                  </a:solidFill>
                </a:rPr>
                <a:t> </a:t>
              </a:r>
              <a:r>
                <a:rPr lang="en-US" sz="2400" dirty="0" smtClean="0">
                  <a:solidFill>
                    <a:srgbClr val="00B050"/>
                  </a:solidFill>
                </a:rPr>
                <a:t>(b + d)</a:t>
              </a:r>
              <a:endParaRPr lang="en-US" sz="2400" dirty="0">
                <a:solidFill>
                  <a:srgbClr val="00B050"/>
                </a:solidFill>
              </a:endParaRPr>
            </a:p>
          </p:txBody>
        </p:sp>
      </p:grpSp>
      <p:grpSp>
        <p:nvGrpSpPr>
          <p:cNvPr id="21" name="Group 20"/>
          <p:cNvGrpSpPr/>
          <p:nvPr/>
        </p:nvGrpSpPr>
        <p:grpSpPr>
          <a:xfrm>
            <a:off x="5586478" y="3120648"/>
            <a:ext cx="753270" cy="874256"/>
            <a:chOff x="5586478" y="3120648"/>
            <a:chExt cx="753270" cy="874256"/>
          </a:xfrm>
        </p:grpSpPr>
        <p:sp>
          <p:nvSpPr>
            <p:cNvPr id="17" name="TextBox 16"/>
            <p:cNvSpPr txBox="1"/>
            <p:nvPr/>
          </p:nvSpPr>
          <p:spPr>
            <a:xfrm>
              <a:off x="5586478" y="3121804"/>
              <a:ext cx="385042" cy="523220"/>
            </a:xfrm>
            <a:prstGeom prst="rect">
              <a:avLst/>
            </a:prstGeom>
            <a:noFill/>
          </p:spPr>
          <p:txBody>
            <a:bodyPr wrap="none" rtlCol="0">
              <a:spAutoFit/>
            </a:bodyPr>
            <a:lstStyle/>
            <a:p>
              <a:pPr>
                <a:buNone/>
              </a:pPr>
              <a:r>
                <a:rPr lang="en-US" sz="2800" b="1" dirty="0" smtClean="0">
                  <a:solidFill>
                    <a:srgbClr val="00B050"/>
                  </a:solidFill>
                </a:rPr>
                <a:t>a</a:t>
              </a:r>
              <a:endParaRPr lang="en-US" sz="2800" b="1" dirty="0">
                <a:solidFill>
                  <a:srgbClr val="00B050"/>
                </a:solidFill>
              </a:endParaRPr>
            </a:p>
          </p:txBody>
        </p:sp>
        <p:sp>
          <p:nvSpPr>
            <p:cNvPr id="18" name="TextBox 17"/>
            <p:cNvSpPr txBox="1"/>
            <p:nvPr/>
          </p:nvSpPr>
          <p:spPr>
            <a:xfrm>
              <a:off x="5915150" y="3120648"/>
              <a:ext cx="404278" cy="523220"/>
            </a:xfrm>
            <a:prstGeom prst="rect">
              <a:avLst/>
            </a:prstGeom>
            <a:noFill/>
          </p:spPr>
          <p:txBody>
            <a:bodyPr wrap="none" rtlCol="0">
              <a:spAutoFit/>
            </a:bodyPr>
            <a:lstStyle/>
            <a:p>
              <a:pPr>
                <a:buNone/>
              </a:pPr>
              <a:r>
                <a:rPr lang="en-US" sz="2800" b="1" dirty="0" smtClean="0">
                  <a:solidFill>
                    <a:srgbClr val="00B050"/>
                  </a:solidFill>
                </a:rPr>
                <a:t>b</a:t>
              </a:r>
              <a:endParaRPr lang="en-US" sz="2800" b="1" dirty="0">
                <a:solidFill>
                  <a:srgbClr val="00B050"/>
                </a:solidFill>
              </a:endParaRPr>
            </a:p>
          </p:txBody>
        </p:sp>
        <p:sp>
          <p:nvSpPr>
            <p:cNvPr id="19" name="TextBox 18"/>
            <p:cNvSpPr txBox="1"/>
            <p:nvPr/>
          </p:nvSpPr>
          <p:spPr>
            <a:xfrm>
              <a:off x="5596638" y="3469640"/>
              <a:ext cx="385042" cy="523220"/>
            </a:xfrm>
            <a:prstGeom prst="rect">
              <a:avLst/>
            </a:prstGeom>
            <a:noFill/>
          </p:spPr>
          <p:txBody>
            <a:bodyPr wrap="none" rtlCol="0">
              <a:spAutoFit/>
            </a:bodyPr>
            <a:lstStyle/>
            <a:p>
              <a:pPr>
                <a:buNone/>
              </a:pPr>
              <a:r>
                <a:rPr lang="en-US" sz="2800" b="1" dirty="0" smtClean="0">
                  <a:solidFill>
                    <a:srgbClr val="00B050"/>
                  </a:solidFill>
                </a:rPr>
                <a:t>c</a:t>
              </a:r>
              <a:endParaRPr lang="en-US" sz="2800" b="1" dirty="0">
                <a:solidFill>
                  <a:srgbClr val="00B050"/>
                </a:solidFill>
              </a:endParaRPr>
            </a:p>
          </p:txBody>
        </p:sp>
        <p:sp>
          <p:nvSpPr>
            <p:cNvPr id="20" name="TextBox 19"/>
            <p:cNvSpPr txBox="1"/>
            <p:nvPr/>
          </p:nvSpPr>
          <p:spPr>
            <a:xfrm>
              <a:off x="5935470" y="3471684"/>
              <a:ext cx="404278" cy="523220"/>
            </a:xfrm>
            <a:prstGeom prst="rect">
              <a:avLst/>
            </a:prstGeom>
            <a:noFill/>
          </p:spPr>
          <p:txBody>
            <a:bodyPr wrap="none" rtlCol="0">
              <a:spAutoFit/>
            </a:bodyPr>
            <a:lstStyle/>
            <a:p>
              <a:pPr>
                <a:buNone/>
              </a:pPr>
              <a:r>
                <a:rPr lang="en-US" sz="2800" b="1" dirty="0" smtClean="0">
                  <a:solidFill>
                    <a:srgbClr val="00B050"/>
                  </a:solidFill>
                </a:rPr>
                <a:t>d</a:t>
              </a:r>
              <a:endParaRPr lang="en-US" sz="2800" b="1" dirty="0">
                <a:solidFill>
                  <a:srgbClr val="00B050"/>
                </a:solidFil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604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aphicFrame>
        <p:nvGraphicFramePr>
          <p:cNvPr id="97" name="Table 96"/>
          <p:cNvGraphicFramePr>
            <a:graphicFrameLocks noGrp="1"/>
          </p:cNvGraphicFramePr>
          <p:nvPr/>
        </p:nvGraphicFramePr>
        <p:xfrm>
          <a:off x="3635896" y="2102376"/>
          <a:ext cx="4608512" cy="2952328"/>
        </p:xfrm>
        <a:graphic>
          <a:graphicData uri="http://schemas.openxmlformats.org/drawingml/2006/table">
            <a:tbl>
              <a:tblPr firstRow="1" bandRow="1">
                <a:tableStyleId>{5940675A-B579-460E-94D1-54222C63F5DA}</a:tableStyleId>
              </a:tblPr>
              <a:tblGrid>
                <a:gridCol w="2304256"/>
                <a:gridCol w="2304256"/>
              </a:tblGrid>
              <a:tr h="1476164">
                <a:tc>
                  <a:txBody>
                    <a:bodyPr/>
                    <a:lstStyle/>
                    <a:p>
                      <a:pPr algn="ctr"/>
                      <a:r>
                        <a:rPr lang="en-US" sz="3600" b="1" dirty="0" smtClean="0">
                          <a:solidFill>
                            <a:srgbClr val="0070C0"/>
                          </a:solidFill>
                          <a:latin typeface="Arial" pitchFamily="34" charset="0"/>
                          <a:cs typeface="Arial" pitchFamily="34" charset="0"/>
                        </a:rPr>
                        <a:t>A </a:t>
                      </a:r>
                      <a:r>
                        <a:rPr lang="en-US" sz="3600" b="1" dirty="0" smtClean="0">
                          <a:latin typeface="Arial" pitchFamily="34" charset="0"/>
                          <a:cs typeface="Arial" pitchFamily="34" charset="0"/>
                        </a:rPr>
                        <a:t>+ </a:t>
                      </a:r>
                      <a:r>
                        <a:rPr lang="en-US" sz="3600" b="1" dirty="0" smtClean="0">
                          <a:solidFill>
                            <a:srgbClr val="FF0000"/>
                          </a:solidFill>
                          <a:latin typeface="Arial" pitchFamily="34" charset="0"/>
                          <a:cs typeface="Arial" pitchFamily="34" charset="0"/>
                        </a:rPr>
                        <a:t>B</a:t>
                      </a:r>
                    </a:p>
                  </a:txBody>
                  <a:tcPr anchor="ctr">
                    <a:solidFill>
                      <a:srgbClr val="FF9999"/>
                    </a:solidFill>
                  </a:tcPr>
                </a:tc>
                <a:tc>
                  <a:txBody>
                    <a:bodyPr/>
                    <a:lstStyle/>
                    <a:p>
                      <a:pPr algn="ctr"/>
                      <a:r>
                        <a:rPr lang="en-US" sz="3600" b="1" dirty="0" smtClean="0">
                          <a:solidFill>
                            <a:srgbClr val="FF0000"/>
                          </a:solidFill>
                          <a:latin typeface="Arial" pitchFamily="34" charset="0"/>
                          <a:cs typeface="Arial" pitchFamily="34" charset="0"/>
                        </a:rPr>
                        <a:t>B</a:t>
                      </a:r>
                      <a:r>
                        <a:rPr lang="en-US" sz="3600" b="1" dirty="0" smtClean="0">
                          <a:solidFill>
                            <a:srgbClr val="008080"/>
                          </a:solidFill>
                          <a:latin typeface="Arial" pitchFamily="34" charset="0"/>
                          <a:cs typeface="Arial" pitchFamily="34" charset="0"/>
                        </a:rPr>
                        <a:t> </a:t>
                      </a:r>
                      <a:endParaRPr lang="en-US" sz="3600" b="1" dirty="0" smtClean="0">
                        <a:latin typeface="Arial" pitchFamily="34" charset="0"/>
                        <a:cs typeface="Arial" pitchFamily="34" charset="0"/>
                      </a:endParaRPr>
                    </a:p>
                    <a:p>
                      <a:pPr algn="ctr"/>
                      <a:r>
                        <a:rPr lang="en-US" sz="2800" b="0" i="1" dirty="0" smtClean="0">
                          <a:solidFill>
                            <a:srgbClr val="0070C0"/>
                          </a:solidFill>
                          <a:latin typeface="Arial" pitchFamily="34" charset="0"/>
                          <a:cs typeface="Arial" pitchFamily="34" charset="0"/>
                        </a:rPr>
                        <a:t>A-placebo</a:t>
                      </a:r>
                      <a:endParaRPr lang="en-US" sz="2800" b="1" dirty="0" smtClean="0">
                        <a:latin typeface="Arial" pitchFamily="34" charset="0"/>
                        <a:cs typeface="Arial" pitchFamily="34" charset="0"/>
                      </a:endParaRPr>
                    </a:p>
                  </a:txBody>
                  <a:tcPr anchor="ctr">
                    <a:solidFill>
                      <a:srgbClr val="FF9999"/>
                    </a:solidFill>
                  </a:tcPr>
                </a:tc>
              </a:tr>
              <a:tr h="1476164">
                <a:tc>
                  <a:txBody>
                    <a:bodyPr/>
                    <a:lstStyle/>
                    <a:p>
                      <a:pPr algn="ctr"/>
                      <a:r>
                        <a:rPr lang="en-US" sz="3600" b="1" dirty="0" smtClean="0">
                          <a:solidFill>
                            <a:srgbClr val="0070C0"/>
                          </a:solidFill>
                          <a:latin typeface="Arial" pitchFamily="34" charset="0"/>
                          <a:cs typeface="Arial" pitchFamily="34" charset="0"/>
                        </a:rPr>
                        <a:t>A</a:t>
                      </a:r>
                      <a:r>
                        <a:rPr lang="en-US" sz="3600" b="1" dirty="0" smtClean="0">
                          <a:latin typeface="Arial" pitchFamily="34" charset="0"/>
                          <a:cs typeface="Arial" pitchFamily="34" charset="0"/>
                        </a:rPr>
                        <a:t> </a:t>
                      </a:r>
                    </a:p>
                    <a:p>
                      <a:pPr algn="ctr"/>
                      <a:r>
                        <a:rPr lang="en-US" sz="2800" b="0" i="1" dirty="0" smtClean="0">
                          <a:solidFill>
                            <a:srgbClr val="FF0000"/>
                          </a:solidFill>
                          <a:latin typeface="Arial" pitchFamily="34" charset="0"/>
                          <a:cs typeface="Arial" pitchFamily="34" charset="0"/>
                        </a:rPr>
                        <a:t>B-placebo</a:t>
                      </a:r>
                      <a:endParaRPr lang="en-US" sz="2800" b="1" dirty="0" smtClean="0">
                        <a:latin typeface="Arial" pitchFamily="34" charset="0"/>
                        <a:cs typeface="Arial" pitchFamily="34" charset="0"/>
                      </a:endParaRPr>
                    </a:p>
                  </a:txBody>
                  <a:tcPr anchor="ctr">
                    <a:noFill/>
                  </a:tcPr>
                </a:tc>
                <a:tc>
                  <a:txBody>
                    <a:bodyPr/>
                    <a:lstStyle/>
                    <a:p>
                      <a:pPr algn="ctr"/>
                      <a:r>
                        <a:rPr lang="en-US" sz="2800" b="0" i="1" dirty="0" smtClean="0">
                          <a:solidFill>
                            <a:srgbClr val="0070C0"/>
                          </a:solidFill>
                          <a:latin typeface="Arial" pitchFamily="34" charset="0"/>
                          <a:cs typeface="Arial" pitchFamily="34" charset="0"/>
                        </a:rPr>
                        <a:t>A-placebo</a:t>
                      </a:r>
                    </a:p>
                    <a:p>
                      <a:pPr algn="ctr"/>
                      <a:r>
                        <a:rPr lang="en-US" sz="3200" b="1" i="1" dirty="0" smtClean="0">
                          <a:solidFill>
                            <a:schemeClr val="tx1"/>
                          </a:solidFill>
                          <a:latin typeface="Arial" pitchFamily="34" charset="0"/>
                          <a:cs typeface="Arial" pitchFamily="34" charset="0"/>
                        </a:rPr>
                        <a:t>+</a:t>
                      </a:r>
                      <a:r>
                        <a:rPr lang="en-US" sz="2800" b="0" i="1" dirty="0" smtClean="0">
                          <a:solidFill>
                            <a:srgbClr val="0070C0"/>
                          </a:solidFill>
                          <a:latin typeface="Arial" pitchFamily="34" charset="0"/>
                          <a:cs typeface="Arial" pitchFamily="34" charset="0"/>
                        </a:rPr>
                        <a:t> </a:t>
                      </a:r>
                      <a:r>
                        <a:rPr lang="en-US" sz="2800" b="0" i="1" dirty="0" smtClean="0">
                          <a:solidFill>
                            <a:srgbClr val="FF0000"/>
                          </a:solidFill>
                          <a:latin typeface="Arial" pitchFamily="34" charset="0"/>
                          <a:cs typeface="Arial" pitchFamily="34" charset="0"/>
                        </a:rPr>
                        <a:t>B-placebo</a:t>
                      </a:r>
                      <a:endParaRPr lang="en-US" sz="2800" b="1" dirty="0" smtClean="0">
                        <a:latin typeface="Arial" pitchFamily="34" charset="0"/>
                        <a:cs typeface="Arial" pitchFamily="34" charset="0"/>
                      </a:endParaRPr>
                    </a:p>
                  </a:txBody>
                  <a:tcPr anchor="ctr"/>
                </a:tc>
              </a:tr>
            </a:tbl>
          </a:graphicData>
        </a:graphic>
      </p:graphicFrame>
      <p:grpSp>
        <p:nvGrpSpPr>
          <p:cNvPr id="2" name="Group 103"/>
          <p:cNvGrpSpPr/>
          <p:nvPr/>
        </p:nvGrpSpPr>
        <p:grpSpPr>
          <a:xfrm>
            <a:off x="395536" y="1124744"/>
            <a:ext cx="6778912" cy="3545522"/>
            <a:chOff x="395536" y="1609929"/>
            <a:chExt cx="6778912" cy="3545522"/>
          </a:xfrm>
        </p:grpSpPr>
        <p:sp>
          <p:nvSpPr>
            <p:cNvPr id="98" name="TextBox 97"/>
            <p:cNvSpPr txBox="1"/>
            <p:nvPr/>
          </p:nvSpPr>
          <p:spPr>
            <a:xfrm>
              <a:off x="4635996" y="1609929"/>
              <a:ext cx="2538452" cy="584775"/>
            </a:xfrm>
            <a:prstGeom prst="rect">
              <a:avLst/>
            </a:prstGeom>
            <a:noFill/>
          </p:spPr>
          <p:txBody>
            <a:bodyPr wrap="none" rtlCol="0">
              <a:spAutoFit/>
            </a:bodyPr>
            <a:lstStyle/>
            <a:p>
              <a:pPr>
                <a:buNone/>
              </a:pPr>
              <a:r>
                <a:rPr lang="en-US" sz="3200" b="1" dirty="0" smtClean="0">
                  <a:solidFill>
                    <a:srgbClr val="0070C0"/>
                  </a:solidFill>
                </a:rPr>
                <a:t>Treatment A</a:t>
              </a:r>
              <a:endParaRPr lang="en-US" sz="3200" b="1" dirty="0">
                <a:solidFill>
                  <a:srgbClr val="0070C0"/>
                </a:solidFill>
              </a:endParaRPr>
            </a:p>
          </p:txBody>
        </p:sp>
        <p:sp>
          <p:nvSpPr>
            <p:cNvPr id="99" name="TextBox 98"/>
            <p:cNvSpPr txBox="1"/>
            <p:nvPr/>
          </p:nvSpPr>
          <p:spPr>
            <a:xfrm>
              <a:off x="395536" y="3708321"/>
              <a:ext cx="2553712" cy="584775"/>
            </a:xfrm>
            <a:prstGeom prst="rect">
              <a:avLst/>
            </a:prstGeom>
            <a:noFill/>
          </p:spPr>
          <p:txBody>
            <a:bodyPr wrap="none" rtlCol="0">
              <a:spAutoFit/>
            </a:bodyPr>
            <a:lstStyle/>
            <a:p>
              <a:pPr>
                <a:buNone/>
              </a:pPr>
              <a:r>
                <a:rPr lang="en-US" sz="3200" b="1" dirty="0" smtClean="0">
                  <a:solidFill>
                    <a:srgbClr val="FF0000"/>
                  </a:solidFill>
                </a:rPr>
                <a:t>Treatment B</a:t>
              </a:r>
              <a:endParaRPr lang="en-US" sz="3200" b="1" dirty="0">
                <a:solidFill>
                  <a:srgbClr val="FF0000"/>
                </a:solidFill>
              </a:endParaRPr>
            </a:p>
          </p:txBody>
        </p:sp>
        <p:sp>
          <p:nvSpPr>
            <p:cNvPr id="100" name="TextBox 99"/>
            <p:cNvSpPr txBox="1"/>
            <p:nvPr/>
          </p:nvSpPr>
          <p:spPr>
            <a:xfrm>
              <a:off x="4520312" y="1988840"/>
              <a:ext cx="453970" cy="646331"/>
            </a:xfrm>
            <a:prstGeom prst="rect">
              <a:avLst/>
            </a:prstGeom>
            <a:noFill/>
          </p:spPr>
          <p:txBody>
            <a:bodyPr wrap="none" rtlCol="0">
              <a:spAutoFit/>
            </a:bodyPr>
            <a:lstStyle/>
            <a:p>
              <a:pPr>
                <a:buNone/>
              </a:pPr>
              <a:r>
                <a:rPr lang="en-US" sz="3600" b="1" dirty="0" smtClean="0"/>
                <a:t>+</a:t>
              </a:r>
              <a:endParaRPr lang="en-US" sz="3600" b="1" dirty="0"/>
            </a:p>
          </p:txBody>
        </p:sp>
        <p:sp>
          <p:nvSpPr>
            <p:cNvPr id="101" name="TextBox 100"/>
            <p:cNvSpPr txBox="1"/>
            <p:nvPr/>
          </p:nvSpPr>
          <p:spPr>
            <a:xfrm>
              <a:off x="6811180" y="198884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2" name="TextBox 101"/>
            <p:cNvSpPr txBox="1"/>
            <p:nvPr/>
          </p:nvSpPr>
          <p:spPr>
            <a:xfrm>
              <a:off x="3131840" y="450912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3" name="TextBox 102"/>
            <p:cNvSpPr txBox="1"/>
            <p:nvPr/>
          </p:nvSpPr>
          <p:spPr>
            <a:xfrm>
              <a:off x="3131840" y="2988241"/>
              <a:ext cx="453970" cy="646331"/>
            </a:xfrm>
            <a:prstGeom prst="rect">
              <a:avLst/>
            </a:prstGeom>
            <a:noFill/>
          </p:spPr>
          <p:txBody>
            <a:bodyPr wrap="none" rtlCol="0">
              <a:spAutoFit/>
            </a:bodyPr>
            <a:lstStyle/>
            <a:p>
              <a:pPr>
                <a:buNone/>
              </a:pPr>
              <a:r>
                <a:rPr lang="en-US" sz="3600" b="1" dirty="0" smtClean="0"/>
                <a:t>+</a:t>
              </a:r>
              <a:endParaRPr lang="en-US" sz="3600" b="1" dirty="0"/>
            </a:p>
          </p:txBody>
        </p:sp>
      </p:grpSp>
      <p:grpSp>
        <p:nvGrpSpPr>
          <p:cNvPr id="3" name="Group 15"/>
          <p:cNvGrpSpPr/>
          <p:nvPr/>
        </p:nvGrpSpPr>
        <p:grpSpPr>
          <a:xfrm>
            <a:off x="1259632" y="5589240"/>
            <a:ext cx="3747250" cy="461665"/>
            <a:chOff x="1259632" y="5682456"/>
            <a:chExt cx="3747250" cy="461665"/>
          </a:xfrm>
        </p:grpSpPr>
        <p:sp>
          <p:nvSpPr>
            <p:cNvPr id="11" name="Rectangle 10"/>
            <p:cNvSpPr/>
            <p:nvPr/>
          </p:nvSpPr>
          <p:spPr bwMode="auto">
            <a:xfrm>
              <a:off x="1259632" y="5805264"/>
              <a:ext cx="504056" cy="216024"/>
            </a:xfrm>
            <a:prstGeom prst="rect">
              <a:avLst/>
            </a:prstGeom>
            <a:solidFill>
              <a:srgbClr val="FF9999"/>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3" name="TextBox 12"/>
            <p:cNvSpPr txBox="1"/>
            <p:nvPr/>
          </p:nvSpPr>
          <p:spPr>
            <a:xfrm>
              <a:off x="1974642" y="5682456"/>
              <a:ext cx="3032240" cy="461665"/>
            </a:xfrm>
            <a:prstGeom prst="rect">
              <a:avLst/>
            </a:prstGeom>
            <a:noFill/>
          </p:spPr>
          <p:txBody>
            <a:bodyPr wrap="none" rtlCol="0">
              <a:spAutoFit/>
            </a:bodyPr>
            <a:lstStyle/>
            <a:p>
              <a:pPr>
                <a:buNone/>
              </a:pPr>
              <a:r>
                <a:rPr lang="en-US" sz="2400" b="1" dirty="0" smtClean="0">
                  <a:solidFill>
                    <a:srgbClr val="FF0000"/>
                  </a:solidFill>
                </a:rPr>
                <a:t>Treatment B</a:t>
              </a:r>
              <a:r>
                <a:rPr lang="en-US" sz="2400" b="1" dirty="0" smtClean="0">
                  <a:solidFill>
                    <a:srgbClr val="008080"/>
                  </a:solidFill>
                </a:rPr>
                <a:t> </a:t>
              </a:r>
              <a:r>
                <a:rPr lang="en-US" sz="2400" dirty="0" smtClean="0">
                  <a:solidFill>
                    <a:srgbClr val="00B050"/>
                  </a:solidFill>
                </a:rPr>
                <a:t>(a + b)</a:t>
              </a:r>
              <a:endParaRPr lang="en-US" sz="2400" dirty="0">
                <a:solidFill>
                  <a:srgbClr val="00B050"/>
                </a:solidFill>
              </a:endParaRPr>
            </a:p>
          </p:txBody>
        </p:sp>
      </p:grpSp>
      <p:grpSp>
        <p:nvGrpSpPr>
          <p:cNvPr id="4" name="Group 14"/>
          <p:cNvGrpSpPr/>
          <p:nvPr/>
        </p:nvGrpSpPr>
        <p:grpSpPr>
          <a:xfrm>
            <a:off x="1259632" y="6033199"/>
            <a:ext cx="5968633" cy="461665"/>
            <a:chOff x="1259632" y="6033199"/>
            <a:chExt cx="5968633" cy="461665"/>
          </a:xfrm>
        </p:grpSpPr>
        <p:sp>
          <p:nvSpPr>
            <p:cNvPr id="12" name="Rectangle 11"/>
            <p:cNvSpPr/>
            <p:nvPr/>
          </p:nvSpPr>
          <p:spPr bwMode="auto">
            <a:xfrm>
              <a:off x="1259632" y="6165304"/>
              <a:ext cx="504056" cy="216024"/>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4" name="TextBox 13"/>
            <p:cNvSpPr txBox="1"/>
            <p:nvPr/>
          </p:nvSpPr>
          <p:spPr>
            <a:xfrm>
              <a:off x="1979712" y="6033199"/>
              <a:ext cx="5248553" cy="461665"/>
            </a:xfrm>
            <a:prstGeom prst="rect">
              <a:avLst/>
            </a:prstGeom>
            <a:noFill/>
          </p:spPr>
          <p:txBody>
            <a:bodyPr wrap="none" rtlCol="0">
              <a:spAutoFit/>
            </a:bodyPr>
            <a:lstStyle/>
            <a:p>
              <a:pPr>
                <a:buNone/>
              </a:pPr>
              <a:r>
                <a:rPr lang="en-US" sz="2400" b="1" dirty="0" smtClean="0">
                  <a:solidFill>
                    <a:schemeClr val="tx1"/>
                  </a:solidFill>
                </a:rPr>
                <a:t>No treatment B = </a:t>
              </a:r>
              <a:r>
                <a:rPr lang="en-US" sz="2400" i="1" dirty="0" smtClean="0">
                  <a:solidFill>
                    <a:srgbClr val="FF0000"/>
                  </a:solidFill>
                </a:rPr>
                <a:t>B-placebo</a:t>
              </a:r>
              <a:r>
                <a:rPr lang="en-US" sz="2400" b="1" dirty="0" smtClean="0">
                  <a:solidFill>
                    <a:schemeClr val="tx1"/>
                  </a:solidFill>
                </a:rPr>
                <a:t> </a:t>
              </a:r>
              <a:r>
                <a:rPr lang="en-US" sz="2400" dirty="0" smtClean="0">
                  <a:solidFill>
                    <a:srgbClr val="00B050"/>
                  </a:solidFill>
                </a:rPr>
                <a:t>(c + d)</a:t>
              </a:r>
              <a:endParaRPr lang="en-US" sz="2400" dirty="0">
                <a:solidFill>
                  <a:srgbClr val="00B050"/>
                </a:solidFill>
              </a:endParaRPr>
            </a:p>
          </p:txBody>
        </p:sp>
      </p:grpSp>
      <p:grpSp>
        <p:nvGrpSpPr>
          <p:cNvPr id="17" name="Group 16"/>
          <p:cNvGrpSpPr/>
          <p:nvPr/>
        </p:nvGrpSpPr>
        <p:grpSpPr>
          <a:xfrm>
            <a:off x="5586478" y="3120648"/>
            <a:ext cx="753270" cy="874256"/>
            <a:chOff x="5586478" y="3120648"/>
            <a:chExt cx="753270" cy="874256"/>
          </a:xfrm>
        </p:grpSpPr>
        <p:sp>
          <p:nvSpPr>
            <p:cNvPr id="18" name="TextBox 17"/>
            <p:cNvSpPr txBox="1"/>
            <p:nvPr/>
          </p:nvSpPr>
          <p:spPr>
            <a:xfrm>
              <a:off x="5586478" y="3121804"/>
              <a:ext cx="385042" cy="523220"/>
            </a:xfrm>
            <a:prstGeom prst="rect">
              <a:avLst/>
            </a:prstGeom>
            <a:noFill/>
          </p:spPr>
          <p:txBody>
            <a:bodyPr wrap="none" rtlCol="0">
              <a:spAutoFit/>
            </a:bodyPr>
            <a:lstStyle/>
            <a:p>
              <a:pPr>
                <a:buNone/>
              </a:pPr>
              <a:r>
                <a:rPr lang="en-US" sz="2800" b="1" dirty="0" smtClean="0">
                  <a:solidFill>
                    <a:srgbClr val="00B050"/>
                  </a:solidFill>
                </a:rPr>
                <a:t>a</a:t>
              </a:r>
              <a:endParaRPr lang="en-US" sz="2800" b="1" dirty="0">
                <a:solidFill>
                  <a:srgbClr val="00B050"/>
                </a:solidFill>
              </a:endParaRPr>
            </a:p>
          </p:txBody>
        </p:sp>
        <p:sp>
          <p:nvSpPr>
            <p:cNvPr id="19" name="TextBox 18"/>
            <p:cNvSpPr txBox="1"/>
            <p:nvPr/>
          </p:nvSpPr>
          <p:spPr>
            <a:xfrm>
              <a:off x="5915150" y="3120648"/>
              <a:ext cx="404278" cy="523220"/>
            </a:xfrm>
            <a:prstGeom prst="rect">
              <a:avLst/>
            </a:prstGeom>
            <a:noFill/>
          </p:spPr>
          <p:txBody>
            <a:bodyPr wrap="none" rtlCol="0">
              <a:spAutoFit/>
            </a:bodyPr>
            <a:lstStyle/>
            <a:p>
              <a:pPr>
                <a:buNone/>
              </a:pPr>
              <a:r>
                <a:rPr lang="en-US" sz="2800" b="1" dirty="0" smtClean="0">
                  <a:solidFill>
                    <a:srgbClr val="00B050"/>
                  </a:solidFill>
                </a:rPr>
                <a:t>b</a:t>
              </a:r>
              <a:endParaRPr lang="en-US" sz="2800" b="1" dirty="0">
                <a:solidFill>
                  <a:srgbClr val="00B050"/>
                </a:solidFill>
              </a:endParaRPr>
            </a:p>
          </p:txBody>
        </p:sp>
        <p:sp>
          <p:nvSpPr>
            <p:cNvPr id="20" name="TextBox 19"/>
            <p:cNvSpPr txBox="1"/>
            <p:nvPr/>
          </p:nvSpPr>
          <p:spPr>
            <a:xfrm>
              <a:off x="5596638" y="3469640"/>
              <a:ext cx="385042" cy="523220"/>
            </a:xfrm>
            <a:prstGeom prst="rect">
              <a:avLst/>
            </a:prstGeom>
            <a:noFill/>
          </p:spPr>
          <p:txBody>
            <a:bodyPr wrap="none" rtlCol="0">
              <a:spAutoFit/>
            </a:bodyPr>
            <a:lstStyle/>
            <a:p>
              <a:pPr>
                <a:buNone/>
              </a:pPr>
              <a:r>
                <a:rPr lang="en-US" sz="2800" b="1" dirty="0" smtClean="0">
                  <a:solidFill>
                    <a:srgbClr val="00B050"/>
                  </a:solidFill>
                </a:rPr>
                <a:t>c</a:t>
              </a:r>
              <a:endParaRPr lang="en-US" sz="2800" b="1" dirty="0">
                <a:solidFill>
                  <a:srgbClr val="00B050"/>
                </a:solidFill>
              </a:endParaRPr>
            </a:p>
          </p:txBody>
        </p:sp>
        <p:sp>
          <p:nvSpPr>
            <p:cNvPr id="21" name="TextBox 20"/>
            <p:cNvSpPr txBox="1"/>
            <p:nvPr/>
          </p:nvSpPr>
          <p:spPr>
            <a:xfrm>
              <a:off x="5935470" y="3471684"/>
              <a:ext cx="404278" cy="523220"/>
            </a:xfrm>
            <a:prstGeom prst="rect">
              <a:avLst/>
            </a:prstGeom>
            <a:noFill/>
          </p:spPr>
          <p:txBody>
            <a:bodyPr wrap="none" rtlCol="0">
              <a:spAutoFit/>
            </a:bodyPr>
            <a:lstStyle/>
            <a:p>
              <a:pPr>
                <a:buNone/>
              </a:pPr>
              <a:r>
                <a:rPr lang="en-US" sz="2800" b="1" dirty="0" smtClean="0">
                  <a:solidFill>
                    <a:srgbClr val="00B050"/>
                  </a:solidFill>
                </a:rPr>
                <a:t>d</a:t>
              </a:r>
              <a:endParaRPr lang="en-US" sz="2800" b="1" dirty="0">
                <a:solidFill>
                  <a:srgbClr val="00B050"/>
                </a:solidFill>
              </a:endParaRP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657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aphicFrame>
        <p:nvGraphicFramePr>
          <p:cNvPr id="30" name="Table 29"/>
          <p:cNvGraphicFramePr>
            <a:graphicFrameLocks noGrp="1"/>
          </p:cNvGraphicFramePr>
          <p:nvPr/>
        </p:nvGraphicFramePr>
        <p:xfrm>
          <a:off x="2010192" y="2327845"/>
          <a:ext cx="4776192" cy="3405411"/>
        </p:xfrm>
        <a:graphic>
          <a:graphicData uri="http://schemas.openxmlformats.org/drawingml/2006/table">
            <a:tbl>
              <a:tblPr firstRow="1" bandRow="1">
                <a:tableStyleId>{5940675A-B579-460E-94D1-54222C63F5DA}</a:tableStyleId>
              </a:tblPr>
              <a:tblGrid>
                <a:gridCol w="3768080"/>
                <a:gridCol w="1008112"/>
              </a:tblGrid>
              <a:tr h="1118507">
                <a:tc>
                  <a:txBody>
                    <a:bodyPr/>
                    <a:lstStyle/>
                    <a:p>
                      <a:endParaRPr lang="en-US" dirty="0"/>
                    </a:p>
                  </a:txBody>
                  <a:tcPr/>
                </a:tc>
                <a:tc>
                  <a:txBody>
                    <a:bodyPr/>
                    <a:lstStyle/>
                    <a:p>
                      <a:endParaRPr lang="en-US"/>
                    </a:p>
                  </a:txBody>
                  <a:tcPr/>
                </a:tc>
              </a:tr>
              <a:tr h="1587560">
                <a:tc>
                  <a:txBody>
                    <a:bodyPr/>
                    <a:lstStyle/>
                    <a:p>
                      <a:endParaRPr lang="en-US" dirty="0"/>
                    </a:p>
                  </a:txBody>
                  <a:tcPr/>
                </a:tc>
                <a:tc>
                  <a:txBody>
                    <a:bodyPr/>
                    <a:lstStyle/>
                    <a:p>
                      <a:endParaRPr lang="en-US" dirty="0"/>
                    </a:p>
                  </a:txBody>
                  <a:tcPr/>
                </a:tc>
              </a:tr>
              <a:tr h="699344">
                <a:tc>
                  <a:txBody>
                    <a:bodyPr/>
                    <a:lstStyle/>
                    <a:p>
                      <a:endParaRPr lang="en-US" dirty="0"/>
                    </a:p>
                  </a:txBody>
                  <a:tcPr/>
                </a:tc>
                <a:tc>
                  <a:txBody>
                    <a:bodyPr/>
                    <a:lstStyle/>
                    <a:p>
                      <a:endParaRPr lang="en-US" b="1" dirty="0">
                        <a:solidFill>
                          <a:srgbClr val="7030A0"/>
                        </a:solidFill>
                        <a:latin typeface="Arial" pitchFamily="34" charset="0"/>
                        <a:cs typeface="Arial" pitchFamily="34" charset="0"/>
                      </a:endParaRPr>
                    </a:p>
                  </a:txBody>
                  <a:tcPr/>
                </a:tc>
              </a:tr>
            </a:tbl>
          </a:graphicData>
        </a:graphic>
      </p:graphicFrame>
      <p:sp>
        <p:nvSpPr>
          <p:cNvPr id="31" name="Oval 30"/>
          <p:cNvSpPr/>
          <p:nvPr/>
        </p:nvSpPr>
        <p:spPr bwMode="auto">
          <a:xfrm>
            <a:off x="4716016" y="1196752"/>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grpSp>
        <p:nvGrpSpPr>
          <p:cNvPr id="85" name="Group 84"/>
          <p:cNvGrpSpPr/>
          <p:nvPr/>
        </p:nvGrpSpPr>
        <p:grpSpPr>
          <a:xfrm>
            <a:off x="3089518" y="3357786"/>
            <a:ext cx="1883162" cy="441414"/>
            <a:chOff x="3089518" y="3357786"/>
            <a:chExt cx="1883162" cy="441414"/>
          </a:xfrm>
        </p:grpSpPr>
        <p:cxnSp>
          <p:nvCxnSpPr>
            <p:cNvPr id="62" name="Straight Arrow Connector 61"/>
            <p:cNvCxnSpPr/>
            <p:nvPr/>
          </p:nvCxnSpPr>
          <p:spPr bwMode="auto">
            <a:xfrm rot="5400000">
              <a:off x="2874288" y="3573016"/>
              <a:ext cx="432048" cy="1588"/>
            </a:xfrm>
            <a:prstGeom prst="straightConnector1">
              <a:avLst/>
            </a:prstGeom>
            <a:noFill/>
            <a:ln w="57150"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5400000">
              <a:off x="4755862" y="3582382"/>
              <a:ext cx="432048" cy="1588"/>
            </a:xfrm>
            <a:prstGeom prst="straightConnector1">
              <a:avLst/>
            </a:prstGeom>
            <a:noFill/>
            <a:ln w="57150" cap="flat" cmpd="sng" algn="ctr">
              <a:solidFill>
                <a:schemeClr val="tx1"/>
              </a:solidFill>
              <a:prstDash val="solid"/>
              <a:round/>
              <a:headEnd type="none" w="med" len="med"/>
              <a:tailEnd type="arrow"/>
            </a:ln>
            <a:effectLst/>
          </p:spPr>
        </p:cxnSp>
      </p:grpSp>
      <p:grpSp>
        <p:nvGrpSpPr>
          <p:cNvPr id="78" name="Group 77"/>
          <p:cNvGrpSpPr/>
          <p:nvPr/>
        </p:nvGrpSpPr>
        <p:grpSpPr>
          <a:xfrm>
            <a:off x="6018305" y="2636912"/>
            <a:ext cx="617477" cy="1892528"/>
            <a:chOff x="6876256" y="2636912"/>
            <a:chExt cx="617477" cy="1892528"/>
          </a:xfrm>
        </p:grpSpPr>
        <p:sp>
          <p:nvSpPr>
            <p:cNvPr id="51" name="TextBox 50"/>
            <p:cNvSpPr txBox="1"/>
            <p:nvPr/>
          </p:nvSpPr>
          <p:spPr>
            <a:xfrm>
              <a:off x="6971098" y="2636912"/>
              <a:ext cx="481222" cy="584775"/>
            </a:xfrm>
            <a:prstGeom prst="rect">
              <a:avLst/>
            </a:prstGeom>
            <a:noFill/>
          </p:spPr>
          <p:txBody>
            <a:bodyPr wrap="none" rtlCol="0">
              <a:spAutoFit/>
            </a:bodyPr>
            <a:lstStyle/>
            <a:p>
              <a:pPr>
                <a:buNone/>
              </a:pPr>
              <a:r>
                <a:rPr lang="en-US" sz="3200" b="1" dirty="0" smtClean="0">
                  <a:solidFill>
                    <a:srgbClr val="FF0000"/>
                  </a:solidFill>
                  <a:effectLst>
                    <a:outerShdw blurRad="38100" dist="38100" dir="2700000" algn="tl">
                      <a:srgbClr val="000000">
                        <a:alpha val="43137"/>
                      </a:srgbClr>
                    </a:outerShdw>
                  </a:effectLst>
                </a:rPr>
                <a:t>B</a:t>
              </a:r>
              <a:endParaRPr lang="en-US" sz="3200" b="1" dirty="0">
                <a:solidFill>
                  <a:srgbClr val="FF0000"/>
                </a:solidFill>
                <a:effectLst>
                  <a:outerShdw blurRad="38100" dist="38100" dir="2700000" algn="tl">
                    <a:srgbClr val="000000">
                      <a:alpha val="43137"/>
                    </a:srgbClr>
                  </a:outerShdw>
                </a:effectLst>
              </a:endParaRPr>
            </a:p>
          </p:txBody>
        </p:sp>
        <p:sp>
          <p:nvSpPr>
            <p:cNvPr id="52" name="TextBox 51"/>
            <p:cNvSpPr txBox="1"/>
            <p:nvPr/>
          </p:nvSpPr>
          <p:spPr>
            <a:xfrm>
              <a:off x="6876256" y="3944665"/>
              <a:ext cx="617477" cy="584775"/>
            </a:xfrm>
            <a:prstGeom prst="rect">
              <a:avLst/>
            </a:prstGeom>
            <a:noFill/>
          </p:spPr>
          <p:txBody>
            <a:bodyPr wrap="none" rtlCol="0">
              <a:spAutoFit/>
            </a:bodyPr>
            <a:lstStyle/>
            <a:p>
              <a:pPr>
                <a:buNone/>
              </a:pPr>
              <a:r>
                <a:rPr lang="en-US" sz="3200" b="1" dirty="0" smtClean="0">
                  <a:solidFill>
                    <a:schemeClr val="tx1"/>
                  </a:solidFill>
                  <a:effectLst>
                    <a:outerShdw blurRad="38100" dist="38100" dir="2700000" algn="tl">
                      <a:srgbClr val="000000">
                        <a:alpha val="43137"/>
                      </a:srgbClr>
                    </a:outerShdw>
                  </a:effectLst>
                </a:rPr>
                <a:t>-B</a:t>
              </a:r>
              <a:endParaRPr lang="en-US" sz="3200" b="1" dirty="0">
                <a:solidFill>
                  <a:schemeClr val="tx1"/>
                </a:solidFill>
                <a:effectLst>
                  <a:outerShdw blurRad="38100" dist="38100" dir="2700000" algn="tl">
                    <a:srgbClr val="000000">
                      <a:alpha val="43137"/>
                    </a:srgbClr>
                  </a:outerShdw>
                </a:effectLst>
              </a:endParaRPr>
            </a:p>
          </p:txBody>
        </p:sp>
      </p:grpSp>
      <p:grpSp>
        <p:nvGrpSpPr>
          <p:cNvPr id="84" name="Group 83"/>
          <p:cNvGrpSpPr/>
          <p:nvPr/>
        </p:nvGrpSpPr>
        <p:grpSpPr>
          <a:xfrm>
            <a:off x="2541601" y="2575064"/>
            <a:ext cx="2808312" cy="720080"/>
            <a:chOff x="2541601" y="2575064"/>
            <a:chExt cx="2808312" cy="720080"/>
          </a:xfrm>
        </p:grpSpPr>
        <p:grpSp>
          <p:nvGrpSpPr>
            <p:cNvPr id="43" name="Group 42"/>
            <p:cNvGrpSpPr/>
            <p:nvPr/>
          </p:nvGrpSpPr>
          <p:grpSpPr>
            <a:xfrm>
              <a:off x="2541601" y="2575064"/>
              <a:ext cx="1080120" cy="720080"/>
              <a:chOff x="3275856" y="2492896"/>
              <a:chExt cx="1080120" cy="720080"/>
            </a:xfrm>
          </p:grpSpPr>
          <p:sp>
            <p:nvSpPr>
              <p:cNvPr id="34" name="Oval 33"/>
              <p:cNvSpPr/>
              <p:nvPr/>
            </p:nvSpPr>
            <p:spPr bwMode="auto">
              <a:xfrm>
                <a:off x="3275856" y="2492896"/>
                <a:ext cx="1080120" cy="720080"/>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None/>
                  <a:tabLst/>
                </a:pPr>
                <a:endParaRPr kumimoji="0" lang="en-US" sz="2800" b="0" i="0" u="none" strike="noStrike" cap="none" normalizeH="0" baseline="0" dirty="0" smtClean="0">
                  <a:ln>
                    <a:noFill/>
                  </a:ln>
                  <a:solidFill>
                    <a:srgbClr val="990033"/>
                  </a:solidFill>
                  <a:effectLst/>
                  <a:latin typeface="Arial" charset="0"/>
                </a:endParaRPr>
              </a:p>
            </p:txBody>
          </p:sp>
          <p:sp>
            <p:nvSpPr>
              <p:cNvPr id="39" name="TextBox 38"/>
              <p:cNvSpPr txBox="1"/>
              <p:nvPr/>
            </p:nvSpPr>
            <p:spPr>
              <a:xfrm>
                <a:off x="3317429" y="2554744"/>
                <a:ext cx="1018227" cy="584775"/>
              </a:xfrm>
              <a:prstGeom prst="rect">
                <a:avLst/>
              </a:prstGeom>
              <a:noFill/>
            </p:spPr>
            <p:txBody>
              <a:bodyPr wrap="none" rtlCol="0">
                <a:spAutoFit/>
              </a:bodyPr>
              <a:lstStyle/>
              <a:p>
                <a:pPr>
                  <a:buNone/>
                </a:pPr>
                <a:r>
                  <a:rPr lang="en-US" sz="3200" b="1" dirty="0" smtClean="0">
                    <a:solidFill>
                      <a:srgbClr val="0070C0"/>
                    </a:solidFill>
                    <a:effectLst>
                      <a:outerShdw blurRad="38100" dist="38100" dir="2700000" algn="tl">
                        <a:srgbClr val="000000">
                          <a:alpha val="43137"/>
                        </a:srgbClr>
                      </a:outerShdw>
                    </a:effectLst>
                  </a:rPr>
                  <a:t>A</a:t>
                </a:r>
                <a:r>
                  <a:rPr lang="en-US" sz="3200" b="1" dirty="0" smtClean="0">
                    <a:solidFill>
                      <a:schemeClr val="tx1"/>
                    </a:solidFill>
                    <a:effectLst>
                      <a:outerShdw blurRad="38100" dist="38100" dir="2700000" algn="tl">
                        <a:srgbClr val="000000">
                          <a:alpha val="43137"/>
                        </a:srgbClr>
                      </a:outerShdw>
                    </a:effectLst>
                  </a:rPr>
                  <a:t>+</a:t>
                </a:r>
                <a:r>
                  <a:rPr lang="en-US" sz="3200" b="1" dirty="0" smtClean="0">
                    <a:solidFill>
                      <a:srgbClr val="FF0000"/>
                    </a:solidFill>
                    <a:effectLst>
                      <a:outerShdw blurRad="38100" dist="38100" dir="2700000" algn="tl">
                        <a:srgbClr val="000000">
                          <a:alpha val="43137"/>
                        </a:srgbClr>
                      </a:outerShdw>
                    </a:effectLst>
                  </a:rPr>
                  <a:t>B</a:t>
                </a:r>
                <a:endParaRPr lang="en-US" sz="3200" b="1" dirty="0">
                  <a:solidFill>
                    <a:srgbClr val="FF0000"/>
                  </a:solidFill>
                  <a:effectLst>
                    <a:outerShdw blurRad="38100" dist="38100" dir="2700000" algn="tl">
                      <a:srgbClr val="000000">
                        <a:alpha val="43137"/>
                      </a:srgbClr>
                    </a:outerShdw>
                  </a:effectLst>
                </a:endParaRPr>
              </a:p>
            </p:txBody>
          </p:sp>
        </p:grpSp>
        <p:grpSp>
          <p:nvGrpSpPr>
            <p:cNvPr id="47" name="Group 46"/>
            <p:cNvGrpSpPr/>
            <p:nvPr/>
          </p:nvGrpSpPr>
          <p:grpSpPr>
            <a:xfrm>
              <a:off x="4557825" y="2575064"/>
              <a:ext cx="792088" cy="720080"/>
              <a:chOff x="5220072" y="2492896"/>
              <a:chExt cx="792088" cy="720080"/>
            </a:xfrm>
          </p:grpSpPr>
          <p:sp>
            <p:nvSpPr>
              <p:cNvPr id="37" name="Oval 36"/>
              <p:cNvSpPr/>
              <p:nvPr/>
            </p:nvSpPr>
            <p:spPr bwMode="auto">
              <a:xfrm>
                <a:off x="5220072" y="2492896"/>
                <a:ext cx="792088" cy="720080"/>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None/>
                  <a:tabLst/>
                </a:pPr>
                <a:endParaRPr kumimoji="0" lang="en-US" sz="2800" b="0" i="0" u="none" strike="noStrike" cap="none" normalizeH="0" baseline="0" dirty="0" smtClean="0">
                  <a:ln>
                    <a:noFill/>
                  </a:ln>
                  <a:solidFill>
                    <a:srgbClr val="990033"/>
                  </a:solidFill>
                  <a:effectLst/>
                  <a:latin typeface="Arial" charset="0"/>
                </a:endParaRPr>
              </a:p>
            </p:txBody>
          </p:sp>
          <p:sp>
            <p:nvSpPr>
              <p:cNvPr id="40" name="TextBox 39"/>
              <p:cNvSpPr txBox="1"/>
              <p:nvPr/>
            </p:nvSpPr>
            <p:spPr>
              <a:xfrm>
                <a:off x="5376762" y="2564904"/>
                <a:ext cx="481222" cy="584775"/>
              </a:xfrm>
              <a:prstGeom prst="rect">
                <a:avLst/>
              </a:prstGeom>
              <a:noFill/>
            </p:spPr>
            <p:txBody>
              <a:bodyPr wrap="none" rtlCol="0">
                <a:spAutoFit/>
              </a:bodyPr>
              <a:lstStyle/>
              <a:p>
                <a:pPr>
                  <a:buNone/>
                </a:pPr>
                <a:r>
                  <a:rPr lang="en-US" sz="3200" b="1" dirty="0" smtClean="0">
                    <a:solidFill>
                      <a:srgbClr val="FF0000"/>
                    </a:solidFill>
                    <a:effectLst>
                      <a:outerShdw blurRad="38100" dist="38100" dir="2700000" algn="tl">
                        <a:srgbClr val="000000">
                          <a:alpha val="43137"/>
                        </a:srgbClr>
                      </a:outerShdw>
                    </a:effectLst>
                  </a:rPr>
                  <a:t>B</a:t>
                </a:r>
                <a:endParaRPr lang="en-US" sz="3200" b="1" dirty="0">
                  <a:solidFill>
                    <a:srgbClr val="FF0000"/>
                  </a:solidFill>
                  <a:effectLst>
                    <a:outerShdw blurRad="38100" dist="38100" dir="2700000" algn="tl">
                      <a:srgbClr val="000000">
                        <a:alpha val="43137"/>
                      </a:srgbClr>
                    </a:outerShdw>
                  </a:effectLst>
                </a:endParaRPr>
              </a:p>
            </p:txBody>
          </p:sp>
        </p:grpSp>
      </p:grpSp>
      <p:grpSp>
        <p:nvGrpSpPr>
          <p:cNvPr id="86" name="Group 85"/>
          <p:cNvGrpSpPr/>
          <p:nvPr/>
        </p:nvGrpSpPr>
        <p:grpSpPr>
          <a:xfrm>
            <a:off x="2685617" y="3861048"/>
            <a:ext cx="2890480" cy="720080"/>
            <a:chOff x="2685617" y="3861048"/>
            <a:chExt cx="2890480" cy="720080"/>
          </a:xfrm>
        </p:grpSpPr>
        <p:grpSp>
          <p:nvGrpSpPr>
            <p:cNvPr id="48" name="Group 47"/>
            <p:cNvGrpSpPr/>
            <p:nvPr/>
          </p:nvGrpSpPr>
          <p:grpSpPr>
            <a:xfrm>
              <a:off x="2685617" y="3861048"/>
              <a:ext cx="792088" cy="720080"/>
              <a:chOff x="3419872" y="3861048"/>
              <a:chExt cx="792088" cy="720080"/>
            </a:xfrm>
          </p:grpSpPr>
          <p:sp>
            <p:nvSpPr>
              <p:cNvPr id="36" name="Oval 35"/>
              <p:cNvSpPr/>
              <p:nvPr/>
            </p:nvSpPr>
            <p:spPr bwMode="auto">
              <a:xfrm>
                <a:off x="3419872" y="3861048"/>
                <a:ext cx="792088" cy="720080"/>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None/>
                  <a:tabLst/>
                </a:pPr>
                <a:endParaRPr kumimoji="0" lang="en-US" sz="2800" b="0" i="0" u="none" strike="noStrike" cap="none" normalizeH="0" baseline="0" dirty="0" smtClean="0">
                  <a:ln>
                    <a:noFill/>
                  </a:ln>
                  <a:solidFill>
                    <a:srgbClr val="990033"/>
                  </a:solidFill>
                  <a:effectLst/>
                  <a:latin typeface="Arial" charset="0"/>
                </a:endParaRPr>
              </a:p>
            </p:txBody>
          </p:sp>
          <p:sp>
            <p:nvSpPr>
              <p:cNvPr id="41" name="TextBox 40"/>
              <p:cNvSpPr txBox="1"/>
              <p:nvPr/>
            </p:nvSpPr>
            <p:spPr>
              <a:xfrm>
                <a:off x="3586722" y="3924345"/>
                <a:ext cx="481222" cy="584775"/>
              </a:xfrm>
              <a:prstGeom prst="rect">
                <a:avLst/>
              </a:prstGeom>
              <a:noFill/>
            </p:spPr>
            <p:txBody>
              <a:bodyPr wrap="none" rtlCol="0">
                <a:spAutoFit/>
              </a:bodyPr>
              <a:lstStyle/>
              <a:p>
                <a:pPr>
                  <a:buNone/>
                </a:pPr>
                <a:r>
                  <a:rPr lang="en-US" sz="3200" b="1" dirty="0" smtClean="0">
                    <a:solidFill>
                      <a:srgbClr val="0070C0"/>
                    </a:solidFill>
                    <a:effectLst>
                      <a:outerShdw blurRad="38100" dist="38100" dir="2700000" algn="tl">
                        <a:srgbClr val="000000">
                          <a:alpha val="43137"/>
                        </a:srgbClr>
                      </a:outerShdw>
                    </a:effectLst>
                  </a:rPr>
                  <a:t>A</a:t>
                </a:r>
                <a:endParaRPr lang="en-US" sz="3200" b="1" dirty="0">
                  <a:solidFill>
                    <a:srgbClr val="0070C0"/>
                  </a:solidFill>
                  <a:effectLst>
                    <a:outerShdw blurRad="38100" dist="38100" dir="2700000" algn="tl">
                      <a:srgbClr val="000000">
                        <a:alpha val="43137"/>
                      </a:srgbClr>
                    </a:outerShdw>
                  </a:effectLst>
                </a:endParaRPr>
              </a:p>
            </p:txBody>
          </p:sp>
        </p:grpSp>
        <p:grpSp>
          <p:nvGrpSpPr>
            <p:cNvPr id="46" name="Group 45"/>
            <p:cNvGrpSpPr/>
            <p:nvPr/>
          </p:nvGrpSpPr>
          <p:grpSpPr>
            <a:xfrm>
              <a:off x="4341801" y="3861048"/>
              <a:ext cx="1234296" cy="720080"/>
              <a:chOff x="5076056" y="3645024"/>
              <a:chExt cx="1234296" cy="720080"/>
            </a:xfrm>
          </p:grpSpPr>
          <p:sp>
            <p:nvSpPr>
              <p:cNvPr id="38" name="Oval 37"/>
              <p:cNvSpPr/>
              <p:nvPr/>
            </p:nvSpPr>
            <p:spPr bwMode="auto">
              <a:xfrm>
                <a:off x="5076056" y="3645024"/>
                <a:ext cx="1224136" cy="720080"/>
              </a:xfrm>
              <a:prstGeom prst="ellipse">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None/>
                  <a:tabLst/>
                </a:pPr>
                <a:endParaRPr kumimoji="0" lang="en-US" sz="2800" b="0" i="0" u="none" strike="noStrike" cap="none" normalizeH="0" baseline="0" dirty="0" smtClean="0">
                  <a:ln>
                    <a:noFill/>
                  </a:ln>
                  <a:solidFill>
                    <a:srgbClr val="990033"/>
                  </a:solidFill>
                  <a:effectLst/>
                  <a:latin typeface="Arial" charset="0"/>
                </a:endParaRPr>
              </a:p>
            </p:txBody>
          </p:sp>
          <p:sp>
            <p:nvSpPr>
              <p:cNvPr id="42" name="TextBox 41"/>
              <p:cNvSpPr txBox="1"/>
              <p:nvPr/>
            </p:nvSpPr>
            <p:spPr>
              <a:xfrm>
                <a:off x="5101367" y="3717032"/>
                <a:ext cx="1208985" cy="584775"/>
              </a:xfrm>
              <a:prstGeom prst="rect">
                <a:avLst/>
              </a:prstGeom>
              <a:noFill/>
            </p:spPr>
            <p:txBody>
              <a:bodyPr wrap="none" rtlCol="0">
                <a:spAutoFit/>
              </a:bodyPr>
              <a:lstStyle/>
              <a:p>
                <a:pPr>
                  <a:buNone/>
                </a:pPr>
                <a:r>
                  <a:rPr lang="en-US" sz="3200" b="1" dirty="0" smtClean="0">
                    <a:solidFill>
                      <a:schemeClr val="tx1"/>
                    </a:solidFill>
                    <a:effectLst>
                      <a:outerShdw blurRad="38100" dist="38100" dir="2700000" algn="tl">
                        <a:srgbClr val="000000">
                          <a:alpha val="43137"/>
                        </a:srgbClr>
                      </a:outerShdw>
                    </a:effectLst>
                  </a:rPr>
                  <a:t>None</a:t>
                </a:r>
                <a:endParaRPr lang="en-US" sz="3200" b="1" dirty="0">
                  <a:solidFill>
                    <a:schemeClr val="tx1"/>
                  </a:solidFill>
                  <a:effectLst>
                    <a:outerShdw blurRad="38100" dist="38100" dir="2700000" algn="tl">
                      <a:srgbClr val="000000">
                        <a:alpha val="43137"/>
                      </a:srgbClr>
                    </a:outerShdw>
                  </a:effectLst>
                </a:endParaRPr>
              </a:p>
            </p:txBody>
          </p:sp>
        </p:grpSp>
      </p:grpSp>
      <p:grpSp>
        <p:nvGrpSpPr>
          <p:cNvPr id="75" name="Group 74"/>
          <p:cNvGrpSpPr/>
          <p:nvPr/>
        </p:nvGrpSpPr>
        <p:grpSpPr>
          <a:xfrm>
            <a:off x="3282001" y="1772816"/>
            <a:ext cx="1584176" cy="720080"/>
            <a:chOff x="4139952" y="1772816"/>
            <a:chExt cx="1584176" cy="720080"/>
          </a:xfrm>
        </p:grpSpPr>
        <p:cxnSp>
          <p:nvCxnSpPr>
            <p:cNvPr id="55" name="Straight Arrow Connector 54"/>
            <p:cNvCxnSpPr/>
            <p:nvPr/>
          </p:nvCxnSpPr>
          <p:spPr bwMode="auto">
            <a:xfrm rot="5400000">
              <a:off x="3923928" y="1988840"/>
              <a:ext cx="720080" cy="288032"/>
            </a:xfrm>
            <a:prstGeom prst="straightConnector1">
              <a:avLst/>
            </a:prstGeom>
            <a:noFill/>
            <a:ln w="57150" cap="flat" cmpd="sng" algn="ctr">
              <a:solidFill>
                <a:schemeClr val="tx1"/>
              </a:solidFill>
              <a:prstDash val="solid"/>
              <a:round/>
              <a:headEnd type="none" w="med" len="med"/>
              <a:tailEnd type="arrow"/>
            </a:ln>
            <a:effectLst/>
          </p:spPr>
        </p:cxnSp>
        <p:cxnSp>
          <p:nvCxnSpPr>
            <p:cNvPr id="56" name="Straight Arrow Connector 55"/>
            <p:cNvCxnSpPr/>
            <p:nvPr/>
          </p:nvCxnSpPr>
          <p:spPr bwMode="auto">
            <a:xfrm rot="16200000" flipH="1">
              <a:off x="5220072" y="1988840"/>
              <a:ext cx="720080" cy="288032"/>
            </a:xfrm>
            <a:prstGeom prst="straightConnector1">
              <a:avLst/>
            </a:prstGeom>
            <a:noFill/>
            <a:ln w="57150" cap="flat" cmpd="sng" algn="ctr">
              <a:solidFill>
                <a:schemeClr val="tx1"/>
              </a:solidFill>
              <a:prstDash val="solid"/>
              <a:round/>
              <a:headEnd type="none" w="med" len="med"/>
              <a:tailEnd type="arrow"/>
            </a:ln>
            <a:effectLst/>
          </p:spPr>
        </p:cxnSp>
      </p:grpSp>
      <p:grpSp>
        <p:nvGrpSpPr>
          <p:cNvPr id="87" name="Group 86"/>
          <p:cNvGrpSpPr/>
          <p:nvPr/>
        </p:nvGrpSpPr>
        <p:grpSpPr>
          <a:xfrm>
            <a:off x="3065977" y="4663296"/>
            <a:ext cx="1872208" cy="442208"/>
            <a:chOff x="3065977" y="4663296"/>
            <a:chExt cx="1872208" cy="442208"/>
          </a:xfrm>
        </p:grpSpPr>
        <p:cxnSp>
          <p:nvCxnSpPr>
            <p:cNvPr id="64" name="Straight Arrow Connector 63"/>
            <p:cNvCxnSpPr/>
            <p:nvPr/>
          </p:nvCxnSpPr>
          <p:spPr bwMode="auto">
            <a:xfrm rot="5400000">
              <a:off x="2850747" y="4888686"/>
              <a:ext cx="432048" cy="1588"/>
            </a:xfrm>
            <a:prstGeom prst="straightConnector1">
              <a:avLst/>
            </a:prstGeom>
            <a:noFill/>
            <a:ln w="57150"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rot="5400000">
              <a:off x="4721367" y="4878526"/>
              <a:ext cx="432048" cy="1588"/>
            </a:xfrm>
            <a:prstGeom prst="straightConnector1">
              <a:avLst/>
            </a:prstGeom>
            <a:noFill/>
            <a:ln w="57150" cap="flat" cmpd="sng" algn="ctr">
              <a:solidFill>
                <a:schemeClr val="tx1"/>
              </a:solidFill>
              <a:prstDash val="solid"/>
              <a:round/>
              <a:headEnd type="none" w="med" len="med"/>
              <a:tailEnd type="arrow"/>
            </a:ln>
            <a:effectLst/>
          </p:spPr>
        </p:cxnSp>
      </p:grpSp>
      <p:grpSp>
        <p:nvGrpSpPr>
          <p:cNvPr id="74" name="Group 73"/>
          <p:cNvGrpSpPr/>
          <p:nvPr/>
        </p:nvGrpSpPr>
        <p:grpSpPr>
          <a:xfrm>
            <a:off x="786056" y="1052736"/>
            <a:ext cx="1392405" cy="4662171"/>
            <a:chOff x="1644007" y="1052736"/>
            <a:chExt cx="1392405" cy="4662171"/>
          </a:xfrm>
        </p:grpSpPr>
        <p:sp>
          <p:nvSpPr>
            <p:cNvPr id="66" name="TextBox 65"/>
            <p:cNvSpPr txBox="1"/>
            <p:nvPr/>
          </p:nvSpPr>
          <p:spPr>
            <a:xfrm>
              <a:off x="1979712" y="1052736"/>
              <a:ext cx="1056700" cy="701731"/>
            </a:xfrm>
            <a:prstGeom prst="rect">
              <a:avLst/>
            </a:prstGeom>
            <a:noFill/>
          </p:spPr>
          <p:txBody>
            <a:bodyPr wrap="none" rtlCol="0">
              <a:spAutoFit/>
            </a:bodyPr>
            <a:lstStyle/>
            <a:p>
              <a:pPr algn="ctr">
                <a:buNone/>
              </a:pPr>
              <a:r>
                <a:rPr lang="en-US" sz="1800" b="1" dirty="0" smtClean="0">
                  <a:solidFill>
                    <a:srgbClr val="7030A0"/>
                  </a:solidFill>
                  <a:effectLst>
                    <a:outerShdw blurRad="38100" dist="38100" dir="2700000" algn="tl">
                      <a:srgbClr val="000000">
                        <a:alpha val="43137"/>
                      </a:srgbClr>
                    </a:outerShdw>
                  </a:effectLst>
                </a:rPr>
                <a:t>Start of </a:t>
              </a:r>
            </a:p>
            <a:p>
              <a:pPr algn="ctr">
                <a:buNone/>
              </a:pPr>
              <a:r>
                <a:rPr lang="en-US" sz="1800" b="1" dirty="0" smtClean="0">
                  <a:solidFill>
                    <a:srgbClr val="7030A0"/>
                  </a:solidFill>
                  <a:effectLst>
                    <a:outerShdw blurRad="38100" dist="38100" dir="2700000" algn="tl">
                      <a:srgbClr val="000000">
                        <a:alpha val="43137"/>
                      </a:srgbClr>
                    </a:outerShdw>
                  </a:effectLst>
                </a:rPr>
                <a:t>study</a:t>
              </a:r>
              <a:endParaRPr lang="en-US" sz="1800" b="1" dirty="0">
                <a:solidFill>
                  <a:srgbClr val="7030A0"/>
                </a:solidFill>
                <a:effectLst>
                  <a:outerShdw blurRad="38100" dist="38100" dir="2700000" algn="tl">
                    <a:srgbClr val="000000">
                      <a:alpha val="43137"/>
                    </a:srgbClr>
                  </a:outerShdw>
                </a:effectLst>
              </a:endParaRPr>
            </a:p>
          </p:txBody>
        </p:sp>
        <p:sp>
          <p:nvSpPr>
            <p:cNvPr id="67" name="TextBox 66"/>
            <p:cNvSpPr txBox="1"/>
            <p:nvPr/>
          </p:nvSpPr>
          <p:spPr>
            <a:xfrm>
              <a:off x="1979712" y="5013176"/>
              <a:ext cx="966931" cy="701731"/>
            </a:xfrm>
            <a:prstGeom prst="rect">
              <a:avLst/>
            </a:prstGeom>
            <a:noFill/>
          </p:spPr>
          <p:txBody>
            <a:bodyPr wrap="none" rtlCol="0">
              <a:spAutoFit/>
            </a:bodyPr>
            <a:lstStyle/>
            <a:p>
              <a:pPr algn="ctr">
                <a:buNone/>
              </a:pPr>
              <a:r>
                <a:rPr lang="en-US" sz="1800" b="1" dirty="0" smtClean="0">
                  <a:solidFill>
                    <a:srgbClr val="7030A0"/>
                  </a:solidFill>
                  <a:effectLst>
                    <a:outerShdw blurRad="38100" dist="38100" dir="2700000" algn="tl">
                      <a:srgbClr val="000000">
                        <a:alpha val="43137"/>
                      </a:srgbClr>
                    </a:outerShdw>
                  </a:effectLst>
                </a:rPr>
                <a:t>End of </a:t>
              </a:r>
            </a:p>
            <a:p>
              <a:pPr algn="ctr">
                <a:buNone/>
              </a:pPr>
              <a:r>
                <a:rPr lang="en-US" sz="1800" b="1" dirty="0" smtClean="0">
                  <a:solidFill>
                    <a:srgbClr val="7030A0"/>
                  </a:solidFill>
                  <a:effectLst>
                    <a:outerShdw blurRad="38100" dist="38100" dir="2700000" algn="tl">
                      <a:srgbClr val="000000">
                        <a:alpha val="43137"/>
                      </a:srgbClr>
                    </a:outerShdw>
                  </a:effectLst>
                </a:rPr>
                <a:t>study</a:t>
              </a:r>
              <a:endParaRPr lang="en-US" sz="1800" b="1" dirty="0">
                <a:solidFill>
                  <a:srgbClr val="7030A0"/>
                </a:solidFill>
                <a:effectLst>
                  <a:outerShdw blurRad="38100" dist="38100" dir="2700000" algn="tl">
                    <a:srgbClr val="000000">
                      <a:alpha val="43137"/>
                    </a:srgbClr>
                  </a:outerShdw>
                </a:effectLst>
              </a:endParaRPr>
            </a:p>
          </p:txBody>
        </p:sp>
        <p:cxnSp>
          <p:nvCxnSpPr>
            <p:cNvPr id="69" name="Straight Arrow Connector 68"/>
            <p:cNvCxnSpPr/>
            <p:nvPr/>
          </p:nvCxnSpPr>
          <p:spPr bwMode="auto">
            <a:xfrm rot="16200000" flipH="1">
              <a:off x="899591" y="3418840"/>
              <a:ext cx="3168350" cy="2"/>
            </a:xfrm>
            <a:prstGeom prst="straightConnector1">
              <a:avLst/>
            </a:prstGeom>
            <a:noFill/>
            <a:ln w="57150" cap="flat" cmpd="sng" algn="ctr">
              <a:solidFill>
                <a:srgbClr val="7030A0"/>
              </a:solidFill>
              <a:prstDash val="solid"/>
              <a:round/>
              <a:headEnd type="none" w="med" len="med"/>
              <a:tailEnd type="arrow"/>
            </a:ln>
            <a:effectLst/>
          </p:spPr>
        </p:cxnSp>
        <p:sp>
          <p:nvSpPr>
            <p:cNvPr id="72" name="TextBox 71"/>
            <p:cNvSpPr txBox="1"/>
            <p:nvPr/>
          </p:nvSpPr>
          <p:spPr>
            <a:xfrm>
              <a:off x="1644007" y="2996952"/>
              <a:ext cx="848502" cy="769441"/>
            </a:xfrm>
            <a:prstGeom prst="rect">
              <a:avLst/>
            </a:prstGeom>
            <a:noFill/>
          </p:spPr>
          <p:txBody>
            <a:bodyPr wrap="none" rtlCol="0">
              <a:spAutoFit/>
            </a:bodyPr>
            <a:lstStyle/>
            <a:p>
              <a:pPr algn="ctr">
                <a:buNone/>
              </a:pPr>
              <a:r>
                <a:rPr lang="en-US" sz="2000" b="1" dirty="0" smtClean="0"/>
                <a:t>Time </a:t>
              </a:r>
            </a:p>
            <a:p>
              <a:pPr algn="ctr">
                <a:buNone/>
              </a:pPr>
              <a:r>
                <a:rPr lang="en-US" sz="2000" b="1" dirty="0" smtClean="0"/>
                <a:t>line</a:t>
              </a:r>
              <a:endParaRPr lang="en-US" sz="2000" b="1" dirty="0"/>
            </a:p>
          </p:txBody>
        </p:sp>
      </p:grpSp>
      <p:sp>
        <p:nvSpPr>
          <p:cNvPr id="73" name="TextBox 72"/>
          <p:cNvSpPr txBox="1"/>
          <p:nvPr/>
        </p:nvSpPr>
        <p:spPr>
          <a:xfrm>
            <a:off x="2851988" y="5810333"/>
            <a:ext cx="2440092" cy="461665"/>
          </a:xfrm>
          <a:prstGeom prst="rect">
            <a:avLst/>
          </a:prstGeom>
          <a:noFill/>
        </p:spPr>
        <p:txBody>
          <a:bodyPr wrap="square" rtlCol="0">
            <a:spAutoFit/>
          </a:bodyPr>
          <a:lstStyle/>
          <a:p>
            <a:pPr>
              <a:buNone/>
            </a:pPr>
            <a:r>
              <a:rPr lang="en-US" sz="2400" b="1" dirty="0" smtClean="0"/>
              <a:t>Parallel design</a:t>
            </a:r>
            <a:endParaRPr lang="en-US" sz="2400" b="1" dirty="0"/>
          </a:p>
        </p:txBody>
      </p:sp>
      <p:grpSp>
        <p:nvGrpSpPr>
          <p:cNvPr id="82" name="Group 81"/>
          <p:cNvGrpSpPr/>
          <p:nvPr/>
        </p:nvGrpSpPr>
        <p:grpSpPr>
          <a:xfrm>
            <a:off x="2843808" y="1052736"/>
            <a:ext cx="2304256" cy="648072"/>
            <a:chOff x="2849953" y="1052736"/>
            <a:chExt cx="2304256" cy="648072"/>
          </a:xfrm>
        </p:grpSpPr>
        <p:sp>
          <p:nvSpPr>
            <p:cNvPr id="32" name="Oval 31"/>
            <p:cNvSpPr/>
            <p:nvPr/>
          </p:nvSpPr>
          <p:spPr bwMode="auto">
            <a:xfrm>
              <a:off x="2849953" y="1052736"/>
              <a:ext cx="2304256" cy="648072"/>
            </a:xfrm>
            <a:prstGeom prst="ellipse">
              <a:avLst/>
            </a:prstGeom>
            <a:solidFill>
              <a:srgbClr val="FFFF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33" name="TextBox 32"/>
            <p:cNvSpPr txBox="1"/>
            <p:nvPr/>
          </p:nvSpPr>
          <p:spPr>
            <a:xfrm>
              <a:off x="2997984" y="1145952"/>
              <a:ext cx="2087344" cy="461665"/>
            </a:xfrm>
            <a:prstGeom prst="rect">
              <a:avLst/>
            </a:prstGeom>
            <a:noFill/>
          </p:spPr>
          <p:txBody>
            <a:bodyPr wrap="square" rtlCol="0">
              <a:spAutoFit/>
            </a:bodyPr>
            <a:lstStyle/>
            <a:p>
              <a:pPr>
                <a:buNone/>
              </a:pPr>
              <a:r>
                <a:rPr lang="en-US" sz="2400" b="1" dirty="0" smtClean="0">
                  <a:solidFill>
                    <a:schemeClr val="tx1"/>
                  </a:solidFill>
                  <a:effectLst>
                    <a:outerShdw blurRad="38100" dist="38100" dir="2700000" algn="tl">
                      <a:srgbClr val="000000">
                        <a:alpha val="43137"/>
                      </a:srgbClr>
                    </a:outerShdw>
                  </a:effectLst>
                </a:rPr>
                <a:t>Randomized</a:t>
              </a:r>
              <a:endParaRPr lang="en-US" sz="2400" b="1" dirty="0">
                <a:solidFill>
                  <a:schemeClr val="tx1"/>
                </a:solidFill>
                <a:effectLst>
                  <a:outerShdw blurRad="38100" dist="38100" dir="2700000" algn="tl">
                    <a:srgbClr val="000000">
                      <a:alpha val="43137"/>
                    </a:srgbClr>
                  </a:outerShdw>
                </a:effectLst>
              </a:endParaRPr>
            </a:p>
          </p:txBody>
        </p:sp>
      </p:grpSp>
      <p:grpSp>
        <p:nvGrpSpPr>
          <p:cNvPr id="90" name="Group 89"/>
          <p:cNvGrpSpPr/>
          <p:nvPr/>
        </p:nvGrpSpPr>
        <p:grpSpPr>
          <a:xfrm>
            <a:off x="2821099" y="5023336"/>
            <a:ext cx="3919376" cy="701731"/>
            <a:chOff x="2821099" y="5023336"/>
            <a:chExt cx="3919376" cy="701731"/>
          </a:xfrm>
        </p:grpSpPr>
        <p:grpSp>
          <p:nvGrpSpPr>
            <p:cNvPr id="88" name="Group 87"/>
            <p:cNvGrpSpPr/>
            <p:nvPr/>
          </p:nvGrpSpPr>
          <p:grpSpPr>
            <a:xfrm>
              <a:off x="2821099" y="5076473"/>
              <a:ext cx="2405891" cy="593486"/>
              <a:chOff x="2821099" y="5076473"/>
              <a:chExt cx="2405891" cy="593486"/>
            </a:xfrm>
          </p:grpSpPr>
          <p:sp>
            <p:nvSpPr>
              <p:cNvPr id="35" name="TextBox 34"/>
              <p:cNvSpPr txBox="1"/>
              <p:nvPr/>
            </p:nvSpPr>
            <p:spPr>
              <a:xfrm>
                <a:off x="2821099" y="5076473"/>
                <a:ext cx="481222" cy="584775"/>
              </a:xfrm>
              <a:prstGeom prst="rect">
                <a:avLst/>
              </a:prstGeom>
              <a:noFill/>
            </p:spPr>
            <p:txBody>
              <a:bodyPr wrap="none" rtlCol="0">
                <a:spAutoFit/>
              </a:bodyPr>
              <a:lstStyle/>
              <a:p>
                <a:pPr>
                  <a:buNone/>
                </a:pPr>
                <a:r>
                  <a:rPr lang="en-US" sz="3200" b="1" dirty="0" smtClean="0">
                    <a:solidFill>
                      <a:srgbClr val="0070C0"/>
                    </a:solidFill>
                    <a:effectLst>
                      <a:outerShdw blurRad="38100" dist="38100" dir="2700000" algn="tl">
                        <a:srgbClr val="000000">
                          <a:alpha val="43137"/>
                        </a:srgbClr>
                      </a:outerShdw>
                    </a:effectLst>
                  </a:rPr>
                  <a:t>A</a:t>
                </a:r>
                <a:endParaRPr lang="en-US" sz="3200" b="1" dirty="0">
                  <a:solidFill>
                    <a:srgbClr val="0070C0"/>
                  </a:solidFill>
                  <a:effectLst>
                    <a:outerShdw blurRad="38100" dist="38100" dir="2700000" algn="tl">
                      <a:srgbClr val="000000">
                        <a:alpha val="43137"/>
                      </a:srgbClr>
                    </a:outerShdw>
                  </a:effectLst>
                </a:endParaRPr>
              </a:p>
            </p:txBody>
          </p:sp>
          <p:sp>
            <p:nvSpPr>
              <p:cNvPr id="50" name="TextBox 49"/>
              <p:cNvSpPr txBox="1"/>
              <p:nvPr/>
            </p:nvSpPr>
            <p:spPr>
              <a:xfrm>
                <a:off x="4609513" y="5085184"/>
                <a:ext cx="617477" cy="584775"/>
              </a:xfrm>
              <a:prstGeom prst="rect">
                <a:avLst/>
              </a:prstGeom>
              <a:noFill/>
            </p:spPr>
            <p:txBody>
              <a:bodyPr wrap="none" rtlCol="0">
                <a:spAutoFit/>
              </a:bodyPr>
              <a:lstStyle/>
              <a:p>
                <a:pPr>
                  <a:buNone/>
                </a:pPr>
                <a:r>
                  <a:rPr lang="en-US" sz="3200" b="1" dirty="0" smtClean="0">
                    <a:solidFill>
                      <a:schemeClr val="tx1"/>
                    </a:solidFill>
                    <a:effectLst>
                      <a:outerShdw blurRad="38100" dist="38100" dir="2700000" algn="tl">
                        <a:srgbClr val="000000">
                          <a:alpha val="43137"/>
                        </a:srgbClr>
                      </a:outerShdw>
                    </a:effectLst>
                  </a:rPr>
                  <a:t>-A</a:t>
                </a:r>
                <a:endParaRPr lang="en-US" sz="3200" b="1" dirty="0">
                  <a:solidFill>
                    <a:schemeClr val="tx1"/>
                  </a:solidFill>
                  <a:effectLst>
                    <a:outerShdw blurRad="38100" dist="38100" dir="2700000" algn="tl">
                      <a:srgbClr val="000000">
                        <a:alpha val="43137"/>
                      </a:srgbClr>
                    </a:outerShdw>
                  </a:effectLst>
                </a:endParaRPr>
              </a:p>
            </p:txBody>
          </p:sp>
        </p:grpSp>
        <p:sp>
          <p:nvSpPr>
            <p:cNvPr id="89" name="TextBox 88"/>
            <p:cNvSpPr txBox="1"/>
            <p:nvPr/>
          </p:nvSpPr>
          <p:spPr>
            <a:xfrm>
              <a:off x="5837664" y="5023336"/>
              <a:ext cx="902811" cy="701731"/>
            </a:xfrm>
            <a:prstGeom prst="rect">
              <a:avLst/>
            </a:prstGeom>
            <a:noFill/>
          </p:spPr>
          <p:txBody>
            <a:bodyPr wrap="none" rtlCol="0">
              <a:spAutoFit/>
            </a:bodyPr>
            <a:lstStyle/>
            <a:p>
              <a:pPr>
                <a:buNone/>
              </a:pPr>
              <a:r>
                <a:rPr lang="en-US" sz="1800" b="1" dirty="0" smtClean="0">
                  <a:solidFill>
                    <a:srgbClr val="7030A0"/>
                  </a:solidFill>
                </a:rPr>
                <a:t>End of</a:t>
              </a:r>
            </a:p>
            <a:p>
              <a:pPr>
                <a:buNone/>
              </a:pPr>
              <a:r>
                <a:rPr lang="en-US" sz="1800" b="1" dirty="0" smtClean="0">
                  <a:solidFill>
                    <a:srgbClr val="7030A0"/>
                  </a:solidFill>
                </a:rPr>
                <a:t>study</a:t>
              </a:r>
              <a:endParaRPr lang="en-US" sz="1800" b="1" dirty="0">
                <a:solidFill>
                  <a:srgbClr val="7030A0"/>
                </a:solidFill>
              </a:endParaRPr>
            </a:p>
          </p:txBody>
        </p:sp>
      </p:grpSp>
      <p:sp>
        <p:nvSpPr>
          <p:cNvPr id="91" name="TextBox 90"/>
          <p:cNvSpPr txBox="1"/>
          <p:nvPr/>
        </p:nvSpPr>
        <p:spPr>
          <a:xfrm>
            <a:off x="6892286" y="2492896"/>
            <a:ext cx="1245854" cy="904863"/>
          </a:xfrm>
          <a:prstGeom prst="rect">
            <a:avLst/>
          </a:prstGeom>
          <a:noFill/>
        </p:spPr>
        <p:txBody>
          <a:bodyPr wrap="none" rtlCol="0">
            <a:spAutoFit/>
          </a:bodyPr>
          <a:lstStyle/>
          <a:p>
            <a:pPr algn="ctr">
              <a:buNone/>
            </a:pPr>
            <a:r>
              <a:rPr lang="en-US" sz="2400" b="1" dirty="0" smtClean="0"/>
              <a:t>Before/</a:t>
            </a:r>
          </a:p>
          <a:p>
            <a:pPr algn="ctr">
              <a:buNone/>
            </a:pPr>
            <a:r>
              <a:rPr lang="en-US" sz="2400" b="1" dirty="0" smtClean="0"/>
              <a:t>after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822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82"/>
                                        </p:tgtEl>
                                        <p:attrNameLst>
                                          <p:attrName>style.visibility</p:attrName>
                                        </p:attrNameLst>
                                      </p:cBhvr>
                                      <p:to>
                                        <p:strVal val="visible"/>
                                      </p:to>
                                    </p:set>
                                    <p:animEffect transition="in" filter="fade">
                                      <p:cBhvr>
                                        <p:cTn id="9" dur="3000"/>
                                        <p:tgtEl>
                                          <p:spTgt spid="82"/>
                                        </p:tgtEl>
                                      </p:cBhvr>
                                    </p:animEffect>
                                  </p:childTnLst>
                                </p:cTn>
                              </p:par>
                              <p:par>
                                <p:cTn id="10" presetID="22" presetClass="entr" presetSubtype="1" fill="hold" nodeType="withEffect">
                                  <p:stCondLst>
                                    <p:cond delay="6000"/>
                                  </p:stCondLst>
                                  <p:childTnLst>
                                    <p:set>
                                      <p:cBhvr>
                                        <p:cTn id="11" dur="1" fill="hold">
                                          <p:stCondLst>
                                            <p:cond delay="0"/>
                                          </p:stCondLst>
                                        </p:cTn>
                                        <p:tgtEl>
                                          <p:spTgt spid="75"/>
                                        </p:tgtEl>
                                        <p:attrNameLst>
                                          <p:attrName>style.visibility</p:attrName>
                                        </p:attrNameLst>
                                      </p:cBhvr>
                                      <p:to>
                                        <p:strVal val="visible"/>
                                      </p:to>
                                    </p:set>
                                    <p:animEffect transition="in" filter="wipe(up)">
                                      <p:cBhvr>
                                        <p:cTn id="12" dur="3000"/>
                                        <p:tgtEl>
                                          <p:spTgt spid="75"/>
                                        </p:tgtEl>
                                      </p:cBhvr>
                                    </p:animEffect>
                                  </p:childTnLst>
                                </p:cTn>
                              </p:par>
                              <p:par>
                                <p:cTn id="13" presetID="22" presetClass="entr" presetSubtype="1" fill="hold" nodeType="withEffect">
                                  <p:stCondLst>
                                    <p:cond delay="8000"/>
                                  </p:stCondLst>
                                  <p:childTnLst>
                                    <p:set>
                                      <p:cBhvr>
                                        <p:cTn id="14" dur="1" fill="hold">
                                          <p:stCondLst>
                                            <p:cond delay="0"/>
                                          </p:stCondLst>
                                        </p:cTn>
                                        <p:tgtEl>
                                          <p:spTgt spid="84"/>
                                        </p:tgtEl>
                                        <p:attrNameLst>
                                          <p:attrName>style.visibility</p:attrName>
                                        </p:attrNameLst>
                                      </p:cBhvr>
                                      <p:to>
                                        <p:strVal val="visible"/>
                                      </p:to>
                                    </p:set>
                                    <p:animEffect transition="in" filter="wipe(up)">
                                      <p:cBhvr>
                                        <p:cTn id="15" dur="3000"/>
                                        <p:tgtEl>
                                          <p:spTgt spid="84"/>
                                        </p:tgtEl>
                                      </p:cBhvr>
                                    </p:animEffect>
                                  </p:childTnLst>
                                </p:cTn>
                              </p:par>
                              <p:par>
                                <p:cTn id="16" presetID="10" presetClass="entr" presetSubtype="0" fill="hold" nodeType="withEffect">
                                  <p:stCondLst>
                                    <p:cond delay="8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3000"/>
                                        <p:tgtEl>
                                          <p:spTgt spid="30"/>
                                        </p:tgtEl>
                                      </p:cBhvr>
                                    </p:animEffect>
                                  </p:childTnLst>
                                </p:cTn>
                              </p:par>
                              <p:par>
                                <p:cTn id="19" presetID="22" presetClass="entr" presetSubtype="1" fill="hold" nodeType="withEffect">
                                  <p:stCondLst>
                                    <p:cond delay="10000"/>
                                  </p:stCondLst>
                                  <p:childTnLst>
                                    <p:set>
                                      <p:cBhvr>
                                        <p:cTn id="20" dur="1" fill="hold">
                                          <p:stCondLst>
                                            <p:cond delay="0"/>
                                          </p:stCondLst>
                                        </p:cTn>
                                        <p:tgtEl>
                                          <p:spTgt spid="85"/>
                                        </p:tgtEl>
                                        <p:attrNameLst>
                                          <p:attrName>style.visibility</p:attrName>
                                        </p:attrNameLst>
                                      </p:cBhvr>
                                      <p:to>
                                        <p:strVal val="visible"/>
                                      </p:to>
                                    </p:set>
                                    <p:animEffect transition="in" filter="wipe(up)">
                                      <p:cBhvr>
                                        <p:cTn id="21" dur="3000"/>
                                        <p:tgtEl>
                                          <p:spTgt spid="85"/>
                                        </p:tgtEl>
                                      </p:cBhvr>
                                    </p:animEffect>
                                  </p:childTnLst>
                                </p:cTn>
                              </p:par>
                              <p:par>
                                <p:cTn id="22" presetID="22" presetClass="entr" presetSubtype="1" fill="hold" nodeType="withEffect">
                                  <p:stCondLst>
                                    <p:cond delay="12000"/>
                                  </p:stCondLst>
                                  <p:childTnLst>
                                    <p:set>
                                      <p:cBhvr>
                                        <p:cTn id="23" dur="1" fill="hold">
                                          <p:stCondLst>
                                            <p:cond delay="0"/>
                                          </p:stCondLst>
                                        </p:cTn>
                                        <p:tgtEl>
                                          <p:spTgt spid="86"/>
                                        </p:tgtEl>
                                        <p:attrNameLst>
                                          <p:attrName>style.visibility</p:attrName>
                                        </p:attrNameLst>
                                      </p:cBhvr>
                                      <p:to>
                                        <p:strVal val="visible"/>
                                      </p:to>
                                    </p:set>
                                    <p:animEffect transition="in" filter="wipe(up)">
                                      <p:cBhvr>
                                        <p:cTn id="24" dur="3000"/>
                                        <p:tgtEl>
                                          <p:spTgt spid="86"/>
                                        </p:tgtEl>
                                      </p:cBhvr>
                                    </p:animEffect>
                                  </p:childTnLst>
                                </p:cTn>
                              </p:par>
                              <p:par>
                                <p:cTn id="25" presetID="22" presetClass="entr" presetSubtype="1" fill="hold" nodeType="withEffect">
                                  <p:stCondLst>
                                    <p:cond delay="14000"/>
                                  </p:stCondLst>
                                  <p:childTnLst>
                                    <p:set>
                                      <p:cBhvr>
                                        <p:cTn id="26" dur="1" fill="hold">
                                          <p:stCondLst>
                                            <p:cond delay="0"/>
                                          </p:stCondLst>
                                        </p:cTn>
                                        <p:tgtEl>
                                          <p:spTgt spid="87"/>
                                        </p:tgtEl>
                                        <p:attrNameLst>
                                          <p:attrName>style.visibility</p:attrName>
                                        </p:attrNameLst>
                                      </p:cBhvr>
                                      <p:to>
                                        <p:strVal val="visible"/>
                                      </p:to>
                                    </p:set>
                                    <p:animEffect transition="in" filter="wipe(up)">
                                      <p:cBhvr>
                                        <p:cTn id="27" dur="3000"/>
                                        <p:tgtEl>
                                          <p:spTgt spid="87"/>
                                        </p:tgtEl>
                                      </p:cBhvr>
                                    </p:animEffect>
                                  </p:childTnLst>
                                </p:cTn>
                              </p:par>
                              <p:par>
                                <p:cTn id="28" presetID="22" presetClass="entr" presetSubtype="1" fill="hold" nodeType="withEffect">
                                  <p:stCondLst>
                                    <p:cond delay="16000"/>
                                  </p:stCondLst>
                                  <p:childTnLst>
                                    <p:set>
                                      <p:cBhvr>
                                        <p:cTn id="29" dur="1" fill="hold">
                                          <p:stCondLst>
                                            <p:cond delay="0"/>
                                          </p:stCondLst>
                                        </p:cTn>
                                        <p:tgtEl>
                                          <p:spTgt spid="90"/>
                                        </p:tgtEl>
                                        <p:attrNameLst>
                                          <p:attrName>style.visibility</p:attrName>
                                        </p:attrNameLst>
                                      </p:cBhvr>
                                      <p:to>
                                        <p:strVal val="visible"/>
                                      </p:to>
                                    </p:set>
                                    <p:animEffect transition="in" filter="wipe(up)">
                                      <p:cBhvr>
                                        <p:cTn id="30" dur="3000"/>
                                        <p:tgtEl>
                                          <p:spTgt spid="90"/>
                                        </p:tgtEl>
                                      </p:cBhvr>
                                    </p:animEffect>
                                  </p:childTnLst>
                                </p:cTn>
                              </p:par>
                              <p:par>
                                <p:cTn id="31" presetID="10" presetClass="entr" presetSubtype="0" fill="hold" nodeType="withEffect">
                                  <p:stCondLst>
                                    <p:cond delay="1800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2000"/>
                                        <p:tgtEl>
                                          <p:spTgt spid="74"/>
                                        </p:tgtEl>
                                      </p:cBhvr>
                                    </p:animEffect>
                                  </p:childTnLst>
                                </p:cTn>
                              </p:par>
                              <p:par>
                                <p:cTn id="34" presetID="10" presetClass="entr" presetSubtype="0" fill="hold" nodeType="withEffect">
                                  <p:stCondLst>
                                    <p:cond delay="2000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3000"/>
                                        <p:tgtEl>
                                          <p:spTgt spid="78"/>
                                        </p:tgtEl>
                                      </p:cBhvr>
                                    </p:animEffect>
                                  </p:childTnLst>
                                </p:cTn>
                              </p:par>
                              <p:par>
                                <p:cTn id="37" presetID="10" presetClass="entr" presetSubtype="0" fill="hold" grpId="0" nodeType="withEffect">
                                  <p:stCondLst>
                                    <p:cond delay="2200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3000"/>
                                        <p:tgtEl>
                                          <p:spTgt spid="91"/>
                                        </p:tgtEl>
                                      </p:cBhvr>
                                    </p:animEffect>
                                  </p:childTnLst>
                                </p:cTn>
                              </p:par>
                              <p:par>
                                <p:cTn id="40" presetID="10" presetClass="entr" presetSubtype="0" fill="hold" grpId="0" nodeType="withEffect">
                                  <p:stCondLst>
                                    <p:cond delay="2400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3" fill="hold" display="0">
                  <p:stCondLst>
                    <p:cond delay="indefinite"/>
                  </p:stCondLst>
                  <p:endCondLst>
                    <p:cond evt="onStopAudio" delay="0">
                      <p:tgtEl>
                        <p:sldTgt/>
                      </p:tgtEl>
                    </p:cond>
                  </p:endCondLst>
                </p:cTn>
                <p:tgtEl>
                  <p:spTgt spid="3"/>
                </p:tgtEl>
              </p:cMediaNode>
            </p:audio>
          </p:childTnLst>
        </p:cTn>
      </p:par>
    </p:tnLst>
    <p:bldLst>
      <p:bldP spid="73" grpId="0"/>
      <p:bldP spid="91"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sp>
        <p:nvSpPr>
          <p:cNvPr id="11" name="TextBox 10"/>
          <p:cNvSpPr txBox="1"/>
          <p:nvPr/>
        </p:nvSpPr>
        <p:spPr>
          <a:xfrm>
            <a:off x="827584" y="836713"/>
            <a:ext cx="6062251" cy="646331"/>
          </a:xfrm>
          <a:prstGeom prst="rect">
            <a:avLst/>
          </a:prstGeom>
          <a:noFill/>
        </p:spPr>
        <p:txBody>
          <a:bodyPr wrap="square" rtlCol="0">
            <a:spAutoFit/>
          </a:bodyPr>
          <a:lstStyle/>
          <a:p>
            <a:pPr>
              <a:buNone/>
            </a:pPr>
            <a:r>
              <a:rPr lang="en-US" sz="3600" dirty="0" smtClean="0">
                <a:solidFill>
                  <a:schemeClr val="tx1"/>
                </a:solidFill>
              </a:rPr>
              <a:t>Physicians Health Study</a:t>
            </a:r>
          </a:p>
        </p:txBody>
      </p:sp>
      <p:sp>
        <p:nvSpPr>
          <p:cNvPr id="12" name="TextBox 11"/>
          <p:cNvSpPr txBox="1"/>
          <p:nvPr/>
        </p:nvSpPr>
        <p:spPr>
          <a:xfrm>
            <a:off x="827584" y="1628800"/>
            <a:ext cx="7502411" cy="1532727"/>
          </a:xfrm>
          <a:prstGeom prst="rect">
            <a:avLst/>
          </a:prstGeom>
          <a:noFill/>
        </p:spPr>
        <p:txBody>
          <a:bodyPr wrap="square" rtlCol="0">
            <a:spAutoFit/>
          </a:bodyPr>
          <a:lstStyle/>
          <a:p>
            <a:pPr marL="514350" indent="-514350">
              <a:buFont typeface="Wingdings" pitchFamily="2" charset="2"/>
              <a:buChar char="§"/>
            </a:pPr>
            <a:r>
              <a:rPr lang="en-US" sz="3200" dirty="0" smtClean="0">
                <a:solidFill>
                  <a:srgbClr val="008080"/>
                </a:solidFill>
              </a:rPr>
              <a:t>22,071 physicians – </a:t>
            </a:r>
            <a:endParaRPr lang="en-US" sz="2800" dirty="0" smtClean="0">
              <a:solidFill>
                <a:srgbClr val="008080"/>
              </a:solidFill>
            </a:endParaRPr>
          </a:p>
          <a:p>
            <a:pPr marL="514350" indent="-514350">
              <a:buNone/>
            </a:pPr>
            <a:r>
              <a:rPr lang="en-US" sz="2800" dirty="0">
                <a:solidFill>
                  <a:schemeClr val="tx1"/>
                </a:solidFill>
              </a:rPr>
              <a:t>	</a:t>
            </a:r>
            <a:r>
              <a:rPr lang="en-US" sz="2800" dirty="0" smtClean="0">
                <a:solidFill>
                  <a:schemeClr val="tx1"/>
                </a:solidFill>
              </a:rPr>
              <a:t>randomized to Aspirin and/or </a:t>
            </a:r>
            <a:r>
              <a:rPr lang="el-GR" sz="2800" dirty="0" smtClean="0">
                <a:solidFill>
                  <a:schemeClr val="tx1"/>
                </a:solidFill>
              </a:rPr>
              <a:t>β</a:t>
            </a:r>
            <a:r>
              <a:rPr lang="en-US" sz="2800" dirty="0" smtClean="0">
                <a:solidFill>
                  <a:schemeClr val="tx1"/>
                </a:solidFill>
              </a:rPr>
              <a:t>-carotene or placebo</a:t>
            </a:r>
            <a:endParaRPr lang="en-US" sz="2800" dirty="0">
              <a:solidFill>
                <a:schemeClr val="tx1"/>
              </a:solidFill>
            </a:endParaRPr>
          </a:p>
        </p:txBody>
      </p:sp>
      <p:sp>
        <p:nvSpPr>
          <p:cNvPr id="13" name="TextBox 12"/>
          <p:cNvSpPr txBox="1"/>
          <p:nvPr/>
        </p:nvSpPr>
        <p:spPr>
          <a:xfrm>
            <a:off x="827584" y="3212976"/>
            <a:ext cx="7502411" cy="584775"/>
          </a:xfrm>
          <a:prstGeom prst="rect">
            <a:avLst/>
          </a:prstGeom>
          <a:noFill/>
        </p:spPr>
        <p:txBody>
          <a:bodyPr wrap="square" rtlCol="0">
            <a:spAutoFit/>
          </a:bodyPr>
          <a:lstStyle/>
          <a:p>
            <a:pPr marL="514350" indent="-514350">
              <a:buFont typeface="Wingdings" pitchFamily="2" charset="2"/>
              <a:buChar char="§"/>
            </a:pPr>
            <a:r>
              <a:rPr lang="en-US" sz="3200" dirty="0" smtClean="0">
                <a:solidFill>
                  <a:srgbClr val="008080"/>
                </a:solidFill>
              </a:rPr>
              <a:t>Aspirin – </a:t>
            </a:r>
            <a:endParaRPr lang="en-US" sz="2800" dirty="0">
              <a:solidFill>
                <a:srgbClr val="008080"/>
              </a:solidFill>
            </a:endParaRPr>
          </a:p>
        </p:txBody>
      </p:sp>
      <p:sp>
        <p:nvSpPr>
          <p:cNvPr id="14" name="TextBox 13"/>
          <p:cNvSpPr txBox="1"/>
          <p:nvPr/>
        </p:nvSpPr>
        <p:spPr>
          <a:xfrm>
            <a:off x="1331640" y="3791596"/>
            <a:ext cx="7502411" cy="523220"/>
          </a:xfrm>
          <a:prstGeom prst="rect">
            <a:avLst/>
          </a:prstGeom>
          <a:noFill/>
        </p:spPr>
        <p:txBody>
          <a:bodyPr wrap="square" rtlCol="0">
            <a:spAutoFit/>
          </a:bodyPr>
          <a:lstStyle/>
          <a:p>
            <a:pPr marL="514350" indent="-514350">
              <a:buFont typeface="Arial" pitchFamily="34" charset="0"/>
              <a:buChar char="•"/>
            </a:pPr>
            <a:r>
              <a:rPr lang="en-US" sz="2800" dirty="0" smtClean="0">
                <a:solidFill>
                  <a:srgbClr val="0070C0"/>
                </a:solidFill>
              </a:rPr>
              <a:t>For primary prevention of CHD</a:t>
            </a:r>
            <a:endParaRPr lang="en-US" sz="2800" dirty="0">
              <a:solidFill>
                <a:srgbClr val="0070C0"/>
              </a:solidFill>
            </a:endParaRPr>
          </a:p>
        </p:txBody>
      </p:sp>
      <p:sp>
        <p:nvSpPr>
          <p:cNvPr id="15" name="TextBox 14"/>
          <p:cNvSpPr txBox="1"/>
          <p:nvPr/>
        </p:nvSpPr>
        <p:spPr>
          <a:xfrm>
            <a:off x="1331640" y="4994012"/>
            <a:ext cx="7812360" cy="523220"/>
          </a:xfrm>
          <a:prstGeom prst="rect">
            <a:avLst/>
          </a:prstGeom>
          <a:noFill/>
        </p:spPr>
        <p:txBody>
          <a:bodyPr wrap="square" rtlCol="0">
            <a:spAutoFit/>
          </a:bodyPr>
          <a:lstStyle/>
          <a:p>
            <a:pPr marL="514350" indent="-514350">
              <a:buFont typeface="Arial" pitchFamily="34" charset="0"/>
              <a:buChar char="•"/>
            </a:pPr>
            <a:r>
              <a:rPr lang="en-US" sz="2800" dirty="0" smtClean="0">
                <a:solidFill>
                  <a:srgbClr val="0070C0"/>
                </a:solidFill>
              </a:rPr>
              <a:t>For primary prevention of lung cancer</a:t>
            </a:r>
            <a:endParaRPr lang="en-US" sz="2800" dirty="0">
              <a:solidFill>
                <a:srgbClr val="0070C0"/>
              </a:solidFill>
            </a:endParaRPr>
          </a:p>
        </p:txBody>
      </p:sp>
      <p:sp>
        <p:nvSpPr>
          <p:cNvPr id="9" name="TextBox 8"/>
          <p:cNvSpPr txBox="1"/>
          <p:nvPr/>
        </p:nvSpPr>
        <p:spPr>
          <a:xfrm>
            <a:off x="827584" y="4428401"/>
            <a:ext cx="7502411" cy="584775"/>
          </a:xfrm>
          <a:prstGeom prst="rect">
            <a:avLst/>
          </a:prstGeom>
          <a:noFill/>
        </p:spPr>
        <p:txBody>
          <a:bodyPr wrap="square" rtlCol="0">
            <a:spAutoFit/>
          </a:bodyPr>
          <a:lstStyle/>
          <a:p>
            <a:pPr marL="514350" indent="-514350">
              <a:buFont typeface="Wingdings" pitchFamily="2" charset="2"/>
              <a:buChar char="§"/>
            </a:pPr>
            <a:r>
              <a:rPr lang="el-GR" sz="3200" dirty="0" smtClean="0">
                <a:solidFill>
                  <a:srgbClr val="008080"/>
                </a:solidFill>
              </a:rPr>
              <a:t>β</a:t>
            </a:r>
            <a:r>
              <a:rPr lang="en-US" sz="3200" dirty="0" smtClean="0">
                <a:solidFill>
                  <a:srgbClr val="008080"/>
                </a:solidFill>
              </a:rPr>
              <a:t>-carotene – </a:t>
            </a:r>
            <a:endParaRPr lang="en-US" sz="2800" dirty="0">
              <a:solidFill>
                <a:srgbClr val="008080"/>
              </a:solidFill>
            </a:endParaRPr>
          </a:p>
        </p:txBody>
      </p:sp>
      <p:sp>
        <p:nvSpPr>
          <p:cNvPr id="10" name="TextBox 9"/>
          <p:cNvSpPr txBox="1"/>
          <p:nvPr/>
        </p:nvSpPr>
        <p:spPr>
          <a:xfrm>
            <a:off x="611560" y="6582544"/>
            <a:ext cx="2973891" cy="230832"/>
          </a:xfrm>
          <a:prstGeom prst="rect">
            <a:avLst/>
          </a:prstGeom>
          <a:noFill/>
        </p:spPr>
        <p:txBody>
          <a:bodyPr wrap="none" rtlCol="0">
            <a:spAutoFit/>
          </a:bodyPr>
          <a:lstStyle/>
          <a:p>
            <a:pPr>
              <a:buNone/>
            </a:pPr>
            <a:r>
              <a:rPr lang="en-US" sz="900" dirty="0" err="1" smtClean="0"/>
              <a:t>Hennekens</a:t>
            </a:r>
            <a:r>
              <a:rPr lang="en-US" sz="900" dirty="0" smtClean="0"/>
              <a:t> CH, et al. N </a:t>
            </a:r>
            <a:r>
              <a:rPr lang="en-US" sz="900" dirty="0" err="1" smtClean="0"/>
              <a:t>Engl</a:t>
            </a:r>
            <a:r>
              <a:rPr lang="en-US" sz="900" dirty="0" smtClean="0"/>
              <a:t> J Med 1980;303:1038-41</a:t>
            </a:r>
            <a:endParaRPr lang="en-US" sz="9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448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aphicFrame>
        <p:nvGraphicFramePr>
          <p:cNvPr id="97" name="Table 96"/>
          <p:cNvGraphicFramePr>
            <a:graphicFrameLocks noGrp="1"/>
          </p:cNvGraphicFramePr>
          <p:nvPr/>
        </p:nvGraphicFramePr>
        <p:xfrm>
          <a:off x="3635896" y="2102376"/>
          <a:ext cx="4608512" cy="2952328"/>
        </p:xfrm>
        <a:graphic>
          <a:graphicData uri="http://schemas.openxmlformats.org/drawingml/2006/table">
            <a:tbl>
              <a:tblPr firstRow="1" bandRow="1">
                <a:tableStyleId>{5940675A-B579-460E-94D1-54222C63F5DA}</a:tableStyleId>
              </a:tblPr>
              <a:tblGrid>
                <a:gridCol w="2304256"/>
                <a:gridCol w="2304256"/>
              </a:tblGrid>
              <a:tr h="1476164">
                <a:tc>
                  <a:txBody>
                    <a:bodyPr/>
                    <a:lstStyle/>
                    <a:p>
                      <a:pPr algn="ctr"/>
                      <a:r>
                        <a:rPr lang="en-US" sz="2800" b="1" dirty="0" smtClean="0">
                          <a:solidFill>
                            <a:srgbClr val="0070C0"/>
                          </a:solidFill>
                          <a:latin typeface="Arial" pitchFamily="34" charset="0"/>
                          <a:cs typeface="Arial" pitchFamily="34" charset="0"/>
                        </a:rPr>
                        <a:t>Aspirin </a:t>
                      </a:r>
                      <a:r>
                        <a:rPr lang="en-US" sz="2800" b="1" dirty="0" smtClean="0">
                          <a:latin typeface="Arial" pitchFamily="34" charset="0"/>
                          <a:cs typeface="Arial" pitchFamily="34" charset="0"/>
                        </a:rPr>
                        <a:t>+ </a:t>
                      </a:r>
                    </a:p>
                    <a:p>
                      <a:pPr algn="ctr"/>
                      <a:r>
                        <a:rPr lang="el-GR" sz="2800" b="1" dirty="0" smtClean="0">
                          <a:solidFill>
                            <a:srgbClr val="FF0000"/>
                          </a:solidFill>
                          <a:latin typeface="Arial" pitchFamily="34" charset="0"/>
                          <a:cs typeface="Arial" pitchFamily="34" charset="0"/>
                        </a:rPr>
                        <a:t>β</a:t>
                      </a:r>
                      <a:r>
                        <a:rPr lang="en-US" sz="2800" b="1" dirty="0" smtClean="0">
                          <a:solidFill>
                            <a:srgbClr val="FF0000"/>
                          </a:solidFill>
                          <a:latin typeface="Arial" pitchFamily="34" charset="0"/>
                          <a:cs typeface="Arial" pitchFamily="34" charset="0"/>
                        </a:rPr>
                        <a:t>-carotene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b="1" dirty="0" smtClean="0">
                          <a:solidFill>
                            <a:srgbClr val="FF0000"/>
                          </a:solidFill>
                          <a:latin typeface="Arial" pitchFamily="34" charset="0"/>
                          <a:cs typeface="Arial" pitchFamily="34" charset="0"/>
                        </a:rPr>
                        <a:t>β</a:t>
                      </a:r>
                      <a:r>
                        <a:rPr lang="en-US" sz="2800" b="1" dirty="0" smtClean="0">
                          <a:solidFill>
                            <a:srgbClr val="FF0000"/>
                          </a:solidFill>
                          <a:latin typeface="Arial" pitchFamily="34" charset="0"/>
                          <a:cs typeface="Arial" pitchFamily="34" charset="0"/>
                        </a:rPr>
                        <a:t>-carotene</a:t>
                      </a:r>
                    </a:p>
                    <a:p>
                      <a:pPr algn="ctr"/>
                      <a:r>
                        <a:rPr lang="en-US" sz="2800" b="1" dirty="0" smtClean="0">
                          <a:solidFill>
                            <a:srgbClr val="008080"/>
                          </a:solidFill>
                          <a:latin typeface="Arial" pitchFamily="34" charset="0"/>
                          <a:cs typeface="Arial" pitchFamily="34" charset="0"/>
                        </a:rPr>
                        <a:t> </a:t>
                      </a:r>
                      <a:r>
                        <a:rPr lang="en-US" sz="2800" b="1" dirty="0" smtClean="0">
                          <a:latin typeface="Arial" pitchFamily="34" charset="0"/>
                          <a:cs typeface="Arial" pitchFamily="34" charset="0"/>
                        </a:rPr>
                        <a:t>only</a:t>
                      </a:r>
                    </a:p>
                  </a:txBody>
                  <a:tcPr anchor="ctr"/>
                </a:tc>
              </a:tr>
              <a:tr h="1476164">
                <a:tc>
                  <a:txBody>
                    <a:bodyPr/>
                    <a:lstStyle/>
                    <a:p>
                      <a:pPr algn="ctr"/>
                      <a:r>
                        <a:rPr lang="en-US" sz="2800" b="1" dirty="0" smtClean="0">
                          <a:solidFill>
                            <a:srgbClr val="0070C0"/>
                          </a:solidFill>
                          <a:latin typeface="Arial" pitchFamily="34" charset="0"/>
                          <a:cs typeface="Arial" pitchFamily="34" charset="0"/>
                        </a:rPr>
                        <a:t>Aspirin</a:t>
                      </a:r>
                      <a:r>
                        <a:rPr lang="en-US" sz="2800" b="1" dirty="0" smtClean="0">
                          <a:latin typeface="Arial" pitchFamily="34" charset="0"/>
                          <a:cs typeface="Arial" pitchFamily="34" charset="0"/>
                        </a:rPr>
                        <a:t> only</a:t>
                      </a:r>
                    </a:p>
                  </a:txBody>
                  <a:tcPr anchor="ctr"/>
                </a:tc>
                <a:tc>
                  <a:txBody>
                    <a:bodyPr/>
                    <a:lstStyle/>
                    <a:p>
                      <a:pPr algn="ctr"/>
                      <a:r>
                        <a:rPr lang="en-US" sz="2400" b="1" dirty="0" smtClean="0">
                          <a:latin typeface="Arial" pitchFamily="34" charset="0"/>
                          <a:cs typeface="Arial" pitchFamily="34" charset="0"/>
                        </a:rPr>
                        <a:t>No Aspirin or </a:t>
                      </a:r>
                      <a:r>
                        <a:rPr lang="el-GR" sz="2400" b="1" dirty="0" smtClean="0">
                          <a:latin typeface="Arial" pitchFamily="34" charset="0"/>
                          <a:cs typeface="Arial" pitchFamily="34" charset="0"/>
                        </a:rPr>
                        <a:t>β</a:t>
                      </a:r>
                      <a:r>
                        <a:rPr lang="en-US" sz="2400" b="1" dirty="0" smtClean="0">
                          <a:latin typeface="Arial" pitchFamily="34" charset="0"/>
                          <a:cs typeface="Arial" pitchFamily="34" charset="0"/>
                        </a:rPr>
                        <a:t>-carotene</a:t>
                      </a:r>
                    </a:p>
                  </a:txBody>
                  <a:tcPr anchor="ctr"/>
                </a:tc>
              </a:tr>
            </a:tbl>
          </a:graphicData>
        </a:graphic>
      </p:graphicFrame>
      <p:grpSp>
        <p:nvGrpSpPr>
          <p:cNvPr id="2" name="Group 103"/>
          <p:cNvGrpSpPr/>
          <p:nvPr/>
        </p:nvGrpSpPr>
        <p:grpSpPr>
          <a:xfrm>
            <a:off x="395536" y="1052736"/>
            <a:ext cx="6754198" cy="3617530"/>
            <a:chOff x="395536" y="1537921"/>
            <a:chExt cx="6754198" cy="3617530"/>
          </a:xfrm>
        </p:grpSpPr>
        <p:sp>
          <p:nvSpPr>
            <p:cNvPr id="98" name="TextBox 97"/>
            <p:cNvSpPr txBox="1"/>
            <p:nvPr/>
          </p:nvSpPr>
          <p:spPr>
            <a:xfrm>
              <a:off x="5135328" y="1537921"/>
              <a:ext cx="1596912" cy="584775"/>
            </a:xfrm>
            <a:prstGeom prst="rect">
              <a:avLst/>
            </a:prstGeom>
            <a:noFill/>
          </p:spPr>
          <p:txBody>
            <a:bodyPr wrap="none" rtlCol="0">
              <a:spAutoFit/>
            </a:bodyPr>
            <a:lstStyle/>
            <a:p>
              <a:pPr>
                <a:buNone/>
              </a:pPr>
              <a:r>
                <a:rPr lang="en-US" sz="3200" b="1" dirty="0" smtClean="0">
                  <a:solidFill>
                    <a:srgbClr val="0070C0"/>
                  </a:solidFill>
                </a:rPr>
                <a:t>Aspirin</a:t>
              </a:r>
              <a:endParaRPr lang="en-US" sz="3200" b="1" dirty="0">
                <a:solidFill>
                  <a:srgbClr val="0070C0"/>
                </a:solidFill>
              </a:endParaRPr>
            </a:p>
          </p:txBody>
        </p:sp>
        <p:sp>
          <p:nvSpPr>
            <p:cNvPr id="99" name="TextBox 98"/>
            <p:cNvSpPr txBox="1"/>
            <p:nvPr/>
          </p:nvSpPr>
          <p:spPr>
            <a:xfrm>
              <a:off x="395536" y="3708321"/>
              <a:ext cx="2278188" cy="584775"/>
            </a:xfrm>
            <a:prstGeom prst="rect">
              <a:avLst/>
            </a:prstGeom>
            <a:noFill/>
          </p:spPr>
          <p:txBody>
            <a:bodyPr wrap="none" rtlCol="0">
              <a:spAutoFit/>
            </a:bodyPr>
            <a:lstStyle/>
            <a:p>
              <a:pPr>
                <a:buNone/>
              </a:pPr>
              <a:r>
                <a:rPr lang="el-GR" sz="3200" b="1" dirty="0" smtClean="0">
                  <a:solidFill>
                    <a:srgbClr val="FF0000"/>
                  </a:solidFill>
                </a:rPr>
                <a:t>β</a:t>
              </a:r>
              <a:r>
                <a:rPr lang="en-US" sz="3200" b="1" dirty="0" smtClean="0">
                  <a:solidFill>
                    <a:srgbClr val="FF0000"/>
                  </a:solidFill>
                </a:rPr>
                <a:t>-carotene</a:t>
              </a:r>
              <a:endParaRPr lang="en-US" sz="3200" b="1" dirty="0">
                <a:solidFill>
                  <a:srgbClr val="FF0000"/>
                </a:solidFill>
              </a:endParaRPr>
            </a:p>
          </p:txBody>
        </p:sp>
        <p:sp>
          <p:nvSpPr>
            <p:cNvPr id="100" name="TextBox 99"/>
            <p:cNvSpPr txBox="1"/>
            <p:nvPr/>
          </p:nvSpPr>
          <p:spPr>
            <a:xfrm>
              <a:off x="4520312" y="1988840"/>
              <a:ext cx="453970" cy="646331"/>
            </a:xfrm>
            <a:prstGeom prst="rect">
              <a:avLst/>
            </a:prstGeom>
            <a:noFill/>
          </p:spPr>
          <p:txBody>
            <a:bodyPr wrap="none" rtlCol="0">
              <a:spAutoFit/>
            </a:bodyPr>
            <a:lstStyle/>
            <a:p>
              <a:pPr>
                <a:buNone/>
              </a:pPr>
              <a:r>
                <a:rPr lang="en-US" sz="3600" b="1" dirty="0" smtClean="0"/>
                <a:t>+</a:t>
              </a:r>
              <a:endParaRPr lang="en-US" sz="3600" b="1" dirty="0"/>
            </a:p>
          </p:txBody>
        </p:sp>
        <p:sp>
          <p:nvSpPr>
            <p:cNvPr id="101" name="TextBox 100"/>
            <p:cNvSpPr txBox="1"/>
            <p:nvPr/>
          </p:nvSpPr>
          <p:spPr>
            <a:xfrm>
              <a:off x="6811180" y="198884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2" name="TextBox 101"/>
            <p:cNvSpPr txBox="1"/>
            <p:nvPr/>
          </p:nvSpPr>
          <p:spPr>
            <a:xfrm>
              <a:off x="3131840" y="450912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3" name="TextBox 102"/>
            <p:cNvSpPr txBox="1"/>
            <p:nvPr/>
          </p:nvSpPr>
          <p:spPr>
            <a:xfrm>
              <a:off x="3131840" y="2988241"/>
              <a:ext cx="453970" cy="646331"/>
            </a:xfrm>
            <a:prstGeom prst="rect">
              <a:avLst/>
            </a:prstGeom>
            <a:noFill/>
          </p:spPr>
          <p:txBody>
            <a:bodyPr wrap="none" rtlCol="0">
              <a:spAutoFit/>
            </a:bodyPr>
            <a:lstStyle/>
            <a:p>
              <a:pPr>
                <a:buNone/>
              </a:pPr>
              <a:r>
                <a:rPr lang="en-US" sz="3600" b="1" dirty="0" smtClean="0"/>
                <a:t>+</a:t>
              </a:r>
              <a:endParaRPr lang="en-US" sz="3600" b="1" dirty="0"/>
            </a:p>
          </p:txBody>
        </p:sp>
      </p:grpSp>
      <p:grpSp>
        <p:nvGrpSpPr>
          <p:cNvPr id="11" name="Group 10"/>
          <p:cNvGrpSpPr/>
          <p:nvPr/>
        </p:nvGrpSpPr>
        <p:grpSpPr>
          <a:xfrm>
            <a:off x="5586478" y="3120648"/>
            <a:ext cx="753270" cy="874256"/>
            <a:chOff x="5586478" y="3120648"/>
            <a:chExt cx="753270" cy="874256"/>
          </a:xfrm>
        </p:grpSpPr>
        <p:sp>
          <p:nvSpPr>
            <p:cNvPr id="12" name="TextBox 11"/>
            <p:cNvSpPr txBox="1"/>
            <p:nvPr/>
          </p:nvSpPr>
          <p:spPr>
            <a:xfrm>
              <a:off x="5586478" y="3121804"/>
              <a:ext cx="385042" cy="523220"/>
            </a:xfrm>
            <a:prstGeom prst="rect">
              <a:avLst/>
            </a:prstGeom>
            <a:noFill/>
          </p:spPr>
          <p:txBody>
            <a:bodyPr wrap="none" rtlCol="0">
              <a:spAutoFit/>
            </a:bodyPr>
            <a:lstStyle/>
            <a:p>
              <a:pPr>
                <a:buNone/>
              </a:pPr>
              <a:r>
                <a:rPr lang="en-US" sz="2800" b="1" dirty="0" smtClean="0">
                  <a:solidFill>
                    <a:srgbClr val="00B050"/>
                  </a:solidFill>
                </a:rPr>
                <a:t>a</a:t>
              </a:r>
              <a:endParaRPr lang="en-US" sz="2800" b="1" dirty="0">
                <a:solidFill>
                  <a:srgbClr val="00B050"/>
                </a:solidFill>
              </a:endParaRPr>
            </a:p>
          </p:txBody>
        </p:sp>
        <p:sp>
          <p:nvSpPr>
            <p:cNvPr id="13" name="TextBox 12"/>
            <p:cNvSpPr txBox="1"/>
            <p:nvPr/>
          </p:nvSpPr>
          <p:spPr>
            <a:xfrm>
              <a:off x="5915150" y="3120648"/>
              <a:ext cx="404278" cy="523220"/>
            </a:xfrm>
            <a:prstGeom prst="rect">
              <a:avLst/>
            </a:prstGeom>
            <a:noFill/>
          </p:spPr>
          <p:txBody>
            <a:bodyPr wrap="none" rtlCol="0">
              <a:spAutoFit/>
            </a:bodyPr>
            <a:lstStyle/>
            <a:p>
              <a:pPr>
                <a:buNone/>
              </a:pPr>
              <a:r>
                <a:rPr lang="en-US" sz="2800" b="1" dirty="0" smtClean="0">
                  <a:solidFill>
                    <a:srgbClr val="00B050"/>
                  </a:solidFill>
                </a:rPr>
                <a:t>b</a:t>
              </a:r>
              <a:endParaRPr lang="en-US" sz="2800" b="1" dirty="0">
                <a:solidFill>
                  <a:srgbClr val="00B050"/>
                </a:solidFill>
              </a:endParaRPr>
            </a:p>
          </p:txBody>
        </p:sp>
        <p:sp>
          <p:nvSpPr>
            <p:cNvPr id="14" name="TextBox 13"/>
            <p:cNvSpPr txBox="1"/>
            <p:nvPr/>
          </p:nvSpPr>
          <p:spPr>
            <a:xfrm>
              <a:off x="5596638" y="3469640"/>
              <a:ext cx="385042" cy="523220"/>
            </a:xfrm>
            <a:prstGeom prst="rect">
              <a:avLst/>
            </a:prstGeom>
            <a:noFill/>
          </p:spPr>
          <p:txBody>
            <a:bodyPr wrap="none" rtlCol="0">
              <a:spAutoFit/>
            </a:bodyPr>
            <a:lstStyle/>
            <a:p>
              <a:pPr>
                <a:buNone/>
              </a:pPr>
              <a:r>
                <a:rPr lang="en-US" sz="2800" b="1" dirty="0" smtClean="0">
                  <a:solidFill>
                    <a:srgbClr val="00B050"/>
                  </a:solidFill>
                </a:rPr>
                <a:t>c</a:t>
              </a:r>
              <a:endParaRPr lang="en-US" sz="2800" b="1" dirty="0">
                <a:solidFill>
                  <a:srgbClr val="00B050"/>
                </a:solidFill>
              </a:endParaRPr>
            </a:p>
          </p:txBody>
        </p:sp>
        <p:sp>
          <p:nvSpPr>
            <p:cNvPr id="15" name="TextBox 14"/>
            <p:cNvSpPr txBox="1"/>
            <p:nvPr/>
          </p:nvSpPr>
          <p:spPr>
            <a:xfrm>
              <a:off x="5935470" y="3471684"/>
              <a:ext cx="404278" cy="523220"/>
            </a:xfrm>
            <a:prstGeom prst="rect">
              <a:avLst/>
            </a:prstGeom>
            <a:noFill/>
          </p:spPr>
          <p:txBody>
            <a:bodyPr wrap="none" rtlCol="0">
              <a:spAutoFit/>
            </a:bodyPr>
            <a:lstStyle/>
            <a:p>
              <a:pPr>
                <a:buNone/>
              </a:pPr>
              <a:r>
                <a:rPr lang="en-US" sz="2800" b="1" dirty="0" smtClean="0">
                  <a:solidFill>
                    <a:srgbClr val="00B050"/>
                  </a:solidFill>
                </a:rPr>
                <a:t>d</a:t>
              </a:r>
              <a:endParaRPr lang="en-US" sz="2800" b="1" dirty="0">
                <a:solidFill>
                  <a:srgbClr val="00B050"/>
                </a:solidFill>
              </a:endParaRPr>
            </a:p>
          </p:txBody>
        </p:sp>
      </p:grpSp>
      <p:grpSp>
        <p:nvGrpSpPr>
          <p:cNvPr id="16" name="Group 15"/>
          <p:cNvGrpSpPr/>
          <p:nvPr/>
        </p:nvGrpSpPr>
        <p:grpSpPr>
          <a:xfrm>
            <a:off x="4347204" y="3243456"/>
            <a:ext cx="3181484" cy="2211060"/>
            <a:chOff x="4347204" y="3243456"/>
            <a:chExt cx="3181484" cy="2211060"/>
          </a:xfrm>
        </p:grpSpPr>
        <p:sp>
          <p:nvSpPr>
            <p:cNvPr id="17" name="TextBox 16"/>
            <p:cNvSpPr txBox="1"/>
            <p:nvPr/>
          </p:nvSpPr>
          <p:spPr>
            <a:xfrm>
              <a:off x="4347204" y="5085184"/>
              <a:ext cx="872868" cy="369332"/>
            </a:xfrm>
            <a:prstGeom prst="rect">
              <a:avLst/>
            </a:prstGeom>
            <a:noFill/>
          </p:spPr>
          <p:txBody>
            <a:bodyPr wrap="square" rtlCol="0">
              <a:spAutoFit/>
            </a:bodyPr>
            <a:lstStyle/>
            <a:p>
              <a:pPr>
                <a:buNone/>
              </a:pPr>
              <a:r>
                <a:rPr lang="en-US" sz="1800" b="1" dirty="0" smtClean="0">
                  <a:solidFill>
                    <a:srgbClr val="0070C0"/>
                  </a:solidFill>
                </a:rPr>
                <a:t>11,037</a:t>
              </a:r>
              <a:endParaRPr lang="en-US" sz="1800" b="1" dirty="0">
                <a:solidFill>
                  <a:srgbClr val="0070C0"/>
                </a:solidFill>
              </a:endParaRPr>
            </a:p>
          </p:txBody>
        </p:sp>
        <p:sp>
          <p:nvSpPr>
            <p:cNvPr id="18" name="TextBox 17"/>
            <p:cNvSpPr txBox="1"/>
            <p:nvPr/>
          </p:nvSpPr>
          <p:spPr>
            <a:xfrm>
              <a:off x="6651460" y="5085184"/>
              <a:ext cx="877228" cy="369332"/>
            </a:xfrm>
            <a:prstGeom prst="rect">
              <a:avLst/>
            </a:prstGeom>
            <a:noFill/>
          </p:spPr>
          <p:txBody>
            <a:bodyPr wrap="none" rtlCol="0">
              <a:spAutoFit/>
            </a:bodyPr>
            <a:lstStyle/>
            <a:p>
              <a:pPr>
                <a:buNone/>
              </a:pPr>
              <a:r>
                <a:rPr lang="en-US" sz="1800" b="1" dirty="0" smtClean="0">
                  <a:solidFill>
                    <a:srgbClr val="0070C0"/>
                  </a:solidFill>
                </a:rPr>
                <a:t>11,034</a:t>
              </a:r>
              <a:endParaRPr lang="en-US" sz="1800" b="1" dirty="0">
                <a:solidFill>
                  <a:srgbClr val="0070C0"/>
                </a:solidFill>
              </a:endParaRPr>
            </a:p>
          </p:txBody>
        </p:sp>
        <p:sp>
          <p:nvSpPr>
            <p:cNvPr id="19" name="TextBox 18"/>
            <p:cNvSpPr txBox="1"/>
            <p:nvPr/>
          </p:nvSpPr>
          <p:spPr>
            <a:xfrm>
              <a:off x="4478645" y="3243456"/>
              <a:ext cx="761747" cy="369332"/>
            </a:xfrm>
            <a:prstGeom prst="rect">
              <a:avLst/>
            </a:prstGeom>
            <a:noFill/>
          </p:spPr>
          <p:txBody>
            <a:bodyPr wrap="none" rtlCol="0">
              <a:spAutoFit/>
            </a:bodyPr>
            <a:lstStyle/>
            <a:p>
              <a:pPr>
                <a:buNone/>
              </a:pPr>
              <a:r>
                <a:rPr lang="en-US" sz="1800" b="1" dirty="0" smtClean="0">
                  <a:solidFill>
                    <a:schemeClr val="tx1"/>
                  </a:solidFill>
                </a:rPr>
                <a:t>5,517</a:t>
              </a:r>
              <a:endParaRPr lang="en-US" sz="1800" b="1" dirty="0">
                <a:solidFill>
                  <a:schemeClr val="tx1"/>
                </a:solidFill>
              </a:endParaRPr>
            </a:p>
          </p:txBody>
        </p:sp>
        <p:sp>
          <p:nvSpPr>
            <p:cNvPr id="20" name="TextBox 19"/>
            <p:cNvSpPr txBox="1"/>
            <p:nvPr/>
          </p:nvSpPr>
          <p:spPr>
            <a:xfrm>
              <a:off x="4478645" y="4715852"/>
              <a:ext cx="761747" cy="369332"/>
            </a:xfrm>
            <a:prstGeom prst="rect">
              <a:avLst/>
            </a:prstGeom>
            <a:noFill/>
          </p:spPr>
          <p:txBody>
            <a:bodyPr wrap="none" rtlCol="0">
              <a:spAutoFit/>
            </a:bodyPr>
            <a:lstStyle/>
            <a:p>
              <a:pPr>
                <a:buNone/>
              </a:pPr>
              <a:r>
                <a:rPr lang="en-US" sz="1800" b="1" dirty="0" smtClean="0">
                  <a:solidFill>
                    <a:schemeClr val="tx1"/>
                  </a:solidFill>
                </a:rPr>
                <a:t>5,520</a:t>
              </a:r>
              <a:endParaRPr lang="en-US" sz="1800" b="1" dirty="0">
                <a:solidFill>
                  <a:schemeClr val="tx1"/>
                </a:solidFill>
              </a:endParaRPr>
            </a:p>
          </p:txBody>
        </p:sp>
        <p:sp>
          <p:nvSpPr>
            <p:cNvPr id="21" name="TextBox 20"/>
            <p:cNvSpPr txBox="1"/>
            <p:nvPr/>
          </p:nvSpPr>
          <p:spPr>
            <a:xfrm>
              <a:off x="6762581" y="4714984"/>
              <a:ext cx="761747" cy="369332"/>
            </a:xfrm>
            <a:prstGeom prst="rect">
              <a:avLst/>
            </a:prstGeom>
            <a:noFill/>
          </p:spPr>
          <p:txBody>
            <a:bodyPr wrap="none" rtlCol="0">
              <a:spAutoFit/>
            </a:bodyPr>
            <a:lstStyle/>
            <a:p>
              <a:pPr>
                <a:buNone/>
              </a:pPr>
              <a:r>
                <a:rPr lang="en-US" sz="1800" b="1" dirty="0" smtClean="0">
                  <a:solidFill>
                    <a:schemeClr val="tx1"/>
                  </a:solidFill>
                </a:rPr>
                <a:t>5,514</a:t>
              </a:r>
              <a:endParaRPr lang="en-US" sz="1800" b="1" dirty="0">
                <a:solidFill>
                  <a:schemeClr val="tx1"/>
                </a:solidFill>
              </a:endParaRPr>
            </a:p>
          </p:txBody>
        </p:sp>
        <p:sp>
          <p:nvSpPr>
            <p:cNvPr id="22" name="TextBox 21"/>
            <p:cNvSpPr txBox="1"/>
            <p:nvPr/>
          </p:nvSpPr>
          <p:spPr>
            <a:xfrm>
              <a:off x="6762581" y="3245212"/>
              <a:ext cx="761747" cy="369332"/>
            </a:xfrm>
            <a:prstGeom prst="rect">
              <a:avLst/>
            </a:prstGeom>
            <a:noFill/>
          </p:spPr>
          <p:txBody>
            <a:bodyPr wrap="none" rtlCol="0">
              <a:spAutoFit/>
            </a:bodyPr>
            <a:lstStyle/>
            <a:p>
              <a:pPr>
                <a:buNone/>
              </a:pPr>
              <a:r>
                <a:rPr lang="en-US" sz="1800" b="1" dirty="0" smtClean="0">
                  <a:solidFill>
                    <a:schemeClr val="tx1"/>
                  </a:solidFill>
                </a:rPr>
                <a:t>5,520</a:t>
              </a:r>
              <a:endParaRPr lang="en-US" sz="1800" b="1" dirty="0">
                <a:solidFill>
                  <a:schemeClr val="tx1"/>
                </a:solidFill>
              </a:endParaRPr>
            </a:p>
          </p:txBody>
        </p:sp>
      </p:grpSp>
      <p:sp>
        <p:nvSpPr>
          <p:cNvPr id="23" name="TextBox 22"/>
          <p:cNvSpPr txBox="1"/>
          <p:nvPr/>
        </p:nvSpPr>
        <p:spPr>
          <a:xfrm>
            <a:off x="1187624" y="5085184"/>
            <a:ext cx="2666114" cy="369332"/>
          </a:xfrm>
          <a:prstGeom prst="rect">
            <a:avLst/>
          </a:prstGeom>
          <a:noFill/>
        </p:spPr>
        <p:txBody>
          <a:bodyPr wrap="none" rtlCol="0">
            <a:spAutoFit/>
          </a:bodyPr>
          <a:lstStyle/>
          <a:p>
            <a:pPr>
              <a:buNone/>
            </a:pPr>
            <a:r>
              <a:rPr lang="en-US" sz="1800" b="1" dirty="0" smtClean="0">
                <a:solidFill>
                  <a:schemeClr val="tx1"/>
                </a:solidFill>
              </a:rPr>
              <a:t>Randomized = </a:t>
            </a:r>
            <a:r>
              <a:rPr lang="en-US" sz="1800" b="1" dirty="0" smtClean="0">
                <a:solidFill>
                  <a:srgbClr val="0070C0"/>
                </a:solidFill>
              </a:rPr>
              <a:t>22,071</a:t>
            </a:r>
            <a:r>
              <a:rPr lang="en-US" sz="1800" b="1" dirty="0" smtClean="0">
                <a:solidFill>
                  <a:schemeClr val="tx1"/>
                </a:solidFill>
              </a:rPr>
              <a:t> </a:t>
            </a:r>
            <a:endParaRPr lang="en-US" sz="1800" b="1" dirty="0">
              <a:solidFill>
                <a:schemeClr val="tx1"/>
              </a:solidFill>
            </a:endParaRPr>
          </a:p>
        </p:txBody>
      </p:sp>
      <p:sp>
        <p:nvSpPr>
          <p:cNvPr id="24" name="TextBox 23"/>
          <p:cNvSpPr txBox="1"/>
          <p:nvPr/>
        </p:nvSpPr>
        <p:spPr>
          <a:xfrm>
            <a:off x="611560" y="6582544"/>
            <a:ext cx="2973891" cy="230832"/>
          </a:xfrm>
          <a:prstGeom prst="rect">
            <a:avLst/>
          </a:prstGeom>
          <a:noFill/>
        </p:spPr>
        <p:txBody>
          <a:bodyPr wrap="none" rtlCol="0">
            <a:spAutoFit/>
          </a:bodyPr>
          <a:lstStyle/>
          <a:p>
            <a:pPr>
              <a:buNone/>
            </a:pPr>
            <a:r>
              <a:rPr lang="en-US" sz="900" dirty="0" err="1" smtClean="0"/>
              <a:t>Hennekens</a:t>
            </a:r>
            <a:r>
              <a:rPr lang="en-US" sz="900" dirty="0" smtClean="0"/>
              <a:t> CH, et al. N </a:t>
            </a:r>
            <a:r>
              <a:rPr lang="en-US" sz="900" dirty="0" err="1" smtClean="0"/>
              <a:t>Engl</a:t>
            </a:r>
            <a:r>
              <a:rPr lang="en-US" sz="900" dirty="0" smtClean="0"/>
              <a:t> J Med 1980;303:1038-41</a:t>
            </a:r>
            <a:endParaRPr lang="en-US" sz="9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111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685800" y="2952"/>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Experimental Studies</a:t>
            </a:r>
          </a:p>
        </p:txBody>
      </p:sp>
      <p:sp>
        <p:nvSpPr>
          <p:cNvPr id="17411" name="Rectangle 3"/>
          <p:cNvSpPr>
            <a:spLocks noGrp="1" noChangeArrowheads="1"/>
          </p:cNvSpPr>
          <p:nvPr>
            <p:ph type="body" idx="1"/>
          </p:nvPr>
        </p:nvSpPr>
        <p:spPr>
          <a:xfrm>
            <a:off x="539750" y="1230315"/>
            <a:ext cx="8280400" cy="1766637"/>
          </a:xfrm>
        </p:spPr>
        <p:txBody>
          <a:bodyPr>
            <a:spAutoFit/>
          </a:bodyPr>
          <a:lstStyle/>
          <a:p>
            <a:pPr>
              <a:buClr>
                <a:srgbClr val="990033"/>
              </a:buClr>
            </a:pPr>
            <a:r>
              <a:rPr lang="en-US" dirty="0" smtClean="0">
                <a:solidFill>
                  <a:schemeClr val="accent2"/>
                </a:solidFill>
                <a:latin typeface="Arial" charset="0"/>
              </a:rPr>
              <a:t>Randomized Controlled Trials (RCT)</a:t>
            </a:r>
          </a:p>
          <a:p>
            <a:pPr>
              <a:buClr>
                <a:srgbClr val="990033"/>
              </a:buClr>
            </a:pPr>
            <a:r>
              <a:rPr lang="en-US" dirty="0" smtClean="0">
                <a:solidFill>
                  <a:schemeClr val="accent2"/>
                </a:solidFill>
                <a:latin typeface="Arial" charset="0"/>
              </a:rPr>
              <a:t>Field trials</a:t>
            </a:r>
          </a:p>
          <a:p>
            <a:pPr>
              <a:buClr>
                <a:srgbClr val="990033"/>
              </a:buClr>
            </a:pPr>
            <a:r>
              <a:rPr lang="en-US" dirty="0" smtClean="0">
                <a:solidFill>
                  <a:schemeClr val="accent2"/>
                </a:solidFill>
                <a:latin typeface="Arial" charset="0"/>
              </a:rPr>
              <a:t>Community trials</a:t>
            </a:r>
          </a:p>
        </p:txBody>
      </p:sp>
      <p:sp>
        <p:nvSpPr>
          <p:cNvPr id="612356" name="Text Box 4"/>
          <p:cNvSpPr txBox="1">
            <a:spLocks noChangeArrowheads="1"/>
          </p:cNvSpPr>
          <p:nvPr/>
        </p:nvSpPr>
        <p:spPr bwMode="auto">
          <a:xfrm>
            <a:off x="549712" y="3212976"/>
            <a:ext cx="8045792" cy="523220"/>
          </a:xfrm>
          <a:prstGeom prst="rect">
            <a:avLst/>
          </a:prstGeom>
          <a:noFill/>
          <a:ln w="9525">
            <a:noFill/>
            <a:miter lim="800000"/>
            <a:headEnd/>
            <a:tailEnd/>
          </a:ln>
        </p:spPr>
        <p:txBody>
          <a:bodyPr wrap="none">
            <a:spAutoFit/>
          </a:bodyPr>
          <a:lstStyle/>
          <a:p>
            <a:pPr>
              <a:spcBef>
                <a:spcPct val="0"/>
              </a:spcBef>
            </a:pPr>
            <a:r>
              <a:rPr lang="en-US" sz="2800" dirty="0" smtClean="0"/>
              <a:t>  Investigator </a:t>
            </a:r>
            <a:r>
              <a:rPr lang="en-US" sz="2800" dirty="0"/>
              <a:t>controls the exposure or </a:t>
            </a:r>
            <a:r>
              <a:rPr lang="en-US" sz="2800" dirty="0" smtClean="0"/>
              <a:t>treatment</a:t>
            </a:r>
            <a:endParaRPr lang="en-US" sz="2800" dirty="0"/>
          </a:p>
        </p:txBody>
      </p:sp>
      <p:sp>
        <p:nvSpPr>
          <p:cNvPr id="5" name="Text Box 4"/>
          <p:cNvSpPr txBox="1">
            <a:spLocks noChangeArrowheads="1"/>
          </p:cNvSpPr>
          <p:nvPr/>
        </p:nvSpPr>
        <p:spPr bwMode="auto">
          <a:xfrm>
            <a:off x="909752" y="3701350"/>
            <a:ext cx="2981907" cy="1815882"/>
          </a:xfrm>
          <a:prstGeom prst="rect">
            <a:avLst/>
          </a:prstGeom>
          <a:noFill/>
          <a:ln w="9525">
            <a:noFill/>
            <a:miter lim="800000"/>
            <a:headEnd/>
            <a:tailEnd/>
          </a:ln>
        </p:spPr>
        <p:txBody>
          <a:bodyPr wrap="none">
            <a:spAutoFit/>
          </a:bodyPr>
          <a:lstStyle/>
          <a:p>
            <a:pPr>
              <a:spcBef>
                <a:spcPct val="0"/>
              </a:spcBef>
              <a:buClr>
                <a:srgbClr val="0033CC"/>
              </a:buClr>
              <a:buSzPct val="80000"/>
              <a:buFont typeface="Wingdings" pitchFamily="2" charset="2"/>
              <a:buChar char="q"/>
            </a:pPr>
            <a:r>
              <a:rPr lang="en-US" sz="2800" dirty="0" smtClean="0">
                <a:solidFill>
                  <a:schemeClr val="tx1"/>
                </a:solidFill>
              </a:rPr>
              <a:t> </a:t>
            </a:r>
            <a:r>
              <a:rPr lang="en-US" sz="2800" dirty="0">
                <a:solidFill>
                  <a:schemeClr val="tx1"/>
                </a:solidFill>
              </a:rPr>
              <a:t>New drug</a:t>
            </a:r>
          </a:p>
          <a:p>
            <a:pPr>
              <a:spcBef>
                <a:spcPct val="0"/>
              </a:spcBef>
              <a:buClr>
                <a:srgbClr val="0033CC"/>
              </a:buClr>
              <a:buSzPct val="80000"/>
              <a:buFont typeface="Wingdings" pitchFamily="2" charset="2"/>
              <a:buChar char="q"/>
            </a:pPr>
            <a:r>
              <a:rPr lang="en-US" sz="2800" dirty="0">
                <a:solidFill>
                  <a:schemeClr val="tx1"/>
                </a:solidFill>
              </a:rPr>
              <a:t> New procedure</a:t>
            </a:r>
          </a:p>
          <a:p>
            <a:pPr>
              <a:spcBef>
                <a:spcPct val="0"/>
              </a:spcBef>
              <a:buClr>
                <a:srgbClr val="0033CC"/>
              </a:buClr>
              <a:buSzPct val="80000"/>
              <a:buFont typeface="Wingdings" pitchFamily="2" charset="2"/>
              <a:buChar char="q"/>
            </a:pPr>
            <a:r>
              <a:rPr lang="en-US" sz="2800" dirty="0">
                <a:solidFill>
                  <a:schemeClr val="tx1"/>
                </a:solidFill>
              </a:rPr>
              <a:t> Treatment</a:t>
            </a:r>
          </a:p>
          <a:p>
            <a:pPr>
              <a:spcBef>
                <a:spcPct val="0"/>
              </a:spcBef>
              <a:buClr>
                <a:srgbClr val="0033CC"/>
              </a:buClr>
              <a:buSzPct val="80000"/>
              <a:buFont typeface="Wingdings" pitchFamily="2" charset="2"/>
              <a:buChar char="q"/>
            </a:pPr>
            <a:r>
              <a:rPr lang="en-US" sz="2800" dirty="0">
                <a:solidFill>
                  <a:schemeClr val="tx1"/>
                </a:solidFill>
              </a:rPr>
              <a:t> Intervention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16"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7411">
                                            <p:txEl>
                                              <p:pRg st="0" end="0"/>
                                            </p:txEl>
                                          </p:spTgt>
                                        </p:tgtEl>
                                        <p:attrNameLst>
                                          <p:attrName>style.visibility</p:attrName>
                                        </p:attrNameLst>
                                      </p:cBhvr>
                                      <p:to>
                                        <p:strVal val="visible"/>
                                      </p:to>
                                    </p:set>
                                    <p:animEffect transition="in" filter="fade">
                                      <p:cBhvr>
                                        <p:cTn id="9" dur="3000"/>
                                        <p:tgtEl>
                                          <p:spTgt spid="17411">
                                            <p:txEl>
                                              <p:pRg st="0" end="0"/>
                                            </p:txEl>
                                          </p:spTgt>
                                        </p:tgtEl>
                                      </p:cBhvr>
                                    </p:animEffect>
                                  </p:childTnLst>
                                </p:cTn>
                              </p:par>
                              <p:par>
                                <p:cTn id="10" presetID="10" presetClass="entr" presetSubtype="0" fill="hold" nodeType="withEffect">
                                  <p:stCondLst>
                                    <p:cond delay="3000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3000"/>
                                        <p:tgtEl>
                                          <p:spTgt spid="17411">
                                            <p:txEl>
                                              <p:pRg st="1" end="1"/>
                                            </p:txEl>
                                          </p:spTgt>
                                        </p:tgtEl>
                                      </p:cBhvr>
                                    </p:animEffect>
                                  </p:childTnLst>
                                </p:cTn>
                              </p:par>
                              <p:par>
                                <p:cTn id="13" presetID="10" presetClass="entr" presetSubtype="0" fill="hold" nodeType="withEffect">
                                  <p:stCondLst>
                                    <p:cond delay="36000"/>
                                  </p:stCondLst>
                                  <p:childTnLst>
                                    <p:set>
                                      <p:cBhvr>
                                        <p:cTn id="14" dur="1" fill="hold">
                                          <p:stCondLst>
                                            <p:cond delay="0"/>
                                          </p:stCondLst>
                                        </p:cTn>
                                        <p:tgtEl>
                                          <p:spTgt spid="17411">
                                            <p:txEl>
                                              <p:pRg st="2" end="2"/>
                                            </p:txEl>
                                          </p:spTgt>
                                        </p:tgtEl>
                                        <p:attrNameLst>
                                          <p:attrName>style.visibility</p:attrName>
                                        </p:attrNameLst>
                                      </p:cBhvr>
                                      <p:to>
                                        <p:strVal val="visible"/>
                                      </p:to>
                                    </p:set>
                                    <p:animEffect transition="in" filter="fade">
                                      <p:cBhvr>
                                        <p:cTn id="15" dur="3000"/>
                                        <p:tgtEl>
                                          <p:spTgt spid="17411">
                                            <p:txEl>
                                              <p:pRg st="2" end="2"/>
                                            </p:txEl>
                                          </p:spTgt>
                                        </p:tgtEl>
                                      </p:cBhvr>
                                    </p:animEffect>
                                  </p:childTnLst>
                                </p:cTn>
                              </p:par>
                              <p:par>
                                <p:cTn id="16" presetID="16" presetClass="entr" presetSubtype="37" fill="hold" grpId="0" nodeType="withEffect">
                                  <p:stCondLst>
                                    <p:cond delay="60000"/>
                                  </p:stCondLst>
                                  <p:childTnLst>
                                    <p:set>
                                      <p:cBhvr>
                                        <p:cTn id="17" dur="1" fill="hold">
                                          <p:stCondLst>
                                            <p:cond delay="0"/>
                                          </p:stCondLst>
                                        </p:cTn>
                                        <p:tgtEl>
                                          <p:spTgt spid="612356"/>
                                        </p:tgtEl>
                                        <p:attrNameLst>
                                          <p:attrName>style.visibility</p:attrName>
                                        </p:attrNameLst>
                                      </p:cBhvr>
                                      <p:to>
                                        <p:strVal val="visible"/>
                                      </p:to>
                                    </p:set>
                                    <p:animEffect transition="in" filter="barn(outVertical)">
                                      <p:cBhvr>
                                        <p:cTn id="18" dur="3000"/>
                                        <p:tgtEl>
                                          <p:spTgt spid="612356"/>
                                        </p:tgtEl>
                                      </p:cBhvr>
                                    </p:animEffect>
                                  </p:childTnLst>
                                </p:cTn>
                              </p:par>
                              <p:par>
                                <p:cTn id="19" presetID="16" presetClass="entr" presetSubtype="37" fill="hold" grpId="0" nodeType="withEffect">
                                  <p:stCondLst>
                                    <p:cond delay="6000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612356"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3635896" y="2102376"/>
          <a:ext cx="4608512" cy="2952328"/>
        </p:xfrm>
        <a:graphic>
          <a:graphicData uri="http://schemas.openxmlformats.org/drawingml/2006/table">
            <a:tbl>
              <a:tblPr firstRow="1" bandRow="1">
                <a:tableStyleId>{5940675A-B579-460E-94D1-54222C63F5DA}</a:tableStyleId>
              </a:tblPr>
              <a:tblGrid>
                <a:gridCol w="2304256"/>
                <a:gridCol w="2304256"/>
              </a:tblGrid>
              <a:tr h="1476164">
                <a:tc>
                  <a:txBody>
                    <a:bodyPr/>
                    <a:lstStyle/>
                    <a:p>
                      <a:pPr algn="ctr"/>
                      <a:r>
                        <a:rPr lang="en-US"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Aspirin</a:t>
                      </a:r>
                      <a:r>
                        <a:rPr lang="en-US" sz="2800" b="1" dirty="0" smtClean="0">
                          <a:solidFill>
                            <a:srgbClr val="0070C0"/>
                          </a:solidFill>
                          <a:latin typeface="Arial" pitchFamily="34" charset="0"/>
                          <a:cs typeface="Arial" pitchFamily="34" charset="0"/>
                        </a:rPr>
                        <a:t> </a:t>
                      </a:r>
                      <a:r>
                        <a:rPr lang="en-US" sz="2800" b="1" dirty="0" smtClean="0">
                          <a:latin typeface="Arial" pitchFamily="34" charset="0"/>
                          <a:cs typeface="Arial" pitchFamily="34" charset="0"/>
                        </a:rPr>
                        <a:t>+ </a:t>
                      </a:r>
                    </a:p>
                    <a:p>
                      <a:pPr algn="ctr"/>
                      <a:r>
                        <a:rPr lang="el-GR"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β</a:t>
                      </a: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-carotene</a:t>
                      </a: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β</a:t>
                      </a: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-carotene </a:t>
                      </a:r>
                    </a:p>
                    <a:p>
                      <a:pPr algn="ctr"/>
                      <a:r>
                        <a:rPr lang="en-US" sz="2800" b="1" dirty="0" smtClean="0">
                          <a:solidFill>
                            <a:schemeClr val="tx1"/>
                          </a:solidFill>
                          <a:latin typeface="Arial" pitchFamily="34" charset="0"/>
                          <a:cs typeface="Arial" pitchFamily="34" charset="0"/>
                        </a:rPr>
                        <a:t>+</a:t>
                      </a:r>
                      <a:r>
                        <a:rPr lang="en-US" sz="2800" b="1" dirty="0" smtClean="0">
                          <a:solidFill>
                            <a:srgbClr val="008080"/>
                          </a:solidFill>
                          <a:latin typeface="Arial" pitchFamily="34" charset="0"/>
                          <a:cs typeface="Arial" pitchFamily="34" charset="0"/>
                        </a:rPr>
                        <a:t> </a:t>
                      </a:r>
                      <a:r>
                        <a:rPr lang="en-US" sz="2800" b="0" i="1" dirty="0" smtClean="0">
                          <a:solidFill>
                            <a:srgbClr val="0070C0"/>
                          </a:solidFill>
                          <a:latin typeface="Arial" pitchFamily="34" charset="0"/>
                          <a:cs typeface="Arial" pitchFamily="34" charset="0"/>
                        </a:rPr>
                        <a:t>A-placebo</a:t>
                      </a:r>
                      <a:r>
                        <a:rPr lang="en-US" sz="2800" b="1" dirty="0" smtClean="0">
                          <a:solidFill>
                            <a:srgbClr val="0070C0"/>
                          </a:solidFill>
                          <a:latin typeface="Arial" pitchFamily="34" charset="0"/>
                          <a:cs typeface="Arial" pitchFamily="34" charset="0"/>
                        </a:rPr>
                        <a:t> </a:t>
                      </a:r>
                      <a:endParaRPr lang="en-US" sz="2400" dirty="0">
                        <a:solidFill>
                          <a:srgbClr val="0070C0"/>
                        </a:solidFill>
                        <a:latin typeface="Arial" pitchFamily="34" charset="0"/>
                        <a:cs typeface="Arial" pitchFamily="34" charset="0"/>
                      </a:endParaRPr>
                    </a:p>
                  </a:txBody>
                  <a:tcPr anchor="ctr"/>
                </a:tc>
              </a:tr>
              <a:tr h="1476164">
                <a:tc>
                  <a:txBody>
                    <a:bodyPr/>
                    <a:lstStyle/>
                    <a:p>
                      <a:pPr algn="ctr"/>
                      <a:r>
                        <a:rPr lang="en-US"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Aspirin</a:t>
                      </a:r>
                      <a:r>
                        <a:rPr lang="en-US" sz="2800" b="1" dirty="0" smtClean="0">
                          <a:solidFill>
                            <a:srgbClr val="0070C0"/>
                          </a:solidFill>
                          <a:latin typeface="Arial" pitchFamily="34" charset="0"/>
                          <a:cs typeface="Arial" pitchFamily="34" charset="0"/>
                        </a:rPr>
                        <a:t> </a:t>
                      </a:r>
                      <a:r>
                        <a:rPr lang="en-US" sz="2800" b="1" dirty="0" smtClean="0">
                          <a:solidFill>
                            <a:schemeClr val="tx1"/>
                          </a:solidFill>
                          <a:latin typeface="Arial" pitchFamily="34" charset="0"/>
                          <a:cs typeface="Arial" pitchFamily="34" charset="0"/>
                        </a:rPr>
                        <a:t>+</a:t>
                      </a:r>
                    </a:p>
                    <a:p>
                      <a:pPr algn="ctr"/>
                      <a:r>
                        <a:rPr lang="el-GR" sz="2800" b="0" i="1" dirty="0" smtClean="0">
                          <a:solidFill>
                            <a:srgbClr val="FF0000"/>
                          </a:solidFill>
                          <a:latin typeface="Arial" pitchFamily="34" charset="0"/>
                          <a:cs typeface="Arial" pitchFamily="34" charset="0"/>
                        </a:rPr>
                        <a:t>β</a:t>
                      </a:r>
                      <a:r>
                        <a:rPr lang="en-US" sz="2800" b="0" i="1" dirty="0" smtClean="0">
                          <a:solidFill>
                            <a:srgbClr val="FF0000"/>
                          </a:solidFill>
                          <a:latin typeface="Arial" pitchFamily="34" charset="0"/>
                          <a:cs typeface="Arial" pitchFamily="34" charset="0"/>
                        </a:rPr>
                        <a:t>-placebo</a:t>
                      </a:r>
                    </a:p>
                  </a:txBody>
                  <a:tcPr anchor="ctr">
                    <a:solidFill>
                      <a:srgbClr val="FFC000"/>
                    </a:solidFill>
                  </a:tcPr>
                </a:tc>
                <a:tc>
                  <a:txBody>
                    <a:bodyPr/>
                    <a:lstStyle/>
                    <a:p>
                      <a:pPr algn="ctr"/>
                      <a:r>
                        <a:rPr lang="en-US" sz="2800" b="0" i="1" dirty="0" smtClean="0">
                          <a:solidFill>
                            <a:srgbClr val="0070C0"/>
                          </a:solidFill>
                          <a:latin typeface="Arial" pitchFamily="34" charset="0"/>
                          <a:cs typeface="Arial" pitchFamily="34" charset="0"/>
                        </a:rPr>
                        <a:t>A-placebo</a:t>
                      </a:r>
                      <a:r>
                        <a:rPr lang="en-US" sz="2800" b="1" dirty="0" smtClean="0">
                          <a:latin typeface="Arial" pitchFamily="34" charset="0"/>
                          <a:cs typeface="Arial" pitchFamily="34" charset="0"/>
                        </a:rPr>
                        <a:t> + </a:t>
                      </a:r>
                    </a:p>
                    <a:p>
                      <a:pPr algn="ctr"/>
                      <a:r>
                        <a:rPr lang="el-GR" sz="2800" b="0" i="1" dirty="0" smtClean="0">
                          <a:solidFill>
                            <a:srgbClr val="FF0000"/>
                          </a:solidFill>
                          <a:latin typeface="Arial" pitchFamily="34" charset="0"/>
                          <a:cs typeface="Arial" pitchFamily="34" charset="0"/>
                        </a:rPr>
                        <a:t>β</a:t>
                      </a:r>
                      <a:r>
                        <a:rPr lang="en-US" sz="2800" b="0" i="1" dirty="0" smtClean="0">
                          <a:solidFill>
                            <a:srgbClr val="FF0000"/>
                          </a:solidFill>
                          <a:latin typeface="Arial" pitchFamily="34" charset="0"/>
                          <a:cs typeface="Arial" pitchFamily="34" charset="0"/>
                        </a:rPr>
                        <a:t>-placebo</a:t>
                      </a:r>
                    </a:p>
                  </a:txBody>
                  <a:tcPr anchor="ctr"/>
                </a:tc>
              </a:tr>
            </a:tbl>
          </a:graphicData>
        </a:graphic>
      </p:graphicFrame>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pSp>
        <p:nvGrpSpPr>
          <p:cNvPr id="2" name="Group 103"/>
          <p:cNvGrpSpPr/>
          <p:nvPr/>
        </p:nvGrpSpPr>
        <p:grpSpPr>
          <a:xfrm>
            <a:off x="395536" y="1052736"/>
            <a:ext cx="6754198" cy="3617530"/>
            <a:chOff x="395536" y="1537921"/>
            <a:chExt cx="6754198" cy="3617530"/>
          </a:xfrm>
        </p:grpSpPr>
        <p:sp>
          <p:nvSpPr>
            <p:cNvPr id="98" name="TextBox 97"/>
            <p:cNvSpPr txBox="1"/>
            <p:nvPr/>
          </p:nvSpPr>
          <p:spPr>
            <a:xfrm>
              <a:off x="5135328" y="1537921"/>
              <a:ext cx="1596912" cy="584775"/>
            </a:xfrm>
            <a:prstGeom prst="rect">
              <a:avLst/>
            </a:prstGeom>
            <a:noFill/>
          </p:spPr>
          <p:txBody>
            <a:bodyPr wrap="none" rtlCol="0">
              <a:spAutoFit/>
            </a:bodyPr>
            <a:lstStyle/>
            <a:p>
              <a:pPr>
                <a:buNone/>
              </a:pPr>
              <a:r>
                <a:rPr lang="en-US" sz="3200" b="1" dirty="0" smtClean="0">
                  <a:solidFill>
                    <a:srgbClr val="0070C0"/>
                  </a:solidFill>
                </a:rPr>
                <a:t>Aspirin</a:t>
              </a:r>
              <a:endParaRPr lang="en-US" sz="3200" b="1" dirty="0">
                <a:solidFill>
                  <a:srgbClr val="0070C0"/>
                </a:solidFill>
              </a:endParaRPr>
            </a:p>
          </p:txBody>
        </p:sp>
        <p:sp>
          <p:nvSpPr>
            <p:cNvPr id="99" name="TextBox 98"/>
            <p:cNvSpPr txBox="1"/>
            <p:nvPr/>
          </p:nvSpPr>
          <p:spPr>
            <a:xfrm>
              <a:off x="395536" y="3708321"/>
              <a:ext cx="2278188" cy="584775"/>
            </a:xfrm>
            <a:prstGeom prst="rect">
              <a:avLst/>
            </a:prstGeom>
            <a:noFill/>
          </p:spPr>
          <p:txBody>
            <a:bodyPr wrap="none" rtlCol="0">
              <a:spAutoFit/>
            </a:bodyPr>
            <a:lstStyle/>
            <a:p>
              <a:pPr>
                <a:buNone/>
              </a:pPr>
              <a:r>
                <a:rPr lang="el-GR" sz="3200" b="1" dirty="0" smtClean="0">
                  <a:solidFill>
                    <a:srgbClr val="FF0000"/>
                  </a:solidFill>
                </a:rPr>
                <a:t>β</a:t>
              </a:r>
              <a:r>
                <a:rPr lang="en-US" sz="3200" b="1" dirty="0" smtClean="0">
                  <a:solidFill>
                    <a:srgbClr val="FF0000"/>
                  </a:solidFill>
                </a:rPr>
                <a:t>-carotene</a:t>
              </a:r>
              <a:endParaRPr lang="en-US" sz="3200" b="1" dirty="0">
                <a:solidFill>
                  <a:srgbClr val="FF0000"/>
                </a:solidFill>
              </a:endParaRPr>
            </a:p>
          </p:txBody>
        </p:sp>
        <p:sp>
          <p:nvSpPr>
            <p:cNvPr id="100" name="TextBox 99"/>
            <p:cNvSpPr txBox="1"/>
            <p:nvPr/>
          </p:nvSpPr>
          <p:spPr>
            <a:xfrm>
              <a:off x="4520312" y="1988840"/>
              <a:ext cx="453970" cy="646331"/>
            </a:xfrm>
            <a:prstGeom prst="rect">
              <a:avLst/>
            </a:prstGeom>
            <a:noFill/>
          </p:spPr>
          <p:txBody>
            <a:bodyPr wrap="none" rtlCol="0">
              <a:spAutoFit/>
            </a:bodyPr>
            <a:lstStyle/>
            <a:p>
              <a:pPr>
                <a:buNone/>
              </a:pPr>
              <a:r>
                <a:rPr lang="en-US" sz="3600" b="1" dirty="0" smtClean="0"/>
                <a:t>+</a:t>
              </a:r>
              <a:endParaRPr lang="en-US" sz="3600" b="1" dirty="0"/>
            </a:p>
          </p:txBody>
        </p:sp>
        <p:sp>
          <p:nvSpPr>
            <p:cNvPr id="101" name="TextBox 100"/>
            <p:cNvSpPr txBox="1"/>
            <p:nvPr/>
          </p:nvSpPr>
          <p:spPr>
            <a:xfrm>
              <a:off x="6811180" y="198884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2" name="TextBox 101"/>
            <p:cNvSpPr txBox="1"/>
            <p:nvPr/>
          </p:nvSpPr>
          <p:spPr>
            <a:xfrm>
              <a:off x="3131840" y="450912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3" name="TextBox 102"/>
            <p:cNvSpPr txBox="1"/>
            <p:nvPr/>
          </p:nvSpPr>
          <p:spPr>
            <a:xfrm>
              <a:off x="3131840" y="2988241"/>
              <a:ext cx="453970" cy="646331"/>
            </a:xfrm>
            <a:prstGeom prst="rect">
              <a:avLst/>
            </a:prstGeom>
            <a:noFill/>
          </p:spPr>
          <p:txBody>
            <a:bodyPr wrap="none" rtlCol="0">
              <a:spAutoFit/>
            </a:bodyPr>
            <a:lstStyle/>
            <a:p>
              <a:pPr>
                <a:buNone/>
              </a:pPr>
              <a:r>
                <a:rPr lang="en-US" sz="3600" b="1" dirty="0" smtClean="0"/>
                <a:t>+</a:t>
              </a:r>
              <a:endParaRPr lang="en-US" sz="3600" b="1" dirty="0"/>
            </a:p>
          </p:txBody>
        </p:sp>
      </p:grpSp>
      <p:grpSp>
        <p:nvGrpSpPr>
          <p:cNvPr id="11" name="Group 10"/>
          <p:cNvGrpSpPr/>
          <p:nvPr/>
        </p:nvGrpSpPr>
        <p:grpSpPr>
          <a:xfrm>
            <a:off x="1259632" y="5589240"/>
            <a:ext cx="3009228" cy="461665"/>
            <a:chOff x="1259632" y="5682456"/>
            <a:chExt cx="3009228" cy="461665"/>
          </a:xfrm>
        </p:grpSpPr>
        <p:sp>
          <p:nvSpPr>
            <p:cNvPr id="12" name="Rectangle 11"/>
            <p:cNvSpPr/>
            <p:nvPr/>
          </p:nvSpPr>
          <p:spPr bwMode="auto">
            <a:xfrm>
              <a:off x="1259632" y="5805264"/>
              <a:ext cx="504056" cy="216024"/>
            </a:xfrm>
            <a:prstGeom prst="rect">
              <a:avLst/>
            </a:prstGeom>
            <a:solidFill>
              <a:srgbClr val="FFCC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3" name="TextBox 12"/>
            <p:cNvSpPr txBox="1"/>
            <p:nvPr/>
          </p:nvSpPr>
          <p:spPr>
            <a:xfrm>
              <a:off x="1974642" y="5682456"/>
              <a:ext cx="2294218" cy="461665"/>
            </a:xfrm>
            <a:prstGeom prst="rect">
              <a:avLst/>
            </a:prstGeom>
            <a:noFill/>
          </p:spPr>
          <p:txBody>
            <a:bodyPr wrap="none" rtlCol="0">
              <a:spAutoFit/>
            </a:bodyPr>
            <a:lstStyle/>
            <a:p>
              <a:pPr>
                <a:buNone/>
              </a:pPr>
              <a:r>
                <a:rPr lang="en-US" sz="2400" b="1" dirty="0" smtClean="0">
                  <a:solidFill>
                    <a:srgbClr val="0070C0"/>
                  </a:solidFill>
                </a:rPr>
                <a:t>Aspirin </a:t>
              </a:r>
              <a:r>
                <a:rPr lang="en-US" sz="2400" dirty="0" smtClean="0">
                  <a:solidFill>
                    <a:srgbClr val="00B050"/>
                  </a:solidFill>
                </a:rPr>
                <a:t>(a + c)</a:t>
              </a:r>
              <a:endParaRPr lang="en-US" sz="2400" dirty="0">
                <a:solidFill>
                  <a:srgbClr val="00B050"/>
                </a:solidFill>
              </a:endParaRPr>
            </a:p>
          </p:txBody>
        </p:sp>
      </p:grpSp>
      <p:grpSp>
        <p:nvGrpSpPr>
          <p:cNvPr id="14" name="Group 13"/>
          <p:cNvGrpSpPr/>
          <p:nvPr/>
        </p:nvGrpSpPr>
        <p:grpSpPr>
          <a:xfrm>
            <a:off x="1259632" y="6033199"/>
            <a:ext cx="6042178" cy="461665"/>
            <a:chOff x="1259632" y="6033199"/>
            <a:chExt cx="6042178" cy="461665"/>
          </a:xfrm>
        </p:grpSpPr>
        <p:sp>
          <p:nvSpPr>
            <p:cNvPr id="15" name="Rectangle 14"/>
            <p:cNvSpPr/>
            <p:nvPr/>
          </p:nvSpPr>
          <p:spPr bwMode="auto">
            <a:xfrm>
              <a:off x="1259632" y="6165304"/>
              <a:ext cx="504056" cy="216024"/>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6" name="TextBox 15"/>
            <p:cNvSpPr txBox="1"/>
            <p:nvPr/>
          </p:nvSpPr>
          <p:spPr>
            <a:xfrm>
              <a:off x="1979712" y="6033199"/>
              <a:ext cx="5322098" cy="461665"/>
            </a:xfrm>
            <a:prstGeom prst="rect">
              <a:avLst/>
            </a:prstGeom>
            <a:noFill/>
          </p:spPr>
          <p:txBody>
            <a:bodyPr wrap="none" rtlCol="0">
              <a:spAutoFit/>
            </a:bodyPr>
            <a:lstStyle/>
            <a:p>
              <a:pPr>
                <a:buNone/>
              </a:pPr>
              <a:r>
                <a:rPr lang="en-US" sz="2400" b="1" dirty="0" smtClean="0">
                  <a:solidFill>
                    <a:schemeClr val="tx1"/>
                  </a:solidFill>
                </a:rPr>
                <a:t>No Aspirin = </a:t>
              </a:r>
              <a:r>
                <a:rPr lang="en-US" sz="2400" i="1" dirty="0" smtClean="0">
                  <a:solidFill>
                    <a:srgbClr val="0070C0"/>
                  </a:solidFill>
                </a:rPr>
                <a:t>Aspirin placebo</a:t>
              </a:r>
              <a:r>
                <a:rPr lang="en-US" sz="2400" b="1" dirty="0" smtClean="0">
                  <a:solidFill>
                    <a:srgbClr val="0070C0"/>
                  </a:solidFill>
                </a:rPr>
                <a:t> </a:t>
              </a:r>
              <a:r>
                <a:rPr lang="en-US" sz="2400" dirty="0" smtClean="0">
                  <a:solidFill>
                    <a:srgbClr val="00B050"/>
                  </a:solidFill>
                </a:rPr>
                <a:t>(b + d)</a:t>
              </a:r>
              <a:endParaRPr lang="en-US" sz="2400" dirty="0">
                <a:solidFill>
                  <a:srgbClr val="00B050"/>
                </a:solidFill>
              </a:endParaRPr>
            </a:p>
          </p:txBody>
        </p:sp>
      </p:grpSp>
      <p:grpSp>
        <p:nvGrpSpPr>
          <p:cNvPr id="17" name="Group 16"/>
          <p:cNvGrpSpPr/>
          <p:nvPr/>
        </p:nvGrpSpPr>
        <p:grpSpPr>
          <a:xfrm>
            <a:off x="5586478" y="3120648"/>
            <a:ext cx="753270" cy="874256"/>
            <a:chOff x="5586478" y="3120648"/>
            <a:chExt cx="753270" cy="874256"/>
          </a:xfrm>
        </p:grpSpPr>
        <p:sp>
          <p:nvSpPr>
            <p:cNvPr id="18" name="TextBox 17"/>
            <p:cNvSpPr txBox="1"/>
            <p:nvPr/>
          </p:nvSpPr>
          <p:spPr>
            <a:xfrm>
              <a:off x="5586478" y="3121804"/>
              <a:ext cx="385042" cy="523220"/>
            </a:xfrm>
            <a:prstGeom prst="rect">
              <a:avLst/>
            </a:prstGeom>
            <a:noFill/>
          </p:spPr>
          <p:txBody>
            <a:bodyPr wrap="none" rtlCol="0">
              <a:spAutoFit/>
            </a:bodyPr>
            <a:lstStyle/>
            <a:p>
              <a:pPr>
                <a:buNone/>
              </a:pPr>
              <a:r>
                <a:rPr lang="en-US" sz="2800" b="1" dirty="0" smtClean="0">
                  <a:solidFill>
                    <a:srgbClr val="00B050"/>
                  </a:solidFill>
                </a:rPr>
                <a:t>a</a:t>
              </a:r>
              <a:endParaRPr lang="en-US" sz="2800" b="1" dirty="0">
                <a:solidFill>
                  <a:srgbClr val="00B050"/>
                </a:solidFill>
              </a:endParaRPr>
            </a:p>
          </p:txBody>
        </p:sp>
        <p:sp>
          <p:nvSpPr>
            <p:cNvPr id="19" name="TextBox 18"/>
            <p:cNvSpPr txBox="1"/>
            <p:nvPr/>
          </p:nvSpPr>
          <p:spPr>
            <a:xfrm>
              <a:off x="5915150" y="3120648"/>
              <a:ext cx="404278" cy="523220"/>
            </a:xfrm>
            <a:prstGeom prst="rect">
              <a:avLst/>
            </a:prstGeom>
            <a:noFill/>
          </p:spPr>
          <p:txBody>
            <a:bodyPr wrap="none" rtlCol="0">
              <a:spAutoFit/>
            </a:bodyPr>
            <a:lstStyle/>
            <a:p>
              <a:pPr>
                <a:buNone/>
              </a:pPr>
              <a:r>
                <a:rPr lang="en-US" sz="2800" b="1" dirty="0" smtClean="0">
                  <a:solidFill>
                    <a:srgbClr val="00B050"/>
                  </a:solidFill>
                </a:rPr>
                <a:t>b</a:t>
              </a:r>
              <a:endParaRPr lang="en-US" sz="2800" b="1" dirty="0">
                <a:solidFill>
                  <a:srgbClr val="00B050"/>
                </a:solidFill>
              </a:endParaRPr>
            </a:p>
          </p:txBody>
        </p:sp>
        <p:sp>
          <p:nvSpPr>
            <p:cNvPr id="20" name="TextBox 19"/>
            <p:cNvSpPr txBox="1"/>
            <p:nvPr/>
          </p:nvSpPr>
          <p:spPr>
            <a:xfrm>
              <a:off x="5596638" y="3469640"/>
              <a:ext cx="385042" cy="523220"/>
            </a:xfrm>
            <a:prstGeom prst="rect">
              <a:avLst/>
            </a:prstGeom>
            <a:noFill/>
          </p:spPr>
          <p:txBody>
            <a:bodyPr wrap="none" rtlCol="0">
              <a:spAutoFit/>
            </a:bodyPr>
            <a:lstStyle/>
            <a:p>
              <a:pPr>
                <a:buNone/>
              </a:pPr>
              <a:r>
                <a:rPr lang="en-US" sz="2800" b="1" dirty="0" smtClean="0">
                  <a:solidFill>
                    <a:srgbClr val="00B050"/>
                  </a:solidFill>
                </a:rPr>
                <a:t>c</a:t>
              </a:r>
              <a:endParaRPr lang="en-US" sz="2800" b="1" dirty="0">
                <a:solidFill>
                  <a:srgbClr val="00B050"/>
                </a:solidFill>
              </a:endParaRPr>
            </a:p>
          </p:txBody>
        </p:sp>
        <p:sp>
          <p:nvSpPr>
            <p:cNvPr id="21" name="TextBox 20"/>
            <p:cNvSpPr txBox="1"/>
            <p:nvPr/>
          </p:nvSpPr>
          <p:spPr>
            <a:xfrm>
              <a:off x="5935470" y="3471684"/>
              <a:ext cx="404278" cy="523220"/>
            </a:xfrm>
            <a:prstGeom prst="rect">
              <a:avLst/>
            </a:prstGeom>
            <a:noFill/>
          </p:spPr>
          <p:txBody>
            <a:bodyPr wrap="none" rtlCol="0">
              <a:spAutoFit/>
            </a:bodyPr>
            <a:lstStyle/>
            <a:p>
              <a:pPr>
                <a:buNone/>
              </a:pPr>
              <a:r>
                <a:rPr lang="en-US" sz="2800" b="1" dirty="0" smtClean="0">
                  <a:solidFill>
                    <a:srgbClr val="00B050"/>
                  </a:solidFill>
                </a:rPr>
                <a:t>d</a:t>
              </a:r>
              <a:endParaRPr lang="en-US" sz="2800" b="1" dirty="0">
                <a:solidFill>
                  <a:srgbClr val="00B050"/>
                </a:solidFill>
              </a:endParaRPr>
            </a:p>
          </p:txBody>
        </p:sp>
      </p:grpSp>
      <p:grpSp>
        <p:nvGrpSpPr>
          <p:cNvPr id="30" name="Group 29"/>
          <p:cNvGrpSpPr/>
          <p:nvPr/>
        </p:nvGrpSpPr>
        <p:grpSpPr>
          <a:xfrm>
            <a:off x="4347204" y="3243456"/>
            <a:ext cx="3181484" cy="2211060"/>
            <a:chOff x="4347204" y="3243456"/>
            <a:chExt cx="3181484" cy="2211060"/>
          </a:xfrm>
        </p:grpSpPr>
        <p:sp>
          <p:nvSpPr>
            <p:cNvPr id="22" name="TextBox 21"/>
            <p:cNvSpPr txBox="1"/>
            <p:nvPr/>
          </p:nvSpPr>
          <p:spPr>
            <a:xfrm>
              <a:off x="4347204" y="5085184"/>
              <a:ext cx="872868" cy="369332"/>
            </a:xfrm>
            <a:prstGeom prst="rect">
              <a:avLst/>
            </a:prstGeom>
            <a:noFill/>
          </p:spPr>
          <p:txBody>
            <a:bodyPr wrap="square" rtlCol="0">
              <a:spAutoFit/>
            </a:bodyPr>
            <a:lstStyle/>
            <a:p>
              <a:pPr>
                <a:buNone/>
              </a:pPr>
              <a:r>
                <a:rPr lang="en-US" sz="1800" b="1" dirty="0" smtClean="0">
                  <a:solidFill>
                    <a:srgbClr val="0070C0"/>
                  </a:solidFill>
                </a:rPr>
                <a:t>11,037</a:t>
              </a:r>
              <a:endParaRPr lang="en-US" sz="1800" b="1" dirty="0">
                <a:solidFill>
                  <a:srgbClr val="0070C0"/>
                </a:solidFill>
              </a:endParaRPr>
            </a:p>
          </p:txBody>
        </p:sp>
        <p:sp>
          <p:nvSpPr>
            <p:cNvPr id="23" name="TextBox 22"/>
            <p:cNvSpPr txBox="1"/>
            <p:nvPr/>
          </p:nvSpPr>
          <p:spPr>
            <a:xfrm>
              <a:off x="6651460" y="5085184"/>
              <a:ext cx="877228" cy="369332"/>
            </a:xfrm>
            <a:prstGeom prst="rect">
              <a:avLst/>
            </a:prstGeom>
            <a:noFill/>
          </p:spPr>
          <p:txBody>
            <a:bodyPr wrap="none" rtlCol="0">
              <a:spAutoFit/>
            </a:bodyPr>
            <a:lstStyle/>
            <a:p>
              <a:pPr>
                <a:buNone/>
              </a:pPr>
              <a:r>
                <a:rPr lang="en-US" sz="1800" b="1" dirty="0" smtClean="0">
                  <a:solidFill>
                    <a:srgbClr val="0070C0"/>
                  </a:solidFill>
                </a:rPr>
                <a:t>11,034</a:t>
              </a:r>
              <a:endParaRPr lang="en-US" sz="1800" b="1" dirty="0">
                <a:solidFill>
                  <a:srgbClr val="0070C0"/>
                </a:solidFill>
              </a:endParaRPr>
            </a:p>
          </p:txBody>
        </p:sp>
        <p:sp>
          <p:nvSpPr>
            <p:cNvPr id="24" name="TextBox 23"/>
            <p:cNvSpPr txBox="1"/>
            <p:nvPr/>
          </p:nvSpPr>
          <p:spPr>
            <a:xfrm>
              <a:off x="4478645" y="3243456"/>
              <a:ext cx="761747" cy="369332"/>
            </a:xfrm>
            <a:prstGeom prst="rect">
              <a:avLst/>
            </a:prstGeom>
            <a:noFill/>
          </p:spPr>
          <p:txBody>
            <a:bodyPr wrap="none" rtlCol="0">
              <a:spAutoFit/>
            </a:bodyPr>
            <a:lstStyle/>
            <a:p>
              <a:pPr>
                <a:buNone/>
              </a:pPr>
              <a:r>
                <a:rPr lang="en-US" sz="1800" b="1" dirty="0" smtClean="0">
                  <a:solidFill>
                    <a:schemeClr val="tx1"/>
                  </a:solidFill>
                </a:rPr>
                <a:t>5,517</a:t>
              </a:r>
              <a:endParaRPr lang="en-US" sz="1800" b="1" dirty="0">
                <a:solidFill>
                  <a:schemeClr val="tx1"/>
                </a:solidFill>
              </a:endParaRPr>
            </a:p>
          </p:txBody>
        </p:sp>
        <p:sp>
          <p:nvSpPr>
            <p:cNvPr id="25" name="TextBox 24"/>
            <p:cNvSpPr txBox="1"/>
            <p:nvPr/>
          </p:nvSpPr>
          <p:spPr>
            <a:xfrm>
              <a:off x="4478645" y="4715852"/>
              <a:ext cx="761747" cy="369332"/>
            </a:xfrm>
            <a:prstGeom prst="rect">
              <a:avLst/>
            </a:prstGeom>
            <a:noFill/>
          </p:spPr>
          <p:txBody>
            <a:bodyPr wrap="none" rtlCol="0">
              <a:spAutoFit/>
            </a:bodyPr>
            <a:lstStyle/>
            <a:p>
              <a:pPr>
                <a:buNone/>
              </a:pPr>
              <a:r>
                <a:rPr lang="en-US" sz="1800" b="1" dirty="0" smtClean="0">
                  <a:solidFill>
                    <a:schemeClr val="tx1"/>
                  </a:solidFill>
                </a:rPr>
                <a:t>5,520</a:t>
              </a:r>
              <a:endParaRPr lang="en-US" sz="1800" b="1" dirty="0">
                <a:solidFill>
                  <a:schemeClr val="tx1"/>
                </a:solidFill>
              </a:endParaRPr>
            </a:p>
          </p:txBody>
        </p:sp>
        <p:sp>
          <p:nvSpPr>
            <p:cNvPr id="28" name="TextBox 27"/>
            <p:cNvSpPr txBox="1"/>
            <p:nvPr/>
          </p:nvSpPr>
          <p:spPr>
            <a:xfrm>
              <a:off x="6762581" y="4714984"/>
              <a:ext cx="761747" cy="369332"/>
            </a:xfrm>
            <a:prstGeom prst="rect">
              <a:avLst/>
            </a:prstGeom>
            <a:noFill/>
          </p:spPr>
          <p:txBody>
            <a:bodyPr wrap="none" rtlCol="0">
              <a:spAutoFit/>
            </a:bodyPr>
            <a:lstStyle/>
            <a:p>
              <a:pPr>
                <a:buNone/>
              </a:pPr>
              <a:r>
                <a:rPr lang="en-US" sz="1800" b="1" dirty="0" smtClean="0">
                  <a:solidFill>
                    <a:schemeClr val="tx1"/>
                  </a:solidFill>
                </a:rPr>
                <a:t>5,514</a:t>
              </a:r>
              <a:endParaRPr lang="en-US" sz="1800" b="1" dirty="0">
                <a:solidFill>
                  <a:schemeClr val="tx1"/>
                </a:solidFill>
              </a:endParaRPr>
            </a:p>
          </p:txBody>
        </p:sp>
        <p:sp>
          <p:nvSpPr>
            <p:cNvPr id="29" name="TextBox 28"/>
            <p:cNvSpPr txBox="1"/>
            <p:nvPr/>
          </p:nvSpPr>
          <p:spPr>
            <a:xfrm>
              <a:off x="6762581" y="3245212"/>
              <a:ext cx="761747" cy="369332"/>
            </a:xfrm>
            <a:prstGeom prst="rect">
              <a:avLst/>
            </a:prstGeom>
            <a:noFill/>
          </p:spPr>
          <p:txBody>
            <a:bodyPr wrap="none" rtlCol="0">
              <a:spAutoFit/>
            </a:bodyPr>
            <a:lstStyle/>
            <a:p>
              <a:pPr>
                <a:buNone/>
              </a:pPr>
              <a:r>
                <a:rPr lang="en-US" sz="1800" b="1" dirty="0" smtClean="0">
                  <a:solidFill>
                    <a:schemeClr val="tx1"/>
                  </a:solidFill>
                </a:rPr>
                <a:t>5,520</a:t>
              </a:r>
              <a:endParaRPr lang="en-US" sz="1800" b="1" dirty="0">
                <a:solidFill>
                  <a:schemeClr val="tx1"/>
                </a:solidFill>
              </a:endParaRPr>
            </a:p>
          </p:txBody>
        </p:sp>
      </p:grpSp>
      <p:sp>
        <p:nvSpPr>
          <p:cNvPr id="31" name="TextBox 30"/>
          <p:cNvSpPr txBox="1"/>
          <p:nvPr/>
        </p:nvSpPr>
        <p:spPr>
          <a:xfrm>
            <a:off x="611560" y="6582544"/>
            <a:ext cx="2973891" cy="230832"/>
          </a:xfrm>
          <a:prstGeom prst="rect">
            <a:avLst/>
          </a:prstGeom>
          <a:noFill/>
        </p:spPr>
        <p:txBody>
          <a:bodyPr wrap="none" rtlCol="0">
            <a:spAutoFit/>
          </a:bodyPr>
          <a:lstStyle/>
          <a:p>
            <a:pPr>
              <a:buNone/>
            </a:pPr>
            <a:r>
              <a:rPr lang="en-US" sz="900" dirty="0" err="1" smtClean="0"/>
              <a:t>Hennekens</a:t>
            </a:r>
            <a:r>
              <a:rPr lang="en-US" sz="900" dirty="0" smtClean="0"/>
              <a:t> CH, et al. N </a:t>
            </a:r>
            <a:r>
              <a:rPr lang="en-US" sz="900" dirty="0" err="1" smtClean="0"/>
              <a:t>Engl</a:t>
            </a:r>
            <a:r>
              <a:rPr lang="en-US" sz="900" dirty="0" smtClean="0"/>
              <a:t> J Med 1980;303:1038-41</a:t>
            </a:r>
            <a:endParaRPr lang="en-US" sz="9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779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8914" name="Rectangle 2"/>
          <p:cNvSpPr>
            <a:spLocks noGrp="1" noChangeArrowheads="1"/>
          </p:cNvSpPr>
          <p:nvPr>
            <p:ph type="title" idx="4294967295"/>
          </p:nvPr>
        </p:nvSpPr>
        <p:spPr>
          <a:xfrm>
            <a:off x="457200" y="-158750"/>
            <a:ext cx="7772400" cy="1066800"/>
          </a:xfrm>
        </p:spPr>
        <p:txBody>
          <a:bodyPr/>
          <a:lstStyle/>
          <a:p>
            <a:pPr>
              <a:defRPr/>
            </a:pPr>
            <a:r>
              <a:rPr lang="en-US" dirty="0" smtClean="0">
                <a:solidFill>
                  <a:srgbClr val="990033"/>
                </a:solidFill>
                <a:effectLst>
                  <a:outerShdw blurRad="38100" dist="38100" dir="2700000" algn="tl">
                    <a:srgbClr val="C0C0C0"/>
                  </a:outerShdw>
                </a:effectLst>
                <a:latin typeface="Arial" charset="0"/>
              </a:rPr>
              <a:t>Factorial Design</a:t>
            </a:r>
          </a:p>
        </p:txBody>
      </p:sp>
      <p:graphicFrame>
        <p:nvGraphicFramePr>
          <p:cNvPr id="97" name="Table 96"/>
          <p:cNvGraphicFramePr>
            <a:graphicFrameLocks noGrp="1"/>
          </p:cNvGraphicFramePr>
          <p:nvPr/>
        </p:nvGraphicFramePr>
        <p:xfrm>
          <a:off x="3635896" y="2102376"/>
          <a:ext cx="4608512" cy="2952328"/>
        </p:xfrm>
        <a:graphic>
          <a:graphicData uri="http://schemas.openxmlformats.org/drawingml/2006/table">
            <a:tbl>
              <a:tblPr firstRow="1" bandRow="1">
                <a:tableStyleId>{5940675A-B579-460E-94D1-54222C63F5DA}</a:tableStyleId>
              </a:tblPr>
              <a:tblGrid>
                <a:gridCol w="2304256"/>
                <a:gridCol w="2304256"/>
              </a:tblGrid>
              <a:tr h="1476164">
                <a:tc>
                  <a:txBody>
                    <a:bodyPr/>
                    <a:lstStyle/>
                    <a:p>
                      <a:pPr algn="ctr"/>
                      <a:r>
                        <a:rPr lang="en-US"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Aspirin</a:t>
                      </a:r>
                      <a:r>
                        <a:rPr lang="en-US" sz="2800" b="1" dirty="0" smtClean="0">
                          <a:solidFill>
                            <a:srgbClr val="0070C0"/>
                          </a:solidFill>
                          <a:latin typeface="Arial" pitchFamily="34" charset="0"/>
                          <a:cs typeface="Arial" pitchFamily="34" charset="0"/>
                        </a:rPr>
                        <a:t> </a:t>
                      </a:r>
                      <a:r>
                        <a:rPr lang="en-US" sz="2800" b="1" dirty="0" smtClean="0">
                          <a:latin typeface="Arial" pitchFamily="34" charset="0"/>
                          <a:cs typeface="Arial" pitchFamily="34" charset="0"/>
                        </a:rPr>
                        <a:t>+ </a:t>
                      </a:r>
                    </a:p>
                    <a:p>
                      <a:pPr algn="ctr"/>
                      <a:r>
                        <a:rPr lang="el-GR"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β</a:t>
                      </a: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-carotene</a:t>
                      </a:r>
                    </a:p>
                  </a:txBody>
                  <a:tcPr anchor="ctr">
                    <a:solidFill>
                      <a:srgbClr val="FF99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β</a:t>
                      </a: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-carotene </a:t>
                      </a:r>
                    </a:p>
                    <a:p>
                      <a:pPr algn="ctr"/>
                      <a:r>
                        <a:rPr lang="en-US" sz="2800" b="1" dirty="0" smtClean="0">
                          <a:solidFill>
                            <a:schemeClr val="tx1"/>
                          </a:solidFill>
                          <a:latin typeface="Arial" pitchFamily="34" charset="0"/>
                          <a:cs typeface="Arial" pitchFamily="34" charset="0"/>
                        </a:rPr>
                        <a:t>+</a:t>
                      </a:r>
                      <a:r>
                        <a:rPr lang="en-US" sz="2800" b="1" dirty="0" smtClean="0">
                          <a:solidFill>
                            <a:srgbClr val="008080"/>
                          </a:solidFill>
                          <a:latin typeface="Arial" pitchFamily="34" charset="0"/>
                          <a:cs typeface="Arial" pitchFamily="34" charset="0"/>
                        </a:rPr>
                        <a:t> </a:t>
                      </a:r>
                      <a:r>
                        <a:rPr lang="en-US" sz="2800" b="0" i="1" dirty="0" smtClean="0">
                          <a:solidFill>
                            <a:srgbClr val="0070C0"/>
                          </a:solidFill>
                          <a:latin typeface="Arial" pitchFamily="34" charset="0"/>
                          <a:cs typeface="Arial" pitchFamily="34" charset="0"/>
                        </a:rPr>
                        <a:t>A-placebo</a:t>
                      </a:r>
                      <a:r>
                        <a:rPr lang="en-US" sz="2800" b="1" dirty="0" smtClean="0">
                          <a:solidFill>
                            <a:srgbClr val="008080"/>
                          </a:solidFill>
                          <a:latin typeface="Arial" pitchFamily="34" charset="0"/>
                          <a:cs typeface="Arial" pitchFamily="34" charset="0"/>
                        </a:rPr>
                        <a:t> </a:t>
                      </a:r>
                      <a:endParaRPr lang="en-US" sz="2400" dirty="0">
                        <a:latin typeface="Arial" pitchFamily="34" charset="0"/>
                        <a:cs typeface="Arial" pitchFamily="34" charset="0"/>
                      </a:endParaRPr>
                    </a:p>
                  </a:txBody>
                  <a:tcPr anchor="ctr">
                    <a:solidFill>
                      <a:srgbClr val="FF9999"/>
                    </a:solidFill>
                  </a:tcPr>
                </a:tc>
              </a:tr>
              <a:tr h="1476164">
                <a:tc>
                  <a:txBody>
                    <a:bodyPr/>
                    <a:lstStyle/>
                    <a:p>
                      <a:pPr algn="ctr"/>
                      <a:r>
                        <a:rPr lang="en-US"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Aspirin</a:t>
                      </a:r>
                      <a:r>
                        <a:rPr lang="en-US" sz="2800" b="1" dirty="0" smtClean="0">
                          <a:solidFill>
                            <a:srgbClr val="0070C0"/>
                          </a:solidFill>
                          <a:latin typeface="Arial" pitchFamily="34" charset="0"/>
                          <a:cs typeface="Arial" pitchFamily="34" charset="0"/>
                        </a:rPr>
                        <a:t> </a:t>
                      </a:r>
                      <a:r>
                        <a:rPr lang="en-US" sz="2800" b="1" dirty="0" smtClean="0">
                          <a:solidFill>
                            <a:schemeClr val="tx1"/>
                          </a:solidFill>
                          <a:latin typeface="Arial" pitchFamily="34" charset="0"/>
                          <a:cs typeface="Arial" pitchFamily="34" charset="0"/>
                        </a:rPr>
                        <a:t>+</a:t>
                      </a:r>
                    </a:p>
                    <a:p>
                      <a:pPr algn="ctr"/>
                      <a:r>
                        <a:rPr lang="el-GR" sz="2800" b="0" i="1" dirty="0" smtClean="0">
                          <a:solidFill>
                            <a:srgbClr val="FF0000"/>
                          </a:solidFill>
                          <a:latin typeface="Arial" pitchFamily="34" charset="0"/>
                          <a:cs typeface="Arial" pitchFamily="34" charset="0"/>
                        </a:rPr>
                        <a:t>β</a:t>
                      </a:r>
                      <a:r>
                        <a:rPr lang="en-US" sz="2800" b="0" i="1" dirty="0" smtClean="0">
                          <a:solidFill>
                            <a:srgbClr val="FF0000"/>
                          </a:solidFill>
                          <a:latin typeface="Arial" pitchFamily="34" charset="0"/>
                          <a:cs typeface="Arial" pitchFamily="34" charset="0"/>
                        </a:rPr>
                        <a:t>-placebo</a:t>
                      </a:r>
                      <a:endParaRPr lang="en-US" sz="2800" dirty="0">
                        <a:latin typeface="Arial" pitchFamily="34" charset="0"/>
                        <a:cs typeface="Arial" pitchFamily="34" charset="0"/>
                      </a:endParaRPr>
                    </a:p>
                  </a:txBody>
                  <a:tcPr anchor="ctr">
                    <a:noFill/>
                  </a:tcPr>
                </a:tc>
                <a:tc>
                  <a:txBody>
                    <a:bodyPr/>
                    <a:lstStyle/>
                    <a:p>
                      <a:pPr algn="ctr"/>
                      <a:r>
                        <a:rPr lang="en-US" sz="2800" b="0" i="1" dirty="0" smtClean="0">
                          <a:solidFill>
                            <a:srgbClr val="0070C0"/>
                          </a:solidFill>
                          <a:latin typeface="Arial" pitchFamily="34" charset="0"/>
                          <a:cs typeface="Arial" pitchFamily="34" charset="0"/>
                        </a:rPr>
                        <a:t>A-placebo</a:t>
                      </a:r>
                      <a:r>
                        <a:rPr lang="en-US" sz="2800" b="1" dirty="0" smtClean="0">
                          <a:latin typeface="Arial" pitchFamily="34" charset="0"/>
                          <a:cs typeface="Arial" pitchFamily="34" charset="0"/>
                        </a:rPr>
                        <a:t> + </a:t>
                      </a:r>
                    </a:p>
                    <a:p>
                      <a:pPr algn="ctr"/>
                      <a:r>
                        <a:rPr lang="el-GR" sz="2800" b="0" i="1" dirty="0" smtClean="0">
                          <a:solidFill>
                            <a:srgbClr val="FF0000"/>
                          </a:solidFill>
                          <a:latin typeface="Arial" pitchFamily="34" charset="0"/>
                          <a:cs typeface="Arial" pitchFamily="34" charset="0"/>
                        </a:rPr>
                        <a:t>β</a:t>
                      </a:r>
                      <a:r>
                        <a:rPr lang="en-US" sz="2800" b="0" i="1" dirty="0" smtClean="0">
                          <a:solidFill>
                            <a:srgbClr val="FF0000"/>
                          </a:solidFill>
                          <a:latin typeface="Arial" pitchFamily="34" charset="0"/>
                          <a:cs typeface="Arial" pitchFamily="34" charset="0"/>
                        </a:rPr>
                        <a:t>-placebo</a:t>
                      </a:r>
                      <a:endParaRPr lang="en-US" sz="2800" dirty="0">
                        <a:latin typeface="Arial" pitchFamily="34" charset="0"/>
                        <a:cs typeface="Arial" pitchFamily="34" charset="0"/>
                      </a:endParaRPr>
                    </a:p>
                  </a:txBody>
                  <a:tcPr anchor="ctr"/>
                </a:tc>
              </a:tr>
            </a:tbl>
          </a:graphicData>
        </a:graphic>
      </p:graphicFrame>
      <p:grpSp>
        <p:nvGrpSpPr>
          <p:cNvPr id="2" name="Group 103"/>
          <p:cNvGrpSpPr/>
          <p:nvPr/>
        </p:nvGrpSpPr>
        <p:grpSpPr>
          <a:xfrm>
            <a:off x="395536" y="1052736"/>
            <a:ext cx="6754198" cy="3617530"/>
            <a:chOff x="395536" y="1537921"/>
            <a:chExt cx="6754198" cy="3617530"/>
          </a:xfrm>
        </p:grpSpPr>
        <p:sp>
          <p:nvSpPr>
            <p:cNvPr id="98" name="TextBox 97"/>
            <p:cNvSpPr txBox="1"/>
            <p:nvPr/>
          </p:nvSpPr>
          <p:spPr>
            <a:xfrm>
              <a:off x="5135328" y="1537921"/>
              <a:ext cx="1596912" cy="584775"/>
            </a:xfrm>
            <a:prstGeom prst="rect">
              <a:avLst/>
            </a:prstGeom>
            <a:noFill/>
          </p:spPr>
          <p:txBody>
            <a:bodyPr wrap="none" rtlCol="0">
              <a:spAutoFit/>
            </a:bodyPr>
            <a:lstStyle/>
            <a:p>
              <a:pPr>
                <a:buNone/>
              </a:pPr>
              <a:r>
                <a:rPr lang="en-US" sz="3200" b="1" dirty="0" smtClean="0">
                  <a:solidFill>
                    <a:srgbClr val="0070C0"/>
                  </a:solidFill>
                </a:rPr>
                <a:t>Aspirin</a:t>
              </a:r>
              <a:endParaRPr lang="en-US" sz="3200" b="1" dirty="0">
                <a:solidFill>
                  <a:srgbClr val="0070C0"/>
                </a:solidFill>
              </a:endParaRPr>
            </a:p>
          </p:txBody>
        </p:sp>
        <p:sp>
          <p:nvSpPr>
            <p:cNvPr id="99" name="TextBox 98"/>
            <p:cNvSpPr txBox="1"/>
            <p:nvPr/>
          </p:nvSpPr>
          <p:spPr>
            <a:xfrm>
              <a:off x="395536" y="3708321"/>
              <a:ext cx="2278188" cy="584775"/>
            </a:xfrm>
            <a:prstGeom prst="rect">
              <a:avLst/>
            </a:prstGeom>
            <a:noFill/>
          </p:spPr>
          <p:txBody>
            <a:bodyPr wrap="none" rtlCol="0">
              <a:spAutoFit/>
            </a:bodyPr>
            <a:lstStyle/>
            <a:p>
              <a:pPr>
                <a:buNone/>
              </a:pPr>
              <a:r>
                <a:rPr lang="el-GR" sz="3200" b="1" dirty="0" smtClean="0">
                  <a:solidFill>
                    <a:srgbClr val="FF0000"/>
                  </a:solidFill>
                </a:rPr>
                <a:t>β</a:t>
              </a:r>
              <a:r>
                <a:rPr lang="en-US" sz="3200" b="1" dirty="0" smtClean="0">
                  <a:solidFill>
                    <a:srgbClr val="FF0000"/>
                  </a:solidFill>
                </a:rPr>
                <a:t>-carotene</a:t>
              </a:r>
              <a:endParaRPr lang="en-US" sz="3200" b="1" dirty="0">
                <a:solidFill>
                  <a:srgbClr val="FF0000"/>
                </a:solidFill>
              </a:endParaRPr>
            </a:p>
          </p:txBody>
        </p:sp>
        <p:sp>
          <p:nvSpPr>
            <p:cNvPr id="100" name="TextBox 99"/>
            <p:cNvSpPr txBox="1"/>
            <p:nvPr/>
          </p:nvSpPr>
          <p:spPr>
            <a:xfrm>
              <a:off x="4520312" y="1988840"/>
              <a:ext cx="453970" cy="646331"/>
            </a:xfrm>
            <a:prstGeom prst="rect">
              <a:avLst/>
            </a:prstGeom>
            <a:noFill/>
          </p:spPr>
          <p:txBody>
            <a:bodyPr wrap="none" rtlCol="0">
              <a:spAutoFit/>
            </a:bodyPr>
            <a:lstStyle/>
            <a:p>
              <a:pPr>
                <a:buNone/>
              </a:pPr>
              <a:r>
                <a:rPr lang="en-US" sz="3600" b="1" dirty="0" smtClean="0"/>
                <a:t>+</a:t>
              </a:r>
              <a:endParaRPr lang="en-US" sz="3600" b="1" dirty="0"/>
            </a:p>
          </p:txBody>
        </p:sp>
        <p:sp>
          <p:nvSpPr>
            <p:cNvPr id="101" name="TextBox 100"/>
            <p:cNvSpPr txBox="1"/>
            <p:nvPr/>
          </p:nvSpPr>
          <p:spPr>
            <a:xfrm>
              <a:off x="6811180" y="198884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2" name="TextBox 101"/>
            <p:cNvSpPr txBox="1"/>
            <p:nvPr/>
          </p:nvSpPr>
          <p:spPr>
            <a:xfrm>
              <a:off x="3131840" y="4509120"/>
              <a:ext cx="338554" cy="646331"/>
            </a:xfrm>
            <a:prstGeom prst="rect">
              <a:avLst/>
            </a:prstGeom>
            <a:noFill/>
          </p:spPr>
          <p:txBody>
            <a:bodyPr wrap="none" rtlCol="0">
              <a:spAutoFit/>
            </a:bodyPr>
            <a:lstStyle/>
            <a:p>
              <a:pPr>
                <a:buNone/>
              </a:pPr>
              <a:r>
                <a:rPr lang="en-US" sz="3600" b="1" dirty="0" smtClean="0"/>
                <a:t>-</a:t>
              </a:r>
              <a:endParaRPr lang="en-US" sz="3600" b="1" dirty="0"/>
            </a:p>
          </p:txBody>
        </p:sp>
        <p:sp>
          <p:nvSpPr>
            <p:cNvPr id="103" name="TextBox 102"/>
            <p:cNvSpPr txBox="1"/>
            <p:nvPr/>
          </p:nvSpPr>
          <p:spPr>
            <a:xfrm>
              <a:off x="3131840" y="2988241"/>
              <a:ext cx="453970" cy="646331"/>
            </a:xfrm>
            <a:prstGeom prst="rect">
              <a:avLst/>
            </a:prstGeom>
            <a:noFill/>
          </p:spPr>
          <p:txBody>
            <a:bodyPr wrap="none" rtlCol="0">
              <a:spAutoFit/>
            </a:bodyPr>
            <a:lstStyle/>
            <a:p>
              <a:pPr>
                <a:buNone/>
              </a:pPr>
              <a:r>
                <a:rPr lang="en-US" sz="3600" b="1" dirty="0" smtClean="0"/>
                <a:t>+</a:t>
              </a:r>
              <a:endParaRPr lang="en-US" sz="3600" b="1" dirty="0"/>
            </a:p>
          </p:txBody>
        </p:sp>
      </p:grpSp>
      <p:grpSp>
        <p:nvGrpSpPr>
          <p:cNvPr id="11" name="Group 15"/>
          <p:cNvGrpSpPr/>
          <p:nvPr/>
        </p:nvGrpSpPr>
        <p:grpSpPr>
          <a:xfrm>
            <a:off x="1259632" y="5589240"/>
            <a:ext cx="3541425" cy="461665"/>
            <a:chOff x="1259632" y="5682456"/>
            <a:chExt cx="3541425" cy="461665"/>
          </a:xfrm>
        </p:grpSpPr>
        <p:sp>
          <p:nvSpPr>
            <p:cNvPr id="12" name="Rectangle 11"/>
            <p:cNvSpPr/>
            <p:nvPr/>
          </p:nvSpPr>
          <p:spPr bwMode="auto">
            <a:xfrm>
              <a:off x="1259632" y="5805264"/>
              <a:ext cx="504056" cy="216024"/>
            </a:xfrm>
            <a:prstGeom prst="rect">
              <a:avLst/>
            </a:prstGeom>
            <a:solidFill>
              <a:srgbClr val="FF9999"/>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3" name="TextBox 12"/>
            <p:cNvSpPr txBox="1"/>
            <p:nvPr/>
          </p:nvSpPr>
          <p:spPr>
            <a:xfrm>
              <a:off x="1974642" y="5682456"/>
              <a:ext cx="2826415" cy="461665"/>
            </a:xfrm>
            <a:prstGeom prst="rect">
              <a:avLst/>
            </a:prstGeom>
            <a:noFill/>
          </p:spPr>
          <p:txBody>
            <a:bodyPr wrap="none" rtlCol="0">
              <a:spAutoFit/>
            </a:bodyPr>
            <a:lstStyle/>
            <a:p>
              <a:pPr>
                <a:buNone/>
              </a:pPr>
              <a:r>
                <a:rPr lang="el-GR" sz="2400" b="1" dirty="0" smtClean="0">
                  <a:solidFill>
                    <a:srgbClr val="FF0000"/>
                  </a:solidFill>
                </a:rPr>
                <a:t>β</a:t>
              </a:r>
              <a:r>
                <a:rPr lang="en-US" sz="2400" b="1" dirty="0" smtClean="0">
                  <a:solidFill>
                    <a:srgbClr val="FF0000"/>
                  </a:solidFill>
                </a:rPr>
                <a:t>-carotene </a:t>
              </a:r>
              <a:r>
                <a:rPr lang="en-US" sz="2400" dirty="0" smtClean="0">
                  <a:solidFill>
                    <a:srgbClr val="00B050"/>
                  </a:solidFill>
                </a:rPr>
                <a:t>(a + b)</a:t>
              </a:r>
              <a:endParaRPr lang="en-US" sz="2400" dirty="0">
                <a:solidFill>
                  <a:srgbClr val="00B050"/>
                </a:solidFill>
              </a:endParaRPr>
            </a:p>
          </p:txBody>
        </p:sp>
      </p:grpSp>
      <p:grpSp>
        <p:nvGrpSpPr>
          <p:cNvPr id="14" name="Group 14"/>
          <p:cNvGrpSpPr/>
          <p:nvPr/>
        </p:nvGrpSpPr>
        <p:grpSpPr>
          <a:xfrm>
            <a:off x="1259632" y="6033199"/>
            <a:ext cx="6932037" cy="461665"/>
            <a:chOff x="1259632" y="6033199"/>
            <a:chExt cx="6932037" cy="461665"/>
          </a:xfrm>
        </p:grpSpPr>
        <p:sp>
          <p:nvSpPr>
            <p:cNvPr id="15" name="Rectangle 14"/>
            <p:cNvSpPr/>
            <p:nvPr/>
          </p:nvSpPr>
          <p:spPr bwMode="auto">
            <a:xfrm>
              <a:off x="1259632" y="6165304"/>
              <a:ext cx="504056" cy="216024"/>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990033"/>
                </a:solidFill>
                <a:effectLst/>
                <a:latin typeface="Arial" charset="0"/>
              </a:endParaRPr>
            </a:p>
          </p:txBody>
        </p:sp>
        <p:sp>
          <p:nvSpPr>
            <p:cNvPr id="16" name="TextBox 15"/>
            <p:cNvSpPr txBox="1"/>
            <p:nvPr/>
          </p:nvSpPr>
          <p:spPr>
            <a:xfrm>
              <a:off x="1979712" y="6033199"/>
              <a:ext cx="6211957" cy="461665"/>
            </a:xfrm>
            <a:prstGeom prst="rect">
              <a:avLst/>
            </a:prstGeom>
            <a:noFill/>
          </p:spPr>
          <p:txBody>
            <a:bodyPr wrap="none" rtlCol="0">
              <a:spAutoFit/>
            </a:bodyPr>
            <a:lstStyle/>
            <a:p>
              <a:pPr>
                <a:buNone/>
              </a:pPr>
              <a:r>
                <a:rPr lang="en-US" sz="2400" b="1" dirty="0" smtClean="0">
                  <a:solidFill>
                    <a:schemeClr val="tx1"/>
                  </a:solidFill>
                </a:rPr>
                <a:t>No </a:t>
              </a:r>
              <a:r>
                <a:rPr lang="el-GR" sz="2400" b="1" dirty="0" smtClean="0">
                  <a:solidFill>
                    <a:schemeClr val="tx1"/>
                  </a:solidFill>
                </a:rPr>
                <a:t>β</a:t>
              </a:r>
              <a:r>
                <a:rPr lang="en-US" sz="2400" b="1" dirty="0" smtClean="0">
                  <a:solidFill>
                    <a:schemeClr val="tx1"/>
                  </a:solidFill>
                </a:rPr>
                <a:t>-carotene = </a:t>
              </a:r>
              <a:r>
                <a:rPr lang="el-GR" sz="2400" i="1" dirty="0" smtClean="0">
                  <a:solidFill>
                    <a:srgbClr val="FF0000"/>
                  </a:solidFill>
                </a:rPr>
                <a:t>β</a:t>
              </a:r>
              <a:r>
                <a:rPr lang="en-US" sz="2400" i="1" dirty="0" smtClean="0">
                  <a:solidFill>
                    <a:srgbClr val="FF0000"/>
                  </a:solidFill>
                </a:rPr>
                <a:t>-carotene placebo</a:t>
              </a:r>
              <a:r>
                <a:rPr lang="en-US" sz="2400" b="1" dirty="0" smtClean="0">
                  <a:solidFill>
                    <a:srgbClr val="FF0000"/>
                  </a:solidFill>
                </a:rPr>
                <a:t> </a:t>
              </a:r>
              <a:r>
                <a:rPr lang="en-US" sz="2400" dirty="0" smtClean="0">
                  <a:solidFill>
                    <a:srgbClr val="00B050"/>
                  </a:solidFill>
                </a:rPr>
                <a:t>(c + d)</a:t>
              </a:r>
              <a:endParaRPr lang="en-US" sz="2400" dirty="0">
                <a:solidFill>
                  <a:srgbClr val="00B050"/>
                </a:solidFill>
              </a:endParaRPr>
            </a:p>
          </p:txBody>
        </p:sp>
      </p:grpSp>
      <p:grpSp>
        <p:nvGrpSpPr>
          <p:cNvPr id="17" name="Group 16"/>
          <p:cNvGrpSpPr/>
          <p:nvPr/>
        </p:nvGrpSpPr>
        <p:grpSpPr>
          <a:xfrm>
            <a:off x="5586478" y="3120648"/>
            <a:ext cx="753270" cy="874256"/>
            <a:chOff x="5586478" y="3120648"/>
            <a:chExt cx="753270" cy="874256"/>
          </a:xfrm>
        </p:grpSpPr>
        <p:sp>
          <p:nvSpPr>
            <p:cNvPr id="18" name="TextBox 17"/>
            <p:cNvSpPr txBox="1"/>
            <p:nvPr/>
          </p:nvSpPr>
          <p:spPr>
            <a:xfrm>
              <a:off x="5586478" y="3121804"/>
              <a:ext cx="385042" cy="523220"/>
            </a:xfrm>
            <a:prstGeom prst="rect">
              <a:avLst/>
            </a:prstGeom>
            <a:noFill/>
          </p:spPr>
          <p:txBody>
            <a:bodyPr wrap="none" rtlCol="0">
              <a:spAutoFit/>
            </a:bodyPr>
            <a:lstStyle/>
            <a:p>
              <a:pPr>
                <a:buNone/>
              </a:pPr>
              <a:r>
                <a:rPr lang="en-US" sz="2800" b="1" dirty="0" smtClean="0">
                  <a:solidFill>
                    <a:srgbClr val="00B050"/>
                  </a:solidFill>
                </a:rPr>
                <a:t>a</a:t>
              </a:r>
              <a:endParaRPr lang="en-US" sz="2800" b="1" dirty="0">
                <a:solidFill>
                  <a:srgbClr val="00B050"/>
                </a:solidFill>
              </a:endParaRPr>
            </a:p>
          </p:txBody>
        </p:sp>
        <p:sp>
          <p:nvSpPr>
            <p:cNvPr id="19" name="TextBox 18"/>
            <p:cNvSpPr txBox="1"/>
            <p:nvPr/>
          </p:nvSpPr>
          <p:spPr>
            <a:xfrm>
              <a:off x="5915150" y="3120648"/>
              <a:ext cx="404278" cy="523220"/>
            </a:xfrm>
            <a:prstGeom prst="rect">
              <a:avLst/>
            </a:prstGeom>
            <a:noFill/>
          </p:spPr>
          <p:txBody>
            <a:bodyPr wrap="none" rtlCol="0">
              <a:spAutoFit/>
            </a:bodyPr>
            <a:lstStyle/>
            <a:p>
              <a:pPr>
                <a:buNone/>
              </a:pPr>
              <a:r>
                <a:rPr lang="en-US" sz="2800" b="1" dirty="0" smtClean="0">
                  <a:solidFill>
                    <a:srgbClr val="00B050"/>
                  </a:solidFill>
                </a:rPr>
                <a:t>b</a:t>
              </a:r>
              <a:endParaRPr lang="en-US" sz="2800" b="1" dirty="0">
                <a:solidFill>
                  <a:srgbClr val="00B050"/>
                </a:solidFill>
              </a:endParaRPr>
            </a:p>
          </p:txBody>
        </p:sp>
        <p:sp>
          <p:nvSpPr>
            <p:cNvPr id="20" name="TextBox 19"/>
            <p:cNvSpPr txBox="1"/>
            <p:nvPr/>
          </p:nvSpPr>
          <p:spPr>
            <a:xfrm>
              <a:off x="5596638" y="3469640"/>
              <a:ext cx="385042" cy="523220"/>
            </a:xfrm>
            <a:prstGeom prst="rect">
              <a:avLst/>
            </a:prstGeom>
            <a:noFill/>
          </p:spPr>
          <p:txBody>
            <a:bodyPr wrap="none" rtlCol="0">
              <a:spAutoFit/>
            </a:bodyPr>
            <a:lstStyle/>
            <a:p>
              <a:pPr>
                <a:buNone/>
              </a:pPr>
              <a:r>
                <a:rPr lang="en-US" sz="2800" b="1" dirty="0" smtClean="0">
                  <a:solidFill>
                    <a:srgbClr val="00B050"/>
                  </a:solidFill>
                </a:rPr>
                <a:t>c</a:t>
              </a:r>
              <a:endParaRPr lang="en-US" sz="2800" b="1" dirty="0">
                <a:solidFill>
                  <a:srgbClr val="00B050"/>
                </a:solidFill>
              </a:endParaRPr>
            </a:p>
          </p:txBody>
        </p:sp>
        <p:sp>
          <p:nvSpPr>
            <p:cNvPr id="21" name="TextBox 20"/>
            <p:cNvSpPr txBox="1"/>
            <p:nvPr/>
          </p:nvSpPr>
          <p:spPr>
            <a:xfrm>
              <a:off x="5935470" y="3471684"/>
              <a:ext cx="404278" cy="523220"/>
            </a:xfrm>
            <a:prstGeom prst="rect">
              <a:avLst/>
            </a:prstGeom>
            <a:noFill/>
          </p:spPr>
          <p:txBody>
            <a:bodyPr wrap="none" rtlCol="0">
              <a:spAutoFit/>
            </a:bodyPr>
            <a:lstStyle/>
            <a:p>
              <a:pPr>
                <a:buNone/>
              </a:pPr>
              <a:r>
                <a:rPr lang="en-US" sz="2800" b="1" dirty="0" smtClean="0">
                  <a:solidFill>
                    <a:srgbClr val="00B050"/>
                  </a:solidFill>
                </a:rPr>
                <a:t>d</a:t>
              </a:r>
              <a:endParaRPr lang="en-US" sz="2800" b="1" dirty="0">
                <a:solidFill>
                  <a:srgbClr val="00B050"/>
                </a:solidFill>
              </a:endParaRPr>
            </a:p>
          </p:txBody>
        </p:sp>
      </p:grpSp>
      <p:grpSp>
        <p:nvGrpSpPr>
          <p:cNvPr id="22" name="Group 21"/>
          <p:cNvGrpSpPr/>
          <p:nvPr/>
        </p:nvGrpSpPr>
        <p:grpSpPr>
          <a:xfrm>
            <a:off x="4347204" y="3243456"/>
            <a:ext cx="3181484" cy="2211060"/>
            <a:chOff x="4347204" y="3243456"/>
            <a:chExt cx="3181484" cy="2211060"/>
          </a:xfrm>
        </p:grpSpPr>
        <p:sp>
          <p:nvSpPr>
            <p:cNvPr id="23" name="TextBox 22"/>
            <p:cNvSpPr txBox="1"/>
            <p:nvPr/>
          </p:nvSpPr>
          <p:spPr>
            <a:xfrm>
              <a:off x="4347204" y="5085184"/>
              <a:ext cx="872868" cy="369332"/>
            </a:xfrm>
            <a:prstGeom prst="rect">
              <a:avLst/>
            </a:prstGeom>
            <a:noFill/>
          </p:spPr>
          <p:txBody>
            <a:bodyPr wrap="square" rtlCol="0">
              <a:spAutoFit/>
            </a:bodyPr>
            <a:lstStyle/>
            <a:p>
              <a:pPr>
                <a:buNone/>
              </a:pPr>
              <a:r>
                <a:rPr lang="en-US" sz="1800" b="1" dirty="0" smtClean="0">
                  <a:solidFill>
                    <a:srgbClr val="0070C0"/>
                  </a:solidFill>
                </a:rPr>
                <a:t>11,037</a:t>
              </a:r>
              <a:endParaRPr lang="en-US" sz="1800" b="1" dirty="0">
                <a:solidFill>
                  <a:srgbClr val="0070C0"/>
                </a:solidFill>
              </a:endParaRPr>
            </a:p>
          </p:txBody>
        </p:sp>
        <p:sp>
          <p:nvSpPr>
            <p:cNvPr id="24" name="TextBox 23"/>
            <p:cNvSpPr txBox="1"/>
            <p:nvPr/>
          </p:nvSpPr>
          <p:spPr>
            <a:xfrm>
              <a:off x="6651460" y="5085184"/>
              <a:ext cx="877228" cy="369332"/>
            </a:xfrm>
            <a:prstGeom prst="rect">
              <a:avLst/>
            </a:prstGeom>
            <a:noFill/>
          </p:spPr>
          <p:txBody>
            <a:bodyPr wrap="none" rtlCol="0">
              <a:spAutoFit/>
            </a:bodyPr>
            <a:lstStyle/>
            <a:p>
              <a:pPr>
                <a:buNone/>
              </a:pPr>
              <a:r>
                <a:rPr lang="en-US" sz="1800" b="1" dirty="0" smtClean="0">
                  <a:solidFill>
                    <a:srgbClr val="0070C0"/>
                  </a:solidFill>
                </a:rPr>
                <a:t>11,034</a:t>
              </a:r>
              <a:endParaRPr lang="en-US" sz="1800" b="1" dirty="0">
                <a:solidFill>
                  <a:srgbClr val="0070C0"/>
                </a:solidFill>
              </a:endParaRPr>
            </a:p>
          </p:txBody>
        </p:sp>
        <p:sp>
          <p:nvSpPr>
            <p:cNvPr id="25" name="TextBox 24"/>
            <p:cNvSpPr txBox="1"/>
            <p:nvPr/>
          </p:nvSpPr>
          <p:spPr>
            <a:xfrm>
              <a:off x="4478645" y="3243456"/>
              <a:ext cx="761747" cy="369332"/>
            </a:xfrm>
            <a:prstGeom prst="rect">
              <a:avLst/>
            </a:prstGeom>
            <a:noFill/>
          </p:spPr>
          <p:txBody>
            <a:bodyPr wrap="none" rtlCol="0">
              <a:spAutoFit/>
            </a:bodyPr>
            <a:lstStyle/>
            <a:p>
              <a:pPr>
                <a:buNone/>
              </a:pPr>
              <a:r>
                <a:rPr lang="en-US" sz="1800" b="1" dirty="0" smtClean="0">
                  <a:solidFill>
                    <a:schemeClr val="tx1"/>
                  </a:solidFill>
                </a:rPr>
                <a:t>5,517</a:t>
              </a:r>
              <a:endParaRPr lang="en-US" sz="1800" b="1" dirty="0">
                <a:solidFill>
                  <a:schemeClr val="tx1"/>
                </a:solidFill>
              </a:endParaRPr>
            </a:p>
          </p:txBody>
        </p:sp>
        <p:sp>
          <p:nvSpPr>
            <p:cNvPr id="26" name="TextBox 25"/>
            <p:cNvSpPr txBox="1"/>
            <p:nvPr/>
          </p:nvSpPr>
          <p:spPr>
            <a:xfrm>
              <a:off x="4478645" y="4715852"/>
              <a:ext cx="761747" cy="369332"/>
            </a:xfrm>
            <a:prstGeom prst="rect">
              <a:avLst/>
            </a:prstGeom>
            <a:noFill/>
          </p:spPr>
          <p:txBody>
            <a:bodyPr wrap="none" rtlCol="0">
              <a:spAutoFit/>
            </a:bodyPr>
            <a:lstStyle/>
            <a:p>
              <a:pPr>
                <a:buNone/>
              </a:pPr>
              <a:r>
                <a:rPr lang="en-US" sz="1800" b="1" dirty="0" smtClean="0">
                  <a:solidFill>
                    <a:schemeClr val="tx1"/>
                  </a:solidFill>
                </a:rPr>
                <a:t>5,520</a:t>
              </a:r>
              <a:endParaRPr lang="en-US" sz="1800" b="1" dirty="0">
                <a:solidFill>
                  <a:schemeClr val="tx1"/>
                </a:solidFill>
              </a:endParaRPr>
            </a:p>
          </p:txBody>
        </p:sp>
        <p:sp>
          <p:nvSpPr>
            <p:cNvPr id="27" name="TextBox 26"/>
            <p:cNvSpPr txBox="1"/>
            <p:nvPr/>
          </p:nvSpPr>
          <p:spPr>
            <a:xfrm>
              <a:off x="6762581" y="4714984"/>
              <a:ext cx="761747" cy="369332"/>
            </a:xfrm>
            <a:prstGeom prst="rect">
              <a:avLst/>
            </a:prstGeom>
            <a:noFill/>
          </p:spPr>
          <p:txBody>
            <a:bodyPr wrap="none" rtlCol="0">
              <a:spAutoFit/>
            </a:bodyPr>
            <a:lstStyle/>
            <a:p>
              <a:pPr>
                <a:buNone/>
              </a:pPr>
              <a:r>
                <a:rPr lang="en-US" sz="1800" b="1" dirty="0" smtClean="0">
                  <a:solidFill>
                    <a:schemeClr val="tx1"/>
                  </a:solidFill>
                </a:rPr>
                <a:t>5,514</a:t>
              </a:r>
              <a:endParaRPr lang="en-US" sz="1800" b="1" dirty="0">
                <a:solidFill>
                  <a:schemeClr val="tx1"/>
                </a:solidFill>
              </a:endParaRPr>
            </a:p>
          </p:txBody>
        </p:sp>
        <p:sp>
          <p:nvSpPr>
            <p:cNvPr id="28" name="TextBox 27"/>
            <p:cNvSpPr txBox="1"/>
            <p:nvPr/>
          </p:nvSpPr>
          <p:spPr>
            <a:xfrm>
              <a:off x="6762581" y="3245212"/>
              <a:ext cx="761747" cy="369332"/>
            </a:xfrm>
            <a:prstGeom prst="rect">
              <a:avLst/>
            </a:prstGeom>
            <a:noFill/>
          </p:spPr>
          <p:txBody>
            <a:bodyPr wrap="none" rtlCol="0">
              <a:spAutoFit/>
            </a:bodyPr>
            <a:lstStyle/>
            <a:p>
              <a:pPr>
                <a:buNone/>
              </a:pPr>
              <a:r>
                <a:rPr lang="en-US" sz="1800" b="1" dirty="0" smtClean="0">
                  <a:solidFill>
                    <a:schemeClr val="tx1"/>
                  </a:solidFill>
                </a:rPr>
                <a:t>5,520</a:t>
              </a:r>
              <a:endParaRPr lang="en-US" sz="1800" b="1" dirty="0">
                <a:solidFill>
                  <a:schemeClr val="tx1"/>
                </a:solidFill>
              </a:endParaRPr>
            </a:p>
          </p:txBody>
        </p:sp>
      </p:grpSp>
      <p:sp>
        <p:nvSpPr>
          <p:cNvPr id="29" name="TextBox 28"/>
          <p:cNvSpPr txBox="1"/>
          <p:nvPr/>
        </p:nvSpPr>
        <p:spPr>
          <a:xfrm>
            <a:off x="611560" y="6582544"/>
            <a:ext cx="2973891" cy="230832"/>
          </a:xfrm>
          <a:prstGeom prst="rect">
            <a:avLst/>
          </a:prstGeom>
          <a:noFill/>
        </p:spPr>
        <p:txBody>
          <a:bodyPr wrap="none" rtlCol="0">
            <a:spAutoFit/>
          </a:bodyPr>
          <a:lstStyle/>
          <a:p>
            <a:pPr>
              <a:buNone/>
            </a:pPr>
            <a:r>
              <a:rPr lang="en-US" sz="900" dirty="0" err="1" smtClean="0"/>
              <a:t>Hennekens</a:t>
            </a:r>
            <a:r>
              <a:rPr lang="en-US" sz="900" dirty="0" smtClean="0"/>
              <a:t> CH, et al. N </a:t>
            </a:r>
            <a:r>
              <a:rPr lang="en-US" sz="900" dirty="0" err="1" smtClean="0"/>
              <a:t>Engl</a:t>
            </a:r>
            <a:r>
              <a:rPr lang="en-US" sz="900" dirty="0" smtClean="0"/>
              <a:t> J Med 1980;303:1038-41</a:t>
            </a:r>
            <a:endParaRPr lang="en-US" sz="9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039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9939" name="Text Box 3"/>
          <p:cNvSpPr txBox="1">
            <a:spLocks noChangeArrowheads="1"/>
          </p:cNvSpPr>
          <p:nvPr/>
        </p:nvSpPr>
        <p:spPr bwMode="auto">
          <a:xfrm>
            <a:off x="539552" y="1188041"/>
            <a:ext cx="7855024" cy="584775"/>
          </a:xfrm>
          <a:prstGeom prst="rect">
            <a:avLst/>
          </a:prstGeom>
          <a:noFill/>
          <a:ln w="9525">
            <a:noFill/>
            <a:miter lim="800000"/>
            <a:headEnd/>
            <a:tailEnd/>
          </a:ln>
        </p:spPr>
        <p:txBody>
          <a:bodyPr wrap="square">
            <a:spAutoFit/>
          </a:bodyPr>
          <a:lstStyle/>
          <a:p>
            <a:pPr marL="514350" indent="-514350">
              <a:spcBef>
                <a:spcPct val="0"/>
              </a:spcBef>
              <a:buClr>
                <a:schemeClr val="tx1"/>
              </a:buClr>
              <a:buSzPct val="100000"/>
              <a:buNone/>
            </a:pPr>
            <a:r>
              <a:rPr lang="en-US" sz="3200" dirty="0" smtClean="0">
                <a:solidFill>
                  <a:schemeClr val="accent2"/>
                </a:solidFill>
              </a:rPr>
              <a:t>“Stopping rule”</a:t>
            </a:r>
            <a:endParaRPr lang="en-US" sz="3200" dirty="0">
              <a:solidFill>
                <a:schemeClr val="accent2"/>
              </a:solidFill>
            </a:endParaRPr>
          </a:p>
        </p:txBody>
      </p:sp>
      <p:sp>
        <p:nvSpPr>
          <p:cNvPr id="4" name="TextBox 3"/>
          <p:cNvSpPr txBox="1"/>
          <p:nvPr/>
        </p:nvSpPr>
        <p:spPr>
          <a:xfrm>
            <a:off x="683568" y="2645852"/>
            <a:ext cx="8352928" cy="1348061"/>
          </a:xfrm>
          <a:prstGeom prst="rect">
            <a:avLst/>
          </a:prstGeom>
          <a:noFill/>
        </p:spPr>
        <p:txBody>
          <a:bodyPr wrap="square" rtlCol="0">
            <a:spAutoFit/>
          </a:bodyPr>
          <a:lstStyle/>
          <a:p>
            <a:pPr>
              <a:buFont typeface="Wingdings" pitchFamily="2" charset="2"/>
              <a:buChar char="§"/>
            </a:pPr>
            <a:r>
              <a:rPr lang="en-US" sz="2400" dirty="0" smtClean="0">
                <a:solidFill>
                  <a:schemeClr val="tx1"/>
                </a:solidFill>
              </a:rPr>
              <a:t>  If differences between intervention and control groups  </a:t>
            </a:r>
          </a:p>
          <a:p>
            <a:pPr>
              <a:buNone/>
            </a:pPr>
            <a:r>
              <a:rPr lang="en-US" sz="2400" dirty="0" smtClean="0">
                <a:solidFill>
                  <a:schemeClr val="tx1"/>
                </a:solidFill>
              </a:rPr>
              <a:t>    are statistically significant at midway, the study must end.</a:t>
            </a:r>
          </a:p>
          <a:p>
            <a:pPr>
              <a:buNone/>
            </a:pPr>
            <a:r>
              <a:rPr lang="en-US" sz="2400" b="1" dirty="0" smtClean="0">
                <a:solidFill>
                  <a:schemeClr val="tx1"/>
                </a:solidFill>
              </a:rPr>
              <a:t>    </a:t>
            </a:r>
            <a:r>
              <a:rPr lang="en-US" sz="2400" b="1" u="sng" dirty="0" smtClean="0">
                <a:solidFill>
                  <a:srgbClr val="FF0000"/>
                </a:solidFill>
              </a:rPr>
              <a:t>Unethical to continue</a:t>
            </a:r>
            <a:r>
              <a:rPr lang="en-US" sz="2400" dirty="0" smtClean="0">
                <a:solidFill>
                  <a:schemeClr val="tx1"/>
                </a:solidFill>
              </a:rPr>
              <a:t>.</a:t>
            </a:r>
            <a:endParaRPr lang="en-US" sz="2400" dirty="0">
              <a:solidFill>
                <a:schemeClr val="tx1"/>
              </a:solidFill>
            </a:endParaRPr>
          </a:p>
        </p:txBody>
      </p:sp>
      <p:sp>
        <p:nvSpPr>
          <p:cNvPr id="5" name="Rectangle 2"/>
          <p:cNvSpPr txBox="1">
            <a:spLocks noChangeArrowheads="1"/>
          </p:cNvSpPr>
          <p:nvPr/>
        </p:nvSpPr>
        <p:spPr bwMode="auto">
          <a:xfrm>
            <a:off x="457200" y="-3904"/>
            <a:ext cx="8219256"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rPr>
              <a:t>Midway Assessment</a:t>
            </a:r>
          </a:p>
        </p:txBody>
      </p:sp>
      <p:sp>
        <p:nvSpPr>
          <p:cNvPr id="6" name="Text Box 3"/>
          <p:cNvSpPr txBox="1">
            <a:spLocks noChangeArrowheads="1"/>
          </p:cNvSpPr>
          <p:nvPr/>
        </p:nvSpPr>
        <p:spPr bwMode="auto">
          <a:xfrm>
            <a:off x="676233" y="1772816"/>
            <a:ext cx="8467767" cy="830997"/>
          </a:xfrm>
          <a:prstGeom prst="rect">
            <a:avLst/>
          </a:prstGeom>
          <a:noFill/>
          <a:ln w="9525">
            <a:noFill/>
            <a:miter lim="800000"/>
            <a:headEnd/>
            <a:tailEnd/>
          </a:ln>
        </p:spPr>
        <p:txBody>
          <a:bodyPr wrap="square">
            <a:spAutoFit/>
          </a:bodyPr>
          <a:lstStyle/>
          <a:p>
            <a:pPr>
              <a:spcBef>
                <a:spcPct val="0"/>
              </a:spcBef>
              <a:buClr>
                <a:schemeClr val="tx1"/>
              </a:buClr>
              <a:buSzPct val="100000"/>
              <a:buFont typeface="Wingdings" pitchFamily="2" charset="2"/>
              <a:buChar char="§"/>
            </a:pPr>
            <a:r>
              <a:rPr lang="en-US" sz="2400" dirty="0" smtClean="0">
                <a:solidFill>
                  <a:schemeClr val="tx1"/>
                </a:solidFill>
              </a:rPr>
              <a:t>  Should </a:t>
            </a:r>
            <a:r>
              <a:rPr lang="en-US" sz="2400" dirty="0">
                <a:solidFill>
                  <a:schemeClr val="tx1"/>
                </a:solidFill>
              </a:rPr>
              <a:t>always be part of a </a:t>
            </a:r>
            <a:r>
              <a:rPr lang="en-US" sz="2400" dirty="0" smtClean="0">
                <a:solidFill>
                  <a:schemeClr val="tx1"/>
                </a:solidFill>
              </a:rPr>
              <a:t>study when it lasts over  </a:t>
            </a:r>
          </a:p>
          <a:p>
            <a:pPr>
              <a:spcBef>
                <a:spcPct val="0"/>
              </a:spcBef>
              <a:buClr>
                <a:schemeClr val="tx1"/>
              </a:buClr>
              <a:buSzPct val="100000"/>
              <a:buNone/>
            </a:pPr>
            <a:r>
              <a:rPr lang="en-US" sz="2400" dirty="0" smtClean="0">
                <a:solidFill>
                  <a:schemeClr val="tx1"/>
                </a:solidFill>
              </a:rPr>
              <a:t>    longer </a:t>
            </a:r>
            <a:r>
              <a:rPr lang="en-US" sz="2400" dirty="0">
                <a:solidFill>
                  <a:schemeClr val="tx1"/>
                </a:solidFill>
              </a:rPr>
              <a:t>periods </a:t>
            </a:r>
            <a:r>
              <a:rPr lang="en-US" sz="2400" dirty="0" smtClean="0">
                <a:solidFill>
                  <a:schemeClr val="tx1"/>
                </a:solidFill>
              </a:rPr>
              <a:t>of time</a:t>
            </a:r>
            <a:endParaRPr lang="en-US" sz="2400" dirty="0">
              <a:solidFill>
                <a:schemeClr val="tx1"/>
              </a:solidFill>
            </a:endParaRPr>
          </a:p>
        </p:txBody>
      </p:sp>
      <p:grpSp>
        <p:nvGrpSpPr>
          <p:cNvPr id="10" name="Group 9"/>
          <p:cNvGrpSpPr/>
          <p:nvPr/>
        </p:nvGrpSpPr>
        <p:grpSpPr>
          <a:xfrm>
            <a:off x="683568" y="4005064"/>
            <a:ext cx="8467767" cy="1692771"/>
            <a:chOff x="683568" y="4005064"/>
            <a:chExt cx="8467767" cy="1692771"/>
          </a:xfrm>
        </p:grpSpPr>
        <p:sp>
          <p:nvSpPr>
            <p:cNvPr id="7" name="Text Box 3"/>
            <p:cNvSpPr txBox="1">
              <a:spLocks noChangeArrowheads="1"/>
            </p:cNvSpPr>
            <p:nvPr/>
          </p:nvSpPr>
          <p:spPr bwMode="auto">
            <a:xfrm>
              <a:off x="683568" y="4005064"/>
              <a:ext cx="8467767" cy="1692771"/>
            </a:xfrm>
            <a:prstGeom prst="rect">
              <a:avLst/>
            </a:prstGeom>
            <a:noFill/>
            <a:ln w="9525">
              <a:noFill/>
              <a:miter lim="800000"/>
              <a:headEnd/>
              <a:tailEnd/>
            </a:ln>
          </p:spPr>
          <p:txBody>
            <a:bodyPr wrap="square">
              <a:spAutoFit/>
            </a:bodyPr>
            <a:lstStyle/>
            <a:p>
              <a:pPr>
                <a:spcBef>
                  <a:spcPct val="0"/>
                </a:spcBef>
                <a:buClr>
                  <a:schemeClr val="bg2"/>
                </a:buClr>
                <a:buSzPct val="100000"/>
                <a:buFont typeface="Wingdings" pitchFamily="2" charset="2"/>
                <a:buChar char="§"/>
              </a:pPr>
              <a:r>
                <a:rPr lang="en-US" sz="2400" dirty="0" smtClean="0">
                  <a:solidFill>
                    <a:schemeClr val="bg2"/>
                  </a:solidFill>
                </a:rPr>
                <a:t>  Example – US Physicians Study: </a:t>
              </a:r>
              <a:r>
                <a:rPr lang="el-GR" sz="2400" dirty="0" smtClean="0">
                  <a:solidFill>
                    <a:schemeClr val="bg2"/>
                  </a:solidFill>
                </a:rPr>
                <a:t>β</a:t>
              </a:r>
              <a:r>
                <a:rPr lang="en-US" sz="2400" dirty="0" smtClean="0">
                  <a:solidFill>
                    <a:schemeClr val="bg2"/>
                  </a:solidFill>
                </a:rPr>
                <a:t>-carotene arm</a:t>
              </a:r>
            </a:p>
            <a:p>
              <a:pPr lvl="1">
                <a:spcBef>
                  <a:spcPct val="0"/>
                </a:spcBef>
                <a:buClr>
                  <a:schemeClr val="bg2"/>
                </a:buClr>
                <a:buSzPct val="100000"/>
                <a:buFont typeface="Arial" pitchFamily="34" charset="0"/>
                <a:buChar char="•"/>
              </a:pPr>
              <a:r>
                <a:rPr lang="en-US" sz="2000" dirty="0" smtClean="0">
                  <a:solidFill>
                    <a:schemeClr val="bg2"/>
                  </a:solidFill>
                </a:rPr>
                <a:t>  </a:t>
              </a:r>
              <a:r>
                <a:rPr lang="en-US" sz="2000" b="1" dirty="0" smtClean="0">
                  <a:solidFill>
                    <a:schemeClr val="bg2"/>
                  </a:solidFill>
                </a:rPr>
                <a:t>H</a:t>
              </a:r>
              <a:r>
                <a:rPr lang="en-US" sz="2000" b="1" baseline="-25000" dirty="0" smtClean="0">
                  <a:solidFill>
                    <a:schemeClr val="bg2"/>
                  </a:solidFill>
                </a:rPr>
                <a:t>0</a:t>
              </a:r>
              <a:r>
                <a:rPr lang="en-US" sz="2000" dirty="0" smtClean="0">
                  <a:solidFill>
                    <a:schemeClr val="bg2"/>
                  </a:solidFill>
                </a:rPr>
                <a:t> = No difference in lung cancer between </a:t>
              </a:r>
              <a:r>
                <a:rPr lang="el-GR" sz="2000" dirty="0" smtClean="0">
                  <a:solidFill>
                    <a:schemeClr val="bg2"/>
                  </a:solidFill>
                </a:rPr>
                <a:t>β</a:t>
              </a:r>
              <a:r>
                <a:rPr lang="en-US" sz="2000" dirty="0" smtClean="0">
                  <a:solidFill>
                    <a:schemeClr val="bg2"/>
                  </a:solidFill>
                </a:rPr>
                <a:t>-carotene and placebo</a:t>
              </a:r>
            </a:p>
            <a:p>
              <a:pPr lvl="1">
                <a:spcBef>
                  <a:spcPct val="0"/>
                </a:spcBef>
                <a:buClr>
                  <a:schemeClr val="bg2"/>
                </a:buClr>
                <a:buSzPct val="100000"/>
                <a:buFont typeface="Arial" pitchFamily="34" charset="0"/>
                <a:buChar char="•"/>
              </a:pPr>
              <a:r>
                <a:rPr lang="en-US" sz="2000" dirty="0" smtClean="0">
                  <a:solidFill>
                    <a:schemeClr val="bg2"/>
                  </a:solidFill>
                </a:rPr>
                <a:t>  Found significant increased risk of lung cancer in </a:t>
              </a:r>
              <a:r>
                <a:rPr lang="el-GR" sz="2000" dirty="0" smtClean="0">
                  <a:solidFill>
                    <a:schemeClr val="bg2"/>
                  </a:solidFill>
                </a:rPr>
                <a:t>β</a:t>
              </a:r>
              <a:r>
                <a:rPr lang="en-US" sz="2000" dirty="0" smtClean="0">
                  <a:solidFill>
                    <a:schemeClr val="bg2"/>
                  </a:solidFill>
                </a:rPr>
                <a:t>-carotene group</a:t>
              </a:r>
            </a:p>
            <a:p>
              <a:pPr lvl="1">
                <a:spcBef>
                  <a:spcPct val="0"/>
                </a:spcBef>
                <a:buClr>
                  <a:schemeClr val="bg2"/>
                </a:buClr>
                <a:buSzPct val="100000"/>
                <a:buFont typeface="Arial" pitchFamily="34" charset="0"/>
                <a:buChar char="•"/>
              </a:pPr>
              <a:r>
                <a:rPr lang="en-US" sz="2000" dirty="0" smtClean="0">
                  <a:solidFill>
                    <a:schemeClr val="bg2"/>
                  </a:solidFill>
                </a:rPr>
                <a:t>  </a:t>
              </a:r>
              <a:r>
                <a:rPr lang="el-GR" sz="2000" b="1" u="sng" dirty="0" smtClean="0">
                  <a:solidFill>
                    <a:schemeClr val="bg2"/>
                  </a:solidFill>
                </a:rPr>
                <a:t>β</a:t>
              </a:r>
              <a:r>
                <a:rPr lang="en-US" sz="2000" b="1" u="sng" dirty="0" smtClean="0">
                  <a:solidFill>
                    <a:schemeClr val="bg2"/>
                  </a:solidFill>
                </a:rPr>
                <a:t>-carotene arm was stopped</a:t>
              </a:r>
              <a:r>
                <a:rPr lang="en-US" sz="2000" b="1" dirty="0" smtClean="0">
                  <a:solidFill>
                    <a:schemeClr val="bg2"/>
                  </a:solidFill>
                </a:rPr>
                <a:t>  </a:t>
              </a:r>
              <a:endParaRPr lang="en-US" sz="2000" dirty="0" smtClean="0">
                <a:solidFill>
                  <a:schemeClr val="bg2"/>
                </a:solidFill>
              </a:endParaRPr>
            </a:p>
            <a:p>
              <a:pPr lvl="1">
                <a:spcBef>
                  <a:spcPct val="0"/>
                </a:spcBef>
                <a:buClr>
                  <a:schemeClr val="bg2"/>
                </a:buClr>
                <a:buSzPct val="100000"/>
                <a:buFont typeface="Arial" pitchFamily="34" charset="0"/>
                <a:buChar char="•"/>
              </a:pPr>
              <a:r>
                <a:rPr lang="en-US" sz="2000" b="1" dirty="0" smtClean="0">
                  <a:solidFill>
                    <a:schemeClr val="bg2"/>
                  </a:solidFill>
                </a:rPr>
                <a:t>  </a:t>
              </a:r>
              <a:r>
                <a:rPr lang="en-US" sz="2000" dirty="0" smtClean="0">
                  <a:solidFill>
                    <a:schemeClr val="bg2"/>
                  </a:solidFill>
                </a:rPr>
                <a:t>Aspirin arm continued alone      found    incidence of CHD</a:t>
              </a:r>
              <a:endParaRPr lang="en-US" sz="2000" dirty="0">
                <a:solidFill>
                  <a:schemeClr val="bg2"/>
                </a:solidFill>
              </a:endParaRPr>
            </a:p>
          </p:txBody>
        </p:sp>
        <p:cxnSp>
          <p:nvCxnSpPr>
            <p:cNvPr id="9" name="Straight Arrow Connector 8"/>
            <p:cNvCxnSpPr/>
            <p:nvPr/>
          </p:nvCxnSpPr>
          <p:spPr bwMode="auto">
            <a:xfrm>
              <a:off x="4654168" y="5496912"/>
              <a:ext cx="288032" cy="1588"/>
            </a:xfrm>
            <a:prstGeom prst="straightConnector1">
              <a:avLst/>
            </a:prstGeom>
            <a:noFill/>
            <a:ln w="28575" cap="flat" cmpd="sng" algn="ctr">
              <a:solidFill>
                <a:schemeClr val="bg2"/>
              </a:solidFill>
              <a:prstDash val="solid"/>
              <a:round/>
              <a:headEnd type="none" w="med" len="med"/>
              <a:tailEnd type="arrow"/>
            </a:ln>
            <a:effectLst/>
          </p:spPr>
        </p:cxnSp>
        <p:cxnSp>
          <p:nvCxnSpPr>
            <p:cNvPr id="11" name="Straight Arrow Connector 10"/>
            <p:cNvCxnSpPr/>
            <p:nvPr/>
          </p:nvCxnSpPr>
          <p:spPr bwMode="auto">
            <a:xfrm rot="5400000">
              <a:off x="5687330" y="5481228"/>
              <a:ext cx="216818" cy="794"/>
            </a:xfrm>
            <a:prstGeom prst="straightConnector1">
              <a:avLst/>
            </a:prstGeom>
            <a:noFill/>
            <a:ln w="28575" cap="flat" cmpd="sng" algn="ctr">
              <a:solidFill>
                <a:schemeClr val="bg2"/>
              </a:solidFill>
              <a:prstDash val="solid"/>
              <a:round/>
              <a:headEnd type="none" w="med" len="med"/>
              <a:tailEnd type="arrow"/>
            </a:ln>
            <a:effectLst/>
          </p:spPr>
        </p:cxn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2"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679939"/>
                                        </p:tgtEl>
                                        <p:attrNameLst>
                                          <p:attrName>style.visibility</p:attrName>
                                        </p:attrNameLst>
                                      </p:cBhvr>
                                      <p:to>
                                        <p:strVal val="visible"/>
                                      </p:to>
                                    </p:set>
                                    <p:animEffect transition="in" filter="wipe(up)">
                                      <p:cBhvr>
                                        <p:cTn id="9" dur="3000"/>
                                        <p:tgtEl>
                                          <p:spTgt spid="679939"/>
                                        </p:tgtEl>
                                      </p:cBhvr>
                                    </p:animEffect>
                                  </p:childTnLst>
                                </p:cTn>
                              </p:par>
                              <p:par>
                                <p:cTn id="10" presetID="22" presetClass="entr" presetSubtype="1" fill="hold" grpId="0" nodeType="withEffect">
                                  <p:stCondLst>
                                    <p:cond delay="40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3000"/>
                                        <p:tgtEl>
                                          <p:spTgt spid="6"/>
                                        </p:tgtEl>
                                      </p:cBhvr>
                                    </p:animEffect>
                                  </p:childTnLst>
                                </p:cTn>
                              </p:par>
                              <p:par>
                                <p:cTn id="13" presetID="22" presetClass="entr" presetSubtype="1" fill="hold" grpId="0" nodeType="withEffect">
                                  <p:stCondLst>
                                    <p:cond delay="1200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3000"/>
                                        <p:tgtEl>
                                          <p:spTgt spid="4"/>
                                        </p:tgtEl>
                                      </p:cBhvr>
                                    </p:animEffect>
                                  </p:childTnLst>
                                </p:cTn>
                              </p:par>
                              <p:par>
                                <p:cTn id="16" presetID="22" presetClass="entr" presetSubtype="1" fill="hold" nodeType="withEffect">
                                  <p:stCondLst>
                                    <p:cond delay="2200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679939" grpId="0" autoUpdateAnimBg="0"/>
      <p:bldP spid="4" grpId="0"/>
      <p:bldP spid="6"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381000" y="1196752"/>
            <a:ext cx="3466013" cy="646331"/>
          </a:xfrm>
          <a:prstGeom prst="rect">
            <a:avLst/>
          </a:prstGeom>
          <a:noFill/>
          <a:ln w="9525">
            <a:noFill/>
            <a:miter lim="800000"/>
            <a:headEnd/>
            <a:tailEnd/>
          </a:ln>
        </p:spPr>
        <p:txBody>
          <a:bodyPr wrap="none">
            <a:spAutoFit/>
          </a:bodyPr>
          <a:lstStyle/>
          <a:p>
            <a:pPr>
              <a:spcBef>
                <a:spcPct val="0"/>
              </a:spcBef>
              <a:buFontTx/>
              <a:buNone/>
            </a:pPr>
            <a:r>
              <a:rPr lang="en-US" sz="3600" b="1" dirty="0" smtClean="0">
                <a:solidFill>
                  <a:srgbClr val="0070C0"/>
                </a:solidFill>
              </a:rPr>
              <a:t>Single:</a:t>
            </a:r>
            <a:r>
              <a:rPr lang="en-US" sz="3600" b="1" dirty="0" smtClean="0">
                <a:solidFill>
                  <a:srgbClr val="9900FF"/>
                </a:solidFill>
              </a:rPr>
              <a:t>	</a:t>
            </a:r>
            <a:r>
              <a:rPr lang="en-US" sz="3200" dirty="0" smtClean="0">
                <a:solidFill>
                  <a:srgbClr val="CC0066"/>
                </a:solidFill>
              </a:rPr>
              <a:t>patients</a:t>
            </a:r>
            <a:endParaRPr lang="en-US" sz="3600" dirty="0">
              <a:solidFill>
                <a:srgbClr val="CC0066"/>
              </a:solidFill>
            </a:endParaRPr>
          </a:p>
        </p:txBody>
      </p:sp>
      <p:sp>
        <p:nvSpPr>
          <p:cNvPr id="680964" name="Text Box 4"/>
          <p:cNvSpPr txBox="1">
            <a:spLocks noChangeArrowheads="1"/>
          </p:cNvSpPr>
          <p:nvPr/>
        </p:nvSpPr>
        <p:spPr bwMode="auto">
          <a:xfrm>
            <a:off x="366713" y="1988840"/>
            <a:ext cx="8309743" cy="646331"/>
          </a:xfrm>
          <a:prstGeom prst="rect">
            <a:avLst/>
          </a:prstGeom>
          <a:noFill/>
          <a:ln w="9525">
            <a:noFill/>
            <a:miter lim="800000"/>
            <a:headEnd/>
            <a:tailEnd/>
          </a:ln>
        </p:spPr>
        <p:txBody>
          <a:bodyPr wrap="square">
            <a:spAutoFit/>
          </a:bodyPr>
          <a:lstStyle/>
          <a:p>
            <a:pPr>
              <a:spcBef>
                <a:spcPct val="0"/>
              </a:spcBef>
              <a:buFontTx/>
              <a:buNone/>
            </a:pPr>
            <a:r>
              <a:rPr lang="en-US" sz="3600" b="1" dirty="0" smtClean="0">
                <a:solidFill>
                  <a:srgbClr val="0070C0"/>
                </a:solidFill>
              </a:rPr>
              <a:t>Double:</a:t>
            </a:r>
            <a:r>
              <a:rPr lang="en-US" sz="3600" b="1" dirty="0" smtClean="0">
                <a:solidFill>
                  <a:srgbClr val="FF3399"/>
                </a:solidFill>
              </a:rPr>
              <a:t>	</a:t>
            </a:r>
            <a:r>
              <a:rPr lang="en-US" sz="3200" dirty="0" smtClean="0">
                <a:solidFill>
                  <a:srgbClr val="CC0066"/>
                </a:solidFill>
              </a:rPr>
              <a:t>patients</a:t>
            </a:r>
            <a:r>
              <a:rPr lang="en-US" sz="3200" dirty="0" smtClean="0">
                <a:solidFill>
                  <a:schemeClr val="tx1"/>
                </a:solidFill>
              </a:rPr>
              <a:t> </a:t>
            </a:r>
            <a:r>
              <a:rPr lang="en-US" sz="3200" dirty="0">
                <a:solidFill>
                  <a:schemeClr val="tx1"/>
                </a:solidFill>
              </a:rPr>
              <a:t>and </a:t>
            </a:r>
            <a:r>
              <a:rPr lang="en-US" sz="3200" dirty="0" smtClean="0">
                <a:solidFill>
                  <a:srgbClr val="7030A0"/>
                </a:solidFill>
              </a:rPr>
              <a:t>clinicians</a:t>
            </a:r>
            <a:r>
              <a:rPr lang="en-US" sz="3200" dirty="0" smtClean="0">
                <a:solidFill>
                  <a:schemeClr val="tx1"/>
                </a:solidFill>
              </a:rPr>
              <a:t>/caretakers</a:t>
            </a:r>
            <a:endParaRPr lang="en-US" sz="3600" dirty="0">
              <a:solidFill>
                <a:schemeClr val="tx1"/>
              </a:solidFill>
            </a:endParaRPr>
          </a:p>
        </p:txBody>
      </p:sp>
      <p:sp>
        <p:nvSpPr>
          <p:cNvPr id="680965" name="Text Box 5"/>
          <p:cNvSpPr txBox="1">
            <a:spLocks noChangeArrowheads="1"/>
          </p:cNvSpPr>
          <p:nvPr/>
        </p:nvSpPr>
        <p:spPr bwMode="auto">
          <a:xfrm>
            <a:off x="390525" y="2780928"/>
            <a:ext cx="8357939" cy="1138773"/>
          </a:xfrm>
          <a:prstGeom prst="rect">
            <a:avLst/>
          </a:prstGeom>
          <a:noFill/>
          <a:ln w="9525">
            <a:noFill/>
            <a:miter lim="800000"/>
            <a:headEnd/>
            <a:tailEnd/>
          </a:ln>
        </p:spPr>
        <p:txBody>
          <a:bodyPr wrap="square">
            <a:spAutoFit/>
          </a:bodyPr>
          <a:lstStyle/>
          <a:p>
            <a:pPr>
              <a:spcBef>
                <a:spcPct val="0"/>
              </a:spcBef>
              <a:buFontTx/>
              <a:buNone/>
            </a:pPr>
            <a:r>
              <a:rPr lang="en-US" sz="3600" b="1" dirty="0" smtClean="0">
                <a:solidFill>
                  <a:srgbClr val="0070C0"/>
                </a:solidFill>
              </a:rPr>
              <a:t>Triple:</a:t>
            </a:r>
            <a:r>
              <a:rPr lang="en-US" sz="3600" dirty="0" smtClean="0">
                <a:solidFill>
                  <a:srgbClr val="008080"/>
                </a:solidFill>
              </a:rPr>
              <a:t> </a:t>
            </a:r>
            <a:r>
              <a:rPr lang="en-US" sz="3600" dirty="0" smtClean="0">
                <a:solidFill>
                  <a:schemeClr val="tx1"/>
                </a:solidFill>
              </a:rPr>
              <a:t> 	</a:t>
            </a:r>
            <a:r>
              <a:rPr lang="en-US" sz="3200" dirty="0" smtClean="0">
                <a:solidFill>
                  <a:srgbClr val="CC0066"/>
                </a:solidFill>
              </a:rPr>
              <a:t>patients</a:t>
            </a:r>
            <a:r>
              <a:rPr lang="en-US" sz="3200" dirty="0">
                <a:solidFill>
                  <a:schemeClr val="tx1"/>
                </a:solidFill>
              </a:rPr>
              <a:t>, </a:t>
            </a:r>
            <a:r>
              <a:rPr lang="en-US" sz="3200" dirty="0">
                <a:solidFill>
                  <a:srgbClr val="7030A0"/>
                </a:solidFill>
              </a:rPr>
              <a:t>clinicians</a:t>
            </a:r>
            <a:r>
              <a:rPr lang="en-US" sz="3200" dirty="0">
                <a:solidFill>
                  <a:schemeClr val="tx1"/>
                </a:solidFill>
              </a:rPr>
              <a:t> </a:t>
            </a:r>
            <a:r>
              <a:rPr lang="en-US" sz="3200" dirty="0" smtClean="0">
                <a:solidFill>
                  <a:schemeClr val="tx1"/>
                </a:solidFill>
              </a:rPr>
              <a:t>and </a:t>
            </a:r>
            <a:r>
              <a:rPr lang="en-US" sz="3200" dirty="0" smtClean="0">
                <a:solidFill>
                  <a:srgbClr val="00B050"/>
                </a:solidFill>
              </a:rPr>
              <a:t>assessors</a:t>
            </a:r>
            <a:endParaRPr lang="en-US" sz="3200" dirty="0">
              <a:solidFill>
                <a:srgbClr val="00B050"/>
              </a:solidFill>
            </a:endParaRPr>
          </a:p>
          <a:p>
            <a:pPr>
              <a:spcBef>
                <a:spcPct val="0"/>
              </a:spcBef>
              <a:buFontTx/>
              <a:buNone/>
            </a:pPr>
            <a:r>
              <a:rPr lang="en-US" sz="3200" dirty="0">
                <a:solidFill>
                  <a:schemeClr val="tx1"/>
                </a:solidFill>
              </a:rPr>
              <a:t>		</a:t>
            </a:r>
            <a:r>
              <a:rPr lang="en-US" sz="3200" dirty="0" smtClean="0">
                <a:solidFill>
                  <a:schemeClr val="tx1"/>
                </a:solidFill>
              </a:rPr>
              <a:t>(</a:t>
            </a:r>
            <a:r>
              <a:rPr lang="en-US" sz="3200" dirty="0">
                <a:solidFill>
                  <a:schemeClr val="tx1"/>
                </a:solidFill>
              </a:rPr>
              <a:t>of outcome)</a:t>
            </a:r>
            <a:endParaRPr lang="en-US" sz="3200" b="1" dirty="0">
              <a:solidFill>
                <a:srgbClr val="008080"/>
              </a:solidFill>
            </a:endParaRPr>
          </a:p>
        </p:txBody>
      </p:sp>
      <p:sp>
        <p:nvSpPr>
          <p:cNvPr id="6" name="Text Box 5"/>
          <p:cNvSpPr txBox="1">
            <a:spLocks noChangeArrowheads="1"/>
          </p:cNvSpPr>
          <p:nvPr/>
        </p:nvSpPr>
        <p:spPr bwMode="auto">
          <a:xfrm>
            <a:off x="385376" y="4365104"/>
            <a:ext cx="5925020" cy="1015663"/>
          </a:xfrm>
          <a:prstGeom prst="rect">
            <a:avLst/>
          </a:prstGeom>
          <a:noFill/>
          <a:ln w="9525">
            <a:noFill/>
            <a:miter lim="800000"/>
            <a:headEnd/>
            <a:tailEnd/>
          </a:ln>
        </p:spPr>
        <p:txBody>
          <a:bodyPr wrap="none">
            <a:spAutoFit/>
          </a:bodyPr>
          <a:lstStyle/>
          <a:p>
            <a:pPr>
              <a:spcBef>
                <a:spcPct val="0"/>
              </a:spcBef>
              <a:buFontTx/>
              <a:buNone/>
            </a:pPr>
            <a:r>
              <a:rPr lang="en-US" sz="3200" b="1" dirty="0" smtClean="0">
                <a:solidFill>
                  <a:srgbClr val="0070C0"/>
                </a:solidFill>
              </a:rPr>
              <a:t>The blinding “code</a:t>
            </a:r>
            <a:r>
              <a:rPr lang="en-US" sz="2800" b="1" dirty="0" smtClean="0">
                <a:solidFill>
                  <a:srgbClr val="0070C0"/>
                </a:solidFill>
              </a:rPr>
              <a:t>”: </a:t>
            </a:r>
          </a:p>
          <a:p>
            <a:pPr>
              <a:spcBef>
                <a:spcPct val="0"/>
              </a:spcBef>
            </a:pPr>
            <a:r>
              <a:rPr lang="en-US" sz="2800" dirty="0" smtClean="0">
                <a:solidFill>
                  <a:schemeClr val="tx1"/>
                </a:solidFill>
              </a:rPr>
              <a:t>  Is revealed at the end of the study</a:t>
            </a:r>
            <a:endParaRPr lang="en-US" sz="2800" b="1" dirty="0">
              <a:solidFill>
                <a:srgbClr val="008080"/>
              </a:solidFill>
            </a:endParaRPr>
          </a:p>
        </p:txBody>
      </p:sp>
      <p:sp>
        <p:nvSpPr>
          <p:cNvPr id="7" name="Rectangle 2"/>
          <p:cNvSpPr txBox="1">
            <a:spLocks noChangeArrowheads="1"/>
          </p:cNvSpPr>
          <p:nvPr/>
        </p:nvSpPr>
        <p:spPr bwMode="auto">
          <a:xfrm>
            <a:off x="457200" y="-3904"/>
            <a:ext cx="8219256"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rPr>
              <a:t>Blinding</a:t>
            </a:r>
            <a:r>
              <a:rPr kumimoji="0" lang="en-US" sz="4400" b="0" i="0" u="none" strike="noStrike" kern="0" cap="none" spc="0" normalizeH="0" noProof="0" dirty="0" smtClean="0">
                <a:ln>
                  <a:noFill/>
                </a:ln>
                <a:solidFill>
                  <a:srgbClr val="990033"/>
                </a:solidFill>
                <a:effectLst>
                  <a:outerShdw blurRad="38100" dist="38100" dir="2700000" algn="tl">
                    <a:srgbClr val="C0C0C0"/>
                  </a:outerShdw>
                </a:effectLst>
                <a:uLnTx/>
                <a:uFillTx/>
                <a:latin typeface="Arial" charset="0"/>
                <a:ea typeface="+mj-ea"/>
                <a:cs typeface="+mj-cs"/>
              </a:rPr>
              <a:t> (Masking)</a:t>
            </a:r>
            <a:endPar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7" fill="hold"/>
                                        <p:tgtEl>
                                          <p:spTgt spid="3"/>
                                        </p:tgtEl>
                                      </p:cBhvr>
                                    </p:cmd>
                                  </p:childTnLst>
                                </p:cTn>
                              </p:par>
                              <p:par>
                                <p:cTn id="7" presetID="10" presetClass="entr" presetSubtype="0" fill="hold" grpId="0" nodeType="withEffect">
                                  <p:stCondLst>
                                    <p:cond delay="10000"/>
                                  </p:stCondLst>
                                  <p:childTnLst>
                                    <p:set>
                                      <p:cBhvr>
                                        <p:cTn id="8" dur="1" fill="hold">
                                          <p:stCondLst>
                                            <p:cond delay="0"/>
                                          </p:stCondLst>
                                        </p:cTn>
                                        <p:tgtEl>
                                          <p:spTgt spid="62467"/>
                                        </p:tgtEl>
                                        <p:attrNameLst>
                                          <p:attrName>style.visibility</p:attrName>
                                        </p:attrNameLst>
                                      </p:cBhvr>
                                      <p:to>
                                        <p:strVal val="visible"/>
                                      </p:to>
                                    </p:set>
                                    <p:animEffect transition="in" filter="fade">
                                      <p:cBhvr>
                                        <p:cTn id="9" dur="3000"/>
                                        <p:tgtEl>
                                          <p:spTgt spid="62467"/>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680964"/>
                                        </p:tgtEl>
                                        <p:attrNameLst>
                                          <p:attrName>style.visibility</p:attrName>
                                        </p:attrNameLst>
                                      </p:cBhvr>
                                      <p:to>
                                        <p:strVal val="visible"/>
                                      </p:to>
                                    </p:set>
                                    <p:animEffect transition="in" filter="fade">
                                      <p:cBhvr>
                                        <p:cTn id="12" dur="3000"/>
                                        <p:tgtEl>
                                          <p:spTgt spid="680964"/>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680965"/>
                                        </p:tgtEl>
                                        <p:attrNameLst>
                                          <p:attrName>style.visibility</p:attrName>
                                        </p:attrNameLst>
                                      </p:cBhvr>
                                      <p:to>
                                        <p:strVal val="visible"/>
                                      </p:to>
                                    </p:set>
                                    <p:animEffect transition="in" filter="fade">
                                      <p:cBhvr>
                                        <p:cTn id="15" dur="3000"/>
                                        <p:tgtEl>
                                          <p:spTgt spid="680965"/>
                                        </p:tgtEl>
                                      </p:cBhvr>
                                    </p:animEffect>
                                  </p:childTnLst>
                                </p:cTn>
                              </p:par>
                              <p:par>
                                <p:cTn id="16" presetID="10" presetClass="entr" presetSubtype="0" fill="hold" grpId="0" nodeType="withEffect">
                                  <p:stCondLst>
                                    <p:cond delay="2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62467" grpId="0"/>
      <p:bldP spid="680964" grpId="0" autoUpdateAnimBg="0"/>
      <p:bldP spid="680965" grpId="0" autoUpdateAnimBg="0"/>
      <p:bldP spid="6"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1989" name="Text Box 5"/>
          <p:cNvSpPr txBox="1">
            <a:spLocks noChangeArrowheads="1"/>
          </p:cNvSpPr>
          <p:nvPr/>
        </p:nvSpPr>
        <p:spPr bwMode="auto">
          <a:xfrm>
            <a:off x="365125" y="3500438"/>
            <a:ext cx="7008813" cy="519112"/>
          </a:xfrm>
          <a:prstGeom prst="rect">
            <a:avLst/>
          </a:prstGeom>
          <a:noFill/>
          <a:ln w="9525">
            <a:noFill/>
            <a:miter lim="800000"/>
            <a:headEnd/>
            <a:tailEnd/>
          </a:ln>
        </p:spPr>
        <p:txBody>
          <a:bodyPr wrap="none">
            <a:spAutoFit/>
          </a:bodyPr>
          <a:lstStyle/>
          <a:p>
            <a:pPr>
              <a:spcBef>
                <a:spcPct val="0"/>
              </a:spcBef>
              <a:buFontTx/>
              <a:buNone/>
            </a:pPr>
            <a:r>
              <a:rPr lang="en-US" sz="2800" b="1" dirty="0">
                <a:solidFill>
                  <a:srgbClr val="FF3399"/>
                </a:solidFill>
              </a:rPr>
              <a:t>Non-blind</a:t>
            </a:r>
            <a:r>
              <a:rPr lang="en-US" sz="2800" dirty="0">
                <a:solidFill>
                  <a:schemeClr val="tx1"/>
                </a:solidFill>
              </a:rPr>
              <a:t> </a:t>
            </a:r>
            <a:r>
              <a:rPr lang="en-US" sz="2400" dirty="0">
                <a:solidFill>
                  <a:schemeClr val="tx1"/>
                </a:solidFill>
              </a:rPr>
              <a:t>- committee for </a:t>
            </a:r>
            <a:r>
              <a:rPr lang="en-US" sz="2400" b="1" dirty="0">
                <a:solidFill>
                  <a:schemeClr val="tx1"/>
                </a:solidFill>
              </a:rPr>
              <a:t>midway assessment</a:t>
            </a:r>
            <a:endParaRPr lang="en-US" sz="2800" dirty="0">
              <a:solidFill>
                <a:schemeClr val="tx1"/>
              </a:solidFill>
              <a:latin typeface="Times New Roman" pitchFamily="18" charset="0"/>
            </a:endParaRPr>
          </a:p>
        </p:txBody>
      </p:sp>
      <p:sp>
        <p:nvSpPr>
          <p:cNvPr id="681990" name="Text Box 6"/>
          <p:cNvSpPr txBox="1">
            <a:spLocks noChangeArrowheads="1"/>
          </p:cNvSpPr>
          <p:nvPr/>
        </p:nvSpPr>
        <p:spPr bwMode="auto">
          <a:xfrm>
            <a:off x="381000" y="4149725"/>
            <a:ext cx="4657725"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Blinding not always effective</a:t>
            </a:r>
          </a:p>
        </p:txBody>
      </p:sp>
      <p:sp>
        <p:nvSpPr>
          <p:cNvPr id="681991" name="Text Box 7"/>
          <p:cNvSpPr txBox="1">
            <a:spLocks noChangeArrowheads="1"/>
          </p:cNvSpPr>
          <p:nvPr/>
        </p:nvSpPr>
        <p:spPr bwMode="auto">
          <a:xfrm>
            <a:off x="1431925" y="4627563"/>
            <a:ext cx="6856364" cy="461665"/>
          </a:xfrm>
          <a:prstGeom prst="rect">
            <a:avLst/>
          </a:prstGeom>
          <a:noFill/>
          <a:ln w="9525">
            <a:noFill/>
            <a:miter lim="800000"/>
            <a:headEnd/>
            <a:tailEnd/>
          </a:ln>
        </p:spPr>
        <p:txBody>
          <a:bodyPr wrap="none">
            <a:spAutoFit/>
          </a:bodyPr>
          <a:lstStyle/>
          <a:p>
            <a:pPr>
              <a:spcBef>
                <a:spcPct val="0"/>
              </a:spcBef>
              <a:buFontTx/>
              <a:buNone/>
            </a:pPr>
            <a:r>
              <a:rPr lang="en-US" sz="2400" b="1" dirty="0" smtClean="0">
                <a:solidFill>
                  <a:schemeClr val="accent2"/>
                </a:solidFill>
              </a:rPr>
              <a:t>Physiologic </a:t>
            </a:r>
            <a:r>
              <a:rPr lang="en-US" sz="2400" b="1" dirty="0">
                <a:solidFill>
                  <a:schemeClr val="accent2"/>
                </a:solidFill>
              </a:rPr>
              <a:t>effects</a:t>
            </a:r>
            <a:r>
              <a:rPr lang="en-US" sz="2400" b="1" dirty="0">
                <a:solidFill>
                  <a:schemeClr val="tx1"/>
                </a:solidFill>
              </a:rPr>
              <a:t> </a:t>
            </a:r>
            <a:r>
              <a:rPr lang="en-US" sz="2400" dirty="0">
                <a:solidFill>
                  <a:schemeClr val="tx1"/>
                </a:solidFill>
              </a:rPr>
              <a:t>can betray drug vs. placebo</a:t>
            </a:r>
          </a:p>
        </p:txBody>
      </p:sp>
      <p:sp>
        <p:nvSpPr>
          <p:cNvPr id="681992" name="Text Box 8"/>
          <p:cNvSpPr txBox="1">
            <a:spLocks noChangeArrowheads="1"/>
          </p:cNvSpPr>
          <p:nvPr/>
        </p:nvSpPr>
        <p:spPr bwMode="auto">
          <a:xfrm>
            <a:off x="1438275" y="5084763"/>
            <a:ext cx="4435475" cy="519112"/>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latin typeface="Times New Roman" pitchFamily="18" charset="0"/>
              </a:rPr>
              <a:t>	</a:t>
            </a:r>
            <a:r>
              <a:rPr lang="en-US" sz="2400" b="1" dirty="0">
                <a:solidFill>
                  <a:srgbClr val="008080"/>
                </a:solidFill>
              </a:rPr>
              <a:t>Cod -liver</a:t>
            </a:r>
            <a:r>
              <a:rPr lang="en-US" sz="2400" dirty="0">
                <a:solidFill>
                  <a:schemeClr val="tx1"/>
                </a:solidFill>
              </a:rPr>
              <a:t> oil vs. corn oil</a:t>
            </a:r>
          </a:p>
        </p:txBody>
      </p:sp>
      <p:sp>
        <p:nvSpPr>
          <p:cNvPr id="681993" name="Text Box 9"/>
          <p:cNvSpPr txBox="1">
            <a:spLocks noChangeArrowheads="1"/>
          </p:cNvSpPr>
          <p:nvPr/>
        </p:nvSpPr>
        <p:spPr bwMode="auto">
          <a:xfrm>
            <a:off x="1447800" y="5516563"/>
            <a:ext cx="7031038" cy="519112"/>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latin typeface="Times New Roman" pitchFamily="18" charset="0"/>
              </a:rPr>
              <a:t>	</a:t>
            </a:r>
            <a:r>
              <a:rPr lang="en-US" sz="2400" b="1" dirty="0">
                <a:solidFill>
                  <a:srgbClr val="008080"/>
                </a:solidFill>
              </a:rPr>
              <a:t>Beta-blockers</a:t>
            </a:r>
            <a:r>
              <a:rPr lang="en-US" sz="2400" dirty="0">
                <a:solidFill>
                  <a:schemeClr val="tx1"/>
                </a:solidFill>
              </a:rPr>
              <a:t> - impotence, cold feet/hands</a:t>
            </a:r>
          </a:p>
        </p:txBody>
      </p:sp>
      <p:sp>
        <p:nvSpPr>
          <p:cNvPr id="681994" name="Text Box 10"/>
          <p:cNvSpPr txBox="1">
            <a:spLocks noChangeArrowheads="1"/>
          </p:cNvSpPr>
          <p:nvPr/>
        </p:nvSpPr>
        <p:spPr bwMode="auto">
          <a:xfrm>
            <a:off x="1475656" y="5949280"/>
            <a:ext cx="6637338" cy="519113"/>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latin typeface="Times New Roman" pitchFamily="18" charset="0"/>
              </a:rPr>
              <a:t>	</a:t>
            </a:r>
            <a:r>
              <a:rPr lang="en-US" sz="2400" b="1" dirty="0">
                <a:solidFill>
                  <a:srgbClr val="008080"/>
                </a:solidFill>
              </a:rPr>
              <a:t>Estrogens</a:t>
            </a:r>
            <a:r>
              <a:rPr lang="en-US" sz="2400" b="1" dirty="0">
                <a:solidFill>
                  <a:schemeClr val="tx1"/>
                </a:solidFill>
              </a:rPr>
              <a:t> - </a:t>
            </a:r>
            <a:r>
              <a:rPr lang="en-US" sz="2400" dirty="0">
                <a:solidFill>
                  <a:schemeClr val="tx1"/>
                </a:solidFill>
              </a:rPr>
              <a:t>tender breasts, nausea, etc</a:t>
            </a:r>
            <a:r>
              <a:rPr lang="en-US" sz="2400" b="1" dirty="0">
                <a:solidFill>
                  <a:schemeClr val="tx1"/>
                </a:solidFill>
              </a:rPr>
              <a:t>.</a:t>
            </a:r>
            <a:endParaRPr lang="en-US" sz="2400" dirty="0">
              <a:solidFill>
                <a:schemeClr val="tx1"/>
              </a:solidFill>
            </a:endParaRPr>
          </a:p>
        </p:txBody>
      </p:sp>
      <p:grpSp>
        <p:nvGrpSpPr>
          <p:cNvPr id="12" name="Group 11"/>
          <p:cNvGrpSpPr/>
          <p:nvPr/>
        </p:nvGrpSpPr>
        <p:grpSpPr>
          <a:xfrm>
            <a:off x="365125" y="903288"/>
            <a:ext cx="8299450" cy="2484437"/>
            <a:chOff x="365125" y="903288"/>
            <a:chExt cx="8299450" cy="2484437"/>
          </a:xfrm>
        </p:grpSpPr>
        <p:sp>
          <p:nvSpPr>
            <p:cNvPr id="63491" name="Text Box 4"/>
            <p:cNvSpPr txBox="1">
              <a:spLocks noChangeArrowheads="1"/>
            </p:cNvSpPr>
            <p:nvPr/>
          </p:nvSpPr>
          <p:spPr bwMode="auto">
            <a:xfrm>
              <a:off x="365125" y="903288"/>
              <a:ext cx="8299450" cy="1676400"/>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Advantages:</a:t>
              </a:r>
            </a:p>
            <a:p>
              <a:pPr>
                <a:spcBef>
                  <a:spcPct val="0"/>
                </a:spcBef>
                <a:buFontTx/>
                <a:buNone/>
              </a:pPr>
              <a:r>
                <a:rPr lang="en-US" sz="2800" dirty="0">
                  <a:solidFill>
                    <a:schemeClr val="tx1"/>
                  </a:solidFill>
                </a:rPr>
                <a:t>	</a:t>
              </a:r>
              <a:r>
                <a:rPr lang="en-US" sz="2400" dirty="0">
                  <a:solidFill>
                    <a:schemeClr val="tx1"/>
                  </a:solidFill>
                </a:rPr>
                <a:t>- Investigator or other </a:t>
              </a:r>
              <a:r>
                <a:rPr lang="en-US" sz="2400" u="sng" dirty="0">
                  <a:solidFill>
                    <a:schemeClr val="tx1"/>
                  </a:solidFill>
                </a:rPr>
                <a:t>staff</a:t>
              </a:r>
              <a:r>
                <a:rPr lang="en-US" sz="2400" dirty="0">
                  <a:solidFill>
                    <a:schemeClr val="tx1"/>
                  </a:solidFill>
                </a:rPr>
                <a:t> have </a:t>
              </a:r>
              <a:r>
                <a:rPr lang="en-US" sz="2400" b="1" u="sng" dirty="0">
                  <a:solidFill>
                    <a:schemeClr val="tx1"/>
                  </a:solidFill>
                </a:rPr>
                <a:t>NO</a:t>
              </a:r>
              <a:r>
                <a:rPr lang="en-US" sz="2400" dirty="0">
                  <a:solidFill>
                    <a:schemeClr val="tx1"/>
                  </a:solidFill>
                </a:rPr>
                <a:t> control over</a:t>
              </a:r>
            </a:p>
            <a:p>
              <a:pPr>
                <a:spcBef>
                  <a:spcPct val="0"/>
                </a:spcBef>
                <a:buFontTx/>
                <a:buNone/>
              </a:pPr>
              <a:r>
                <a:rPr lang="en-US" sz="2400" dirty="0">
                  <a:solidFill>
                    <a:schemeClr val="tx1"/>
                  </a:solidFill>
                </a:rPr>
                <a:t>	  </a:t>
              </a:r>
              <a:r>
                <a:rPr lang="en-US" sz="2400" dirty="0">
                  <a:solidFill>
                    <a:schemeClr val="accent2"/>
                  </a:solidFill>
                </a:rPr>
                <a:t>which group</a:t>
              </a:r>
              <a:r>
                <a:rPr lang="en-US" sz="2400" dirty="0">
                  <a:solidFill>
                    <a:schemeClr val="tx1"/>
                  </a:solidFill>
                </a:rPr>
                <a:t> patients are assigned to.</a:t>
              </a:r>
            </a:p>
            <a:p>
              <a:pPr>
                <a:spcBef>
                  <a:spcPct val="0"/>
                </a:spcBef>
                <a:buFontTx/>
                <a:buNone/>
              </a:pPr>
              <a:r>
                <a:rPr lang="en-US" sz="2400" dirty="0">
                  <a:solidFill>
                    <a:schemeClr val="tx1"/>
                  </a:solidFill>
                </a:rPr>
                <a:t>	- Also blinded to </a:t>
              </a:r>
              <a:r>
                <a:rPr lang="en-US" sz="2400" dirty="0">
                  <a:solidFill>
                    <a:schemeClr val="accent2"/>
                  </a:solidFill>
                </a:rPr>
                <a:t>assessment of outcome/side effects</a:t>
              </a:r>
              <a:r>
                <a:rPr lang="en-US" sz="2400" dirty="0">
                  <a:solidFill>
                    <a:schemeClr val="tx1"/>
                  </a:solidFill>
                </a:rPr>
                <a:t>.</a:t>
              </a:r>
              <a:endParaRPr lang="en-US" sz="2400" b="1" dirty="0">
                <a:solidFill>
                  <a:schemeClr val="tx1"/>
                </a:solidFill>
                <a:latin typeface="Times New Roman" pitchFamily="18" charset="0"/>
              </a:endParaRPr>
            </a:p>
          </p:txBody>
        </p:sp>
        <p:sp>
          <p:nvSpPr>
            <p:cNvPr id="63498" name="Text Box 11"/>
            <p:cNvSpPr txBox="1">
              <a:spLocks noChangeArrowheads="1"/>
            </p:cNvSpPr>
            <p:nvPr/>
          </p:nvSpPr>
          <p:spPr bwMode="auto">
            <a:xfrm>
              <a:off x="1295400" y="2565400"/>
              <a:ext cx="6454775" cy="822325"/>
            </a:xfrm>
            <a:prstGeom prst="rect">
              <a:avLst/>
            </a:prstGeom>
            <a:noFill/>
            <a:ln w="9525">
              <a:noFill/>
              <a:miter lim="800000"/>
              <a:headEnd/>
              <a:tailEnd/>
            </a:ln>
          </p:spPr>
          <p:txBody>
            <a:bodyPr wrap="none">
              <a:spAutoFit/>
            </a:bodyPr>
            <a:lstStyle/>
            <a:p>
              <a:pPr>
                <a:spcBef>
                  <a:spcPct val="0"/>
                </a:spcBef>
                <a:buFontTx/>
                <a:buNone/>
              </a:pPr>
              <a:r>
                <a:rPr lang="en-US" sz="2400" b="1" dirty="0">
                  <a:solidFill>
                    <a:schemeClr val="tx1"/>
                  </a:solidFill>
                </a:rPr>
                <a:t>- </a:t>
              </a:r>
              <a:r>
                <a:rPr lang="en-US" sz="2400" dirty="0">
                  <a:solidFill>
                    <a:schemeClr val="tx1"/>
                  </a:solidFill>
                </a:rPr>
                <a:t>Patients don’t know whether they are getting </a:t>
              </a:r>
            </a:p>
            <a:p>
              <a:pPr>
                <a:spcBef>
                  <a:spcPct val="0"/>
                </a:spcBef>
                <a:buFontTx/>
                <a:buNone/>
              </a:pPr>
              <a:r>
                <a:rPr lang="en-US" sz="2400" dirty="0">
                  <a:solidFill>
                    <a:schemeClr val="tx1"/>
                  </a:solidFill>
                </a:rPr>
                <a:t>  “</a:t>
              </a:r>
              <a:r>
                <a:rPr lang="en-US" sz="2400" dirty="0">
                  <a:solidFill>
                    <a:schemeClr val="accent2"/>
                  </a:solidFill>
                </a:rPr>
                <a:t>real</a:t>
              </a:r>
              <a:r>
                <a:rPr lang="en-US" sz="2400" dirty="0">
                  <a:solidFill>
                    <a:schemeClr val="tx1"/>
                  </a:solidFill>
                </a:rPr>
                <a:t>” or </a:t>
              </a:r>
              <a:r>
                <a:rPr lang="en-US" sz="2400" dirty="0">
                  <a:solidFill>
                    <a:schemeClr val="accent2"/>
                  </a:solidFill>
                </a:rPr>
                <a:t>placebo</a:t>
              </a:r>
              <a:r>
                <a:rPr lang="en-US" sz="2400" dirty="0">
                  <a:solidFill>
                    <a:schemeClr val="tx1"/>
                  </a:solidFill>
                </a:rPr>
                <a:t> drug</a:t>
              </a:r>
              <a:endParaRPr lang="en-US" sz="2400" b="1" dirty="0">
                <a:solidFill>
                  <a:schemeClr val="tx1"/>
                </a:solidFill>
              </a:endParaRPr>
            </a:p>
          </p:txBody>
        </p:sp>
      </p:grpSp>
      <p:sp>
        <p:nvSpPr>
          <p:cNvPr id="11" name="Rectangle 2"/>
          <p:cNvSpPr txBox="1">
            <a:spLocks noChangeArrowheads="1"/>
          </p:cNvSpPr>
          <p:nvPr/>
        </p:nvSpPr>
        <p:spPr bwMode="auto">
          <a:xfrm>
            <a:off x="457200" y="-3904"/>
            <a:ext cx="8219256"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rPr>
              <a:t>Blinding</a:t>
            </a:r>
            <a:r>
              <a:rPr kumimoji="0" lang="en-US" sz="4400" b="0" i="0" u="none" strike="noStrike" kern="0" cap="none" spc="0" normalizeH="0" noProof="0" dirty="0" smtClean="0">
                <a:ln>
                  <a:noFill/>
                </a:ln>
                <a:solidFill>
                  <a:srgbClr val="990033"/>
                </a:solidFill>
                <a:effectLst>
                  <a:outerShdw blurRad="38100" dist="38100" dir="2700000" algn="tl">
                    <a:srgbClr val="C0C0C0"/>
                  </a:outerShdw>
                </a:effectLst>
                <a:uLnTx/>
                <a:uFillTx/>
                <a:latin typeface="Arial" charset="0"/>
                <a:ea typeface="+mj-ea"/>
                <a:cs typeface="+mj-cs"/>
              </a:rPr>
              <a:t> (Masking)</a:t>
            </a:r>
            <a:endParaRPr kumimoji="0" lang="en-US" sz="4400" b="0" i="0" u="none" strike="noStrike" kern="0" cap="none" spc="0" normalizeH="0" baseline="0" noProof="0" dirty="0" smtClean="0">
              <a:ln>
                <a:noFill/>
              </a:ln>
              <a:solidFill>
                <a:srgbClr val="990033"/>
              </a:solidFill>
              <a:effectLst>
                <a:outerShdw blurRad="38100" dist="38100" dir="2700000" algn="tl">
                  <a:srgbClr val="C0C0C0"/>
                </a:outerShdw>
              </a:effectLst>
              <a:uLnTx/>
              <a:uFillTx/>
              <a:latin typeface="Arial" charset="0"/>
              <a:ea typeface="+mj-ea"/>
              <a:cs typeface="+mj-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3000"/>
                                        <p:tgtEl>
                                          <p:spTgt spid="12"/>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681989"/>
                                        </p:tgtEl>
                                        <p:attrNameLst>
                                          <p:attrName>style.visibility</p:attrName>
                                        </p:attrNameLst>
                                      </p:cBhvr>
                                      <p:to>
                                        <p:strVal val="visible"/>
                                      </p:to>
                                    </p:set>
                                    <p:animEffect transition="in" filter="fade">
                                      <p:cBhvr>
                                        <p:cTn id="12" dur="3000"/>
                                        <p:tgtEl>
                                          <p:spTgt spid="681989"/>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681990"/>
                                        </p:tgtEl>
                                        <p:attrNameLst>
                                          <p:attrName>style.visibility</p:attrName>
                                        </p:attrNameLst>
                                      </p:cBhvr>
                                      <p:to>
                                        <p:strVal val="visible"/>
                                      </p:to>
                                    </p:set>
                                    <p:animEffect transition="in" filter="fade">
                                      <p:cBhvr>
                                        <p:cTn id="15" dur="3000"/>
                                        <p:tgtEl>
                                          <p:spTgt spid="681990"/>
                                        </p:tgtEl>
                                      </p:cBhvr>
                                    </p:animEffect>
                                  </p:childTnLst>
                                </p:cTn>
                              </p:par>
                              <p:par>
                                <p:cTn id="16" presetID="10" presetClass="entr" presetSubtype="0" fill="hold" grpId="0" nodeType="withEffect">
                                  <p:stCondLst>
                                    <p:cond delay="12000"/>
                                  </p:stCondLst>
                                  <p:childTnLst>
                                    <p:set>
                                      <p:cBhvr>
                                        <p:cTn id="17" dur="1" fill="hold">
                                          <p:stCondLst>
                                            <p:cond delay="0"/>
                                          </p:stCondLst>
                                        </p:cTn>
                                        <p:tgtEl>
                                          <p:spTgt spid="681991"/>
                                        </p:tgtEl>
                                        <p:attrNameLst>
                                          <p:attrName>style.visibility</p:attrName>
                                        </p:attrNameLst>
                                      </p:cBhvr>
                                      <p:to>
                                        <p:strVal val="visible"/>
                                      </p:to>
                                    </p:set>
                                    <p:animEffect transition="in" filter="fade">
                                      <p:cBhvr>
                                        <p:cTn id="18" dur="3000"/>
                                        <p:tgtEl>
                                          <p:spTgt spid="681991"/>
                                        </p:tgtEl>
                                      </p:cBhvr>
                                    </p:animEffect>
                                  </p:childTnLst>
                                </p:cTn>
                              </p:par>
                              <p:par>
                                <p:cTn id="19" presetID="10" presetClass="entr" presetSubtype="0" fill="hold" grpId="0" nodeType="withEffect">
                                  <p:stCondLst>
                                    <p:cond delay="12000"/>
                                  </p:stCondLst>
                                  <p:childTnLst>
                                    <p:set>
                                      <p:cBhvr>
                                        <p:cTn id="20" dur="1" fill="hold">
                                          <p:stCondLst>
                                            <p:cond delay="0"/>
                                          </p:stCondLst>
                                        </p:cTn>
                                        <p:tgtEl>
                                          <p:spTgt spid="681992"/>
                                        </p:tgtEl>
                                        <p:attrNameLst>
                                          <p:attrName>style.visibility</p:attrName>
                                        </p:attrNameLst>
                                      </p:cBhvr>
                                      <p:to>
                                        <p:strVal val="visible"/>
                                      </p:to>
                                    </p:set>
                                    <p:animEffect transition="in" filter="fade">
                                      <p:cBhvr>
                                        <p:cTn id="21" dur="3000"/>
                                        <p:tgtEl>
                                          <p:spTgt spid="681992"/>
                                        </p:tgtEl>
                                      </p:cBhvr>
                                    </p:animEffect>
                                  </p:childTnLst>
                                </p:cTn>
                              </p:par>
                              <p:par>
                                <p:cTn id="22" presetID="10" presetClass="entr" presetSubtype="0" fill="hold" grpId="0" nodeType="withEffect">
                                  <p:stCondLst>
                                    <p:cond delay="12000"/>
                                  </p:stCondLst>
                                  <p:childTnLst>
                                    <p:set>
                                      <p:cBhvr>
                                        <p:cTn id="23" dur="1" fill="hold">
                                          <p:stCondLst>
                                            <p:cond delay="0"/>
                                          </p:stCondLst>
                                        </p:cTn>
                                        <p:tgtEl>
                                          <p:spTgt spid="681993"/>
                                        </p:tgtEl>
                                        <p:attrNameLst>
                                          <p:attrName>style.visibility</p:attrName>
                                        </p:attrNameLst>
                                      </p:cBhvr>
                                      <p:to>
                                        <p:strVal val="visible"/>
                                      </p:to>
                                    </p:set>
                                    <p:animEffect transition="in" filter="fade">
                                      <p:cBhvr>
                                        <p:cTn id="24" dur="3000"/>
                                        <p:tgtEl>
                                          <p:spTgt spid="681993"/>
                                        </p:tgtEl>
                                      </p:cBhvr>
                                    </p:animEffect>
                                  </p:childTnLst>
                                </p:cTn>
                              </p:par>
                              <p:par>
                                <p:cTn id="25" presetID="10" presetClass="entr" presetSubtype="0" fill="hold" grpId="0" nodeType="withEffect">
                                  <p:stCondLst>
                                    <p:cond delay="12000"/>
                                  </p:stCondLst>
                                  <p:childTnLst>
                                    <p:set>
                                      <p:cBhvr>
                                        <p:cTn id="26" dur="1" fill="hold">
                                          <p:stCondLst>
                                            <p:cond delay="0"/>
                                          </p:stCondLst>
                                        </p:cTn>
                                        <p:tgtEl>
                                          <p:spTgt spid="681994"/>
                                        </p:tgtEl>
                                        <p:attrNameLst>
                                          <p:attrName>style.visibility</p:attrName>
                                        </p:attrNameLst>
                                      </p:cBhvr>
                                      <p:to>
                                        <p:strVal val="visible"/>
                                      </p:to>
                                    </p:set>
                                    <p:animEffect transition="in" filter="fade">
                                      <p:cBhvr>
                                        <p:cTn id="27" dur="3000"/>
                                        <p:tgtEl>
                                          <p:spTgt spid="6819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3"/>
                </p:tgtEl>
              </p:cMediaNode>
            </p:audio>
          </p:childTnLst>
        </p:cTn>
      </p:par>
    </p:tnLst>
    <p:bldLst>
      <p:bldP spid="681989" grpId="0" autoUpdateAnimBg="0"/>
      <p:bldP spid="681990" grpId="0"/>
      <p:bldP spid="681991" grpId="0" autoUpdateAnimBg="0"/>
      <p:bldP spid="681992" grpId="0"/>
      <p:bldP spid="681993" grpId="0"/>
      <p:bldP spid="681994"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3010" name="Rectangle 2"/>
          <p:cNvSpPr>
            <a:spLocks noGrp="1" noChangeArrowheads="1"/>
          </p:cNvSpPr>
          <p:nvPr>
            <p:ph type="title" idx="4294967295"/>
          </p:nvPr>
        </p:nvSpPr>
        <p:spPr>
          <a:xfrm>
            <a:off x="457200" y="-9872"/>
            <a:ext cx="7772400" cy="990600"/>
          </a:xfrm>
        </p:spPr>
        <p:txBody>
          <a:bodyPr/>
          <a:lstStyle/>
          <a:p>
            <a:pPr>
              <a:defRPr/>
            </a:pPr>
            <a:r>
              <a:rPr lang="en-US" dirty="0" smtClean="0">
                <a:solidFill>
                  <a:srgbClr val="990033"/>
                </a:solidFill>
                <a:effectLst>
                  <a:outerShdw blurRad="38100" dist="38100" dir="2700000" algn="tl">
                    <a:srgbClr val="C0C0C0"/>
                  </a:outerShdw>
                </a:effectLst>
                <a:latin typeface="Arial" charset="0"/>
              </a:rPr>
              <a:t>Allocation</a:t>
            </a:r>
          </a:p>
        </p:txBody>
      </p:sp>
      <p:cxnSp>
        <p:nvCxnSpPr>
          <p:cNvPr id="10" name="Straight Arrow Connector 9"/>
          <p:cNvCxnSpPr/>
          <p:nvPr/>
        </p:nvCxnSpPr>
        <p:spPr bwMode="auto">
          <a:xfrm flipV="1">
            <a:off x="6228184" y="1700808"/>
            <a:ext cx="576064" cy="72008"/>
          </a:xfrm>
          <a:prstGeom prst="straightConnector1">
            <a:avLst/>
          </a:prstGeom>
          <a:noFill/>
          <a:ln w="9525" cap="flat" cmpd="sng" algn="ctr">
            <a:noFill/>
            <a:prstDash val="solid"/>
            <a:round/>
            <a:headEnd type="none" w="med" len="med"/>
            <a:tailEnd type="arrow"/>
          </a:ln>
          <a:effectLst/>
        </p:spPr>
      </p:cxnSp>
      <p:grpSp>
        <p:nvGrpSpPr>
          <p:cNvPr id="17" name="Group 16"/>
          <p:cNvGrpSpPr/>
          <p:nvPr/>
        </p:nvGrpSpPr>
        <p:grpSpPr>
          <a:xfrm>
            <a:off x="683568" y="1124744"/>
            <a:ext cx="6338888" cy="3273549"/>
            <a:chOff x="683568" y="1091555"/>
            <a:chExt cx="6338888" cy="3273549"/>
          </a:xfrm>
        </p:grpSpPr>
        <p:grpSp>
          <p:nvGrpSpPr>
            <p:cNvPr id="16" name="Group 15"/>
            <p:cNvGrpSpPr/>
            <p:nvPr/>
          </p:nvGrpSpPr>
          <p:grpSpPr>
            <a:xfrm>
              <a:off x="683568" y="1091555"/>
              <a:ext cx="6338888" cy="3273549"/>
              <a:chOff x="1098550" y="1538288"/>
              <a:chExt cx="6338888" cy="3273549"/>
            </a:xfrm>
          </p:grpSpPr>
          <p:sp>
            <p:nvSpPr>
              <p:cNvPr id="64515" name="Text Box 3"/>
              <p:cNvSpPr txBox="1">
                <a:spLocks noChangeArrowheads="1"/>
              </p:cNvSpPr>
              <p:nvPr/>
            </p:nvSpPr>
            <p:spPr bwMode="auto">
              <a:xfrm>
                <a:off x="1098550" y="1538288"/>
                <a:ext cx="4265613" cy="579437"/>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3200" dirty="0">
                    <a:solidFill>
                      <a:srgbClr val="CC0066"/>
                    </a:solidFill>
                  </a:rPr>
                  <a:t>Non-random allocation</a:t>
                </a:r>
              </a:p>
            </p:txBody>
          </p:sp>
          <p:sp>
            <p:nvSpPr>
              <p:cNvPr id="64516" name="Text Box 4"/>
              <p:cNvSpPr txBox="1">
                <a:spLocks noChangeArrowheads="1"/>
              </p:cNvSpPr>
              <p:nvPr/>
            </p:nvSpPr>
            <p:spPr bwMode="auto">
              <a:xfrm>
                <a:off x="1708150" y="2133600"/>
                <a:ext cx="3729038" cy="519113"/>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2800" dirty="0">
                    <a:solidFill>
                      <a:schemeClr val="tx1"/>
                    </a:solidFill>
                  </a:rPr>
                  <a:t>-</a:t>
                </a:r>
                <a:r>
                  <a:rPr lang="en-US" sz="2800" dirty="0">
                    <a:solidFill>
                      <a:schemeClr val="accent2"/>
                    </a:solidFill>
                  </a:rPr>
                  <a:t> </a:t>
                </a:r>
                <a:r>
                  <a:rPr lang="en-US" sz="2800" b="1" dirty="0">
                    <a:solidFill>
                      <a:schemeClr val="accent2"/>
                    </a:solidFill>
                  </a:rPr>
                  <a:t>MD</a:t>
                </a:r>
                <a:r>
                  <a:rPr lang="en-US" sz="2800" dirty="0">
                    <a:solidFill>
                      <a:schemeClr val="accent2"/>
                    </a:solidFill>
                  </a:rPr>
                  <a:t> </a:t>
                </a:r>
                <a:r>
                  <a:rPr lang="en-US" sz="2800" dirty="0">
                    <a:solidFill>
                      <a:schemeClr val="tx1"/>
                    </a:solidFill>
                  </a:rPr>
                  <a:t>or</a:t>
                </a:r>
                <a:r>
                  <a:rPr lang="en-US" sz="2800" dirty="0">
                    <a:solidFill>
                      <a:schemeClr val="accent2"/>
                    </a:solidFill>
                  </a:rPr>
                  <a:t> </a:t>
                </a:r>
                <a:r>
                  <a:rPr lang="en-US" sz="2800" b="1" dirty="0">
                    <a:solidFill>
                      <a:schemeClr val="accent2"/>
                    </a:solidFill>
                  </a:rPr>
                  <a:t>staff</a:t>
                </a:r>
                <a:r>
                  <a:rPr lang="en-US" sz="2800" dirty="0">
                    <a:solidFill>
                      <a:schemeClr val="accent2"/>
                    </a:solidFill>
                  </a:rPr>
                  <a:t> </a:t>
                </a:r>
                <a:r>
                  <a:rPr lang="en-US" sz="2800" dirty="0">
                    <a:solidFill>
                      <a:schemeClr val="tx1"/>
                    </a:solidFill>
                  </a:rPr>
                  <a:t>allocates</a:t>
                </a:r>
              </a:p>
            </p:txBody>
          </p:sp>
          <p:sp>
            <p:nvSpPr>
              <p:cNvPr id="64517" name="Text Box 5"/>
              <p:cNvSpPr txBox="1">
                <a:spLocks noChangeArrowheads="1"/>
              </p:cNvSpPr>
              <p:nvPr/>
            </p:nvSpPr>
            <p:spPr bwMode="auto">
              <a:xfrm>
                <a:off x="2546350" y="2622550"/>
                <a:ext cx="4610558" cy="954107"/>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2800" dirty="0">
                    <a:solidFill>
                      <a:schemeClr val="bg2"/>
                    </a:solidFill>
                  </a:rPr>
                  <a:t>Friend </a:t>
                </a:r>
                <a:r>
                  <a:rPr lang="en-US" sz="2800" dirty="0" smtClean="0">
                    <a:solidFill>
                      <a:schemeClr val="bg2"/>
                    </a:solidFill>
                    <a:sym typeface="Symbol" pitchFamily="18" charset="2"/>
                  </a:rPr>
                  <a:t>	“</a:t>
                </a:r>
                <a:r>
                  <a:rPr lang="en-US" sz="2800" dirty="0">
                    <a:solidFill>
                      <a:schemeClr val="bg2"/>
                    </a:solidFill>
                    <a:sym typeface="Symbol" pitchFamily="18" charset="2"/>
                  </a:rPr>
                  <a:t>best” </a:t>
                </a:r>
                <a:r>
                  <a:rPr lang="en-US" sz="2800" dirty="0" smtClean="0">
                    <a:solidFill>
                      <a:schemeClr val="bg2"/>
                    </a:solidFill>
                    <a:sym typeface="Symbol" pitchFamily="18" charset="2"/>
                  </a:rPr>
                  <a:t>treatment</a:t>
                </a:r>
              </a:p>
              <a:p>
                <a:pPr>
                  <a:spcBef>
                    <a:spcPct val="0"/>
                  </a:spcBef>
                  <a:buClr>
                    <a:srgbClr val="FF33CC"/>
                  </a:buClr>
                  <a:buSzPct val="75000"/>
                  <a:buFont typeface="Monotype Sorts" pitchFamily="2" charset="2"/>
                  <a:buNone/>
                </a:pPr>
                <a:r>
                  <a:rPr lang="en-US" sz="2800" dirty="0" smtClean="0">
                    <a:solidFill>
                      <a:schemeClr val="bg2"/>
                    </a:solidFill>
                    <a:sym typeface="Symbol" pitchFamily="18" charset="2"/>
                  </a:rPr>
                  <a:t>		selection bias!</a:t>
                </a:r>
                <a:endParaRPr lang="en-US" sz="2800" dirty="0">
                  <a:solidFill>
                    <a:schemeClr val="bg2"/>
                  </a:solidFill>
                </a:endParaRPr>
              </a:p>
            </p:txBody>
          </p:sp>
          <p:grpSp>
            <p:nvGrpSpPr>
              <p:cNvPr id="8" name="Group 7"/>
              <p:cNvGrpSpPr/>
              <p:nvPr/>
            </p:nvGrpSpPr>
            <p:grpSpPr>
              <a:xfrm>
                <a:off x="1704975" y="3645024"/>
                <a:ext cx="5732463" cy="1166813"/>
                <a:chOff x="1704975" y="3213100"/>
                <a:chExt cx="5732463" cy="1166813"/>
              </a:xfrm>
            </p:grpSpPr>
            <p:sp>
              <p:nvSpPr>
                <p:cNvPr id="64518" name="Text Box 7"/>
                <p:cNvSpPr txBox="1">
                  <a:spLocks noChangeArrowheads="1"/>
                </p:cNvSpPr>
                <p:nvPr/>
              </p:nvSpPr>
              <p:spPr bwMode="auto">
                <a:xfrm>
                  <a:off x="1704975" y="3213100"/>
                  <a:ext cx="4637088"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 Difficult to</a:t>
                  </a:r>
                  <a:r>
                    <a:rPr lang="en-US" sz="2800" dirty="0">
                      <a:solidFill>
                        <a:schemeClr val="accent2"/>
                      </a:solidFill>
                    </a:rPr>
                    <a:t> </a:t>
                  </a:r>
                  <a:r>
                    <a:rPr lang="en-US" sz="2800" b="1" dirty="0">
                      <a:solidFill>
                        <a:schemeClr val="accent2"/>
                      </a:solidFill>
                    </a:rPr>
                    <a:t>evaluate</a:t>
                  </a:r>
                  <a:r>
                    <a:rPr lang="en-US" sz="2800" dirty="0">
                      <a:solidFill>
                        <a:schemeClr val="accent2"/>
                      </a:solidFill>
                    </a:rPr>
                    <a:t> </a:t>
                  </a:r>
                  <a:r>
                    <a:rPr lang="en-US" sz="2800" dirty="0">
                      <a:solidFill>
                        <a:schemeClr val="tx1"/>
                      </a:solidFill>
                    </a:rPr>
                    <a:t>results</a:t>
                  </a:r>
                  <a:endParaRPr lang="en-US" sz="2800" b="1" dirty="0">
                    <a:solidFill>
                      <a:schemeClr val="tx1"/>
                    </a:solidFill>
                  </a:endParaRPr>
                </a:p>
              </p:txBody>
            </p:sp>
            <p:sp>
              <p:nvSpPr>
                <p:cNvPr id="64519" name="Text Box 8"/>
                <p:cNvSpPr txBox="1">
                  <a:spLocks noChangeArrowheads="1"/>
                </p:cNvSpPr>
                <p:nvPr/>
              </p:nvSpPr>
              <p:spPr bwMode="auto">
                <a:xfrm>
                  <a:off x="1712913" y="3860800"/>
                  <a:ext cx="5724525"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a:t>
                  </a:r>
                  <a:r>
                    <a:rPr lang="en-US" sz="2800" dirty="0">
                      <a:solidFill>
                        <a:schemeClr val="accent2"/>
                      </a:solidFill>
                    </a:rPr>
                    <a:t> </a:t>
                  </a:r>
                  <a:r>
                    <a:rPr lang="en-US" sz="2800" b="1" dirty="0">
                      <a:solidFill>
                        <a:schemeClr val="accent2"/>
                      </a:solidFill>
                    </a:rPr>
                    <a:t>Groups differ</a:t>
                  </a:r>
                  <a:r>
                    <a:rPr lang="en-US" sz="2800" dirty="0">
                      <a:solidFill>
                        <a:schemeClr val="accent2"/>
                      </a:solidFill>
                    </a:rPr>
                    <a:t> </a:t>
                  </a:r>
                  <a:r>
                    <a:rPr lang="en-US" sz="2800" dirty="0">
                      <a:solidFill>
                        <a:schemeClr val="tx1"/>
                      </a:solidFill>
                    </a:rPr>
                    <a:t>in several respects</a:t>
                  </a:r>
                  <a:endParaRPr lang="en-US" sz="2800" b="1" dirty="0">
                    <a:solidFill>
                      <a:schemeClr val="tx1"/>
                    </a:solidFill>
                  </a:endParaRPr>
                </a:p>
              </p:txBody>
            </p:sp>
          </p:grpSp>
        </p:grpSp>
        <p:cxnSp>
          <p:nvCxnSpPr>
            <p:cNvPr id="12" name="Straight Arrow Connector 11"/>
            <p:cNvCxnSpPr/>
            <p:nvPr/>
          </p:nvCxnSpPr>
          <p:spPr bwMode="auto">
            <a:xfrm>
              <a:off x="3419872" y="2470988"/>
              <a:ext cx="432048" cy="1588"/>
            </a:xfrm>
            <a:prstGeom prst="straightConnector1">
              <a:avLst/>
            </a:prstGeom>
            <a:noFill/>
            <a:ln w="28575"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a:off x="3419872" y="2884304"/>
              <a:ext cx="432048" cy="1588"/>
            </a:xfrm>
            <a:prstGeom prst="straightConnector1">
              <a:avLst/>
            </a:prstGeom>
            <a:noFill/>
            <a:ln w="28575" cap="flat" cmpd="sng" algn="ctr">
              <a:solidFill>
                <a:schemeClr val="bg2"/>
              </a:solidFill>
              <a:prstDash val="solid"/>
              <a:round/>
              <a:headEnd type="none" w="med" len="med"/>
              <a:tailEnd type="arrow"/>
            </a:ln>
            <a:effectLst/>
          </p:spPr>
        </p:cxn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4034" name="Rectangle 2"/>
          <p:cNvSpPr>
            <a:spLocks noGrp="1" noChangeArrowheads="1"/>
          </p:cNvSpPr>
          <p:nvPr>
            <p:ph type="title" idx="4294967295"/>
          </p:nvPr>
        </p:nvSpPr>
        <p:spPr>
          <a:xfrm>
            <a:off x="457200" y="-9872"/>
            <a:ext cx="7772400" cy="990600"/>
          </a:xfrm>
        </p:spPr>
        <p:txBody>
          <a:bodyPr/>
          <a:lstStyle/>
          <a:p>
            <a:pPr>
              <a:defRPr/>
            </a:pPr>
            <a:r>
              <a:rPr lang="en-US" dirty="0" smtClean="0">
                <a:solidFill>
                  <a:srgbClr val="990033"/>
                </a:solidFill>
                <a:effectLst>
                  <a:outerShdw blurRad="38100" dist="38100" dir="2700000" algn="tl">
                    <a:srgbClr val="C0C0C0"/>
                  </a:outerShdw>
                </a:effectLst>
                <a:latin typeface="Arial" charset="0"/>
              </a:rPr>
              <a:t>Allocation</a:t>
            </a:r>
          </a:p>
        </p:txBody>
      </p:sp>
      <p:sp>
        <p:nvSpPr>
          <p:cNvPr id="65539" name="Text Box 3"/>
          <p:cNvSpPr txBox="1">
            <a:spLocks noChangeArrowheads="1"/>
          </p:cNvSpPr>
          <p:nvPr/>
        </p:nvSpPr>
        <p:spPr bwMode="auto">
          <a:xfrm>
            <a:off x="673100" y="1084684"/>
            <a:ext cx="2890838" cy="579438"/>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3200" dirty="0">
                <a:solidFill>
                  <a:srgbClr val="CC0066"/>
                </a:solidFill>
              </a:rPr>
              <a:t>Randomization</a:t>
            </a:r>
          </a:p>
        </p:txBody>
      </p:sp>
      <p:sp>
        <p:nvSpPr>
          <p:cNvPr id="684036" name="Text Box 4"/>
          <p:cNvSpPr txBox="1">
            <a:spLocks noChangeArrowheads="1"/>
          </p:cNvSpPr>
          <p:nvPr/>
        </p:nvSpPr>
        <p:spPr bwMode="auto">
          <a:xfrm>
            <a:off x="1143000" y="1700808"/>
            <a:ext cx="6240463" cy="860425"/>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2800" dirty="0">
                <a:solidFill>
                  <a:schemeClr val="tx1"/>
                </a:solidFill>
              </a:rPr>
              <a:t>- </a:t>
            </a:r>
            <a:r>
              <a:rPr lang="en-US" sz="2800" b="1" dirty="0">
                <a:solidFill>
                  <a:schemeClr val="accent2"/>
                </a:solidFill>
              </a:rPr>
              <a:t>EQUAL</a:t>
            </a:r>
            <a:r>
              <a:rPr lang="en-US" sz="2800" dirty="0">
                <a:solidFill>
                  <a:srgbClr val="FF3399"/>
                </a:solidFill>
              </a:rPr>
              <a:t> </a:t>
            </a:r>
            <a:r>
              <a:rPr lang="en-US" sz="2800" dirty="0">
                <a:solidFill>
                  <a:schemeClr val="tx1"/>
                </a:solidFill>
              </a:rPr>
              <a:t>chance of being in treatment</a:t>
            </a:r>
          </a:p>
          <a:p>
            <a:pPr>
              <a:lnSpc>
                <a:spcPct val="80000"/>
              </a:lnSpc>
              <a:spcBef>
                <a:spcPct val="0"/>
              </a:spcBef>
              <a:buClr>
                <a:srgbClr val="FF33CC"/>
              </a:buClr>
              <a:buSzPct val="75000"/>
              <a:buFont typeface="Monotype Sorts" pitchFamily="2" charset="2"/>
              <a:buNone/>
            </a:pPr>
            <a:r>
              <a:rPr lang="en-US" sz="2800" dirty="0">
                <a:solidFill>
                  <a:schemeClr val="tx1"/>
                </a:solidFill>
              </a:rPr>
              <a:t>   or control group</a:t>
            </a:r>
          </a:p>
        </p:txBody>
      </p:sp>
      <p:sp>
        <p:nvSpPr>
          <p:cNvPr id="684037" name="Text Box 5"/>
          <p:cNvSpPr txBox="1">
            <a:spLocks noChangeArrowheads="1"/>
          </p:cNvSpPr>
          <p:nvPr/>
        </p:nvSpPr>
        <p:spPr bwMode="auto">
          <a:xfrm>
            <a:off x="1143000" y="2636912"/>
            <a:ext cx="6892925" cy="903287"/>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2800" dirty="0">
                <a:solidFill>
                  <a:schemeClr val="tx1"/>
                </a:solidFill>
              </a:rPr>
              <a:t>- </a:t>
            </a:r>
            <a:r>
              <a:rPr lang="en-US" sz="2800" b="1" dirty="0">
                <a:solidFill>
                  <a:schemeClr val="accent2"/>
                </a:solidFill>
              </a:rPr>
              <a:t>EVENLY</a:t>
            </a:r>
            <a:r>
              <a:rPr lang="en-US" sz="2800" dirty="0">
                <a:solidFill>
                  <a:schemeClr val="tx1"/>
                </a:solidFill>
              </a:rPr>
              <a:t> distributes known and unknown</a:t>
            </a:r>
          </a:p>
          <a:p>
            <a:pPr>
              <a:lnSpc>
                <a:spcPct val="90000"/>
              </a:lnSpc>
              <a:spcBef>
                <a:spcPct val="0"/>
              </a:spcBef>
              <a:buClr>
                <a:srgbClr val="FF33CC"/>
              </a:buClr>
              <a:buSzPct val="75000"/>
              <a:buFont typeface="Monotype Sorts" pitchFamily="2" charset="2"/>
              <a:buNone/>
            </a:pPr>
            <a:r>
              <a:rPr lang="en-US" sz="2800" dirty="0">
                <a:solidFill>
                  <a:schemeClr val="tx1"/>
                </a:solidFill>
              </a:rPr>
              <a:t>   factors that could relate to prognosis</a:t>
            </a:r>
          </a:p>
        </p:txBody>
      </p:sp>
      <p:sp>
        <p:nvSpPr>
          <p:cNvPr id="684038" name="Text Box 6"/>
          <p:cNvSpPr txBox="1">
            <a:spLocks noChangeArrowheads="1"/>
          </p:cNvSpPr>
          <p:nvPr/>
        </p:nvSpPr>
        <p:spPr bwMode="auto">
          <a:xfrm>
            <a:off x="1144492" y="3642351"/>
            <a:ext cx="6997428" cy="1298817"/>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2800" dirty="0">
                <a:solidFill>
                  <a:schemeClr val="tx1"/>
                </a:solidFill>
              </a:rPr>
              <a:t>- </a:t>
            </a:r>
            <a:r>
              <a:rPr lang="en-US" sz="2800" b="1" dirty="0">
                <a:solidFill>
                  <a:schemeClr val="accent2"/>
                </a:solidFill>
              </a:rPr>
              <a:t>Successful randomization?</a:t>
            </a:r>
            <a:r>
              <a:rPr lang="en-US" sz="2800" dirty="0">
                <a:solidFill>
                  <a:schemeClr val="tx1"/>
                </a:solidFill>
              </a:rPr>
              <a:t> - compare  </a:t>
            </a:r>
          </a:p>
          <a:p>
            <a:pPr>
              <a:lnSpc>
                <a:spcPct val="90000"/>
              </a:lnSpc>
              <a:spcBef>
                <a:spcPct val="0"/>
              </a:spcBef>
              <a:buClr>
                <a:srgbClr val="FF33CC"/>
              </a:buClr>
              <a:buSzPct val="75000"/>
              <a:buFont typeface="Monotype Sorts" pitchFamily="2" charset="2"/>
              <a:buNone/>
            </a:pPr>
            <a:r>
              <a:rPr lang="en-US" sz="2800" dirty="0">
                <a:solidFill>
                  <a:schemeClr val="tx1"/>
                </a:solidFill>
              </a:rPr>
              <a:t>   Control &amp; Treatment groups at </a:t>
            </a:r>
            <a:r>
              <a:rPr lang="en-US" sz="2800" dirty="0" smtClean="0">
                <a:solidFill>
                  <a:schemeClr val="tx1"/>
                </a:solidFill>
              </a:rPr>
              <a:t>baseline</a:t>
            </a:r>
          </a:p>
          <a:p>
            <a:pPr>
              <a:lnSpc>
                <a:spcPct val="90000"/>
              </a:lnSpc>
              <a:spcBef>
                <a:spcPct val="0"/>
              </a:spcBef>
              <a:buClr>
                <a:srgbClr val="FF33CC"/>
              </a:buClr>
              <a:buSzPct val="75000"/>
              <a:buFont typeface="Monotype Sorts" pitchFamily="2" charset="2"/>
              <a:buNone/>
            </a:pPr>
            <a:r>
              <a:rPr lang="en-US" sz="2800" dirty="0" smtClean="0">
                <a:solidFill>
                  <a:schemeClr val="tx1"/>
                </a:solidFill>
              </a:rPr>
              <a:t>   </a:t>
            </a:r>
            <a:r>
              <a:rPr lang="en-US" sz="2800" dirty="0" smtClean="0">
                <a:solidFill>
                  <a:schemeClr val="bg2"/>
                </a:solidFill>
              </a:rPr>
              <a:t>(</a:t>
            </a:r>
            <a:r>
              <a:rPr lang="en-US" sz="2400" dirty="0" smtClean="0">
                <a:solidFill>
                  <a:schemeClr val="bg2"/>
                </a:solidFill>
              </a:rPr>
              <a:t>Look for results in table 1: E.g. Age, sex, SES)</a:t>
            </a:r>
            <a:endParaRPr lang="en-US" sz="2800" dirty="0">
              <a:solidFill>
                <a:schemeClr val="bg2"/>
              </a:solidFill>
            </a:endParaRPr>
          </a:p>
        </p:txBody>
      </p:sp>
      <p:sp>
        <p:nvSpPr>
          <p:cNvPr id="8" name="Text Box 5"/>
          <p:cNvSpPr txBox="1">
            <a:spLocks noChangeArrowheads="1"/>
          </p:cNvSpPr>
          <p:nvPr/>
        </p:nvSpPr>
        <p:spPr bwMode="auto">
          <a:xfrm>
            <a:off x="683568" y="5221649"/>
            <a:ext cx="7998381" cy="1015663"/>
          </a:xfrm>
          <a:prstGeom prst="rect">
            <a:avLst/>
          </a:prstGeom>
          <a:noFill/>
          <a:ln w="9525">
            <a:noFill/>
            <a:miter lim="800000"/>
            <a:headEnd/>
            <a:tailEnd/>
          </a:ln>
        </p:spPr>
        <p:txBody>
          <a:bodyPr wrap="square">
            <a:spAutoFit/>
          </a:bodyPr>
          <a:lstStyle/>
          <a:p>
            <a:pPr>
              <a:spcBef>
                <a:spcPct val="0"/>
              </a:spcBef>
              <a:buClr>
                <a:srgbClr val="FF33CC"/>
              </a:buClr>
              <a:buSzPct val="75000"/>
              <a:buFont typeface="Monotype Sorts" pitchFamily="2" charset="2"/>
              <a:buNone/>
            </a:pPr>
            <a:r>
              <a:rPr lang="en-US" sz="2000" b="1" dirty="0" smtClean="0">
                <a:solidFill>
                  <a:srgbClr val="FF0000"/>
                </a:solidFill>
              </a:rPr>
              <a:t>Be aware of “look-alikes” to randomization:</a:t>
            </a:r>
            <a:r>
              <a:rPr lang="en-US" sz="2000" b="1" dirty="0" smtClean="0">
                <a:solidFill>
                  <a:schemeClr val="accent2"/>
                </a:solidFill>
              </a:rPr>
              <a:t> </a:t>
            </a:r>
          </a:p>
          <a:p>
            <a:pPr>
              <a:spcBef>
                <a:spcPct val="0"/>
              </a:spcBef>
              <a:buClr>
                <a:srgbClr val="FF33CC"/>
              </a:buClr>
              <a:buSzPct val="75000"/>
              <a:buFont typeface="Monotype Sorts" pitchFamily="2" charset="2"/>
              <a:buNone/>
            </a:pPr>
            <a:r>
              <a:rPr lang="en-US" sz="2000" dirty="0" smtClean="0">
                <a:solidFill>
                  <a:schemeClr val="tx1"/>
                </a:solidFill>
              </a:rPr>
              <a:t>“Assigned at random” often are NOT randomized trials, but rather some kind of assignment by the investigators.</a:t>
            </a:r>
            <a:endParaRPr lang="en-US" sz="20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684036"/>
                                        </p:tgtEl>
                                        <p:attrNameLst>
                                          <p:attrName>style.visibility</p:attrName>
                                        </p:attrNameLst>
                                      </p:cBhvr>
                                      <p:to>
                                        <p:strVal val="visible"/>
                                      </p:to>
                                    </p:set>
                                    <p:animEffect transition="in" filter="fade">
                                      <p:cBhvr>
                                        <p:cTn id="9" dur="3000"/>
                                        <p:tgtEl>
                                          <p:spTgt spid="684036"/>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684037"/>
                                        </p:tgtEl>
                                        <p:attrNameLst>
                                          <p:attrName>style.visibility</p:attrName>
                                        </p:attrNameLst>
                                      </p:cBhvr>
                                      <p:to>
                                        <p:strVal val="visible"/>
                                      </p:to>
                                    </p:set>
                                    <p:animEffect transition="in" filter="fade">
                                      <p:cBhvr>
                                        <p:cTn id="12" dur="3000"/>
                                        <p:tgtEl>
                                          <p:spTgt spid="684037"/>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684038"/>
                                        </p:tgtEl>
                                        <p:attrNameLst>
                                          <p:attrName>style.visibility</p:attrName>
                                        </p:attrNameLst>
                                      </p:cBhvr>
                                      <p:to>
                                        <p:strVal val="visible"/>
                                      </p:to>
                                    </p:set>
                                    <p:animEffect transition="in" filter="fade">
                                      <p:cBhvr>
                                        <p:cTn id="15" dur="3000"/>
                                        <p:tgtEl>
                                          <p:spTgt spid="684038"/>
                                        </p:tgtEl>
                                      </p:cBhvr>
                                    </p:animEffect>
                                  </p:childTnLst>
                                </p:cTn>
                              </p:par>
                              <p:par>
                                <p:cTn id="16" presetID="10" presetClass="entr" presetSubtype="0" fill="hold" grpId="0" nodeType="withEffect">
                                  <p:stCondLst>
                                    <p:cond delay="22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684036" grpId="0"/>
      <p:bldP spid="684037" grpId="0"/>
      <p:bldP spid="684038"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2"/>
          <p:cNvSpPr>
            <a:spLocks noGrp="1" noChangeArrowheads="1"/>
          </p:cNvSpPr>
          <p:nvPr>
            <p:ph type="title" idx="4294967295"/>
          </p:nvPr>
        </p:nvSpPr>
        <p:spPr>
          <a:xfrm>
            <a:off x="457200" y="-9872"/>
            <a:ext cx="7772400" cy="990600"/>
          </a:xfrm>
        </p:spPr>
        <p:txBody>
          <a:bodyPr/>
          <a:lstStyle/>
          <a:p>
            <a:pPr>
              <a:defRPr/>
            </a:pPr>
            <a:r>
              <a:rPr lang="en-US" dirty="0" smtClean="0">
                <a:solidFill>
                  <a:srgbClr val="990033"/>
                </a:solidFill>
                <a:effectLst>
                  <a:outerShdw blurRad="38100" dist="38100" dir="2700000" algn="tl">
                    <a:srgbClr val="C0C0C0"/>
                  </a:outerShdw>
                </a:effectLst>
                <a:latin typeface="Arial" charset="0"/>
              </a:rPr>
              <a:t>Allocation</a:t>
            </a:r>
          </a:p>
        </p:txBody>
      </p:sp>
      <p:sp>
        <p:nvSpPr>
          <p:cNvPr id="66563" name="Text Box 3"/>
          <p:cNvSpPr txBox="1">
            <a:spLocks noChangeArrowheads="1"/>
          </p:cNvSpPr>
          <p:nvPr/>
        </p:nvSpPr>
        <p:spPr bwMode="auto">
          <a:xfrm>
            <a:off x="769938" y="1412875"/>
            <a:ext cx="5889625" cy="579438"/>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3200">
                <a:solidFill>
                  <a:srgbClr val="CC0066"/>
                </a:solidFill>
              </a:rPr>
              <a:t>Stratified </a:t>
            </a:r>
            <a:r>
              <a:rPr lang="en-US" sz="3200">
                <a:solidFill>
                  <a:schemeClr val="tx1"/>
                </a:solidFill>
              </a:rPr>
              <a:t>(block) </a:t>
            </a:r>
            <a:r>
              <a:rPr lang="en-US" sz="3200">
                <a:solidFill>
                  <a:srgbClr val="CC0066"/>
                </a:solidFill>
              </a:rPr>
              <a:t>randomization</a:t>
            </a:r>
            <a:r>
              <a:rPr lang="en-US" sz="3200">
                <a:solidFill>
                  <a:schemeClr val="tx1"/>
                </a:solidFill>
              </a:rPr>
              <a:t> </a:t>
            </a:r>
          </a:p>
        </p:txBody>
      </p:sp>
      <p:sp>
        <p:nvSpPr>
          <p:cNvPr id="685061" name="Text Box 5"/>
          <p:cNvSpPr txBox="1">
            <a:spLocks noChangeArrowheads="1"/>
          </p:cNvSpPr>
          <p:nvPr/>
        </p:nvSpPr>
        <p:spPr bwMode="auto">
          <a:xfrm>
            <a:off x="1355725" y="2133600"/>
            <a:ext cx="6738938" cy="1800225"/>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When </a:t>
            </a:r>
            <a:r>
              <a:rPr lang="en-US" sz="2800" dirty="0">
                <a:solidFill>
                  <a:schemeClr val="accent1">
                    <a:lumMod val="75000"/>
                  </a:schemeClr>
                </a:solidFill>
              </a:rPr>
              <a:t>other factors than treatment</a:t>
            </a:r>
            <a:r>
              <a:rPr lang="en-US" sz="2800" dirty="0">
                <a:solidFill>
                  <a:schemeClr val="tx1"/>
                </a:solidFill>
              </a:rPr>
              <a:t> are </a:t>
            </a:r>
          </a:p>
          <a:p>
            <a:pPr>
              <a:spcBef>
                <a:spcPct val="0"/>
              </a:spcBef>
              <a:buFontTx/>
              <a:buNone/>
            </a:pPr>
            <a:r>
              <a:rPr lang="en-US" sz="2800" dirty="0">
                <a:solidFill>
                  <a:schemeClr val="tx1"/>
                </a:solidFill>
              </a:rPr>
              <a:t>strongly related to outcome or prognosis, </a:t>
            </a:r>
          </a:p>
          <a:p>
            <a:pPr>
              <a:spcBef>
                <a:spcPct val="0"/>
              </a:spcBef>
              <a:buFontTx/>
              <a:buNone/>
            </a:pPr>
            <a:r>
              <a:rPr lang="en-US" sz="2800" dirty="0">
                <a:solidFill>
                  <a:schemeClr val="tx1"/>
                </a:solidFill>
              </a:rPr>
              <a:t>participants are </a:t>
            </a:r>
            <a:r>
              <a:rPr lang="en-US" sz="2800" dirty="0">
                <a:solidFill>
                  <a:schemeClr val="accent1">
                    <a:lumMod val="75000"/>
                  </a:schemeClr>
                </a:solidFill>
              </a:rPr>
              <a:t>stratified on these</a:t>
            </a:r>
            <a:r>
              <a:rPr lang="en-US" sz="2800" dirty="0">
                <a:solidFill>
                  <a:schemeClr val="tx1"/>
                </a:solidFill>
              </a:rPr>
              <a:t> before </a:t>
            </a:r>
          </a:p>
          <a:p>
            <a:pPr>
              <a:spcBef>
                <a:spcPct val="0"/>
              </a:spcBef>
              <a:buFontTx/>
              <a:buNone/>
            </a:pPr>
            <a:r>
              <a:rPr lang="en-US" sz="2800" dirty="0">
                <a:solidFill>
                  <a:schemeClr val="tx1"/>
                </a:solidFill>
              </a:rPr>
              <a:t>randomization:</a:t>
            </a:r>
            <a:endParaRPr lang="en-US" sz="2800" b="1" dirty="0">
              <a:solidFill>
                <a:schemeClr val="tx1"/>
              </a:solidFill>
            </a:endParaRPr>
          </a:p>
        </p:txBody>
      </p:sp>
      <p:grpSp>
        <p:nvGrpSpPr>
          <p:cNvPr id="2" name="Group 1"/>
          <p:cNvGrpSpPr/>
          <p:nvPr/>
        </p:nvGrpSpPr>
        <p:grpSpPr>
          <a:xfrm>
            <a:off x="1989872" y="4005064"/>
            <a:ext cx="5839678" cy="1728192"/>
            <a:chOff x="1989872" y="4005064"/>
            <a:chExt cx="5839678" cy="1728192"/>
          </a:xfrm>
        </p:grpSpPr>
        <p:sp>
          <p:nvSpPr>
            <p:cNvPr id="685062" name="Text Box 6"/>
            <p:cNvSpPr txBox="1">
              <a:spLocks noChangeArrowheads="1"/>
            </p:cNvSpPr>
            <p:nvPr/>
          </p:nvSpPr>
          <p:spPr bwMode="auto">
            <a:xfrm>
              <a:off x="1995488" y="4437856"/>
              <a:ext cx="2454275" cy="457200"/>
            </a:xfrm>
            <a:prstGeom prst="rect">
              <a:avLst/>
            </a:prstGeom>
            <a:noFill/>
            <a:ln w="9525">
              <a:noFill/>
              <a:miter lim="800000"/>
              <a:headEnd/>
              <a:tailEnd/>
            </a:ln>
          </p:spPr>
          <p:txBody>
            <a:bodyPr wrap="none">
              <a:spAutoFit/>
            </a:bodyPr>
            <a:lstStyle/>
            <a:p>
              <a:pPr>
                <a:spcBef>
                  <a:spcPct val="0"/>
                </a:spcBef>
                <a:buFontTx/>
                <a:buNone/>
              </a:pPr>
              <a:r>
                <a:rPr lang="en-US" sz="2400" b="1" dirty="0">
                  <a:solidFill>
                    <a:schemeClr val="accent2"/>
                  </a:solidFill>
                </a:rPr>
                <a:t>Stage of cancer</a:t>
              </a:r>
              <a:endParaRPr lang="en-US" sz="2000" b="1" dirty="0">
                <a:solidFill>
                  <a:schemeClr val="accent2"/>
                </a:solidFill>
              </a:endParaRPr>
            </a:p>
          </p:txBody>
        </p:sp>
        <p:sp>
          <p:nvSpPr>
            <p:cNvPr id="685063" name="Text Box 7"/>
            <p:cNvSpPr txBox="1">
              <a:spLocks noChangeArrowheads="1"/>
            </p:cNvSpPr>
            <p:nvPr/>
          </p:nvSpPr>
          <p:spPr bwMode="auto">
            <a:xfrm>
              <a:off x="2011363" y="4864576"/>
              <a:ext cx="2417762" cy="457200"/>
            </a:xfrm>
            <a:prstGeom prst="rect">
              <a:avLst/>
            </a:prstGeom>
            <a:noFill/>
            <a:ln w="9525">
              <a:noFill/>
              <a:miter lim="800000"/>
              <a:headEnd/>
              <a:tailEnd/>
            </a:ln>
          </p:spPr>
          <p:txBody>
            <a:bodyPr wrap="none">
              <a:spAutoFit/>
            </a:bodyPr>
            <a:lstStyle/>
            <a:p>
              <a:pPr>
                <a:spcBef>
                  <a:spcPct val="0"/>
                </a:spcBef>
                <a:buFontTx/>
                <a:buNone/>
              </a:pPr>
              <a:r>
                <a:rPr lang="en-US" sz="2400" b="1" dirty="0">
                  <a:solidFill>
                    <a:schemeClr val="accent2"/>
                  </a:solidFill>
                </a:rPr>
                <a:t>Extent of burns</a:t>
              </a:r>
              <a:endParaRPr lang="en-US" sz="2000" b="1" dirty="0">
                <a:solidFill>
                  <a:schemeClr val="accent2"/>
                </a:solidFill>
              </a:endParaRPr>
            </a:p>
          </p:txBody>
        </p:sp>
        <p:sp>
          <p:nvSpPr>
            <p:cNvPr id="685064" name="Text Box 8"/>
            <p:cNvSpPr txBox="1">
              <a:spLocks noChangeArrowheads="1"/>
            </p:cNvSpPr>
            <p:nvPr/>
          </p:nvSpPr>
          <p:spPr bwMode="auto">
            <a:xfrm>
              <a:off x="2011363" y="5276056"/>
              <a:ext cx="5818187" cy="457200"/>
            </a:xfrm>
            <a:prstGeom prst="rect">
              <a:avLst/>
            </a:prstGeom>
            <a:noFill/>
            <a:ln w="9525">
              <a:noFill/>
              <a:miter lim="800000"/>
              <a:headEnd/>
              <a:tailEnd/>
            </a:ln>
          </p:spPr>
          <p:txBody>
            <a:bodyPr wrap="none">
              <a:spAutoFit/>
            </a:bodyPr>
            <a:lstStyle/>
            <a:p>
              <a:pPr>
                <a:spcBef>
                  <a:spcPct val="0"/>
                </a:spcBef>
                <a:buFontTx/>
                <a:buNone/>
              </a:pPr>
              <a:r>
                <a:rPr lang="en-US" sz="2400" b="1" dirty="0">
                  <a:solidFill>
                    <a:schemeClr val="accent2"/>
                  </a:solidFill>
                </a:rPr>
                <a:t>Size and site of MI (anterior,  posterior)</a:t>
              </a:r>
            </a:p>
          </p:txBody>
        </p:sp>
        <p:sp>
          <p:nvSpPr>
            <p:cNvPr id="9" name="Text Box 6"/>
            <p:cNvSpPr txBox="1">
              <a:spLocks noChangeArrowheads="1"/>
            </p:cNvSpPr>
            <p:nvPr/>
          </p:nvSpPr>
          <p:spPr bwMode="auto">
            <a:xfrm>
              <a:off x="1989872" y="4005064"/>
              <a:ext cx="3998210" cy="461665"/>
            </a:xfrm>
            <a:prstGeom prst="rect">
              <a:avLst/>
            </a:prstGeom>
            <a:noFill/>
            <a:ln w="9525">
              <a:noFill/>
              <a:miter lim="800000"/>
              <a:headEnd/>
              <a:tailEnd/>
            </a:ln>
          </p:spPr>
          <p:txBody>
            <a:bodyPr wrap="none">
              <a:spAutoFit/>
            </a:bodyPr>
            <a:lstStyle/>
            <a:p>
              <a:pPr>
                <a:spcBef>
                  <a:spcPct val="0"/>
                </a:spcBef>
                <a:buFontTx/>
                <a:buNone/>
              </a:pPr>
              <a:r>
                <a:rPr lang="en-US" sz="2400" b="1" dirty="0" smtClean="0">
                  <a:solidFill>
                    <a:schemeClr val="accent2"/>
                  </a:solidFill>
                </a:rPr>
                <a:t>Age, sex, smoking status</a:t>
              </a:r>
              <a:endParaRPr lang="en-US" sz="2000" b="1" dirty="0">
                <a:solidFill>
                  <a:schemeClr val="accent2"/>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685061"/>
                                        </p:tgtEl>
                                        <p:attrNameLst>
                                          <p:attrName>style.visibility</p:attrName>
                                        </p:attrNameLst>
                                      </p:cBhvr>
                                      <p:to>
                                        <p:strVal val="visible"/>
                                      </p:to>
                                    </p:set>
                                    <p:animEffect transition="in" filter="wipe(up)">
                                      <p:cBhvr>
                                        <p:cTn id="9" dur="3000"/>
                                        <p:tgtEl>
                                          <p:spTgt spid="685061"/>
                                        </p:tgtEl>
                                      </p:cBhvr>
                                    </p:animEffect>
                                  </p:childTnLst>
                                </p:cTn>
                              </p:par>
                              <p:par>
                                <p:cTn id="10" presetID="22" presetClass="entr" presetSubtype="1" fill="hold" nodeType="withEffect">
                                  <p:stCondLst>
                                    <p:cond delay="600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68506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83" name="Text Box 3"/>
          <p:cNvSpPr txBox="1">
            <a:spLocks noGrp="1" noChangeArrowheads="1"/>
          </p:cNvSpPr>
          <p:nvPr>
            <p:ph type="title" idx="4294967295"/>
          </p:nvPr>
        </p:nvSpPr>
        <p:spPr>
          <a:xfrm>
            <a:off x="0" y="0"/>
            <a:ext cx="9144000" cy="1066800"/>
          </a:xfrm>
        </p:spPr>
        <p:txBody>
          <a:bodyPr/>
          <a:lstStyle/>
          <a:p>
            <a:pPr>
              <a:buClr>
                <a:srgbClr val="FF33CC"/>
              </a:buClr>
              <a:buSzPct val="75000"/>
              <a:buFont typeface="Monotype Sorts" pitchFamily="2" charset="2"/>
              <a:buNone/>
              <a:defRPr/>
            </a:pPr>
            <a:r>
              <a:rPr lang="en-US" sz="2800" smtClean="0"/>
              <a:t> </a:t>
            </a:r>
            <a:r>
              <a:rPr lang="en-US" sz="4000" smtClean="0">
                <a:solidFill>
                  <a:srgbClr val="990033"/>
                </a:solidFill>
                <a:effectLst>
                  <a:outerShdw blurRad="38100" dist="38100" dir="2700000" algn="tl">
                    <a:srgbClr val="C0C0C0"/>
                  </a:outerShdw>
                </a:effectLst>
                <a:latin typeface="Arial" charset="0"/>
              </a:rPr>
              <a:t>Stratified </a:t>
            </a:r>
            <a:r>
              <a:rPr lang="en-US" sz="4000" smtClean="0">
                <a:solidFill>
                  <a:schemeClr val="accent2"/>
                </a:solidFill>
                <a:effectLst>
                  <a:outerShdw blurRad="38100" dist="38100" dir="2700000" algn="tl">
                    <a:srgbClr val="C0C0C0"/>
                  </a:outerShdw>
                </a:effectLst>
                <a:latin typeface="Arial" charset="0"/>
              </a:rPr>
              <a:t>(block)</a:t>
            </a:r>
            <a:r>
              <a:rPr lang="en-US" sz="4000" smtClean="0">
                <a:solidFill>
                  <a:srgbClr val="990033"/>
                </a:solidFill>
                <a:effectLst>
                  <a:outerShdw blurRad="38100" dist="38100" dir="2700000" algn="tl">
                    <a:srgbClr val="C0C0C0"/>
                  </a:outerShdw>
                </a:effectLst>
                <a:latin typeface="Arial" charset="0"/>
              </a:rPr>
              <a:t> randomization</a:t>
            </a:r>
            <a:r>
              <a:rPr lang="en-US" sz="4000" smtClean="0"/>
              <a:t> </a:t>
            </a:r>
            <a:endParaRPr lang="en-US" sz="2800" smtClean="0"/>
          </a:p>
        </p:txBody>
      </p:sp>
      <p:sp>
        <p:nvSpPr>
          <p:cNvPr id="686089" name="Oval 9"/>
          <p:cNvSpPr>
            <a:spLocks noChangeArrowheads="1"/>
          </p:cNvSpPr>
          <p:nvPr/>
        </p:nvSpPr>
        <p:spPr bwMode="auto">
          <a:xfrm>
            <a:off x="5003800" y="2133600"/>
            <a:ext cx="609600" cy="533400"/>
          </a:xfrm>
          <a:prstGeom prst="ellipse">
            <a:avLst/>
          </a:prstGeom>
          <a:solidFill>
            <a:srgbClr val="FFFFCC"/>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T</a:t>
            </a:r>
            <a:endParaRPr lang="en-US" sz="2800" b="1">
              <a:solidFill>
                <a:schemeClr val="tx1"/>
              </a:solidFill>
            </a:endParaRPr>
          </a:p>
        </p:txBody>
      </p:sp>
      <p:sp>
        <p:nvSpPr>
          <p:cNvPr id="686090" name="Oval 10"/>
          <p:cNvSpPr>
            <a:spLocks noChangeArrowheads="1"/>
          </p:cNvSpPr>
          <p:nvPr/>
        </p:nvSpPr>
        <p:spPr bwMode="auto">
          <a:xfrm>
            <a:off x="5029200" y="2819400"/>
            <a:ext cx="609600" cy="533400"/>
          </a:xfrm>
          <a:prstGeom prst="ellipse">
            <a:avLst/>
          </a:prstGeom>
          <a:solidFill>
            <a:srgbClr val="00FFCC"/>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C</a:t>
            </a:r>
          </a:p>
        </p:txBody>
      </p:sp>
      <p:sp>
        <p:nvSpPr>
          <p:cNvPr id="686091" name="Oval 11"/>
          <p:cNvSpPr>
            <a:spLocks noChangeArrowheads="1"/>
          </p:cNvSpPr>
          <p:nvPr/>
        </p:nvSpPr>
        <p:spPr bwMode="auto">
          <a:xfrm>
            <a:off x="5029200" y="3581400"/>
            <a:ext cx="609600" cy="533400"/>
          </a:xfrm>
          <a:prstGeom prst="ellipse">
            <a:avLst/>
          </a:prstGeom>
          <a:solidFill>
            <a:srgbClr val="FFFFCC"/>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T</a:t>
            </a:r>
          </a:p>
        </p:txBody>
      </p:sp>
      <p:sp>
        <p:nvSpPr>
          <p:cNvPr id="686093" name="Oval 13"/>
          <p:cNvSpPr>
            <a:spLocks noChangeArrowheads="1"/>
          </p:cNvSpPr>
          <p:nvPr/>
        </p:nvSpPr>
        <p:spPr bwMode="auto">
          <a:xfrm>
            <a:off x="5029200" y="4267200"/>
            <a:ext cx="609600" cy="533400"/>
          </a:xfrm>
          <a:prstGeom prst="ellipse">
            <a:avLst/>
          </a:prstGeom>
          <a:solidFill>
            <a:srgbClr val="00FFCC"/>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C</a:t>
            </a:r>
          </a:p>
        </p:txBody>
      </p:sp>
      <p:sp>
        <p:nvSpPr>
          <p:cNvPr id="686094" name="Oval 14"/>
          <p:cNvSpPr>
            <a:spLocks noChangeArrowheads="1"/>
          </p:cNvSpPr>
          <p:nvPr/>
        </p:nvSpPr>
        <p:spPr bwMode="auto">
          <a:xfrm>
            <a:off x="5029200" y="4953000"/>
            <a:ext cx="609600" cy="533400"/>
          </a:xfrm>
          <a:prstGeom prst="ellipse">
            <a:avLst/>
          </a:prstGeom>
          <a:solidFill>
            <a:srgbClr val="FFFFCC"/>
          </a:solidFill>
          <a:ln w="12700">
            <a:solidFill>
              <a:schemeClr val="tx1"/>
            </a:solidFill>
            <a:round/>
            <a:headEnd/>
            <a:tailEnd/>
          </a:ln>
        </p:spPr>
        <p:txBody>
          <a:bodyPr wrap="none" anchor="ctr"/>
          <a:lstStyle/>
          <a:p>
            <a:pPr algn="ctr">
              <a:spcBef>
                <a:spcPct val="0"/>
              </a:spcBef>
              <a:buFontTx/>
              <a:buNone/>
            </a:pPr>
            <a:r>
              <a:rPr lang="en-US" sz="2400">
                <a:solidFill>
                  <a:srgbClr val="FF0066"/>
                </a:solidFill>
              </a:rPr>
              <a:t>T</a:t>
            </a:r>
          </a:p>
        </p:txBody>
      </p:sp>
      <p:sp>
        <p:nvSpPr>
          <p:cNvPr id="686095" name="Oval 15"/>
          <p:cNvSpPr>
            <a:spLocks noChangeArrowheads="1"/>
          </p:cNvSpPr>
          <p:nvPr/>
        </p:nvSpPr>
        <p:spPr bwMode="auto">
          <a:xfrm>
            <a:off x="5029200" y="5638800"/>
            <a:ext cx="609600" cy="533400"/>
          </a:xfrm>
          <a:prstGeom prst="ellipse">
            <a:avLst/>
          </a:prstGeom>
          <a:solidFill>
            <a:srgbClr val="00FFCC"/>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C</a:t>
            </a:r>
          </a:p>
        </p:txBody>
      </p:sp>
      <p:grpSp>
        <p:nvGrpSpPr>
          <p:cNvPr id="36" name="Group 35"/>
          <p:cNvGrpSpPr/>
          <p:nvPr/>
        </p:nvGrpSpPr>
        <p:grpSpPr>
          <a:xfrm>
            <a:off x="1752600" y="2895600"/>
            <a:ext cx="1219200" cy="2438400"/>
            <a:chOff x="1752600" y="2895600"/>
            <a:chExt cx="1219200" cy="2438400"/>
          </a:xfrm>
        </p:grpSpPr>
        <p:sp>
          <p:nvSpPr>
            <p:cNvPr id="67597" name="Line 16"/>
            <p:cNvSpPr>
              <a:spLocks noChangeShapeType="1"/>
            </p:cNvSpPr>
            <p:nvPr/>
          </p:nvSpPr>
          <p:spPr bwMode="auto">
            <a:xfrm flipV="1">
              <a:off x="1905000" y="2895600"/>
              <a:ext cx="990600" cy="533400"/>
            </a:xfrm>
            <a:prstGeom prst="line">
              <a:avLst/>
            </a:prstGeom>
            <a:noFill/>
            <a:ln w="38100">
              <a:solidFill>
                <a:schemeClr val="tx1"/>
              </a:solidFill>
              <a:round/>
              <a:headEnd/>
              <a:tailEnd type="arrow" w="med" len="med"/>
            </a:ln>
          </p:spPr>
          <p:txBody>
            <a:bodyPr wrap="none" anchor="ctr"/>
            <a:lstStyle/>
            <a:p>
              <a:endParaRPr lang="en-US"/>
            </a:p>
          </p:txBody>
        </p:sp>
        <p:sp>
          <p:nvSpPr>
            <p:cNvPr id="67598" name="Line 17"/>
            <p:cNvSpPr>
              <a:spLocks noChangeShapeType="1"/>
            </p:cNvSpPr>
            <p:nvPr/>
          </p:nvSpPr>
          <p:spPr bwMode="auto">
            <a:xfrm>
              <a:off x="2057400" y="4114800"/>
              <a:ext cx="838200" cy="0"/>
            </a:xfrm>
            <a:prstGeom prst="line">
              <a:avLst/>
            </a:prstGeom>
            <a:noFill/>
            <a:ln w="38100">
              <a:solidFill>
                <a:schemeClr val="tx1"/>
              </a:solidFill>
              <a:round/>
              <a:headEnd/>
              <a:tailEnd type="arrow" w="med" len="med"/>
            </a:ln>
          </p:spPr>
          <p:txBody>
            <a:bodyPr wrap="none" anchor="ctr"/>
            <a:lstStyle/>
            <a:p>
              <a:endParaRPr lang="en-US"/>
            </a:p>
          </p:txBody>
        </p:sp>
        <p:sp>
          <p:nvSpPr>
            <p:cNvPr id="67599" name="Line 18"/>
            <p:cNvSpPr>
              <a:spLocks noChangeShapeType="1"/>
            </p:cNvSpPr>
            <p:nvPr/>
          </p:nvSpPr>
          <p:spPr bwMode="auto">
            <a:xfrm>
              <a:off x="1752600" y="4724400"/>
              <a:ext cx="1219200" cy="609600"/>
            </a:xfrm>
            <a:prstGeom prst="line">
              <a:avLst/>
            </a:prstGeom>
            <a:noFill/>
            <a:ln w="38100">
              <a:solidFill>
                <a:schemeClr val="tx1"/>
              </a:solidFill>
              <a:round/>
              <a:headEnd/>
              <a:tailEnd type="arrow" w="med" len="med"/>
            </a:ln>
          </p:spPr>
          <p:txBody>
            <a:bodyPr wrap="none" anchor="ctr"/>
            <a:lstStyle/>
            <a:p>
              <a:endParaRPr lang="en-US"/>
            </a:p>
          </p:txBody>
        </p:sp>
      </p:grpSp>
      <p:sp>
        <p:nvSpPr>
          <p:cNvPr id="686099" name="Line 19"/>
          <p:cNvSpPr>
            <a:spLocks noChangeShapeType="1"/>
          </p:cNvSpPr>
          <p:nvPr/>
        </p:nvSpPr>
        <p:spPr bwMode="auto">
          <a:xfrm flipV="1">
            <a:off x="3733800" y="2438400"/>
            <a:ext cx="1219200" cy="228600"/>
          </a:xfrm>
          <a:prstGeom prst="line">
            <a:avLst/>
          </a:prstGeom>
          <a:noFill/>
          <a:ln w="38100">
            <a:solidFill>
              <a:schemeClr val="tx1"/>
            </a:solidFill>
            <a:round/>
            <a:headEnd/>
            <a:tailEnd type="arrow" w="med" len="med"/>
          </a:ln>
        </p:spPr>
        <p:txBody>
          <a:bodyPr wrap="none" anchor="ctr"/>
          <a:lstStyle/>
          <a:p>
            <a:endParaRPr lang="en-US"/>
          </a:p>
        </p:txBody>
      </p:sp>
      <p:sp>
        <p:nvSpPr>
          <p:cNvPr id="686100" name="Line 20"/>
          <p:cNvSpPr>
            <a:spLocks noChangeShapeType="1"/>
          </p:cNvSpPr>
          <p:nvPr/>
        </p:nvSpPr>
        <p:spPr bwMode="auto">
          <a:xfrm flipV="1">
            <a:off x="3733800" y="3886200"/>
            <a:ext cx="1219200" cy="152400"/>
          </a:xfrm>
          <a:prstGeom prst="line">
            <a:avLst/>
          </a:prstGeom>
          <a:noFill/>
          <a:ln w="38100">
            <a:solidFill>
              <a:schemeClr val="tx1"/>
            </a:solidFill>
            <a:round/>
            <a:headEnd/>
            <a:tailEnd type="arrow" w="med" len="med"/>
          </a:ln>
        </p:spPr>
        <p:txBody>
          <a:bodyPr wrap="none" anchor="ctr"/>
          <a:lstStyle/>
          <a:p>
            <a:endParaRPr lang="en-US"/>
          </a:p>
        </p:txBody>
      </p:sp>
      <p:sp>
        <p:nvSpPr>
          <p:cNvPr id="686101" name="Line 21"/>
          <p:cNvSpPr>
            <a:spLocks noChangeShapeType="1"/>
          </p:cNvSpPr>
          <p:nvPr/>
        </p:nvSpPr>
        <p:spPr bwMode="auto">
          <a:xfrm flipV="1">
            <a:off x="3733800" y="5257800"/>
            <a:ext cx="1219200" cy="152400"/>
          </a:xfrm>
          <a:prstGeom prst="line">
            <a:avLst/>
          </a:prstGeom>
          <a:noFill/>
          <a:ln w="38100">
            <a:solidFill>
              <a:schemeClr val="tx1"/>
            </a:solidFill>
            <a:round/>
            <a:headEnd/>
            <a:tailEnd type="arrow" w="med" len="med"/>
          </a:ln>
        </p:spPr>
        <p:txBody>
          <a:bodyPr wrap="none" anchor="ctr"/>
          <a:lstStyle/>
          <a:p>
            <a:endParaRPr lang="en-US"/>
          </a:p>
        </p:txBody>
      </p:sp>
      <p:sp>
        <p:nvSpPr>
          <p:cNvPr id="686102" name="Line 22"/>
          <p:cNvSpPr>
            <a:spLocks noChangeShapeType="1"/>
          </p:cNvSpPr>
          <p:nvPr/>
        </p:nvSpPr>
        <p:spPr bwMode="auto">
          <a:xfrm>
            <a:off x="3733800" y="2819400"/>
            <a:ext cx="1219200" cy="228600"/>
          </a:xfrm>
          <a:prstGeom prst="line">
            <a:avLst/>
          </a:prstGeom>
          <a:noFill/>
          <a:ln w="38100">
            <a:solidFill>
              <a:schemeClr val="tx1"/>
            </a:solidFill>
            <a:prstDash val="dash"/>
            <a:round/>
            <a:headEnd/>
            <a:tailEnd type="arrow" w="med" len="med"/>
          </a:ln>
        </p:spPr>
        <p:txBody>
          <a:bodyPr wrap="none" anchor="ctr"/>
          <a:lstStyle/>
          <a:p>
            <a:endParaRPr lang="en-US"/>
          </a:p>
        </p:txBody>
      </p:sp>
      <p:sp>
        <p:nvSpPr>
          <p:cNvPr id="686103" name="Line 23"/>
          <p:cNvSpPr>
            <a:spLocks noChangeShapeType="1"/>
          </p:cNvSpPr>
          <p:nvPr/>
        </p:nvSpPr>
        <p:spPr bwMode="auto">
          <a:xfrm>
            <a:off x="3733800" y="4191000"/>
            <a:ext cx="1219200" cy="304800"/>
          </a:xfrm>
          <a:prstGeom prst="line">
            <a:avLst/>
          </a:prstGeom>
          <a:noFill/>
          <a:ln w="38100">
            <a:solidFill>
              <a:schemeClr val="tx1"/>
            </a:solidFill>
            <a:prstDash val="dash"/>
            <a:round/>
            <a:headEnd/>
            <a:tailEnd type="arrow" w="med" len="med"/>
          </a:ln>
        </p:spPr>
        <p:txBody>
          <a:bodyPr wrap="none" anchor="ctr"/>
          <a:lstStyle/>
          <a:p>
            <a:endParaRPr lang="en-US"/>
          </a:p>
        </p:txBody>
      </p:sp>
      <p:sp>
        <p:nvSpPr>
          <p:cNvPr id="686104" name="Line 24"/>
          <p:cNvSpPr>
            <a:spLocks noChangeShapeType="1"/>
          </p:cNvSpPr>
          <p:nvPr/>
        </p:nvSpPr>
        <p:spPr bwMode="auto">
          <a:xfrm>
            <a:off x="3733800" y="5638800"/>
            <a:ext cx="1219200" cy="304800"/>
          </a:xfrm>
          <a:prstGeom prst="line">
            <a:avLst/>
          </a:prstGeom>
          <a:noFill/>
          <a:ln w="38100">
            <a:solidFill>
              <a:schemeClr val="tx1"/>
            </a:solidFill>
            <a:prstDash val="dash"/>
            <a:round/>
            <a:headEnd/>
            <a:tailEnd type="arrow" w="med" len="med"/>
          </a:ln>
        </p:spPr>
        <p:txBody>
          <a:bodyPr wrap="none" anchor="ctr"/>
          <a:lstStyle/>
          <a:p>
            <a:endParaRPr lang="en-US"/>
          </a:p>
        </p:txBody>
      </p:sp>
      <p:grpSp>
        <p:nvGrpSpPr>
          <p:cNvPr id="3" name="Group 35"/>
          <p:cNvGrpSpPr>
            <a:grpSpLocks/>
          </p:cNvGrpSpPr>
          <p:nvPr/>
        </p:nvGrpSpPr>
        <p:grpSpPr bwMode="auto">
          <a:xfrm>
            <a:off x="5638800" y="3124200"/>
            <a:ext cx="3048000" cy="2819400"/>
            <a:chOff x="3552" y="1968"/>
            <a:chExt cx="1920" cy="1776"/>
          </a:xfrm>
        </p:grpSpPr>
        <p:sp>
          <p:nvSpPr>
            <p:cNvPr id="67611" name="Oval 6"/>
            <p:cNvSpPr>
              <a:spLocks noChangeArrowheads="1"/>
            </p:cNvSpPr>
            <p:nvPr/>
          </p:nvSpPr>
          <p:spPr bwMode="auto">
            <a:xfrm>
              <a:off x="4896" y="3072"/>
              <a:ext cx="576" cy="576"/>
            </a:xfrm>
            <a:prstGeom prst="ellipse">
              <a:avLst/>
            </a:prstGeom>
            <a:solidFill>
              <a:srgbClr val="00FFCC"/>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C</a:t>
              </a:r>
            </a:p>
          </p:txBody>
        </p:sp>
        <p:sp>
          <p:nvSpPr>
            <p:cNvPr id="67612" name="Line 28"/>
            <p:cNvSpPr>
              <a:spLocks noChangeShapeType="1"/>
            </p:cNvSpPr>
            <p:nvPr/>
          </p:nvSpPr>
          <p:spPr bwMode="auto">
            <a:xfrm>
              <a:off x="3552" y="1968"/>
              <a:ext cx="1392" cy="1152"/>
            </a:xfrm>
            <a:prstGeom prst="line">
              <a:avLst/>
            </a:prstGeom>
            <a:noFill/>
            <a:ln w="38100">
              <a:solidFill>
                <a:schemeClr val="tx1"/>
              </a:solidFill>
              <a:prstDash val="dash"/>
              <a:round/>
              <a:headEnd/>
              <a:tailEnd type="arrow" w="med" len="med"/>
            </a:ln>
          </p:spPr>
          <p:txBody>
            <a:bodyPr wrap="none" anchor="ctr"/>
            <a:lstStyle/>
            <a:p>
              <a:endParaRPr lang="en-US"/>
            </a:p>
          </p:txBody>
        </p:sp>
        <p:sp>
          <p:nvSpPr>
            <p:cNvPr id="67613" name="Line 29"/>
            <p:cNvSpPr>
              <a:spLocks noChangeShapeType="1"/>
            </p:cNvSpPr>
            <p:nvPr/>
          </p:nvSpPr>
          <p:spPr bwMode="auto">
            <a:xfrm>
              <a:off x="3552" y="2928"/>
              <a:ext cx="1296" cy="384"/>
            </a:xfrm>
            <a:prstGeom prst="line">
              <a:avLst/>
            </a:prstGeom>
            <a:noFill/>
            <a:ln w="38100">
              <a:solidFill>
                <a:schemeClr val="tx1"/>
              </a:solidFill>
              <a:prstDash val="dash"/>
              <a:round/>
              <a:headEnd/>
              <a:tailEnd type="arrow" w="med" len="med"/>
            </a:ln>
          </p:spPr>
          <p:txBody>
            <a:bodyPr wrap="none" anchor="ctr"/>
            <a:lstStyle/>
            <a:p>
              <a:endParaRPr lang="en-US"/>
            </a:p>
          </p:txBody>
        </p:sp>
        <p:sp>
          <p:nvSpPr>
            <p:cNvPr id="67614" name="Line 30"/>
            <p:cNvSpPr>
              <a:spLocks noChangeShapeType="1"/>
            </p:cNvSpPr>
            <p:nvPr/>
          </p:nvSpPr>
          <p:spPr bwMode="auto">
            <a:xfrm flipV="1">
              <a:off x="3552" y="3456"/>
              <a:ext cx="1296" cy="288"/>
            </a:xfrm>
            <a:prstGeom prst="line">
              <a:avLst/>
            </a:prstGeom>
            <a:noFill/>
            <a:ln w="38100">
              <a:solidFill>
                <a:schemeClr val="tx1"/>
              </a:solidFill>
              <a:prstDash val="dash"/>
              <a:round/>
              <a:headEnd/>
              <a:tailEnd type="arrow" w="med" len="med"/>
            </a:ln>
          </p:spPr>
          <p:txBody>
            <a:bodyPr wrap="none" anchor="ctr"/>
            <a:lstStyle/>
            <a:p>
              <a:endParaRPr lang="en-US"/>
            </a:p>
          </p:txBody>
        </p:sp>
      </p:grpSp>
      <p:grpSp>
        <p:nvGrpSpPr>
          <p:cNvPr id="35" name="Group 34"/>
          <p:cNvGrpSpPr/>
          <p:nvPr/>
        </p:nvGrpSpPr>
        <p:grpSpPr>
          <a:xfrm>
            <a:off x="304800" y="3124200"/>
            <a:ext cx="1752600" cy="1752600"/>
            <a:chOff x="304800" y="3124200"/>
            <a:chExt cx="1752600" cy="1752600"/>
          </a:xfrm>
        </p:grpSpPr>
        <p:sp>
          <p:nvSpPr>
            <p:cNvPr id="67587" name="Oval 4"/>
            <p:cNvSpPr>
              <a:spLocks noChangeArrowheads="1"/>
            </p:cNvSpPr>
            <p:nvPr/>
          </p:nvSpPr>
          <p:spPr bwMode="auto">
            <a:xfrm>
              <a:off x="304800" y="3124200"/>
              <a:ext cx="1752600" cy="1752600"/>
            </a:xfrm>
            <a:prstGeom prst="ellipse">
              <a:avLst/>
            </a:prstGeom>
            <a:solidFill>
              <a:srgbClr val="FFFFFF"/>
            </a:solidFill>
            <a:ln w="9525">
              <a:solidFill>
                <a:schemeClr val="tx1"/>
              </a:solidFill>
              <a:round/>
              <a:headEnd/>
              <a:tailEnd/>
            </a:ln>
          </p:spPr>
          <p:txBody>
            <a:bodyPr wrap="none" anchor="ctr"/>
            <a:lstStyle/>
            <a:p>
              <a:pPr algn="ctr">
                <a:spcBef>
                  <a:spcPct val="0"/>
                </a:spcBef>
                <a:buFontTx/>
                <a:buNone/>
              </a:pPr>
              <a:endParaRPr lang="en-US" sz="2000" b="1">
                <a:solidFill>
                  <a:schemeClr val="tx1"/>
                </a:solidFill>
                <a:latin typeface="Times New Roman" pitchFamily="18" charset="0"/>
              </a:endParaRPr>
            </a:p>
          </p:txBody>
        </p:sp>
        <p:sp>
          <p:nvSpPr>
            <p:cNvPr id="67608" name="Text Box 31"/>
            <p:cNvSpPr txBox="1">
              <a:spLocks noChangeArrowheads="1"/>
            </p:cNvSpPr>
            <p:nvPr/>
          </p:nvSpPr>
          <p:spPr bwMode="auto">
            <a:xfrm>
              <a:off x="304800" y="3567113"/>
              <a:ext cx="1676400" cy="822325"/>
            </a:xfrm>
            <a:prstGeom prst="rect">
              <a:avLst/>
            </a:prstGeom>
            <a:noFill/>
            <a:ln w="12700">
              <a:noFill/>
              <a:miter lim="800000"/>
              <a:headEnd/>
              <a:tailEnd/>
            </a:ln>
          </p:spPr>
          <p:txBody>
            <a:bodyPr anchor="ctr">
              <a:spAutoFit/>
            </a:bodyPr>
            <a:lstStyle/>
            <a:p>
              <a:pPr algn="ctr">
                <a:spcBef>
                  <a:spcPct val="0"/>
                </a:spcBef>
                <a:buFontTx/>
                <a:buNone/>
              </a:pPr>
              <a:r>
                <a:rPr lang="en-US" sz="2400" dirty="0">
                  <a:solidFill>
                    <a:srgbClr val="FF0066"/>
                  </a:solidFill>
                </a:rPr>
                <a:t>Eligible</a:t>
              </a:r>
            </a:p>
            <a:p>
              <a:pPr algn="ctr">
                <a:spcBef>
                  <a:spcPct val="0"/>
                </a:spcBef>
                <a:buFontTx/>
                <a:buNone/>
              </a:pPr>
              <a:r>
                <a:rPr lang="en-US" sz="2400" dirty="0">
                  <a:solidFill>
                    <a:srgbClr val="FF0066"/>
                  </a:solidFill>
                </a:rPr>
                <a:t>Patients</a:t>
              </a:r>
              <a:endParaRPr lang="en-US" sz="2400" b="1" dirty="0">
                <a:solidFill>
                  <a:schemeClr val="tx1"/>
                </a:solidFill>
              </a:endParaRPr>
            </a:p>
          </p:txBody>
        </p:sp>
      </p:grpSp>
      <p:grpSp>
        <p:nvGrpSpPr>
          <p:cNvPr id="38" name="Group 37"/>
          <p:cNvGrpSpPr/>
          <p:nvPr/>
        </p:nvGrpSpPr>
        <p:grpSpPr>
          <a:xfrm>
            <a:off x="2286000" y="1450975"/>
            <a:ext cx="1828800" cy="4416425"/>
            <a:chOff x="2286000" y="1450975"/>
            <a:chExt cx="1828800" cy="4416425"/>
          </a:xfrm>
        </p:grpSpPr>
        <p:grpSp>
          <p:nvGrpSpPr>
            <p:cNvPr id="37" name="Group 36"/>
            <p:cNvGrpSpPr/>
            <p:nvPr/>
          </p:nvGrpSpPr>
          <p:grpSpPr>
            <a:xfrm>
              <a:off x="2971800" y="2438400"/>
              <a:ext cx="762000" cy="3429000"/>
              <a:chOff x="2971800" y="2438400"/>
              <a:chExt cx="762000" cy="3429000"/>
            </a:xfrm>
          </p:grpSpPr>
          <p:sp>
            <p:nvSpPr>
              <p:cNvPr id="67588" name="Oval 7"/>
              <p:cNvSpPr>
                <a:spLocks noChangeArrowheads="1"/>
              </p:cNvSpPr>
              <p:nvPr/>
            </p:nvSpPr>
            <p:spPr bwMode="auto">
              <a:xfrm>
                <a:off x="2971800" y="3810000"/>
                <a:ext cx="762000" cy="685800"/>
              </a:xfrm>
              <a:prstGeom prst="ellipse">
                <a:avLst/>
              </a:prstGeom>
              <a:solidFill>
                <a:srgbClr val="FFFFFF"/>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2</a:t>
                </a:r>
                <a:endParaRPr lang="en-US" sz="2800" b="1">
                  <a:solidFill>
                    <a:schemeClr val="tx1"/>
                  </a:solidFill>
                </a:endParaRPr>
              </a:p>
            </p:txBody>
          </p:sp>
          <p:sp>
            <p:nvSpPr>
              <p:cNvPr id="67589" name="Oval 8"/>
              <p:cNvSpPr>
                <a:spLocks noChangeArrowheads="1"/>
              </p:cNvSpPr>
              <p:nvPr/>
            </p:nvSpPr>
            <p:spPr bwMode="auto">
              <a:xfrm>
                <a:off x="2971800" y="5181600"/>
                <a:ext cx="762000" cy="685800"/>
              </a:xfrm>
              <a:prstGeom prst="ellipse">
                <a:avLst/>
              </a:prstGeom>
              <a:solidFill>
                <a:srgbClr val="FFFFFF"/>
              </a:solidFill>
              <a:ln w="12700">
                <a:solidFill>
                  <a:schemeClr val="tx1"/>
                </a:solidFill>
                <a:round/>
                <a:headEnd/>
                <a:tailEnd/>
              </a:ln>
            </p:spPr>
            <p:txBody>
              <a:bodyPr wrap="none" anchor="ctr"/>
              <a:lstStyle/>
              <a:p>
                <a:pPr algn="ctr">
                  <a:spcBef>
                    <a:spcPct val="0"/>
                  </a:spcBef>
                  <a:buFontTx/>
                  <a:buNone/>
                </a:pPr>
                <a:r>
                  <a:rPr lang="en-US" sz="2800">
                    <a:solidFill>
                      <a:srgbClr val="FF0066"/>
                    </a:solidFill>
                  </a:rPr>
                  <a:t>3</a:t>
                </a:r>
                <a:endParaRPr lang="en-US" sz="2800" b="1">
                  <a:solidFill>
                    <a:schemeClr val="tx1"/>
                  </a:solidFill>
                </a:endParaRPr>
              </a:p>
            </p:txBody>
          </p:sp>
          <p:sp>
            <p:nvSpPr>
              <p:cNvPr id="67593" name="Oval 12"/>
              <p:cNvSpPr>
                <a:spLocks noChangeArrowheads="1"/>
              </p:cNvSpPr>
              <p:nvPr/>
            </p:nvSpPr>
            <p:spPr bwMode="auto">
              <a:xfrm>
                <a:off x="2971800" y="2438400"/>
                <a:ext cx="762000" cy="685800"/>
              </a:xfrm>
              <a:prstGeom prst="ellipse">
                <a:avLst/>
              </a:prstGeom>
              <a:solidFill>
                <a:srgbClr val="FFFFFF"/>
              </a:solidFill>
              <a:ln w="12700">
                <a:solidFill>
                  <a:schemeClr val="tx1"/>
                </a:solidFill>
                <a:round/>
                <a:headEnd/>
                <a:tailEnd/>
              </a:ln>
            </p:spPr>
            <p:txBody>
              <a:bodyPr wrap="none" anchor="ctr"/>
              <a:lstStyle/>
              <a:p>
                <a:pPr algn="ctr">
                  <a:spcBef>
                    <a:spcPct val="0"/>
                  </a:spcBef>
                  <a:buFontTx/>
                  <a:buNone/>
                </a:pPr>
                <a:r>
                  <a:rPr lang="en-US" sz="2800" dirty="0">
                    <a:solidFill>
                      <a:srgbClr val="FF0066"/>
                    </a:solidFill>
                  </a:rPr>
                  <a:t>1</a:t>
                </a:r>
                <a:endParaRPr lang="en-US" sz="2800" b="1" dirty="0">
                  <a:solidFill>
                    <a:schemeClr val="tx1"/>
                  </a:solidFill>
                </a:endParaRPr>
              </a:p>
            </p:txBody>
          </p:sp>
        </p:grpSp>
        <p:sp>
          <p:nvSpPr>
            <p:cNvPr id="67609" name="Text Box 32"/>
            <p:cNvSpPr txBox="1">
              <a:spLocks noChangeArrowheads="1"/>
            </p:cNvSpPr>
            <p:nvPr/>
          </p:nvSpPr>
          <p:spPr bwMode="auto">
            <a:xfrm>
              <a:off x="2286000" y="1450975"/>
              <a:ext cx="1828800" cy="822325"/>
            </a:xfrm>
            <a:prstGeom prst="rect">
              <a:avLst/>
            </a:prstGeom>
            <a:noFill/>
            <a:ln w="12700">
              <a:noFill/>
              <a:miter lim="800000"/>
              <a:headEnd/>
              <a:tailEnd/>
            </a:ln>
          </p:spPr>
          <p:txBody>
            <a:bodyPr anchor="ctr">
              <a:spAutoFit/>
            </a:bodyPr>
            <a:lstStyle/>
            <a:p>
              <a:pPr algn="ctr">
                <a:spcBef>
                  <a:spcPct val="0"/>
                </a:spcBef>
                <a:buFontTx/>
                <a:buNone/>
              </a:pPr>
              <a:r>
                <a:rPr lang="en-US" sz="2400">
                  <a:solidFill>
                    <a:srgbClr val="9900FF"/>
                  </a:solidFill>
                </a:rPr>
                <a:t>Prognostic</a:t>
              </a:r>
            </a:p>
            <a:p>
              <a:pPr algn="ctr">
                <a:spcBef>
                  <a:spcPct val="0"/>
                </a:spcBef>
                <a:buFontTx/>
                <a:buNone/>
              </a:pPr>
              <a:r>
                <a:rPr lang="en-US" sz="2400">
                  <a:solidFill>
                    <a:srgbClr val="9900FF"/>
                  </a:solidFill>
                </a:rPr>
                <a:t>Strata</a:t>
              </a:r>
            </a:p>
          </p:txBody>
        </p:sp>
      </p:grpSp>
      <p:grpSp>
        <p:nvGrpSpPr>
          <p:cNvPr id="39" name="Group 38"/>
          <p:cNvGrpSpPr/>
          <p:nvPr/>
        </p:nvGrpSpPr>
        <p:grpSpPr>
          <a:xfrm>
            <a:off x="5638800" y="1522413"/>
            <a:ext cx="3505200" cy="3582987"/>
            <a:chOff x="5638800" y="1522413"/>
            <a:chExt cx="3505200" cy="3582987"/>
          </a:xfrm>
        </p:grpSpPr>
        <p:grpSp>
          <p:nvGrpSpPr>
            <p:cNvPr id="2" name="Group 34"/>
            <p:cNvGrpSpPr>
              <a:grpSpLocks/>
            </p:cNvGrpSpPr>
            <p:nvPr/>
          </p:nvGrpSpPr>
          <p:grpSpPr bwMode="auto">
            <a:xfrm>
              <a:off x="5638800" y="2438400"/>
              <a:ext cx="2971800" cy="2667000"/>
              <a:chOff x="3552" y="1536"/>
              <a:chExt cx="1872" cy="1680"/>
            </a:xfrm>
          </p:grpSpPr>
          <p:sp>
            <p:nvSpPr>
              <p:cNvPr id="67615" name="Oval 5"/>
              <p:cNvSpPr>
                <a:spLocks noChangeArrowheads="1"/>
              </p:cNvSpPr>
              <p:nvPr/>
            </p:nvSpPr>
            <p:spPr bwMode="auto">
              <a:xfrm>
                <a:off x="4848" y="1728"/>
                <a:ext cx="576" cy="576"/>
              </a:xfrm>
              <a:prstGeom prst="ellipse">
                <a:avLst/>
              </a:prstGeom>
              <a:solidFill>
                <a:srgbClr val="FFFFCC"/>
              </a:solidFill>
              <a:ln w="12700">
                <a:solidFill>
                  <a:schemeClr val="tx1"/>
                </a:solidFill>
                <a:round/>
                <a:headEnd/>
                <a:tailEnd/>
              </a:ln>
            </p:spPr>
            <p:txBody>
              <a:bodyPr wrap="none" anchor="ctr"/>
              <a:lstStyle/>
              <a:p>
                <a:pPr algn="ctr">
                  <a:spcBef>
                    <a:spcPct val="0"/>
                  </a:spcBef>
                  <a:buFontTx/>
                  <a:buNone/>
                </a:pPr>
                <a:r>
                  <a:rPr lang="en-US" sz="3200">
                    <a:solidFill>
                      <a:srgbClr val="FF0066"/>
                    </a:solidFill>
                  </a:rPr>
                  <a:t>T</a:t>
                </a:r>
              </a:p>
            </p:txBody>
          </p:sp>
          <p:sp>
            <p:nvSpPr>
              <p:cNvPr id="67616" name="Line 25"/>
              <p:cNvSpPr>
                <a:spLocks noChangeShapeType="1"/>
              </p:cNvSpPr>
              <p:nvPr/>
            </p:nvSpPr>
            <p:spPr bwMode="auto">
              <a:xfrm>
                <a:off x="3552" y="1536"/>
                <a:ext cx="1248" cy="384"/>
              </a:xfrm>
              <a:prstGeom prst="line">
                <a:avLst/>
              </a:prstGeom>
              <a:noFill/>
              <a:ln w="38100">
                <a:solidFill>
                  <a:schemeClr val="tx1"/>
                </a:solidFill>
                <a:round/>
                <a:headEnd/>
                <a:tailEnd type="arrow" w="med" len="med"/>
              </a:ln>
            </p:spPr>
            <p:txBody>
              <a:bodyPr wrap="none" anchor="ctr"/>
              <a:lstStyle/>
              <a:p>
                <a:endParaRPr lang="en-US"/>
              </a:p>
            </p:txBody>
          </p:sp>
          <p:sp>
            <p:nvSpPr>
              <p:cNvPr id="67617" name="Line 26"/>
              <p:cNvSpPr>
                <a:spLocks noChangeShapeType="1"/>
              </p:cNvSpPr>
              <p:nvPr/>
            </p:nvSpPr>
            <p:spPr bwMode="auto">
              <a:xfrm flipV="1">
                <a:off x="3552" y="2112"/>
                <a:ext cx="1248" cy="288"/>
              </a:xfrm>
              <a:prstGeom prst="line">
                <a:avLst/>
              </a:prstGeom>
              <a:noFill/>
              <a:ln w="38100">
                <a:solidFill>
                  <a:schemeClr val="tx1"/>
                </a:solidFill>
                <a:round/>
                <a:headEnd/>
                <a:tailEnd type="arrow" w="med" len="med"/>
              </a:ln>
            </p:spPr>
            <p:txBody>
              <a:bodyPr wrap="none" anchor="ctr"/>
              <a:lstStyle/>
              <a:p>
                <a:endParaRPr lang="en-US"/>
              </a:p>
            </p:txBody>
          </p:sp>
          <p:sp>
            <p:nvSpPr>
              <p:cNvPr id="67618" name="Line 27"/>
              <p:cNvSpPr>
                <a:spLocks noChangeShapeType="1"/>
              </p:cNvSpPr>
              <p:nvPr/>
            </p:nvSpPr>
            <p:spPr bwMode="auto">
              <a:xfrm flipV="1">
                <a:off x="3552" y="2304"/>
                <a:ext cx="1392" cy="912"/>
              </a:xfrm>
              <a:prstGeom prst="line">
                <a:avLst/>
              </a:prstGeom>
              <a:noFill/>
              <a:ln w="38100">
                <a:solidFill>
                  <a:schemeClr val="tx1"/>
                </a:solidFill>
                <a:round/>
                <a:headEnd/>
                <a:tailEnd type="arrow" w="med" len="med"/>
              </a:ln>
            </p:spPr>
            <p:txBody>
              <a:bodyPr wrap="none" anchor="ctr"/>
              <a:lstStyle/>
              <a:p>
                <a:endParaRPr lang="en-US"/>
              </a:p>
            </p:txBody>
          </p:sp>
        </p:grpSp>
        <p:sp>
          <p:nvSpPr>
            <p:cNvPr id="67610" name="Text Box 33"/>
            <p:cNvSpPr txBox="1">
              <a:spLocks noChangeArrowheads="1"/>
            </p:cNvSpPr>
            <p:nvPr/>
          </p:nvSpPr>
          <p:spPr bwMode="auto">
            <a:xfrm>
              <a:off x="6858000" y="1522413"/>
              <a:ext cx="2286000" cy="822325"/>
            </a:xfrm>
            <a:prstGeom prst="rect">
              <a:avLst/>
            </a:prstGeom>
            <a:noFill/>
            <a:ln w="12700">
              <a:noFill/>
              <a:miter lim="800000"/>
              <a:headEnd/>
              <a:tailEnd/>
            </a:ln>
          </p:spPr>
          <p:txBody>
            <a:bodyPr anchor="ctr">
              <a:spAutoFit/>
            </a:bodyPr>
            <a:lstStyle/>
            <a:p>
              <a:pPr algn="ctr">
                <a:spcBef>
                  <a:spcPct val="0"/>
                </a:spcBef>
                <a:buFontTx/>
                <a:buNone/>
              </a:pPr>
              <a:r>
                <a:rPr lang="en-US" sz="2400">
                  <a:solidFill>
                    <a:srgbClr val="9900FF"/>
                  </a:solidFill>
                </a:rPr>
                <a:t>Final Study</a:t>
              </a:r>
            </a:p>
            <a:p>
              <a:pPr algn="ctr">
                <a:spcBef>
                  <a:spcPct val="0"/>
                </a:spcBef>
                <a:buFontTx/>
                <a:buNone/>
              </a:pPr>
              <a:r>
                <a:rPr lang="en-US" sz="2400">
                  <a:solidFill>
                    <a:srgbClr val="9900FF"/>
                  </a:solidFill>
                </a:rPr>
                <a:t>Groups</a:t>
              </a:r>
              <a:endParaRPr lang="en-US" sz="2400">
                <a:solidFill>
                  <a:schemeClr val="tx1"/>
                </a:solidFill>
              </a:endParaRP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6"/>
                                        </p:tgtEl>
                                      </p:cBhvr>
                                    </p:cmd>
                                  </p:childTnLst>
                                </p:cTn>
                              </p:par>
                              <p:par>
                                <p:cTn id="7" presetID="22" presetClass="entr" presetSubtype="8"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3000"/>
                                        <p:tgtEl>
                                          <p:spTgt spid="35"/>
                                        </p:tgtEl>
                                      </p:cBhvr>
                                    </p:animEffect>
                                  </p:childTnLst>
                                </p:cTn>
                              </p:par>
                              <p:par>
                                <p:cTn id="10" presetID="22" presetClass="entr" presetSubtype="8" fill="hold" nodeType="withEffect">
                                  <p:stCondLst>
                                    <p:cond delay="200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3000"/>
                                        <p:tgtEl>
                                          <p:spTgt spid="36"/>
                                        </p:tgtEl>
                                      </p:cBhvr>
                                    </p:animEffect>
                                  </p:childTnLst>
                                </p:cTn>
                              </p:par>
                              <p:par>
                                <p:cTn id="13" presetID="22" presetClass="entr" presetSubtype="8" fill="hold" nodeType="withEffect">
                                  <p:stCondLst>
                                    <p:cond delay="400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3000"/>
                                        <p:tgtEl>
                                          <p:spTgt spid="38"/>
                                        </p:tgtEl>
                                      </p:cBhvr>
                                    </p:animEffect>
                                  </p:childTnLst>
                                </p:cTn>
                              </p:par>
                              <p:par>
                                <p:cTn id="16" presetID="9" presetClass="entr" presetSubtype="0" fill="hold" grpId="0" nodeType="withEffect">
                                  <p:stCondLst>
                                    <p:cond delay="12000"/>
                                  </p:stCondLst>
                                  <p:childTnLst>
                                    <p:set>
                                      <p:cBhvr>
                                        <p:cTn id="17" dur="1" fill="hold">
                                          <p:stCondLst>
                                            <p:cond delay="0"/>
                                          </p:stCondLst>
                                        </p:cTn>
                                        <p:tgtEl>
                                          <p:spTgt spid="686089"/>
                                        </p:tgtEl>
                                        <p:attrNameLst>
                                          <p:attrName>style.visibility</p:attrName>
                                        </p:attrNameLst>
                                      </p:cBhvr>
                                      <p:to>
                                        <p:strVal val="visible"/>
                                      </p:to>
                                    </p:set>
                                    <p:animEffect transition="in" filter="dissolve">
                                      <p:cBhvr>
                                        <p:cTn id="18" dur="3000"/>
                                        <p:tgtEl>
                                          <p:spTgt spid="686089"/>
                                        </p:tgtEl>
                                      </p:cBhvr>
                                    </p:animEffect>
                                  </p:childTnLst>
                                </p:cTn>
                              </p:par>
                              <p:par>
                                <p:cTn id="19" presetID="9" presetClass="entr" presetSubtype="0" fill="hold" grpId="0" nodeType="withEffect">
                                  <p:stCondLst>
                                    <p:cond delay="11900"/>
                                  </p:stCondLst>
                                  <p:childTnLst>
                                    <p:set>
                                      <p:cBhvr>
                                        <p:cTn id="20" dur="1" fill="hold">
                                          <p:stCondLst>
                                            <p:cond delay="0"/>
                                          </p:stCondLst>
                                        </p:cTn>
                                        <p:tgtEl>
                                          <p:spTgt spid="686099"/>
                                        </p:tgtEl>
                                        <p:attrNameLst>
                                          <p:attrName>style.visibility</p:attrName>
                                        </p:attrNameLst>
                                      </p:cBhvr>
                                      <p:to>
                                        <p:strVal val="visible"/>
                                      </p:to>
                                    </p:set>
                                    <p:animEffect transition="in" filter="dissolve">
                                      <p:cBhvr>
                                        <p:cTn id="21" dur="3000"/>
                                        <p:tgtEl>
                                          <p:spTgt spid="686099"/>
                                        </p:tgtEl>
                                      </p:cBhvr>
                                    </p:animEffect>
                                  </p:childTnLst>
                                </p:cTn>
                              </p:par>
                              <p:par>
                                <p:cTn id="22" presetID="9" presetClass="entr" presetSubtype="0" fill="hold" grpId="0" nodeType="withEffect">
                                  <p:stCondLst>
                                    <p:cond delay="11900"/>
                                  </p:stCondLst>
                                  <p:childTnLst>
                                    <p:set>
                                      <p:cBhvr>
                                        <p:cTn id="23" dur="1" fill="hold">
                                          <p:stCondLst>
                                            <p:cond delay="0"/>
                                          </p:stCondLst>
                                        </p:cTn>
                                        <p:tgtEl>
                                          <p:spTgt spid="686091"/>
                                        </p:tgtEl>
                                        <p:attrNameLst>
                                          <p:attrName>style.visibility</p:attrName>
                                        </p:attrNameLst>
                                      </p:cBhvr>
                                      <p:to>
                                        <p:strVal val="visible"/>
                                      </p:to>
                                    </p:set>
                                    <p:animEffect transition="in" filter="dissolve">
                                      <p:cBhvr>
                                        <p:cTn id="24" dur="3000"/>
                                        <p:tgtEl>
                                          <p:spTgt spid="686091"/>
                                        </p:tgtEl>
                                      </p:cBhvr>
                                    </p:animEffect>
                                  </p:childTnLst>
                                </p:cTn>
                              </p:par>
                              <p:par>
                                <p:cTn id="25" presetID="9" presetClass="entr" presetSubtype="0" fill="hold" grpId="0" nodeType="withEffect">
                                  <p:stCondLst>
                                    <p:cond delay="11900"/>
                                  </p:stCondLst>
                                  <p:childTnLst>
                                    <p:set>
                                      <p:cBhvr>
                                        <p:cTn id="26" dur="1" fill="hold">
                                          <p:stCondLst>
                                            <p:cond delay="0"/>
                                          </p:stCondLst>
                                        </p:cTn>
                                        <p:tgtEl>
                                          <p:spTgt spid="686100"/>
                                        </p:tgtEl>
                                        <p:attrNameLst>
                                          <p:attrName>style.visibility</p:attrName>
                                        </p:attrNameLst>
                                      </p:cBhvr>
                                      <p:to>
                                        <p:strVal val="visible"/>
                                      </p:to>
                                    </p:set>
                                    <p:animEffect transition="in" filter="dissolve">
                                      <p:cBhvr>
                                        <p:cTn id="27" dur="3000"/>
                                        <p:tgtEl>
                                          <p:spTgt spid="686100"/>
                                        </p:tgtEl>
                                      </p:cBhvr>
                                    </p:animEffect>
                                  </p:childTnLst>
                                </p:cTn>
                              </p:par>
                              <p:par>
                                <p:cTn id="28" presetID="9" presetClass="entr" presetSubtype="0" fill="hold" grpId="0" nodeType="withEffect">
                                  <p:stCondLst>
                                    <p:cond delay="11900"/>
                                  </p:stCondLst>
                                  <p:childTnLst>
                                    <p:set>
                                      <p:cBhvr>
                                        <p:cTn id="29" dur="1" fill="hold">
                                          <p:stCondLst>
                                            <p:cond delay="0"/>
                                          </p:stCondLst>
                                        </p:cTn>
                                        <p:tgtEl>
                                          <p:spTgt spid="686101"/>
                                        </p:tgtEl>
                                        <p:attrNameLst>
                                          <p:attrName>style.visibility</p:attrName>
                                        </p:attrNameLst>
                                      </p:cBhvr>
                                      <p:to>
                                        <p:strVal val="visible"/>
                                      </p:to>
                                    </p:set>
                                    <p:animEffect transition="in" filter="dissolve">
                                      <p:cBhvr>
                                        <p:cTn id="30" dur="3000"/>
                                        <p:tgtEl>
                                          <p:spTgt spid="686101"/>
                                        </p:tgtEl>
                                      </p:cBhvr>
                                    </p:animEffect>
                                  </p:childTnLst>
                                </p:cTn>
                              </p:par>
                              <p:par>
                                <p:cTn id="31" presetID="9" presetClass="entr" presetSubtype="0" fill="hold" grpId="0" nodeType="withEffect">
                                  <p:stCondLst>
                                    <p:cond delay="12000"/>
                                  </p:stCondLst>
                                  <p:childTnLst>
                                    <p:set>
                                      <p:cBhvr>
                                        <p:cTn id="32" dur="1" fill="hold">
                                          <p:stCondLst>
                                            <p:cond delay="0"/>
                                          </p:stCondLst>
                                        </p:cTn>
                                        <p:tgtEl>
                                          <p:spTgt spid="686094"/>
                                        </p:tgtEl>
                                        <p:attrNameLst>
                                          <p:attrName>style.visibility</p:attrName>
                                        </p:attrNameLst>
                                      </p:cBhvr>
                                      <p:to>
                                        <p:strVal val="visible"/>
                                      </p:to>
                                    </p:set>
                                    <p:animEffect transition="in" filter="dissolve">
                                      <p:cBhvr>
                                        <p:cTn id="33" dur="3000"/>
                                        <p:tgtEl>
                                          <p:spTgt spid="686094"/>
                                        </p:tgtEl>
                                      </p:cBhvr>
                                    </p:animEffect>
                                  </p:childTnLst>
                                </p:cTn>
                              </p:par>
                              <p:par>
                                <p:cTn id="34" presetID="9" presetClass="entr" presetSubtype="0" fill="hold" grpId="0" nodeType="withEffect">
                                  <p:stCondLst>
                                    <p:cond delay="12100"/>
                                  </p:stCondLst>
                                  <p:childTnLst>
                                    <p:set>
                                      <p:cBhvr>
                                        <p:cTn id="35" dur="1" fill="hold">
                                          <p:stCondLst>
                                            <p:cond delay="0"/>
                                          </p:stCondLst>
                                        </p:cTn>
                                        <p:tgtEl>
                                          <p:spTgt spid="686102"/>
                                        </p:tgtEl>
                                        <p:attrNameLst>
                                          <p:attrName>style.visibility</p:attrName>
                                        </p:attrNameLst>
                                      </p:cBhvr>
                                      <p:to>
                                        <p:strVal val="visible"/>
                                      </p:to>
                                    </p:set>
                                    <p:animEffect transition="in" filter="dissolve">
                                      <p:cBhvr>
                                        <p:cTn id="36" dur="3000"/>
                                        <p:tgtEl>
                                          <p:spTgt spid="686102"/>
                                        </p:tgtEl>
                                      </p:cBhvr>
                                    </p:animEffect>
                                  </p:childTnLst>
                                </p:cTn>
                              </p:par>
                              <p:par>
                                <p:cTn id="37" presetID="9" presetClass="entr" presetSubtype="0" fill="hold" grpId="0" nodeType="withEffect">
                                  <p:stCondLst>
                                    <p:cond delay="12000"/>
                                  </p:stCondLst>
                                  <p:childTnLst>
                                    <p:set>
                                      <p:cBhvr>
                                        <p:cTn id="38" dur="1" fill="hold">
                                          <p:stCondLst>
                                            <p:cond delay="0"/>
                                          </p:stCondLst>
                                        </p:cTn>
                                        <p:tgtEl>
                                          <p:spTgt spid="686090"/>
                                        </p:tgtEl>
                                        <p:attrNameLst>
                                          <p:attrName>style.visibility</p:attrName>
                                        </p:attrNameLst>
                                      </p:cBhvr>
                                      <p:to>
                                        <p:strVal val="visible"/>
                                      </p:to>
                                    </p:set>
                                    <p:animEffect transition="in" filter="dissolve">
                                      <p:cBhvr>
                                        <p:cTn id="39" dur="3000"/>
                                        <p:tgtEl>
                                          <p:spTgt spid="686090"/>
                                        </p:tgtEl>
                                      </p:cBhvr>
                                    </p:animEffect>
                                  </p:childTnLst>
                                </p:cTn>
                              </p:par>
                              <p:par>
                                <p:cTn id="40" presetID="9" presetClass="entr" presetSubtype="0" fill="hold" grpId="0" nodeType="withEffect">
                                  <p:stCondLst>
                                    <p:cond delay="12000"/>
                                  </p:stCondLst>
                                  <p:childTnLst>
                                    <p:set>
                                      <p:cBhvr>
                                        <p:cTn id="41" dur="1" fill="hold">
                                          <p:stCondLst>
                                            <p:cond delay="0"/>
                                          </p:stCondLst>
                                        </p:cTn>
                                        <p:tgtEl>
                                          <p:spTgt spid="686093"/>
                                        </p:tgtEl>
                                        <p:attrNameLst>
                                          <p:attrName>style.visibility</p:attrName>
                                        </p:attrNameLst>
                                      </p:cBhvr>
                                      <p:to>
                                        <p:strVal val="visible"/>
                                      </p:to>
                                    </p:set>
                                    <p:animEffect transition="in" filter="dissolve">
                                      <p:cBhvr>
                                        <p:cTn id="42" dur="3000"/>
                                        <p:tgtEl>
                                          <p:spTgt spid="686093"/>
                                        </p:tgtEl>
                                      </p:cBhvr>
                                    </p:animEffect>
                                  </p:childTnLst>
                                </p:cTn>
                              </p:par>
                              <p:par>
                                <p:cTn id="43" presetID="9" presetClass="entr" presetSubtype="0" fill="hold" grpId="0" nodeType="withEffect">
                                  <p:stCondLst>
                                    <p:cond delay="12000"/>
                                  </p:stCondLst>
                                  <p:childTnLst>
                                    <p:set>
                                      <p:cBhvr>
                                        <p:cTn id="44" dur="1" fill="hold">
                                          <p:stCondLst>
                                            <p:cond delay="0"/>
                                          </p:stCondLst>
                                        </p:cTn>
                                        <p:tgtEl>
                                          <p:spTgt spid="686103"/>
                                        </p:tgtEl>
                                        <p:attrNameLst>
                                          <p:attrName>style.visibility</p:attrName>
                                        </p:attrNameLst>
                                      </p:cBhvr>
                                      <p:to>
                                        <p:strVal val="visible"/>
                                      </p:to>
                                    </p:set>
                                    <p:animEffect transition="in" filter="dissolve">
                                      <p:cBhvr>
                                        <p:cTn id="45" dur="3000"/>
                                        <p:tgtEl>
                                          <p:spTgt spid="686103"/>
                                        </p:tgtEl>
                                      </p:cBhvr>
                                    </p:animEffect>
                                  </p:childTnLst>
                                </p:cTn>
                              </p:par>
                              <p:par>
                                <p:cTn id="46" presetID="9" presetClass="entr" presetSubtype="0" fill="hold" grpId="0" nodeType="withEffect">
                                  <p:stCondLst>
                                    <p:cond delay="12000"/>
                                  </p:stCondLst>
                                  <p:childTnLst>
                                    <p:set>
                                      <p:cBhvr>
                                        <p:cTn id="47" dur="1" fill="hold">
                                          <p:stCondLst>
                                            <p:cond delay="0"/>
                                          </p:stCondLst>
                                        </p:cTn>
                                        <p:tgtEl>
                                          <p:spTgt spid="686095"/>
                                        </p:tgtEl>
                                        <p:attrNameLst>
                                          <p:attrName>style.visibility</p:attrName>
                                        </p:attrNameLst>
                                      </p:cBhvr>
                                      <p:to>
                                        <p:strVal val="visible"/>
                                      </p:to>
                                    </p:set>
                                    <p:animEffect transition="in" filter="dissolve">
                                      <p:cBhvr>
                                        <p:cTn id="48" dur="3000"/>
                                        <p:tgtEl>
                                          <p:spTgt spid="686095"/>
                                        </p:tgtEl>
                                      </p:cBhvr>
                                    </p:animEffect>
                                  </p:childTnLst>
                                </p:cTn>
                              </p:par>
                              <p:par>
                                <p:cTn id="49" presetID="9" presetClass="entr" presetSubtype="0" fill="hold" grpId="0" nodeType="withEffect">
                                  <p:stCondLst>
                                    <p:cond delay="12000"/>
                                  </p:stCondLst>
                                  <p:childTnLst>
                                    <p:set>
                                      <p:cBhvr>
                                        <p:cTn id="50" dur="1" fill="hold">
                                          <p:stCondLst>
                                            <p:cond delay="0"/>
                                          </p:stCondLst>
                                        </p:cTn>
                                        <p:tgtEl>
                                          <p:spTgt spid="686104"/>
                                        </p:tgtEl>
                                        <p:attrNameLst>
                                          <p:attrName>style.visibility</p:attrName>
                                        </p:attrNameLst>
                                      </p:cBhvr>
                                      <p:to>
                                        <p:strVal val="visible"/>
                                      </p:to>
                                    </p:set>
                                    <p:animEffect transition="in" filter="dissolve">
                                      <p:cBhvr>
                                        <p:cTn id="51" dur="3000"/>
                                        <p:tgtEl>
                                          <p:spTgt spid="686104"/>
                                        </p:tgtEl>
                                      </p:cBhvr>
                                    </p:animEffect>
                                  </p:childTnLst>
                                </p:cTn>
                              </p:par>
                              <p:par>
                                <p:cTn id="52" presetID="55" presetClass="entr" presetSubtype="0" fill="hold" nodeType="withEffect">
                                  <p:stCondLst>
                                    <p:cond delay="24000"/>
                                  </p:stCondLst>
                                  <p:childTnLst>
                                    <p:set>
                                      <p:cBhvr>
                                        <p:cTn id="53" dur="1" fill="hold">
                                          <p:stCondLst>
                                            <p:cond delay="0"/>
                                          </p:stCondLst>
                                        </p:cTn>
                                        <p:tgtEl>
                                          <p:spTgt spid="39"/>
                                        </p:tgtEl>
                                        <p:attrNameLst>
                                          <p:attrName>style.visibility</p:attrName>
                                        </p:attrNameLst>
                                      </p:cBhvr>
                                      <p:to>
                                        <p:strVal val="visible"/>
                                      </p:to>
                                    </p:set>
                                    <p:anim calcmode="lin" valueType="num">
                                      <p:cBhvr>
                                        <p:cTn id="54" dur="3000" fill="hold"/>
                                        <p:tgtEl>
                                          <p:spTgt spid="39"/>
                                        </p:tgtEl>
                                        <p:attrNameLst>
                                          <p:attrName>ppt_w</p:attrName>
                                        </p:attrNameLst>
                                      </p:cBhvr>
                                      <p:tavLst>
                                        <p:tav tm="0">
                                          <p:val>
                                            <p:strVal val="#ppt_w*0.70"/>
                                          </p:val>
                                        </p:tav>
                                        <p:tav tm="100000">
                                          <p:val>
                                            <p:strVal val="#ppt_w"/>
                                          </p:val>
                                        </p:tav>
                                      </p:tavLst>
                                    </p:anim>
                                    <p:anim calcmode="lin" valueType="num">
                                      <p:cBhvr>
                                        <p:cTn id="55" dur="3000" fill="hold"/>
                                        <p:tgtEl>
                                          <p:spTgt spid="39"/>
                                        </p:tgtEl>
                                        <p:attrNameLst>
                                          <p:attrName>ppt_h</p:attrName>
                                        </p:attrNameLst>
                                      </p:cBhvr>
                                      <p:tavLst>
                                        <p:tav tm="0">
                                          <p:val>
                                            <p:strVal val="#ppt_h"/>
                                          </p:val>
                                        </p:tav>
                                        <p:tav tm="100000">
                                          <p:val>
                                            <p:strVal val="#ppt_h"/>
                                          </p:val>
                                        </p:tav>
                                      </p:tavLst>
                                    </p:anim>
                                    <p:animEffect transition="in" filter="fade">
                                      <p:cBhvr>
                                        <p:cTn id="56" dur="3000"/>
                                        <p:tgtEl>
                                          <p:spTgt spid="39"/>
                                        </p:tgtEl>
                                      </p:cBhvr>
                                    </p:animEffect>
                                  </p:childTnLst>
                                </p:cTn>
                              </p:par>
                              <p:par>
                                <p:cTn id="57" presetID="55" presetClass="entr" presetSubtype="0" fill="hold" nodeType="withEffect">
                                  <p:stCondLst>
                                    <p:cond delay="26000"/>
                                  </p:stCondLst>
                                  <p:childTnLst>
                                    <p:set>
                                      <p:cBhvr>
                                        <p:cTn id="58" dur="1" fill="hold">
                                          <p:stCondLst>
                                            <p:cond delay="0"/>
                                          </p:stCondLst>
                                        </p:cTn>
                                        <p:tgtEl>
                                          <p:spTgt spid="3"/>
                                        </p:tgtEl>
                                        <p:attrNameLst>
                                          <p:attrName>style.visibility</p:attrName>
                                        </p:attrNameLst>
                                      </p:cBhvr>
                                      <p:to>
                                        <p:strVal val="visible"/>
                                      </p:to>
                                    </p:set>
                                    <p:anim calcmode="lin" valueType="num">
                                      <p:cBhvr>
                                        <p:cTn id="59" dur="3000" fill="hold"/>
                                        <p:tgtEl>
                                          <p:spTgt spid="3"/>
                                        </p:tgtEl>
                                        <p:attrNameLst>
                                          <p:attrName>ppt_w</p:attrName>
                                        </p:attrNameLst>
                                      </p:cBhvr>
                                      <p:tavLst>
                                        <p:tav tm="0">
                                          <p:val>
                                            <p:strVal val="#ppt_w*0.70"/>
                                          </p:val>
                                        </p:tav>
                                        <p:tav tm="100000">
                                          <p:val>
                                            <p:strVal val="#ppt_w"/>
                                          </p:val>
                                        </p:tav>
                                      </p:tavLst>
                                    </p:anim>
                                    <p:anim calcmode="lin" valueType="num">
                                      <p:cBhvr>
                                        <p:cTn id="60" dur="3000" fill="hold"/>
                                        <p:tgtEl>
                                          <p:spTgt spid="3"/>
                                        </p:tgtEl>
                                        <p:attrNameLst>
                                          <p:attrName>ppt_h</p:attrName>
                                        </p:attrNameLst>
                                      </p:cBhvr>
                                      <p:tavLst>
                                        <p:tav tm="0">
                                          <p:val>
                                            <p:strVal val="#ppt_h"/>
                                          </p:val>
                                        </p:tav>
                                        <p:tav tm="100000">
                                          <p:val>
                                            <p:strVal val="#ppt_h"/>
                                          </p:val>
                                        </p:tav>
                                      </p:tavLst>
                                    </p:anim>
                                    <p:animEffect transition="in" filter="fade">
                                      <p:cBhvr>
                                        <p:cTn id="6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2" fill="hold" display="0">
                  <p:stCondLst>
                    <p:cond delay="indefinite"/>
                  </p:stCondLst>
                  <p:endCondLst>
                    <p:cond evt="onStopAudio" delay="0">
                      <p:tgtEl>
                        <p:sldTgt/>
                      </p:tgtEl>
                    </p:cond>
                  </p:endCondLst>
                </p:cTn>
                <p:tgtEl>
                  <p:spTgt spid="6"/>
                </p:tgtEl>
              </p:cMediaNode>
            </p:audio>
          </p:childTnLst>
        </p:cTn>
      </p:par>
    </p:tnLst>
    <p:bldLst>
      <p:bldP spid="686089" grpId="0" animBg="1"/>
      <p:bldP spid="686090" grpId="0" animBg="1"/>
      <p:bldP spid="686091" grpId="0" animBg="1"/>
      <p:bldP spid="686093" grpId="0" animBg="1"/>
      <p:bldP spid="686094" grpId="0" animBg="1"/>
      <p:bldP spid="686095" grpId="0" animBg="1"/>
      <p:bldP spid="686099" grpId="0" animBg="1"/>
      <p:bldP spid="686100" grpId="0" animBg="1"/>
      <p:bldP spid="686101" grpId="0" animBg="1"/>
      <p:bldP spid="686102" grpId="0" animBg="1"/>
      <p:bldP spid="686103" grpId="0" animBg="1"/>
      <p:bldP spid="68610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7106" name="Rectangle 2"/>
          <p:cNvSpPr>
            <a:spLocks noGrp="1" noChangeArrowheads="1"/>
          </p:cNvSpPr>
          <p:nvPr>
            <p:ph type="title" idx="4294967295"/>
          </p:nvPr>
        </p:nvSpPr>
        <p:spPr>
          <a:xfrm>
            <a:off x="685800" y="115888"/>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Endpoints</a:t>
            </a:r>
          </a:p>
        </p:txBody>
      </p:sp>
      <p:grpSp>
        <p:nvGrpSpPr>
          <p:cNvPr id="2" name="Group 1"/>
          <p:cNvGrpSpPr/>
          <p:nvPr/>
        </p:nvGrpSpPr>
        <p:grpSpPr>
          <a:xfrm>
            <a:off x="720725" y="1290638"/>
            <a:ext cx="8189208" cy="1993900"/>
            <a:chOff x="720725" y="1290638"/>
            <a:chExt cx="8189208" cy="1993900"/>
          </a:xfrm>
        </p:grpSpPr>
        <p:sp>
          <p:nvSpPr>
            <p:cNvPr id="68611" name="Text Box 3"/>
            <p:cNvSpPr txBox="1">
              <a:spLocks noChangeArrowheads="1"/>
            </p:cNvSpPr>
            <p:nvPr/>
          </p:nvSpPr>
          <p:spPr bwMode="auto">
            <a:xfrm>
              <a:off x="2362200" y="1290638"/>
              <a:ext cx="6143028" cy="523220"/>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accent2"/>
                  </a:solidFill>
                </a:rPr>
                <a:t>Hard</a:t>
              </a:r>
              <a:r>
                <a:rPr lang="en-US" sz="2800" dirty="0">
                  <a:solidFill>
                    <a:schemeClr val="tx1"/>
                  </a:solidFill>
                </a:rPr>
                <a:t> </a:t>
              </a:r>
              <a:r>
                <a:rPr lang="en-US" sz="2800" dirty="0" smtClean="0">
                  <a:solidFill>
                    <a:schemeClr val="tx1"/>
                  </a:solidFill>
                </a:rPr>
                <a:t>– death, recurrence, remission</a:t>
              </a:r>
              <a:endParaRPr lang="en-US" sz="2800" dirty="0">
                <a:solidFill>
                  <a:schemeClr val="tx1"/>
                </a:solidFill>
              </a:endParaRPr>
            </a:p>
          </p:txBody>
        </p:sp>
        <p:sp>
          <p:nvSpPr>
            <p:cNvPr id="68612" name="Text Box 4"/>
            <p:cNvSpPr txBox="1">
              <a:spLocks noChangeArrowheads="1"/>
            </p:cNvSpPr>
            <p:nvPr/>
          </p:nvSpPr>
          <p:spPr bwMode="auto">
            <a:xfrm>
              <a:off x="2344738" y="1808163"/>
              <a:ext cx="6565195" cy="523220"/>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accent2"/>
                  </a:solidFill>
                </a:rPr>
                <a:t>Soft</a:t>
              </a:r>
              <a:r>
                <a:rPr lang="en-US" sz="2800" dirty="0">
                  <a:solidFill>
                    <a:schemeClr val="tx1"/>
                  </a:solidFill>
                </a:rPr>
                <a:t> </a:t>
              </a:r>
              <a:r>
                <a:rPr lang="en-US" sz="2800" dirty="0" smtClean="0">
                  <a:solidFill>
                    <a:schemeClr val="tx1"/>
                  </a:solidFill>
                </a:rPr>
                <a:t>– morbidity, disability, ADL, mobility</a:t>
              </a:r>
              <a:endParaRPr lang="en-US" sz="2800" dirty="0">
                <a:solidFill>
                  <a:schemeClr val="tx1"/>
                </a:solidFill>
              </a:endParaRPr>
            </a:p>
          </p:txBody>
        </p:sp>
        <p:sp>
          <p:nvSpPr>
            <p:cNvPr id="68613" name="Text Box 5"/>
            <p:cNvSpPr txBox="1">
              <a:spLocks noChangeArrowheads="1"/>
            </p:cNvSpPr>
            <p:nvPr/>
          </p:nvSpPr>
          <p:spPr bwMode="auto">
            <a:xfrm>
              <a:off x="2378075" y="2341563"/>
              <a:ext cx="4003675" cy="519112"/>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accent2"/>
                  </a:solidFill>
                </a:rPr>
                <a:t>Very soft</a:t>
              </a:r>
              <a:r>
                <a:rPr lang="en-US" sz="2800" dirty="0">
                  <a:solidFill>
                    <a:schemeClr val="tx1"/>
                  </a:solidFill>
                </a:rPr>
                <a:t> - quality of life</a:t>
              </a:r>
            </a:p>
          </p:txBody>
        </p:sp>
        <p:sp>
          <p:nvSpPr>
            <p:cNvPr id="68614" name="Text Box 6"/>
            <p:cNvSpPr txBox="1">
              <a:spLocks noChangeArrowheads="1"/>
            </p:cNvSpPr>
            <p:nvPr/>
          </p:nvSpPr>
          <p:spPr bwMode="auto">
            <a:xfrm>
              <a:off x="4008438" y="2765425"/>
              <a:ext cx="2579687"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 return to work</a:t>
              </a:r>
            </a:p>
          </p:txBody>
        </p:sp>
        <p:grpSp>
          <p:nvGrpSpPr>
            <p:cNvPr id="68615" name="Group 7"/>
            <p:cNvGrpSpPr>
              <a:grpSpLocks/>
            </p:cNvGrpSpPr>
            <p:nvPr/>
          </p:nvGrpSpPr>
          <p:grpSpPr bwMode="auto">
            <a:xfrm>
              <a:off x="1920875" y="2030413"/>
              <a:ext cx="381000" cy="685800"/>
              <a:chOff x="672" y="1440"/>
              <a:chExt cx="240" cy="432"/>
            </a:xfrm>
          </p:grpSpPr>
          <p:sp>
            <p:nvSpPr>
              <p:cNvPr id="68620" name="Line 8"/>
              <p:cNvSpPr>
                <a:spLocks noChangeShapeType="1"/>
              </p:cNvSpPr>
              <p:nvPr/>
            </p:nvSpPr>
            <p:spPr bwMode="auto">
              <a:xfrm flipH="1">
                <a:off x="672" y="1440"/>
                <a:ext cx="240" cy="240"/>
              </a:xfrm>
              <a:prstGeom prst="line">
                <a:avLst/>
              </a:prstGeom>
              <a:noFill/>
              <a:ln w="28575">
                <a:solidFill>
                  <a:schemeClr val="tx1"/>
                </a:solidFill>
                <a:round/>
                <a:headEnd/>
                <a:tailEnd/>
              </a:ln>
            </p:spPr>
            <p:txBody>
              <a:bodyPr wrap="none" anchor="ctr"/>
              <a:lstStyle/>
              <a:p>
                <a:endParaRPr lang="en-US"/>
              </a:p>
            </p:txBody>
          </p:sp>
          <p:sp>
            <p:nvSpPr>
              <p:cNvPr id="68621" name="Line 9"/>
              <p:cNvSpPr>
                <a:spLocks noChangeShapeType="1"/>
              </p:cNvSpPr>
              <p:nvPr/>
            </p:nvSpPr>
            <p:spPr bwMode="auto">
              <a:xfrm>
                <a:off x="672" y="1680"/>
                <a:ext cx="240" cy="192"/>
              </a:xfrm>
              <a:prstGeom prst="line">
                <a:avLst/>
              </a:prstGeom>
              <a:noFill/>
              <a:ln w="28575">
                <a:solidFill>
                  <a:schemeClr val="tx1"/>
                </a:solidFill>
                <a:round/>
                <a:headEnd/>
                <a:tailEnd/>
              </a:ln>
            </p:spPr>
            <p:txBody>
              <a:bodyPr wrap="none" anchor="ctr"/>
              <a:lstStyle/>
              <a:p>
                <a:endParaRPr lang="en-US"/>
              </a:p>
            </p:txBody>
          </p:sp>
        </p:grpSp>
        <p:sp>
          <p:nvSpPr>
            <p:cNvPr id="68616" name="Text Box 10"/>
            <p:cNvSpPr txBox="1">
              <a:spLocks noChangeArrowheads="1"/>
            </p:cNvSpPr>
            <p:nvPr/>
          </p:nvSpPr>
          <p:spPr bwMode="auto">
            <a:xfrm>
              <a:off x="720725" y="1968500"/>
              <a:ext cx="1474788" cy="996950"/>
            </a:xfrm>
            <a:prstGeom prst="rect">
              <a:avLst/>
            </a:prstGeom>
            <a:noFill/>
            <a:ln w="9525">
              <a:noFill/>
              <a:miter lim="800000"/>
              <a:headEnd/>
              <a:tailEnd/>
            </a:ln>
          </p:spPr>
          <p:txBody>
            <a:bodyPr wrap="none">
              <a:spAutoFit/>
            </a:bodyPr>
            <a:lstStyle/>
            <a:p>
              <a:pPr>
                <a:lnSpc>
                  <a:spcPct val="90000"/>
                </a:lnSpc>
                <a:spcBef>
                  <a:spcPct val="0"/>
                </a:spcBef>
                <a:buFontTx/>
                <a:buNone/>
              </a:pPr>
              <a:r>
                <a:rPr lang="en-US" sz="2200" dirty="0">
                  <a:solidFill>
                    <a:schemeClr val="tx1"/>
                  </a:solidFill>
                </a:rPr>
                <a:t>Of great</a:t>
              </a:r>
            </a:p>
            <a:p>
              <a:pPr>
                <a:lnSpc>
                  <a:spcPct val="90000"/>
                </a:lnSpc>
                <a:spcBef>
                  <a:spcPct val="0"/>
                </a:spcBef>
                <a:buFontTx/>
                <a:buNone/>
              </a:pPr>
              <a:r>
                <a:rPr lang="en-US" sz="2200" dirty="0">
                  <a:solidFill>
                    <a:schemeClr val="tx1"/>
                  </a:solidFill>
                </a:rPr>
                <a:t>concern</a:t>
              </a:r>
            </a:p>
            <a:p>
              <a:pPr>
                <a:lnSpc>
                  <a:spcPct val="90000"/>
                </a:lnSpc>
                <a:spcBef>
                  <a:spcPct val="0"/>
                </a:spcBef>
                <a:buFontTx/>
                <a:buNone/>
              </a:pPr>
              <a:r>
                <a:rPr lang="en-US" sz="2200" dirty="0">
                  <a:solidFill>
                    <a:schemeClr val="tx1"/>
                  </a:solidFill>
                </a:rPr>
                <a:t>to patients</a:t>
              </a:r>
            </a:p>
          </p:txBody>
        </p:sp>
      </p:grpSp>
      <p:sp>
        <p:nvSpPr>
          <p:cNvPr id="687115" name="Text Box 11"/>
          <p:cNvSpPr txBox="1">
            <a:spLocks noChangeArrowheads="1"/>
          </p:cNvSpPr>
          <p:nvPr/>
        </p:nvSpPr>
        <p:spPr bwMode="auto">
          <a:xfrm>
            <a:off x="611188" y="3595688"/>
            <a:ext cx="8064500" cy="946150"/>
          </a:xfrm>
          <a:prstGeom prst="rect">
            <a:avLst/>
          </a:prstGeom>
          <a:noFill/>
          <a:ln w="9525">
            <a:noFill/>
            <a:miter lim="800000"/>
            <a:headEnd/>
            <a:tailEnd/>
          </a:ln>
        </p:spPr>
        <p:txBody>
          <a:bodyPr>
            <a:spAutoFit/>
          </a:bodyPr>
          <a:lstStyle/>
          <a:p>
            <a:pPr>
              <a:spcBef>
                <a:spcPct val="0"/>
              </a:spcBef>
              <a:buClr>
                <a:srgbClr val="FF33CC"/>
              </a:buClr>
              <a:buSzPct val="75000"/>
              <a:buFont typeface="Monotype Sorts" pitchFamily="2" charset="2"/>
              <a:buChar char="u"/>
            </a:pPr>
            <a:r>
              <a:rPr lang="en-US" sz="2800" dirty="0">
                <a:solidFill>
                  <a:schemeClr val="tx1"/>
                </a:solidFill>
              </a:rPr>
              <a:t> Detailed </a:t>
            </a:r>
            <a:r>
              <a:rPr lang="en-US" sz="2800" dirty="0">
                <a:solidFill>
                  <a:schemeClr val="accent2"/>
                </a:solidFill>
              </a:rPr>
              <a:t>criteria</a:t>
            </a:r>
            <a:r>
              <a:rPr lang="en-US" sz="2800" dirty="0">
                <a:solidFill>
                  <a:schemeClr val="tx1"/>
                </a:solidFill>
              </a:rPr>
              <a:t> for assessment </a:t>
            </a:r>
            <a:r>
              <a:rPr lang="en-US" sz="2800" u="sng" dirty="0">
                <a:solidFill>
                  <a:schemeClr val="tx1"/>
                </a:solidFill>
              </a:rPr>
              <a:t>must</a:t>
            </a:r>
            <a:r>
              <a:rPr lang="en-US" sz="2800" dirty="0">
                <a:solidFill>
                  <a:schemeClr val="tx1"/>
                </a:solidFill>
              </a:rPr>
              <a:t> be set up</a:t>
            </a:r>
          </a:p>
          <a:p>
            <a:pPr>
              <a:spcBef>
                <a:spcPct val="0"/>
              </a:spcBef>
              <a:buFontTx/>
              <a:buNone/>
            </a:pPr>
            <a:r>
              <a:rPr lang="en-US" sz="2800" dirty="0">
                <a:solidFill>
                  <a:schemeClr val="tx1"/>
                </a:solidFill>
              </a:rPr>
              <a:t>    </a:t>
            </a:r>
            <a:r>
              <a:rPr lang="en-US" sz="2800" u="sng" dirty="0">
                <a:solidFill>
                  <a:schemeClr val="tx1"/>
                </a:solidFill>
              </a:rPr>
              <a:t>before</a:t>
            </a:r>
            <a:r>
              <a:rPr lang="en-US" sz="2800" dirty="0">
                <a:solidFill>
                  <a:schemeClr val="tx1"/>
                </a:solidFill>
              </a:rPr>
              <a:t> study starts.</a:t>
            </a:r>
          </a:p>
        </p:txBody>
      </p:sp>
      <p:sp>
        <p:nvSpPr>
          <p:cNvPr id="687116" name="Text Box 12"/>
          <p:cNvSpPr txBox="1">
            <a:spLocks noChangeArrowheads="1"/>
          </p:cNvSpPr>
          <p:nvPr/>
        </p:nvSpPr>
        <p:spPr bwMode="auto">
          <a:xfrm>
            <a:off x="611188" y="4570413"/>
            <a:ext cx="7318375" cy="946150"/>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Char char="u"/>
            </a:pPr>
            <a:r>
              <a:rPr lang="en-US" sz="2800" dirty="0">
                <a:solidFill>
                  <a:schemeClr val="tx1"/>
                </a:solidFill>
              </a:rPr>
              <a:t> The softer the endpoints, the more detail in</a:t>
            </a:r>
          </a:p>
          <a:p>
            <a:pPr>
              <a:spcBef>
                <a:spcPct val="0"/>
              </a:spcBef>
              <a:buFontTx/>
              <a:buNone/>
            </a:pPr>
            <a:r>
              <a:rPr lang="en-US" sz="2800" dirty="0">
                <a:solidFill>
                  <a:schemeClr val="tx1"/>
                </a:solidFill>
              </a:rPr>
              <a:t>    definition of how to assess.</a:t>
            </a:r>
          </a:p>
        </p:txBody>
      </p:sp>
      <p:sp>
        <p:nvSpPr>
          <p:cNvPr id="687117" name="Text Box 13"/>
          <p:cNvSpPr txBox="1">
            <a:spLocks noChangeArrowheads="1"/>
          </p:cNvSpPr>
          <p:nvPr/>
        </p:nvSpPr>
        <p:spPr bwMode="auto">
          <a:xfrm>
            <a:off x="2349500" y="5802313"/>
            <a:ext cx="4248150" cy="579437"/>
          </a:xfrm>
          <a:prstGeom prst="rect">
            <a:avLst/>
          </a:prstGeom>
          <a:noFill/>
          <a:ln w="9525">
            <a:noFill/>
            <a:miter lim="800000"/>
            <a:headEnd/>
            <a:tailEnd/>
          </a:ln>
        </p:spPr>
        <p:txBody>
          <a:bodyPr wrap="none">
            <a:spAutoFit/>
          </a:bodyPr>
          <a:lstStyle/>
          <a:p>
            <a:pPr>
              <a:spcBef>
                <a:spcPct val="0"/>
              </a:spcBef>
              <a:buFontTx/>
              <a:buNone/>
            </a:pPr>
            <a:r>
              <a:rPr lang="en-US" sz="3200" dirty="0">
                <a:solidFill>
                  <a:srgbClr val="FF0066"/>
                </a:solidFill>
              </a:rPr>
              <a:t>STANDARDIZATION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4"/>
                                        </p:tgtEl>
                                      </p:cBhvr>
                                    </p:cmd>
                                  </p:childTnLst>
                                </p:cTn>
                              </p:par>
                              <p:par>
                                <p:cTn id="7" presetID="22" presetClass="entr" presetSubtype="1" fill="hold"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3000"/>
                                        <p:tgtEl>
                                          <p:spTgt spid="2"/>
                                        </p:tgtEl>
                                      </p:cBhvr>
                                    </p:animEffect>
                                  </p:childTnLst>
                                </p:cTn>
                              </p:par>
                              <p:par>
                                <p:cTn id="10" presetID="22" presetClass="entr" presetSubtype="1" fill="hold" grpId="0" nodeType="withEffect">
                                  <p:stCondLst>
                                    <p:cond delay="12000"/>
                                  </p:stCondLst>
                                  <p:childTnLst>
                                    <p:set>
                                      <p:cBhvr>
                                        <p:cTn id="11" dur="1" fill="hold">
                                          <p:stCondLst>
                                            <p:cond delay="0"/>
                                          </p:stCondLst>
                                        </p:cTn>
                                        <p:tgtEl>
                                          <p:spTgt spid="687115"/>
                                        </p:tgtEl>
                                        <p:attrNameLst>
                                          <p:attrName>style.visibility</p:attrName>
                                        </p:attrNameLst>
                                      </p:cBhvr>
                                      <p:to>
                                        <p:strVal val="visible"/>
                                      </p:to>
                                    </p:set>
                                    <p:animEffect transition="in" filter="wipe(up)">
                                      <p:cBhvr>
                                        <p:cTn id="12" dur="3000"/>
                                        <p:tgtEl>
                                          <p:spTgt spid="687115"/>
                                        </p:tgtEl>
                                      </p:cBhvr>
                                    </p:animEffect>
                                  </p:childTnLst>
                                </p:cTn>
                              </p:par>
                              <p:par>
                                <p:cTn id="13" presetID="22" presetClass="entr" presetSubtype="1" fill="hold" grpId="0" nodeType="withEffect">
                                  <p:stCondLst>
                                    <p:cond delay="24000"/>
                                  </p:stCondLst>
                                  <p:childTnLst>
                                    <p:set>
                                      <p:cBhvr>
                                        <p:cTn id="14" dur="1" fill="hold">
                                          <p:stCondLst>
                                            <p:cond delay="0"/>
                                          </p:stCondLst>
                                        </p:cTn>
                                        <p:tgtEl>
                                          <p:spTgt spid="687116"/>
                                        </p:tgtEl>
                                        <p:attrNameLst>
                                          <p:attrName>style.visibility</p:attrName>
                                        </p:attrNameLst>
                                      </p:cBhvr>
                                      <p:to>
                                        <p:strVal val="visible"/>
                                      </p:to>
                                    </p:set>
                                    <p:animEffect transition="in" filter="wipe(up)">
                                      <p:cBhvr>
                                        <p:cTn id="15" dur="3400"/>
                                        <p:tgtEl>
                                          <p:spTgt spid="687116"/>
                                        </p:tgtEl>
                                      </p:cBhvr>
                                    </p:animEffect>
                                  </p:childTnLst>
                                </p:cTn>
                              </p:par>
                              <p:par>
                                <p:cTn id="16" presetID="22" presetClass="entr" presetSubtype="1" fill="hold" grpId="0" nodeType="withEffect">
                                  <p:stCondLst>
                                    <p:cond delay="26000"/>
                                  </p:stCondLst>
                                  <p:childTnLst>
                                    <p:set>
                                      <p:cBhvr>
                                        <p:cTn id="17" dur="1" fill="hold">
                                          <p:stCondLst>
                                            <p:cond delay="0"/>
                                          </p:stCondLst>
                                        </p:cTn>
                                        <p:tgtEl>
                                          <p:spTgt spid="687117"/>
                                        </p:tgtEl>
                                        <p:attrNameLst>
                                          <p:attrName>style.visibility</p:attrName>
                                        </p:attrNameLst>
                                      </p:cBhvr>
                                      <p:to>
                                        <p:strVal val="visible"/>
                                      </p:to>
                                    </p:set>
                                    <p:animEffect transition="in" filter="wipe(up)">
                                      <p:cBhvr>
                                        <p:cTn id="18" dur="3000"/>
                                        <p:tgtEl>
                                          <p:spTgt spid="6871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687115" grpId="0" autoUpdateAnimBg="0"/>
      <p:bldP spid="687116" grpId="0" autoUpdateAnimBg="0"/>
      <p:bldP spid="6871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9762" name="Text Box 2"/>
          <p:cNvSpPr txBox="1">
            <a:spLocks noChangeArrowheads="1"/>
          </p:cNvSpPr>
          <p:nvPr/>
        </p:nvSpPr>
        <p:spPr bwMode="auto">
          <a:xfrm>
            <a:off x="0" y="188640"/>
            <a:ext cx="9144000" cy="762000"/>
          </a:xfrm>
          <a:prstGeom prst="rect">
            <a:avLst/>
          </a:prstGeom>
          <a:noFill/>
          <a:ln w="9525">
            <a:noFill/>
            <a:miter lim="800000"/>
            <a:headEnd/>
            <a:tailEnd/>
          </a:ln>
          <a:effectLst/>
        </p:spPr>
        <p:txBody>
          <a:bodyPr wrap="square">
            <a:spAutoFit/>
          </a:bodyPr>
          <a:lstStyle/>
          <a:p>
            <a:pPr algn="ctr">
              <a:spcBef>
                <a:spcPct val="0"/>
              </a:spcBef>
              <a:buFontTx/>
              <a:buNone/>
              <a:defRPr/>
            </a:pPr>
            <a:r>
              <a:rPr lang="en-US" sz="4400" dirty="0">
                <a:effectLst>
                  <a:outerShdw blurRad="38100" dist="38100" dir="2700000" algn="tl">
                    <a:srgbClr val="C0C0C0"/>
                  </a:outerShdw>
                </a:effectLst>
              </a:rPr>
              <a:t>Clinical question</a:t>
            </a:r>
          </a:p>
        </p:txBody>
      </p:sp>
      <p:sp>
        <p:nvSpPr>
          <p:cNvPr id="629763" name="Text Box 3"/>
          <p:cNvSpPr txBox="1">
            <a:spLocks noChangeArrowheads="1"/>
          </p:cNvSpPr>
          <p:nvPr/>
        </p:nvSpPr>
        <p:spPr bwMode="auto">
          <a:xfrm>
            <a:off x="593725" y="1196752"/>
            <a:ext cx="7229475" cy="519112"/>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accent2"/>
                </a:solidFill>
              </a:rPr>
              <a:t>What is the best treatment for this condition?</a:t>
            </a:r>
          </a:p>
        </p:txBody>
      </p:sp>
      <p:sp>
        <p:nvSpPr>
          <p:cNvPr id="629764" name="Text Box 4"/>
          <p:cNvSpPr txBox="1">
            <a:spLocks noChangeArrowheads="1"/>
          </p:cNvSpPr>
          <p:nvPr/>
        </p:nvSpPr>
        <p:spPr bwMode="auto">
          <a:xfrm>
            <a:off x="593725" y="1700808"/>
            <a:ext cx="7578725" cy="519112"/>
          </a:xfrm>
          <a:prstGeom prst="rect">
            <a:avLst/>
          </a:prstGeom>
          <a:noFill/>
          <a:ln w="9525">
            <a:noFill/>
            <a:miter lim="800000"/>
            <a:headEnd/>
            <a:tailEnd/>
          </a:ln>
        </p:spPr>
        <p:txBody>
          <a:bodyPr>
            <a:spAutoFit/>
          </a:bodyPr>
          <a:lstStyle/>
          <a:p>
            <a:pPr>
              <a:spcBef>
                <a:spcPct val="0"/>
              </a:spcBef>
              <a:buFontTx/>
              <a:buNone/>
            </a:pPr>
            <a:r>
              <a:rPr lang="en-US" sz="2800" dirty="0">
                <a:solidFill>
                  <a:schemeClr val="accent2"/>
                </a:solidFill>
              </a:rPr>
              <a:t>Is treatment X better than current treatment?</a:t>
            </a:r>
          </a:p>
        </p:txBody>
      </p:sp>
      <p:sp>
        <p:nvSpPr>
          <p:cNvPr id="5" name="Text Box 2"/>
          <p:cNvSpPr txBox="1">
            <a:spLocks noChangeArrowheads="1"/>
          </p:cNvSpPr>
          <p:nvPr/>
        </p:nvSpPr>
        <p:spPr bwMode="auto">
          <a:xfrm>
            <a:off x="0" y="2492896"/>
            <a:ext cx="9144000" cy="769441"/>
          </a:xfrm>
          <a:prstGeom prst="rect">
            <a:avLst/>
          </a:prstGeom>
          <a:noFill/>
          <a:ln w="9525">
            <a:noFill/>
            <a:miter lim="800000"/>
            <a:headEnd/>
            <a:tailEnd/>
          </a:ln>
          <a:effectLst/>
        </p:spPr>
        <p:txBody>
          <a:bodyPr wrap="square">
            <a:spAutoFit/>
          </a:bodyPr>
          <a:lstStyle/>
          <a:p>
            <a:pPr algn="ctr">
              <a:spcBef>
                <a:spcPct val="0"/>
              </a:spcBef>
              <a:buFontTx/>
              <a:buNone/>
              <a:defRPr/>
            </a:pPr>
            <a:r>
              <a:rPr lang="en-US" sz="4400" dirty="0">
                <a:effectLst>
                  <a:outerShdw blurRad="38100" dist="38100" dir="2700000" algn="tl">
                    <a:srgbClr val="C0C0C0"/>
                  </a:outerShdw>
                </a:effectLst>
              </a:rPr>
              <a:t>Clinical </a:t>
            </a:r>
            <a:r>
              <a:rPr lang="en-US" sz="4400" dirty="0" smtClean="0">
                <a:effectLst>
                  <a:outerShdw blurRad="38100" dist="38100" dir="2700000" algn="tl">
                    <a:srgbClr val="C0C0C0"/>
                  </a:outerShdw>
                </a:effectLst>
              </a:rPr>
              <a:t>trial</a:t>
            </a:r>
            <a:endParaRPr lang="en-US" sz="4400" dirty="0">
              <a:effectLst>
                <a:outerShdw blurRad="38100" dist="38100" dir="2700000" algn="tl">
                  <a:srgbClr val="C0C0C0"/>
                </a:outerShdw>
              </a:effectLst>
            </a:endParaRPr>
          </a:p>
        </p:txBody>
      </p:sp>
      <p:sp>
        <p:nvSpPr>
          <p:cNvPr id="6" name="Text Box 4"/>
          <p:cNvSpPr txBox="1">
            <a:spLocks noChangeArrowheads="1"/>
          </p:cNvSpPr>
          <p:nvPr/>
        </p:nvSpPr>
        <p:spPr bwMode="auto">
          <a:xfrm>
            <a:off x="593675" y="3270463"/>
            <a:ext cx="8154789" cy="2677656"/>
          </a:xfrm>
          <a:prstGeom prst="rect">
            <a:avLst/>
          </a:prstGeom>
          <a:noFill/>
          <a:ln w="9525">
            <a:noFill/>
            <a:miter lim="800000"/>
            <a:headEnd/>
            <a:tailEnd/>
          </a:ln>
        </p:spPr>
        <p:txBody>
          <a:bodyPr wrap="square">
            <a:spAutoFit/>
          </a:bodyPr>
          <a:lstStyle/>
          <a:p>
            <a:pPr marL="514350" indent="-514350">
              <a:spcBef>
                <a:spcPct val="0"/>
              </a:spcBef>
              <a:buFont typeface="+mj-lt"/>
              <a:buAutoNum type="arabicPeriod"/>
            </a:pPr>
            <a:r>
              <a:rPr lang="en-US" sz="2800" dirty="0" smtClean="0">
                <a:solidFill>
                  <a:schemeClr val="tx1"/>
                </a:solidFill>
              </a:rPr>
              <a:t>Answer the above clinical question when 2 or more treatments are compared</a:t>
            </a:r>
          </a:p>
          <a:p>
            <a:pPr marL="514350" indent="-514350">
              <a:spcBef>
                <a:spcPct val="0"/>
              </a:spcBef>
              <a:buFont typeface="+mj-lt"/>
              <a:buAutoNum type="arabicPeriod"/>
            </a:pPr>
            <a:r>
              <a:rPr lang="en-US" sz="2800" dirty="0" smtClean="0">
                <a:solidFill>
                  <a:schemeClr val="tx1"/>
                </a:solidFill>
              </a:rPr>
              <a:t>Apply modern scientific method to clinical medicine </a:t>
            </a:r>
          </a:p>
          <a:p>
            <a:pPr marL="514350" indent="-514350">
              <a:spcBef>
                <a:spcPct val="0"/>
              </a:spcBef>
              <a:buFont typeface="+mj-lt"/>
              <a:buAutoNum type="arabicPeriod"/>
            </a:pPr>
            <a:r>
              <a:rPr lang="en-US" sz="2800" dirty="0" smtClean="0">
                <a:solidFill>
                  <a:schemeClr val="tx1"/>
                </a:solidFill>
              </a:rPr>
              <a:t>To get unbiased information to select the most  appropriate and effective treatment</a:t>
            </a:r>
            <a:endParaRPr lang="en-US" sz="28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29763"/>
                                        </p:tgtEl>
                                        <p:attrNameLst>
                                          <p:attrName>style.visibility</p:attrName>
                                        </p:attrNameLst>
                                      </p:cBhvr>
                                      <p:to>
                                        <p:strVal val="visible"/>
                                      </p:to>
                                    </p:set>
                                    <p:animEffect transition="in" filter="fade">
                                      <p:cBhvr>
                                        <p:cTn id="9" dur="3000"/>
                                        <p:tgtEl>
                                          <p:spTgt spid="629763"/>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629764"/>
                                        </p:tgtEl>
                                        <p:attrNameLst>
                                          <p:attrName>style.visibility</p:attrName>
                                        </p:attrNameLst>
                                      </p:cBhvr>
                                      <p:to>
                                        <p:strVal val="visible"/>
                                      </p:to>
                                    </p:set>
                                    <p:animEffect transition="in" filter="fade">
                                      <p:cBhvr>
                                        <p:cTn id="12" dur="3000"/>
                                        <p:tgtEl>
                                          <p:spTgt spid="629764"/>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par>
                                <p:cTn id="16" presetID="10" presetClass="entr" presetSubtype="0" fill="hold" grpId="0" nodeType="withEffect">
                                  <p:stCondLst>
                                    <p:cond delay="1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629763" grpId="0"/>
      <p:bldP spid="629764" grpId="0"/>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685800" y="188913"/>
            <a:ext cx="7772400" cy="762000"/>
          </a:xfrm>
        </p:spPr>
        <p:txBody>
          <a:bodyPr anchor="t">
            <a:spAutoFit/>
          </a:bodyPr>
          <a:lstStyle/>
          <a:p>
            <a:pPr>
              <a:defRPr/>
            </a:pPr>
            <a:r>
              <a:rPr lang="en-US" smtClean="0">
                <a:solidFill>
                  <a:srgbClr val="990033"/>
                </a:solidFill>
                <a:effectLst>
                  <a:outerShdw blurRad="38100" dist="38100" dir="2700000" algn="tl">
                    <a:srgbClr val="C0C0C0"/>
                  </a:outerShdw>
                </a:effectLst>
                <a:latin typeface="Arial" charset="0"/>
              </a:rPr>
              <a:t>Study Size</a:t>
            </a:r>
          </a:p>
        </p:txBody>
      </p:sp>
      <p:sp>
        <p:nvSpPr>
          <p:cNvPr id="69635" name="Text Box 3"/>
          <p:cNvSpPr txBox="1">
            <a:spLocks noChangeArrowheads="1"/>
          </p:cNvSpPr>
          <p:nvPr/>
        </p:nvSpPr>
        <p:spPr bwMode="auto">
          <a:xfrm>
            <a:off x="838200" y="1700213"/>
            <a:ext cx="6545263" cy="519112"/>
          </a:xfrm>
          <a:prstGeom prst="rect">
            <a:avLst/>
          </a:prstGeom>
          <a:noFill/>
          <a:ln w="9525">
            <a:noFill/>
            <a:miter lim="800000"/>
            <a:headEnd/>
            <a:tailEnd/>
          </a:ln>
        </p:spPr>
        <p:txBody>
          <a:bodyPr wrap="none">
            <a:spAutoFit/>
          </a:bodyPr>
          <a:lstStyle/>
          <a:p>
            <a:pPr>
              <a:spcBef>
                <a:spcPct val="0"/>
              </a:spcBef>
            </a:pPr>
            <a:r>
              <a:rPr lang="en-US" sz="2800" dirty="0">
                <a:solidFill>
                  <a:schemeClr val="tx1"/>
                </a:solidFill>
              </a:rPr>
              <a:t> Function of </a:t>
            </a:r>
            <a:r>
              <a:rPr lang="en-US" sz="2800" dirty="0">
                <a:solidFill>
                  <a:schemeClr val="accent2"/>
                </a:solidFill>
              </a:rPr>
              <a:t>precision of measurements</a:t>
            </a:r>
          </a:p>
        </p:txBody>
      </p:sp>
      <p:sp>
        <p:nvSpPr>
          <p:cNvPr id="688132" name="Text Box 4"/>
          <p:cNvSpPr txBox="1">
            <a:spLocks noChangeArrowheads="1"/>
          </p:cNvSpPr>
          <p:nvPr/>
        </p:nvSpPr>
        <p:spPr bwMode="auto">
          <a:xfrm>
            <a:off x="838200" y="2484438"/>
            <a:ext cx="7954963" cy="1860550"/>
          </a:xfrm>
          <a:prstGeom prst="rect">
            <a:avLst/>
          </a:prstGeom>
          <a:noFill/>
          <a:ln w="9525">
            <a:noFill/>
            <a:miter lim="800000"/>
            <a:headEnd/>
            <a:tailEnd/>
          </a:ln>
        </p:spPr>
        <p:txBody>
          <a:bodyPr wrap="none">
            <a:spAutoFit/>
          </a:bodyPr>
          <a:lstStyle/>
          <a:p>
            <a:pPr>
              <a:spcBef>
                <a:spcPct val="0"/>
              </a:spcBef>
            </a:pPr>
            <a:r>
              <a:rPr lang="en-US" sz="2800" dirty="0">
                <a:solidFill>
                  <a:schemeClr val="tx1"/>
                </a:solidFill>
              </a:rPr>
              <a:t> Dependent on how large a </a:t>
            </a:r>
            <a:r>
              <a:rPr lang="en-US" sz="2800" dirty="0">
                <a:solidFill>
                  <a:schemeClr val="accent2"/>
                </a:solidFill>
              </a:rPr>
              <a:t>difference</a:t>
            </a:r>
            <a:r>
              <a:rPr lang="en-US" sz="2800" dirty="0">
                <a:solidFill>
                  <a:schemeClr val="tx1"/>
                </a:solidFill>
              </a:rPr>
              <a:t> you would</a:t>
            </a:r>
          </a:p>
          <a:p>
            <a:pPr>
              <a:spcBef>
                <a:spcPct val="0"/>
              </a:spcBef>
              <a:buFontTx/>
              <a:buNone/>
            </a:pPr>
            <a:r>
              <a:rPr lang="en-US" sz="2800" dirty="0">
                <a:solidFill>
                  <a:schemeClr val="tx1"/>
                </a:solidFill>
              </a:rPr>
              <a:t>   consider significant</a:t>
            </a:r>
          </a:p>
          <a:p>
            <a:pPr>
              <a:spcBef>
                <a:spcPct val="0"/>
              </a:spcBef>
              <a:buFontTx/>
              <a:buNone/>
            </a:pPr>
            <a:r>
              <a:rPr lang="en-US" sz="3200" dirty="0">
                <a:solidFill>
                  <a:schemeClr val="tx1"/>
                </a:solidFill>
                <a:latin typeface="Times New Roman" pitchFamily="18" charset="0"/>
              </a:rPr>
              <a:t>	</a:t>
            </a:r>
            <a:r>
              <a:rPr lang="en-US" sz="2800" dirty="0">
                <a:solidFill>
                  <a:schemeClr val="tx1"/>
                </a:solidFill>
              </a:rPr>
              <a:t>-</a:t>
            </a:r>
            <a:r>
              <a:rPr lang="en-US" sz="3200" dirty="0">
                <a:solidFill>
                  <a:schemeClr val="tx1"/>
                </a:solidFill>
                <a:latin typeface="Times New Roman" pitchFamily="18" charset="0"/>
              </a:rPr>
              <a:t> </a:t>
            </a:r>
            <a:r>
              <a:rPr lang="en-US" sz="2800" dirty="0">
                <a:solidFill>
                  <a:schemeClr val="accent2"/>
                </a:solidFill>
              </a:rPr>
              <a:t>Statistical </a:t>
            </a:r>
            <a:r>
              <a:rPr lang="en-US" sz="2800" dirty="0">
                <a:solidFill>
                  <a:schemeClr val="tx1"/>
                </a:solidFill>
              </a:rPr>
              <a:t>significance</a:t>
            </a:r>
          </a:p>
          <a:p>
            <a:pPr>
              <a:spcBef>
                <a:spcPct val="0"/>
              </a:spcBef>
              <a:buFontTx/>
              <a:buNone/>
            </a:pPr>
            <a:r>
              <a:rPr lang="en-US" sz="2800" dirty="0">
                <a:solidFill>
                  <a:schemeClr val="tx1"/>
                </a:solidFill>
              </a:rPr>
              <a:t>	- </a:t>
            </a:r>
            <a:r>
              <a:rPr lang="en-US" sz="2800" dirty="0">
                <a:solidFill>
                  <a:schemeClr val="accent2"/>
                </a:solidFill>
              </a:rPr>
              <a:t>Clinical</a:t>
            </a:r>
            <a:r>
              <a:rPr lang="en-US" sz="2800" dirty="0">
                <a:solidFill>
                  <a:schemeClr val="tx1"/>
                </a:solidFill>
              </a:rPr>
              <a:t> significance</a:t>
            </a:r>
          </a:p>
        </p:txBody>
      </p:sp>
      <p:sp>
        <p:nvSpPr>
          <p:cNvPr id="69637" name="Text Box 5"/>
          <p:cNvSpPr txBox="1">
            <a:spLocks noChangeArrowheads="1"/>
          </p:cNvSpPr>
          <p:nvPr/>
        </p:nvSpPr>
        <p:spPr bwMode="auto">
          <a:xfrm>
            <a:off x="2339975" y="981075"/>
            <a:ext cx="4702175" cy="51911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Number of persons needed?</a:t>
            </a:r>
          </a:p>
        </p:txBody>
      </p:sp>
      <p:sp>
        <p:nvSpPr>
          <p:cNvPr id="688134" name="Text Box 6"/>
          <p:cNvSpPr txBox="1">
            <a:spLocks noChangeArrowheads="1"/>
          </p:cNvSpPr>
          <p:nvPr/>
        </p:nvSpPr>
        <p:spPr bwMode="auto">
          <a:xfrm>
            <a:off x="900113" y="5661025"/>
            <a:ext cx="4105275" cy="519113"/>
          </a:xfrm>
          <a:prstGeom prst="rect">
            <a:avLst/>
          </a:prstGeom>
          <a:noFill/>
          <a:ln w="9525">
            <a:noFill/>
            <a:miter lim="800000"/>
            <a:headEnd/>
            <a:tailEnd/>
          </a:ln>
        </p:spPr>
        <p:txBody>
          <a:bodyPr wrap="none">
            <a:spAutoFit/>
          </a:bodyPr>
          <a:lstStyle/>
          <a:p>
            <a:pPr>
              <a:spcBef>
                <a:spcPct val="0"/>
              </a:spcBef>
            </a:pPr>
            <a:r>
              <a:rPr lang="en-US" sz="2800" b="1">
                <a:solidFill>
                  <a:srgbClr val="CC0066"/>
                </a:solidFill>
              </a:rPr>
              <a:t> Do power calculation!</a:t>
            </a:r>
            <a:endParaRPr lang="en-US" sz="2800">
              <a:solidFill>
                <a:srgbClr val="CC0066"/>
              </a:solidFill>
            </a:endParaRPr>
          </a:p>
        </p:txBody>
      </p:sp>
      <p:sp>
        <p:nvSpPr>
          <p:cNvPr id="688135" name="Text Box 7"/>
          <p:cNvSpPr txBox="1">
            <a:spLocks noChangeArrowheads="1"/>
          </p:cNvSpPr>
          <p:nvPr/>
        </p:nvSpPr>
        <p:spPr bwMode="auto">
          <a:xfrm>
            <a:off x="898525" y="4508500"/>
            <a:ext cx="7651133" cy="954107"/>
          </a:xfrm>
          <a:prstGeom prst="rect">
            <a:avLst/>
          </a:prstGeom>
          <a:noFill/>
          <a:ln w="9525">
            <a:noFill/>
            <a:miter lim="800000"/>
            <a:headEnd/>
            <a:tailEnd/>
          </a:ln>
        </p:spPr>
        <p:txBody>
          <a:bodyPr wrap="none">
            <a:spAutoFit/>
          </a:bodyPr>
          <a:lstStyle/>
          <a:p>
            <a:pPr>
              <a:spcBef>
                <a:spcPct val="0"/>
              </a:spcBef>
            </a:pPr>
            <a:r>
              <a:rPr lang="en-US" sz="2800" dirty="0">
                <a:solidFill>
                  <a:schemeClr val="tx1"/>
                </a:solidFill>
              </a:rPr>
              <a:t> Take into consideration </a:t>
            </a:r>
            <a:r>
              <a:rPr lang="en-US" sz="2800" dirty="0">
                <a:solidFill>
                  <a:schemeClr val="accent2"/>
                </a:solidFill>
              </a:rPr>
              <a:t>‘loss-to-follow-up’</a:t>
            </a:r>
            <a:r>
              <a:rPr lang="en-US" sz="2800" dirty="0">
                <a:solidFill>
                  <a:schemeClr val="tx1"/>
                </a:solidFill>
              </a:rPr>
              <a:t> and</a:t>
            </a:r>
          </a:p>
          <a:p>
            <a:pPr>
              <a:spcBef>
                <a:spcPct val="0"/>
              </a:spcBef>
              <a:buFontTx/>
              <a:buNone/>
            </a:pPr>
            <a:r>
              <a:rPr lang="en-US" sz="2800" dirty="0">
                <a:solidFill>
                  <a:srgbClr val="FF3399"/>
                </a:solidFill>
              </a:rPr>
              <a:t>  </a:t>
            </a:r>
            <a:r>
              <a:rPr lang="en-US" sz="2800" dirty="0">
                <a:solidFill>
                  <a:schemeClr val="accent2"/>
                </a:solidFill>
              </a:rPr>
              <a:t>‘drop-outs</a:t>
            </a:r>
            <a:r>
              <a:rPr lang="en-US" sz="2800" dirty="0" smtClean="0">
                <a:solidFill>
                  <a:schemeClr val="accent2"/>
                </a:solidFill>
              </a:rPr>
              <a:t>’ </a:t>
            </a:r>
            <a:r>
              <a:rPr lang="en-US" sz="2000" dirty="0" smtClean="0">
                <a:solidFill>
                  <a:schemeClr val="accent1">
                    <a:lumMod val="75000"/>
                  </a:schemeClr>
                </a:solidFill>
              </a:rPr>
              <a:t>(do not want to be included anymore)</a:t>
            </a:r>
            <a:endParaRPr lang="en-US" sz="2000" dirty="0">
              <a:solidFill>
                <a:schemeClr val="accent1">
                  <a:lumMod val="75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4"/>
                                        </p:tgtEl>
                                      </p:cBhvr>
                                    </p:cmd>
                                  </p:childTnLst>
                                </p:cTn>
                              </p:par>
                              <p:par>
                                <p:cTn id="7" presetID="10" presetClass="entr" presetSubtype="0" fill="hold" grpId="0" nodeType="withEffect">
                                  <p:stCondLst>
                                    <p:cond delay="8000"/>
                                  </p:stCondLst>
                                  <p:childTnLst>
                                    <p:set>
                                      <p:cBhvr>
                                        <p:cTn id="8" dur="1" fill="hold">
                                          <p:stCondLst>
                                            <p:cond delay="0"/>
                                          </p:stCondLst>
                                        </p:cTn>
                                        <p:tgtEl>
                                          <p:spTgt spid="69635"/>
                                        </p:tgtEl>
                                        <p:attrNameLst>
                                          <p:attrName>style.visibility</p:attrName>
                                        </p:attrNameLst>
                                      </p:cBhvr>
                                      <p:to>
                                        <p:strVal val="visible"/>
                                      </p:to>
                                    </p:set>
                                    <p:animEffect transition="in" filter="fade">
                                      <p:cBhvr>
                                        <p:cTn id="9" dur="3000"/>
                                        <p:tgtEl>
                                          <p:spTgt spid="69635"/>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688132"/>
                                        </p:tgtEl>
                                        <p:attrNameLst>
                                          <p:attrName>style.visibility</p:attrName>
                                        </p:attrNameLst>
                                      </p:cBhvr>
                                      <p:to>
                                        <p:strVal val="visible"/>
                                      </p:to>
                                    </p:set>
                                    <p:animEffect transition="in" filter="fade">
                                      <p:cBhvr>
                                        <p:cTn id="12" dur="3000"/>
                                        <p:tgtEl>
                                          <p:spTgt spid="688132"/>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688135"/>
                                        </p:tgtEl>
                                        <p:attrNameLst>
                                          <p:attrName>style.visibility</p:attrName>
                                        </p:attrNameLst>
                                      </p:cBhvr>
                                      <p:to>
                                        <p:strVal val="visible"/>
                                      </p:to>
                                    </p:set>
                                    <p:animEffect transition="in" filter="fade">
                                      <p:cBhvr>
                                        <p:cTn id="15" dur="3000"/>
                                        <p:tgtEl>
                                          <p:spTgt spid="688135"/>
                                        </p:tgtEl>
                                      </p:cBhvr>
                                    </p:animEffect>
                                  </p:childTnLst>
                                </p:cTn>
                              </p:par>
                              <p:par>
                                <p:cTn id="16" presetID="10" presetClass="entr" presetSubtype="0" fill="hold" grpId="0" nodeType="withEffect">
                                  <p:stCondLst>
                                    <p:cond delay="14000"/>
                                  </p:stCondLst>
                                  <p:childTnLst>
                                    <p:set>
                                      <p:cBhvr>
                                        <p:cTn id="17" dur="1" fill="hold">
                                          <p:stCondLst>
                                            <p:cond delay="0"/>
                                          </p:stCondLst>
                                        </p:cTn>
                                        <p:tgtEl>
                                          <p:spTgt spid="688134"/>
                                        </p:tgtEl>
                                        <p:attrNameLst>
                                          <p:attrName>style.visibility</p:attrName>
                                        </p:attrNameLst>
                                      </p:cBhvr>
                                      <p:to>
                                        <p:strVal val="visible"/>
                                      </p:to>
                                    </p:set>
                                    <p:animEffect transition="in" filter="fade">
                                      <p:cBhvr>
                                        <p:cTn id="18" dur="3000"/>
                                        <p:tgtEl>
                                          <p:spTgt spid="6881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69635" grpId="0"/>
      <p:bldP spid="688132" grpId="0" autoUpdateAnimBg="0"/>
      <p:bldP spid="688134" grpId="0" autoUpdateAnimBg="0"/>
      <p:bldP spid="68813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517525" y="396875"/>
            <a:ext cx="4360489" cy="584775"/>
          </a:xfrm>
          <a:prstGeom prst="rect">
            <a:avLst/>
          </a:prstGeom>
          <a:noFill/>
          <a:ln w="9525">
            <a:noFill/>
            <a:miter lim="800000"/>
            <a:headEnd/>
            <a:tailEnd/>
          </a:ln>
        </p:spPr>
        <p:txBody>
          <a:bodyPr wrap="none">
            <a:spAutoFit/>
          </a:bodyPr>
          <a:lstStyle/>
          <a:p>
            <a:pPr>
              <a:spcBef>
                <a:spcPct val="0"/>
              </a:spcBef>
              <a:buFontTx/>
              <a:buNone/>
            </a:pPr>
            <a:r>
              <a:rPr lang="en-US" sz="3200" b="1" dirty="0">
                <a:solidFill>
                  <a:srgbClr val="9900FF"/>
                </a:solidFill>
              </a:rPr>
              <a:t>Type I </a:t>
            </a:r>
            <a:r>
              <a:rPr lang="en-US" sz="3200" b="1" dirty="0" smtClean="0">
                <a:solidFill>
                  <a:srgbClr val="9900FF"/>
                </a:solidFill>
              </a:rPr>
              <a:t>error = </a:t>
            </a:r>
            <a:r>
              <a:rPr lang="el-GR" sz="3200" b="1" dirty="0" smtClean="0">
                <a:solidFill>
                  <a:srgbClr val="9900FF"/>
                </a:solidFill>
              </a:rPr>
              <a:t>α</a:t>
            </a:r>
            <a:r>
              <a:rPr lang="en-US" sz="3200" b="1" dirty="0" smtClean="0">
                <a:solidFill>
                  <a:srgbClr val="9900FF"/>
                </a:solidFill>
              </a:rPr>
              <a:t>-error:</a:t>
            </a:r>
            <a:endParaRPr lang="en-US" sz="3200" dirty="0">
              <a:solidFill>
                <a:schemeClr val="tx1"/>
              </a:solidFill>
            </a:endParaRPr>
          </a:p>
        </p:txBody>
      </p:sp>
      <p:sp>
        <p:nvSpPr>
          <p:cNvPr id="689155" name="Text Box 3"/>
          <p:cNvSpPr txBox="1">
            <a:spLocks noChangeArrowheads="1"/>
          </p:cNvSpPr>
          <p:nvPr/>
        </p:nvSpPr>
        <p:spPr bwMode="auto">
          <a:xfrm>
            <a:off x="1066800" y="1112838"/>
            <a:ext cx="5986463" cy="946150"/>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Finding a difference in treatments,</a:t>
            </a:r>
          </a:p>
          <a:p>
            <a:pPr>
              <a:spcBef>
                <a:spcPct val="0"/>
              </a:spcBef>
              <a:buFontTx/>
              <a:buNone/>
            </a:pPr>
            <a:r>
              <a:rPr lang="en-US" sz="2800" dirty="0">
                <a:solidFill>
                  <a:schemeClr val="tx1"/>
                </a:solidFill>
              </a:rPr>
              <a:t>when in reality </a:t>
            </a:r>
            <a:r>
              <a:rPr lang="en-US" sz="2800" dirty="0">
                <a:solidFill>
                  <a:schemeClr val="accent1">
                    <a:lumMod val="75000"/>
                  </a:schemeClr>
                </a:solidFill>
              </a:rPr>
              <a:t>there is no difference</a:t>
            </a:r>
            <a:r>
              <a:rPr lang="en-US" sz="2800" dirty="0">
                <a:solidFill>
                  <a:schemeClr val="tx1"/>
                </a:solidFill>
              </a:rPr>
              <a:t>.</a:t>
            </a:r>
          </a:p>
        </p:txBody>
      </p:sp>
      <p:sp>
        <p:nvSpPr>
          <p:cNvPr id="689156" name="Text Box 4"/>
          <p:cNvSpPr txBox="1">
            <a:spLocks noChangeArrowheads="1"/>
          </p:cNvSpPr>
          <p:nvPr/>
        </p:nvSpPr>
        <p:spPr bwMode="auto">
          <a:xfrm>
            <a:off x="533400" y="2389188"/>
            <a:ext cx="4472699" cy="584775"/>
          </a:xfrm>
          <a:prstGeom prst="rect">
            <a:avLst/>
          </a:prstGeom>
          <a:noFill/>
          <a:ln w="9525">
            <a:noFill/>
            <a:miter lim="800000"/>
            <a:headEnd/>
            <a:tailEnd/>
          </a:ln>
        </p:spPr>
        <p:txBody>
          <a:bodyPr wrap="none">
            <a:spAutoFit/>
          </a:bodyPr>
          <a:lstStyle/>
          <a:p>
            <a:pPr>
              <a:spcBef>
                <a:spcPct val="0"/>
              </a:spcBef>
              <a:buFontTx/>
              <a:buNone/>
            </a:pPr>
            <a:r>
              <a:rPr lang="en-US" sz="3200" b="1" dirty="0">
                <a:solidFill>
                  <a:srgbClr val="FF3399"/>
                </a:solidFill>
              </a:rPr>
              <a:t>Type II </a:t>
            </a:r>
            <a:r>
              <a:rPr lang="en-US" sz="3200" b="1" dirty="0" smtClean="0">
                <a:solidFill>
                  <a:srgbClr val="FF3399"/>
                </a:solidFill>
              </a:rPr>
              <a:t>error = </a:t>
            </a:r>
            <a:r>
              <a:rPr lang="el-GR" sz="3200" b="1" dirty="0" smtClean="0">
                <a:solidFill>
                  <a:srgbClr val="FF3399"/>
                </a:solidFill>
              </a:rPr>
              <a:t>β</a:t>
            </a:r>
            <a:r>
              <a:rPr lang="en-US" sz="3200" b="1" dirty="0" smtClean="0">
                <a:solidFill>
                  <a:srgbClr val="FF3399"/>
                </a:solidFill>
              </a:rPr>
              <a:t>-error:</a:t>
            </a:r>
            <a:endParaRPr lang="en-US" sz="3200" dirty="0">
              <a:solidFill>
                <a:schemeClr val="tx1"/>
              </a:solidFill>
            </a:endParaRPr>
          </a:p>
        </p:txBody>
      </p:sp>
      <p:sp>
        <p:nvSpPr>
          <p:cNvPr id="689157" name="Text Box 5"/>
          <p:cNvSpPr txBox="1">
            <a:spLocks noChangeArrowheads="1"/>
          </p:cNvSpPr>
          <p:nvPr/>
        </p:nvSpPr>
        <p:spPr bwMode="auto">
          <a:xfrm>
            <a:off x="1066800" y="3094038"/>
            <a:ext cx="6421438" cy="946150"/>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Failing to find a difference in treatments</a:t>
            </a:r>
          </a:p>
          <a:p>
            <a:pPr>
              <a:spcBef>
                <a:spcPct val="0"/>
              </a:spcBef>
              <a:buFontTx/>
              <a:buNone/>
            </a:pPr>
            <a:r>
              <a:rPr lang="en-US" sz="2800" dirty="0">
                <a:solidFill>
                  <a:schemeClr val="tx1"/>
                </a:solidFill>
              </a:rPr>
              <a:t> when in reality </a:t>
            </a:r>
            <a:r>
              <a:rPr lang="en-US" sz="2800" dirty="0">
                <a:solidFill>
                  <a:schemeClr val="accent1">
                    <a:lumMod val="75000"/>
                  </a:schemeClr>
                </a:solidFill>
              </a:rPr>
              <a:t>there is a difference</a:t>
            </a:r>
            <a:r>
              <a:rPr lang="en-US" sz="2800" dirty="0">
                <a:solidFill>
                  <a:schemeClr val="tx1"/>
                </a:solidFill>
              </a:rPr>
              <a:t>.</a:t>
            </a:r>
          </a:p>
        </p:txBody>
      </p:sp>
      <p:sp>
        <p:nvSpPr>
          <p:cNvPr id="689158" name="Text Box 6"/>
          <p:cNvSpPr txBox="1">
            <a:spLocks noChangeArrowheads="1"/>
          </p:cNvSpPr>
          <p:nvPr/>
        </p:nvSpPr>
        <p:spPr bwMode="auto">
          <a:xfrm>
            <a:off x="593725" y="4471372"/>
            <a:ext cx="8231934" cy="1261884"/>
          </a:xfrm>
          <a:prstGeom prst="rect">
            <a:avLst/>
          </a:prstGeom>
          <a:noFill/>
          <a:ln w="9525">
            <a:noFill/>
            <a:miter lim="800000"/>
            <a:headEnd/>
            <a:tailEnd/>
          </a:ln>
        </p:spPr>
        <p:txBody>
          <a:bodyPr wrap="none">
            <a:spAutoFit/>
          </a:bodyPr>
          <a:lstStyle/>
          <a:p>
            <a:pPr>
              <a:spcBef>
                <a:spcPct val="0"/>
              </a:spcBef>
              <a:buFontTx/>
              <a:buNone/>
            </a:pPr>
            <a:r>
              <a:rPr lang="en-US" sz="2800" b="1" dirty="0"/>
              <a:t>Power</a:t>
            </a:r>
            <a:r>
              <a:rPr lang="en-US" sz="2800" dirty="0">
                <a:solidFill>
                  <a:schemeClr val="tx1"/>
                </a:solidFill>
              </a:rPr>
              <a:t> = 1 </a:t>
            </a:r>
            <a:r>
              <a:rPr lang="en-US" sz="2800" dirty="0" smtClean="0">
                <a:solidFill>
                  <a:schemeClr val="tx1"/>
                </a:solidFill>
              </a:rPr>
              <a:t>– </a:t>
            </a:r>
            <a:r>
              <a:rPr lang="el-GR" sz="2800" dirty="0" smtClean="0">
                <a:solidFill>
                  <a:schemeClr val="tx1"/>
                </a:solidFill>
              </a:rPr>
              <a:t>β</a:t>
            </a:r>
            <a:r>
              <a:rPr lang="en-US" sz="2800" dirty="0" smtClean="0">
                <a:solidFill>
                  <a:schemeClr val="tx1"/>
                </a:solidFill>
              </a:rPr>
              <a:t> </a:t>
            </a:r>
            <a:r>
              <a:rPr lang="en-US" sz="2400" dirty="0" smtClean="0">
                <a:solidFill>
                  <a:schemeClr val="tx1"/>
                </a:solidFill>
              </a:rPr>
              <a:t>(probability </a:t>
            </a:r>
            <a:r>
              <a:rPr lang="en-US" sz="2400" dirty="0">
                <a:solidFill>
                  <a:schemeClr val="tx1"/>
                </a:solidFill>
              </a:rPr>
              <a:t>of making a type-II </a:t>
            </a:r>
            <a:r>
              <a:rPr lang="en-US" sz="2400" dirty="0" smtClean="0">
                <a:solidFill>
                  <a:schemeClr val="tx1"/>
                </a:solidFill>
              </a:rPr>
              <a:t>error)</a:t>
            </a:r>
          </a:p>
          <a:p>
            <a:pPr>
              <a:spcBef>
                <a:spcPct val="0"/>
              </a:spcBef>
              <a:buFontTx/>
              <a:buNone/>
            </a:pPr>
            <a:r>
              <a:rPr lang="en-US" sz="2400" b="1" dirty="0" smtClean="0">
                <a:solidFill>
                  <a:schemeClr val="tx1"/>
                </a:solidFill>
              </a:rPr>
              <a:t>	</a:t>
            </a:r>
            <a:r>
              <a:rPr lang="en-US" sz="2800" dirty="0" smtClean="0">
                <a:solidFill>
                  <a:schemeClr val="tx1"/>
                </a:solidFill>
              </a:rPr>
              <a:t>   = </a:t>
            </a:r>
            <a:r>
              <a:rPr lang="en-US" sz="2000" dirty="0" smtClean="0">
                <a:solidFill>
                  <a:schemeClr val="accent1">
                    <a:lumMod val="75000"/>
                  </a:schemeClr>
                </a:solidFill>
              </a:rPr>
              <a:t>how good our study is at correctly identifying a difference </a:t>
            </a:r>
          </a:p>
          <a:p>
            <a:pPr>
              <a:spcBef>
                <a:spcPct val="0"/>
              </a:spcBef>
              <a:buFontTx/>
              <a:buNone/>
            </a:pPr>
            <a:r>
              <a:rPr lang="en-US" sz="2000" dirty="0" smtClean="0">
                <a:solidFill>
                  <a:schemeClr val="accent1">
                    <a:lumMod val="75000"/>
                  </a:schemeClr>
                </a:solidFill>
              </a:rPr>
              <a:t>	         if in reality there is a difference.</a:t>
            </a:r>
            <a:r>
              <a:rPr lang="en-US" sz="2000" dirty="0" smtClean="0">
                <a:solidFill>
                  <a:schemeClr val="tx1"/>
                </a:solidFill>
              </a:rPr>
              <a:t>  </a:t>
            </a:r>
            <a:endParaRPr lang="en-US" sz="28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5" fill="hold"/>
                                        <p:tgtEl>
                                          <p:spTgt spid="3"/>
                                        </p:tgtEl>
                                      </p:cBhvr>
                                    </p:cmd>
                                  </p:childTnLst>
                                </p:cTn>
                              </p:par>
                              <p:par>
                                <p:cTn id="7" presetID="22" presetClass="entr" presetSubtype="1" fill="hold" grpId="0" nodeType="withEffect">
                                  <p:stCondLst>
                                    <p:cond delay="4000"/>
                                  </p:stCondLst>
                                  <p:childTnLst>
                                    <p:set>
                                      <p:cBhvr>
                                        <p:cTn id="8" dur="1" fill="hold">
                                          <p:stCondLst>
                                            <p:cond delay="0"/>
                                          </p:stCondLst>
                                        </p:cTn>
                                        <p:tgtEl>
                                          <p:spTgt spid="689155"/>
                                        </p:tgtEl>
                                        <p:attrNameLst>
                                          <p:attrName>style.visibility</p:attrName>
                                        </p:attrNameLst>
                                      </p:cBhvr>
                                      <p:to>
                                        <p:strVal val="visible"/>
                                      </p:to>
                                    </p:set>
                                    <p:animEffect transition="in" filter="wipe(up)">
                                      <p:cBhvr>
                                        <p:cTn id="9" dur="3000"/>
                                        <p:tgtEl>
                                          <p:spTgt spid="689155"/>
                                        </p:tgtEl>
                                      </p:cBhvr>
                                    </p:animEffect>
                                  </p:childTnLst>
                                </p:cTn>
                              </p:par>
                              <p:par>
                                <p:cTn id="10" presetID="22" presetClass="entr" presetSubtype="1" fill="hold" grpId="0" nodeType="withEffect">
                                  <p:stCondLst>
                                    <p:cond delay="46000"/>
                                  </p:stCondLst>
                                  <p:childTnLst>
                                    <p:set>
                                      <p:cBhvr>
                                        <p:cTn id="11" dur="1" fill="hold">
                                          <p:stCondLst>
                                            <p:cond delay="0"/>
                                          </p:stCondLst>
                                        </p:cTn>
                                        <p:tgtEl>
                                          <p:spTgt spid="689156"/>
                                        </p:tgtEl>
                                        <p:attrNameLst>
                                          <p:attrName>style.visibility</p:attrName>
                                        </p:attrNameLst>
                                      </p:cBhvr>
                                      <p:to>
                                        <p:strVal val="visible"/>
                                      </p:to>
                                    </p:set>
                                    <p:animEffect transition="in" filter="wipe(up)">
                                      <p:cBhvr>
                                        <p:cTn id="12" dur="3000"/>
                                        <p:tgtEl>
                                          <p:spTgt spid="689156"/>
                                        </p:tgtEl>
                                      </p:cBhvr>
                                    </p:animEffect>
                                  </p:childTnLst>
                                </p:cTn>
                              </p:par>
                              <p:par>
                                <p:cTn id="13" presetID="22" presetClass="entr" presetSubtype="1" fill="hold" grpId="0" nodeType="withEffect">
                                  <p:stCondLst>
                                    <p:cond delay="48000"/>
                                  </p:stCondLst>
                                  <p:childTnLst>
                                    <p:set>
                                      <p:cBhvr>
                                        <p:cTn id="14" dur="1" fill="hold">
                                          <p:stCondLst>
                                            <p:cond delay="0"/>
                                          </p:stCondLst>
                                        </p:cTn>
                                        <p:tgtEl>
                                          <p:spTgt spid="689157"/>
                                        </p:tgtEl>
                                        <p:attrNameLst>
                                          <p:attrName>style.visibility</p:attrName>
                                        </p:attrNameLst>
                                      </p:cBhvr>
                                      <p:to>
                                        <p:strVal val="visible"/>
                                      </p:to>
                                    </p:set>
                                    <p:animEffect transition="in" filter="wipe(up)">
                                      <p:cBhvr>
                                        <p:cTn id="15" dur="3000"/>
                                        <p:tgtEl>
                                          <p:spTgt spid="689157"/>
                                        </p:tgtEl>
                                      </p:cBhvr>
                                    </p:animEffect>
                                  </p:childTnLst>
                                </p:cTn>
                              </p:par>
                              <p:par>
                                <p:cTn id="16" presetID="22" presetClass="entr" presetSubtype="1" fill="hold" grpId="0" nodeType="withEffect">
                                  <p:stCondLst>
                                    <p:cond delay="60000"/>
                                  </p:stCondLst>
                                  <p:childTnLst>
                                    <p:set>
                                      <p:cBhvr>
                                        <p:cTn id="17" dur="1" fill="hold">
                                          <p:stCondLst>
                                            <p:cond delay="0"/>
                                          </p:stCondLst>
                                        </p:cTn>
                                        <p:tgtEl>
                                          <p:spTgt spid="689158"/>
                                        </p:tgtEl>
                                        <p:attrNameLst>
                                          <p:attrName>style.visibility</p:attrName>
                                        </p:attrNameLst>
                                      </p:cBhvr>
                                      <p:to>
                                        <p:strVal val="visible"/>
                                      </p:to>
                                    </p:set>
                                    <p:animEffect transition="in" filter="wipe(up)">
                                      <p:cBhvr>
                                        <p:cTn id="18" dur="3000"/>
                                        <p:tgtEl>
                                          <p:spTgt spid="6891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689155" grpId="0" autoUpdateAnimBg="0"/>
      <p:bldP spid="689156" grpId="0"/>
      <p:bldP spid="689157" grpId="0" autoUpdateAnimBg="0"/>
      <p:bldP spid="689158"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0178" name="Rectangle 2"/>
          <p:cNvSpPr>
            <a:spLocks noGrp="1" noChangeArrowheads="1"/>
          </p:cNvSpPr>
          <p:nvPr>
            <p:ph type="title" idx="4294967295"/>
          </p:nvPr>
        </p:nvSpPr>
        <p:spPr>
          <a:xfrm>
            <a:off x="457200" y="76200"/>
            <a:ext cx="7467600" cy="1371600"/>
          </a:xfrm>
        </p:spPr>
        <p:txBody>
          <a:bodyPr/>
          <a:lstStyle/>
          <a:p>
            <a:pPr>
              <a:defRPr/>
            </a:pPr>
            <a:r>
              <a:rPr lang="en-US" sz="3200" smtClean="0">
                <a:latin typeface="Arial" charset="0"/>
              </a:rPr>
              <a:t>Possible reasons for </a:t>
            </a:r>
            <a:r>
              <a:rPr lang="en-US" sz="3200" b="1" smtClean="0">
                <a:solidFill>
                  <a:srgbClr val="990033"/>
                </a:solidFill>
                <a:effectLst>
                  <a:outerShdw blurRad="38100" dist="38100" dir="2700000" algn="tl">
                    <a:srgbClr val="C0C0C0"/>
                  </a:outerShdw>
                </a:effectLst>
                <a:latin typeface="Arial" charset="0"/>
              </a:rPr>
              <a:t>non-compliance</a:t>
            </a:r>
            <a:r>
              <a:rPr lang="en-US" sz="3200" smtClean="0">
                <a:latin typeface="Arial" charset="0"/>
              </a:rPr>
              <a:t> in a randomized clinical trial</a:t>
            </a:r>
          </a:p>
        </p:txBody>
      </p:sp>
      <p:sp>
        <p:nvSpPr>
          <p:cNvPr id="71683" name="Text Box 3"/>
          <p:cNvSpPr txBox="1">
            <a:spLocks noChangeArrowheads="1"/>
          </p:cNvSpPr>
          <p:nvPr/>
        </p:nvSpPr>
        <p:spPr bwMode="auto">
          <a:xfrm>
            <a:off x="708025" y="1741488"/>
            <a:ext cx="5788025" cy="519112"/>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1.  </a:t>
            </a:r>
            <a:r>
              <a:rPr lang="en-US" sz="2800" dirty="0">
                <a:solidFill>
                  <a:schemeClr val="accent2"/>
                </a:solidFill>
              </a:rPr>
              <a:t>Misunderstanding</a:t>
            </a:r>
            <a:r>
              <a:rPr lang="en-US" sz="2800" dirty="0">
                <a:solidFill>
                  <a:schemeClr val="tx1"/>
                </a:solidFill>
              </a:rPr>
              <a:t> of instructions</a:t>
            </a:r>
          </a:p>
        </p:txBody>
      </p:sp>
      <p:sp>
        <p:nvSpPr>
          <p:cNvPr id="71684" name="Text Box 4"/>
          <p:cNvSpPr txBox="1">
            <a:spLocks noChangeArrowheads="1"/>
          </p:cNvSpPr>
          <p:nvPr/>
        </p:nvSpPr>
        <p:spPr bwMode="auto">
          <a:xfrm>
            <a:off x="700088" y="2368550"/>
            <a:ext cx="5392737"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2.  </a:t>
            </a:r>
            <a:r>
              <a:rPr lang="en-US" sz="2800" dirty="0">
                <a:solidFill>
                  <a:schemeClr val="accent2"/>
                </a:solidFill>
              </a:rPr>
              <a:t>Inconvenience</a:t>
            </a:r>
            <a:r>
              <a:rPr lang="en-US" sz="2800" dirty="0">
                <a:solidFill>
                  <a:schemeClr val="tx1"/>
                </a:solidFill>
              </a:rPr>
              <a:t> of participation</a:t>
            </a:r>
          </a:p>
        </p:txBody>
      </p:sp>
      <p:sp>
        <p:nvSpPr>
          <p:cNvPr id="71685" name="Text Box 5"/>
          <p:cNvSpPr txBox="1">
            <a:spLocks noChangeArrowheads="1"/>
          </p:cNvSpPr>
          <p:nvPr/>
        </p:nvSpPr>
        <p:spPr bwMode="auto">
          <a:xfrm>
            <a:off x="714375" y="2978150"/>
            <a:ext cx="4535488"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3.  </a:t>
            </a:r>
            <a:r>
              <a:rPr lang="en-US" sz="2800" dirty="0">
                <a:solidFill>
                  <a:schemeClr val="accent2"/>
                </a:solidFill>
              </a:rPr>
              <a:t>Side effects</a:t>
            </a:r>
            <a:r>
              <a:rPr lang="en-US" sz="2800" dirty="0">
                <a:solidFill>
                  <a:schemeClr val="tx1"/>
                </a:solidFill>
              </a:rPr>
              <a:t> of treatment</a:t>
            </a:r>
          </a:p>
        </p:txBody>
      </p:sp>
      <p:sp>
        <p:nvSpPr>
          <p:cNvPr id="71686" name="Text Box 6"/>
          <p:cNvSpPr txBox="1">
            <a:spLocks noChangeArrowheads="1"/>
          </p:cNvSpPr>
          <p:nvPr/>
        </p:nvSpPr>
        <p:spPr bwMode="auto">
          <a:xfrm>
            <a:off x="722313" y="3587750"/>
            <a:ext cx="3825875"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4.  </a:t>
            </a:r>
            <a:r>
              <a:rPr lang="en-US" sz="2800" dirty="0">
                <a:solidFill>
                  <a:schemeClr val="accent2"/>
                </a:solidFill>
              </a:rPr>
              <a:t>Cost</a:t>
            </a:r>
            <a:r>
              <a:rPr lang="en-US" sz="2800" dirty="0">
                <a:solidFill>
                  <a:schemeClr val="tx1"/>
                </a:solidFill>
              </a:rPr>
              <a:t> of participation</a:t>
            </a:r>
          </a:p>
        </p:txBody>
      </p:sp>
      <p:sp>
        <p:nvSpPr>
          <p:cNvPr id="71687" name="Text Box 7"/>
          <p:cNvSpPr txBox="1">
            <a:spLocks noChangeArrowheads="1"/>
          </p:cNvSpPr>
          <p:nvPr/>
        </p:nvSpPr>
        <p:spPr bwMode="auto">
          <a:xfrm>
            <a:off x="723900" y="4197350"/>
            <a:ext cx="2836863"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5.  </a:t>
            </a:r>
            <a:r>
              <a:rPr lang="en-US" sz="2800" dirty="0">
                <a:solidFill>
                  <a:schemeClr val="accent2"/>
                </a:solidFill>
              </a:rPr>
              <a:t>Forgetfulness</a:t>
            </a:r>
          </a:p>
        </p:txBody>
      </p:sp>
      <p:sp>
        <p:nvSpPr>
          <p:cNvPr id="71688" name="Text Box 8"/>
          <p:cNvSpPr txBox="1">
            <a:spLocks noChangeArrowheads="1"/>
          </p:cNvSpPr>
          <p:nvPr/>
        </p:nvSpPr>
        <p:spPr bwMode="auto">
          <a:xfrm>
            <a:off x="723900" y="4806950"/>
            <a:ext cx="5033963"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6.  </a:t>
            </a:r>
            <a:r>
              <a:rPr lang="en-US" sz="2800" dirty="0">
                <a:solidFill>
                  <a:schemeClr val="accent2"/>
                </a:solidFill>
              </a:rPr>
              <a:t>Disappointment</a:t>
            </a:r>
            <a:r>
              <a:rPr lang="en-US" sz="2800" dirty="0">
                <a:solidFill>
                  <a:schemeClr val="tx1"/>
                </a:solidFill>
              </a:rPr>
              <a:t> with results</a:t>
            </a:r>
          </a:p>
        </p:txBody>
      </p:sp>
      <p:sp>
        <p:nvSpPr>
          <p:cNvPr id="71689" name="Text Box 9"/>
          <p:cNvSpPr txBox="1">
            <a:spLocks noChangeArrowheads="1"/>
          </p:cNvSpPr>
          <p:nvPr/>
        </p:nvSpPr>
        <p:spPr bwMode="auto">
          <a:xfrm>
            <a:off x="723900" y="5416550"/>
            <a:ext cx="5846763" cy="519113"/>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7.  </a:t>
            </a:r>
            <a:r>
              <a:rPr lang="en-US" sz="2800" dirty="0">
                <a:solidFill>
                  <a:schemeClr val="accent2"/>
                </a:solidFill>
              </a:rPr>
              <a:t>Preference</a:t>
            </a:r>
            <a:r>
              <a:rPr lang="en-US" sz="2800" dirty="0">
                <a:solidFill>
                  <a:schemeClr val="tx1"/>
                </a:solidFill>
              </a:rPr>
              <a:t> for another treatment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3"/>
                                        </p:tgtEl>
                                      </p:cBhvr>
                                    </p:cmd>
                                  </p:childTnLst>
                                </p:cTn>
                              </p:par>
                              <p:par>
                                <p:cTn id="7" presetID="22" presetClass="entr" presetSubtype="1" fill="hold" grpId="0" nodeType="withEffect">
                                  <p:stCondLst>
                                    <p:cond delay="6000"/>
                                  </p:stCondLst>
                                  <p:childTnLst>
                                    <p:set>
                                      <p:cBhvr>
                                        <p:cTn id="8" dur="1" fill="hold">
                                          <p:stCondLst>
                                            <p:cond delay="0"/>
                                          </p:stCondLst>
                                        </p:cTn>
                                        <p:tgtEl>
                                          <p:spTgt spid="71683"/>
                                        </p:tgtEl>
                                        <p:attrNameLst>
                                          <p:attrName>style.visibility</p:attrName>
                                        </p:attrNameLst>
                                      </p:cBhvr>
                                      <p:to>
                                        <p:strVal val="visible"/>
                                      </p:to>
                                    </p:set>
                                    <p:animEffect transition="in" filter="wipe(up)">
                                      <p:cBhvr>
                                        <p:cTn id="9" dur="3000"/>
                                        <p:tgtEl>
                                          <p:spTgt spid="71683"/>
                                        </p:tgtEl>
                                      </p:cBhvr>
                                    </p:animEffect>
                                  </p:childTnLst>
                                </p:cTn>
                              </p:par>
                              <p:par>
                                <p:cTn id="10" presetID="22" presetClass="entr" presetSubtype="1" fill="hold" grpId="0" nodeType="withEffect">
                                  <p:stCondLst>
                                    <p:cond delay="10000"/>
                                  </p:stCondLst>
                                  <p:childTnLst>
                                    <p:set>
                                      <p:cBhvr>
                                        <p:cTn id="11" dur="1" fill="hold">
                                          <p:stCondLst>
                                            <p:cond delay="0"/>
                                          </p:stCondLst>
                                        </p:cTn>
                                        <p:tgtEl>
                                          <p:spTgt spid="71684"/>
                                        </p:tgtEl>
                                        <p:attrNameLst>
                                          <p:attrName>style.visibility</p:attrName>
                                        </p:attrNameLst>
                                      </p:cBhvr>
                                      <p:to>
                                        <p:strVal val="visible"/>
                                      </p:to>
                                    </p:set>
                                    <p:animEffect transition="in" filter="wipe(up)">
                                      <p:cBhvr>
                                        <p:cTn id="12" dur="3000"/>
                                        <p:tgtEl>
                                          <p:spTgt spid="71684"/>
                                        </p:tgtEl>
                                      </p:cBhvr>
                                    </p:animEffect>
                                  </p:childTnLst>
                                </p:cTn>
                              </p:par>
                              <p:par>
                                <p:cTn id="13" presetID="22" presetClass="entr" presetSubtype="1" fill="hold" grpId="0" nodeType="withEffect">
                                  <p:stCondLst>
                                    <p:cond delay="12000"/>
                                  </p:stCondLst>
                                  <p:childTnLst>
                                    <p:set>
                                      <p:cBhvr>
                                        <p:cTn id="14" dur="1" fill="hold">
                                          <p:stCondLst>
                                            <p:cond delay="0"/>
                                          </p:stCondLst>
                                        </p:cTn>
                                        <p:tgtEl>
                                          <p:spTgt spid="71685"/>
                                        </p:tgtEl>
                                        <p:attrNameLst>
                                          <p:attrName>style.visibility</p:attrName>
                                        </p:attrNameLst>
                                      </p:cBhvr>
                                      <p:to>
                                        <p:strVal val="visible"/>
                                      </p:to>
                                    </p:set>
                                    <p:animEffect transition="in" filter="wipe(up)">
                                      <p:cBhvr>
                                        <p:cTn id="15" dur="3000"/>
                                        <p:tgtEl>
                                          <p:spTgt spid="71685"/>
                                        </p:tgtEl>
                                      </p:cBhvr>
                                    </p:animEffect>
                                  </p:childTnLst>
                                </p:cTn>
                              </p:par>
                              <p:par>
                                <p:cTn id="16" presetID="22" presetClass="entr" presetSubtype="1" fill="hold" grpId="0" nodeType="withEffect">
                                  <p:stCondLst>
                                    <p:cond delay="16000"/>
                                  </p:stCondLst>
                                  <p:childTnLst>
                                    <p:set>
                                      <p:cBhvr>
                                        <p:cTn id="17" dur="1" fill="hold">
                                          <p:stCondLst>
                                            <p:cond delay="0"/>
                                          </p:stCondLst>
                                        </p:cTn>
                                        <p:tgtEl>
                                          <p:spTgt spid="71686"/>
                                        </p:tgtEl>
                                        <p:attrNameLst>
                                          <p:attrName>style.visibility</p:attrName>
                                        </p:attrNameLst>
                                      </p:cBhvr>
                                      <p:to>
                                        <p:strVal val="visible"/>
                                      </p:to>
                                    </p:set>
                                    <p:animEffect transition="in" filter="wipe(up)">
                                      <p:cBhvr>
                                        <p:cTn id="18" dur="3000"/>
                                        <p:tgtEl>
                                          <p:spTgt spid="71686"/>
                                        </p:tgtEl>
                                      </p:cBhvr>
                                    </p:animEffect>
                                  </p:childTnLst>
                                </p:cTn>
                              </p:par>
                              <p:par>
                                <p:cTn id="19" presetID="22" presetClass="entr" presetSubtype="1" fill="hold" grpId="0" nodeType="withEffect">
                                  <p:stCondLst>
                                    <p:cond delay="18000"/>
                                  </p:stCondLst>
                                  <p:childTnLst>
                                    <p:set>
                                      <p:cBhvr>
                                        <p:cTn id="20" dur="1" fill="hold">
                                          <p:stCondLst>
                                            <p:cond delay="0"/>
                                          </p:stCondLst>
                                        </p:cTn>
                                        <p:tgtEl>
                                          <p:spTgt spid="71687"/>
                                        </p:tgtEl>
                                        <p:attrNameLst>
                                          <p:attrName>style.visibility</p:attrName>
                                        </p:attrNameLst>
                                      </p:cBhvr>
                                      <p:to>
                                        <p:strVal val="visible"/>
                                      </p:to>
                                    </p:set>
                                    <p:animEffect transition="in" filter="wipe(up)">
                                      <p:cBhvr>
                                        <p:cTn id="21" dur="3000"/>
                                        <p:tgtEl>
                                          <p:spTgt spid="71687"/>
                                        </p:tgtEl>
                                      </p:cBhvr>
                                    </p:animEffect>
                                  </p:childTnLst>
                                </p:cTn>
                              </p:par>
                              <p:par>
                                <p:cTn id="22" presetID="22" presetClass="entr" presetSubtype="1" fill="hold" grpId="0" nodeType="withEffect">
                                  <p:stCondLst>
                                    <p:cond delay="21000"/>
                                  </p:stCondLst>
                                  <p:childTnLst>
                                    <p:set>
                                      <p:cBhvr>
                                        <p:cTn id="23" dur="1" fill="hold">
                                          <p:stCondLst>
                                            <p:cond delay="0"/>
                                          </p:stCondLst>
                                        </p:cTn>
                                        <p:tgtEl>
                                          <p:spTgt spid="71688"/>
                                        </p:tgtEl>
                                        <p:attrNameLst>
                                          <p:attrName>style.visibility</p:attrName>
                                        </p:attrNameLst>
                                      </p:cBhvr>
                                      <p:to>
                                        <p:strVal val="visible"/>
                                      </p:to>
                                    </p:set>
                                    <p:animEffect transition="in" filter="wipe(up)">
                                      <p:cBhvr>
                                        <p:cTn id="24" dur="3000"/>
                                        <p:tgtEl>
                                          <p:spTgt spid="71688"/>
                                        </p:tgtEl>
                                      </p:cBhvr>
                                    </p:animEffect>
                                  </p:childTnLst>
                                </p:cTn>
                              </p:par>
                              <p:par>
                                <p:cTn id="25" presetID="22" presetClass="entr" presetSubtype="1" fill="hold" grpId="0" nodeType="withEffect">
                                  <p:stCondLst>
                                    <p:cond delay="24000"/>
                                  </p:stCondLst>
                                  <p:childTnLst>
                                    <p:set>
                                      <p:cBhvr>
                                        <p:cTn id="26" dur="1" fill="hold">
                                          <p:stCondLst>
                                            <p:cond delay="0"/>
                                          </p:stCondLst>
                                        </p:cTn>
                                        <p:tgtEl>
                                          <p:spTgt spid="71689"/>
                                        </p:tgtEl>
                                        <p:attrNameLst>
                                          <p:attrName>style.visibility</p:attrName>
                                        </p:attrNameLst>
                                      </p:cBhvr>
                                      <p:to>
                                        <p:strVal val="visible"/>
                                      </p:to>
                                    </p:set>
                                    <p:animEffect transition="in" filter="wipe(up)">
                                      <p:cBhvr>
                                        <p:cTn id="27" dur="30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3"/>
                </p:tgtEl>
              </p:cMediaNode>
            </p:audio>
          </p:childTnLst>
        </p:cTn>
      </p:par>
    </p:tnLst>
    <p:bldLst>
      <p:bldP spid="71683" grpId="0"/>
      <p:bldP spid="71684" grpId="0"/>
      <p:bldP spid="71685" grpId="0"/>
      <p:bldP spid="71686" grpId="0"/>
      <p:bldP spid="71687" grpId="0"/>
      <p:bldP spid="71688" grpId="0"/>
      <p:bldP spid="71689"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1202" name="Rectangle 2"/>
          <p:cNvSpPr>
            <a:spLocks noGrp="1" noChangeArrowheads="1"/>
          </p:cNvSpPr>
          <p:nvPr>
            <p:ph type="title" idx="4294967295"/>
          </p:nvPr>
        </p:nvSpPr>
        <p:spPr>
          <a:xfrm>
            <a:off x="457200" y="185738"/>
            <a:ext cx="7772400" cy="1371600"/>
          </a:xfrm>
        </p:spPr>
        <p:txBody>
          <a:bodyPr/>
          <a:lstStyle/>
          <a:p>
            <a:pPr>
              <a:lnSpc>
                <a:spcPct val="90000"/>
              </a:lnSpc>
              <a:defRPr/>
            </a:pPr>
            <a:r>
              <a:rPr lang="en-US" sz="3200" smtClean="0">
                <a:latin typeface="Arial" charset="0"/>
              </a:rPr>
              <a:t>Strategies to </a:t>
            </a:r>
            <a:r>
              <a:rPr lang="en-US" sz="3200" b="1" smtClean="0">
                <a:solidFill>
                  <a:srgbClr val="990033"/>
                </a:solidFill>
                <a:effectLst>
                  <a:outerShdw blurRad="38100" dist="38100" dir="2700000" algn="tl">
                    <a:srgbClr val="C0C0C0"/>
                  </a:outerShdw>
                </a:effectLst>
                <a:latin typeface="Arial" charset="0"/>
              </a:rPr>
              <a:t>enhance compliance</a:t>
            </a:r>
            <a:r>
              <a:rPr lang="en-US" sz="3200" smtClean="0">
                <a:latin typeface="Arial" charset="0"/>
              </a:rPr>
              <a:t> with treatment assignment in randomized clinical trials.</a:t>
            </a:r>
          </a:p>
        </p:txBody>
      </p:sp>
      <p:sp>
        <p:nvSpPr>
          <p:cNvPr id="72707" name="Text Box 3"/>
          <p:cNvSpPr txBox="1">
            <a:spLocks noChangeArrowheads="1"/>
          </p:cNvSpPr>
          <p:nvPr/>
        </p:nvSpPr>
        <p:spPr bwMode="auto">
          <a:xfrm>
            <a:off x="608013" y="1751013"/>
            <a:ext cx="4640262" cy="519112"/>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a:pPr>
            <a:r>
              <a:rPr lang="en-US" sz="2800" dirty="0">
                <a:solidFill>
                  <a:schemeClr val="tx1"/>
                </a:solidFill>
              </a:rPr>
              <a:t>Select </a:t>
            </a:r>
            <a:r>
              <a:rPr lang="en-US" sz="2800" dirty="0">
                <a:solidFill>
                  <a:schemeClr val="accent2"/>
                </a:solidFill>
              </a:rPr>
              <a:t>motivated</a:t>
            </a:r>
            <a:r>
              <a:rPr lang="en-US" sz="2800" dirty="0">
                <a:solidFill>
                  <a:schemeClr val="tx1"/>
                </a:solidFill>
              </a:rPr>
              <a:t> persons</a:t>
            </a:r>
          </a:p>
        </p:txBody>
      </p:sp>
      <p:sp>
        <p:nvSpPr>
          <p:cNvPr id="72708" name="Text Box 4"/>
          <p:cNvSpPr txBox="1">
            <a:spLocks noChangeArrowheads="1"/>
          </p:cNvSpPr>
          <p:nvPr/>
        </p:nvSpPr>
        <p:spPr bwMode="auto">
          <a:xfrm>
            <a:off x="608013" y="2492375"/>
            <a:ext cx="7851775" cy="946150"/>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2"/>
            </a:pPr>
            <a:r>
              <a:rPr lang="en-US" sz="2800" dirty="0">
                <a:solidFill>
                  <a:schemeClr val="accent2"/>
                </a:solidFill>
              </a:rPr>
              <a:t>Pretest ability and willingness</a:t>
            </a:r>
            <a:r>
              <a:rPr lang="en-US" sz="2800" dirty="0">
                <a:solidFill>
                  <a:schemeClr val="tx1"/>
                </a:solidFill>
              </a:rPr>
              <a:t> of participants      </a:t>
            </a:r>
          </a:p>
          <a:p>
            <a:pPr marL="457200" indent="-457200">
              <a:spcBef>
                <a:spcPct val="0"/>
              </a:spcBef>
              <a:buFontTx/>
              <a:buNone/>
            </a:pPr>
            <a:r>
              <a:rPr lang="en-US" sz="2800" dirty="0">
                <a:solidFill>
                  <a:schemeClr val="tx1"/>
                </a:solidFill>
              </a:rPr>
              <a:t>     to </a:t>
            </a:r>
            <a:r>
              <a:rPr lang="en-US" sz="2800" dirty="0" smtClean="0">
                <a:solidFill>
                  <a:schemeClr val="tx1"/>
                </a:solidFill>
              </a:rPr>
              <a:t>comply </a:t>
            </a:r>
            <a:r>
              <a:rPr lang="en-US" sz="2800" dirty="0" smtClean="0">
                <a:solidFill>
                  <a:schemeClr val="bg2"/>
                </a:solidFill>
              </a:rPr>
              <a:t>(E.g. run-in, test questions).</a:t>
            </a:r>
            <a:endParaRPr lang="en-US" sz="3000" dirty="0">
              <a:solidFill>
                <a:schemeClr val="bg2"/>
              </a:solidFill>
            </a:endParaRPr>
          </a:p>
        </p:txBody>
      </p:sp>
      <p:sp>
        <p:nvSpPr>
          <p:cNvPr id="72709" name="Text Box 5"/>
          <p:cNvSpPr txBox="1">
            <a:spLocks noChangeArrowheads="1"/>
          </p:cNvSpPr>
          <p:nvPr/>
        </p:nvSpPr>
        <p:spPr bwMode="auto">
          <a:xfrm>
            <a:off x="608013" y="3716338"/>
            <a:ext cx="7780337" cy="946150"/>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3"/>
            </a:pPr>
            <a:r>
              <a:rPr lang="en-US" sz="2800" dirty="0">
                <a:solidFill>
                  <a:schemeClr val="tx1"/>
                </a:solidFill>
              </a:rPr>
              <a:t>Provide </a:t>
            </a:r>
            <a:r>
              <a:rPr lang="en-US" sz="2800" dirty="0">
                <a:solidFill>
                  <a:schemeClr val="accent2"/>
                </a:solidFill>
              </a:rPr>
              <a:t>simple and lucid</a:t>
            </a:r>
            <a:r>
              <a:rPr lang="en-US" sz="2800" dirty="0">
                <a:solidFill>
                  <a:schemeClr val="tx1"/>
                </a:solidFill>
              </a:rPr>
              <a:t> instructions to   </a:t>
            </a:r>
          </a:p>
          <a:p>
            <a:pPr marL="457200" indent="-457200">
              <a:spcBef>
                <a:spcPct val="0"/>
              </a:spcBef>
              <a:buFontTx/>
              <a:buNone/>
            </a:pPr>
            <a:r>
              <a:rPr lang="en-US" sz="2800" dirty="0">
                <a:solidFill>
                  <a:schemeClr val="tx1"/>
                </a:solidFill>
              </a:rPr>
              <a:t>     subjects.</a:t>
            </a:r>
          </a:p>
        </p:txBody>
      </p:sp>
      <p:sp>
        <p:nvSpPr>
          <p:cNvPr id="72710" name="Text Box 6"/>
          <p:cNvSpPr txBox="1">
            <a:spLocks noChangeArrowheads="1"/>
          </p:cNvSpPr>
          <p:nvPr/>
        </p:nvSpPr>
        <p:spPr bwMode="auto">
          <a:xfrm>
            <a:off x="608013" y="4868863"/>
            <a:ext cx="8067675" cy="1287462"/>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4"/>
            </a:pPr>
            <a:r>
              <a:rPr lang="en-US" sz="2800" dirty="0">
                <a:solidFill>
                  <a:schemeClr val="tx1"/>
                </a:solidFill>
              </a:rPr>
              <a:t>Offer </a:t>
            </a:r>
            <a:r>
              <a:rPr lang="en-US" sz="2800" dirty="0">
                <a:solidFill>
                  <a:schemeClr val="accent2"/>
                </a:solidFill>
              </a:rPr>
              <a:t>incentives</a:t>
            </a:r>
            <a:r>
              <a:rPr lang="en-US" sz="2800" dirty="0">
                <a:solidFill>
                  <a:schemeClr val="tx1"/>
                </a:solidFill>
              </a:rPr>
              <a:t> to comply (</a:t>
            </a:r>
            <a:r>
              <a:rPr lang="en-US" sz="2800" dirty="0" err="1">
                <a:solidFill>
                  <a:schemeClr val="tx1"/>
                </a:solidFill>
              </a:rPr>
              <a:t>eg</a:t>
            </a:r>
            <a:r>
              <a:rPr lang="en-US" sz="2800" dirty="0">
                <a:solidFill>
                  <a:schemeClr val="tx1"/>
                </a:solidFill>
              </a:rPr>
              <a:t>, no charge for</a:t>
            </a:r>
          </a:p>
          <a:p>
            <a:pPr marL="457200" indent="-457200">
              <a:lnSpc>
                <a:spcPct val="90000"/>
              </a:lnSpc>
              <a:spcBef>
                <a:spcPct val="0"/>
              </a:spcBef>
              <a:buFontTx/>
              <a:buNone/>
            </a:pPr>
            <a:r>
              <a:rPr lang="en-US" sz="2800" dirty="0">
                <a:solidFill>
                  <a:schemeClr val="tx1"/>
                </a:solidFill>
              </a:rPr>
              <a:t>     therapeutic intervention and associated   </a:t>
            </a:r>
          </a:p>
          <a:p>
            <a:pPr marL="457200" indent="-457200">
              <a:lnSpc>
                <a:spcPct val="90000"/>
              </a:lnSpc>
              <a:spcBef>
                <a:spcPct val="0"/>
              </a:spcBef>
              <a:buFontTx/>
              <a:buNone/>
            </a:pPr>
            <a:r>
              <a:rPr lang="en-US" sz="2800" dirty="0">
                <a:solidFill>
                  <a:schemeClr val="tx1"/>
                </a:solidFill>
              </a:rPr>
              <a:t>     examinations).</a:t>
            </a:r>
            <a:endParaRPr lang="en-US" sz="30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3"/>
                                        </p:tgtEl>
                                      </p:cBhvr>
                                    </p:cmd>
                                  </p:childTnLst>
                                </p:cTn>
                              </p:par>
                              <p:par>
                                <p:cTn id="7" presetID="10" presetClass="entr" presetSubtype="0" fill="hold" grpId="0" nodeType="withEffect">
                                  <p:stCondLst>
                                    <p:cond delay="6000"/>
                                  </p:stCondLst>
                                  <p:childTnLst>
                                    <p:set>
                                      <p:cBhvr>
                                        <p:cTn id="8" dur="1" fill="hold">
                                          <p:stCondLst>
                                            <p:cond delay="0"/>
                                          </p:stCondLst>
                                        </p:cTn>
                                        <p:tgtEl>
                                          <p:spTgt spid="72707"/>
                                        </p:tgtEl>
                                        <p:attrNameLst>
                                          <p:attrName>style.visibility</p:attrName>
                                        </p:attrNameLst>
                                      </p:cBhvr>
                                      <p:to>
                                        <p:strVal val="visible"/>
                                      </p:to>
                                    </p:set>
                                    <p:animEffect transition="in" filter="fade">
                                      <p:cBhvr>
                                        <p:cTn id="9" dur="3000"/>
                                        <p:tgtEl>
                                          <p:spTgt spid="72707"/>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3000"/>
                                        <p:tgtEl>
                                          <p:spTgt spid="72708"/>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72709"/>
                                        </p:tgtEl>
                                        <p:attrNameLst>
                                          <p:attrName>style.visibility</p:attrName>
                                        </p:attrNameLst>
                                      </p:cBhvr>
                                      <p:to>
                                        <p:strVal val="visible"/>
                                      </p:to>
                                    </p:set>
                                    <p:animEffect transition="in" filter="fade">
                                      <p:cBhvr>
                                        <p:cTn id="15" dur="3000"/>
                                        <p:tgtEl>
                                          <p:spTgt spid="72709"/>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72710"/>
                                        </p:tgtEl>
                                        <p:attrNameLst>
                                          <p:attrName>style.visibility</p:attrName>
                                        </p:attrNameLst>
                                      </p:cBhvr>
                                      <p:to>
                                        <p:strVal val="visible"/>
                                      </p:to>
                                    </p:set>
                                    <p:animEffect transition="in" filter="fade">
                                      <p:cBhvr>
                                        <p:cTn id="18" dur="3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72707" grpId="0"/>
      <p:bldP spid="72708" grpId="0"/>
      <p:bldP spid="72709" grpId="0"/>
      <p:bldP spid="72710"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520700" y="1903413"/>
            <a:ext cx="7748588" cy="860425"/>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5"/>
            </a:pPr>
            <a:r>
              <a:rPr lang="en-US" sz="2800" dirty="0">
                <a:solidFill>
                  <a:schemeClr val="tx1"/>
                </a:solidFill>
              </a:rPr>
              <a:t>Provide </a:t>
            </a:r>
            <a:r>
              <a:rPr lang="en-US" sz="2800" dirty="0">
                <a:solidFill>
                  <a:schemeClr val="accent2"/>
                </a:solidFill>
              </a:rPr>
              <a:t>positive reinforcement</a:t>
            </a:r>
            <a:r>
              <a:rPr lang="en-US" sz="2800" dirty="0">
                <a:solidFill>
                  <a:schemeClr val="tx1"/>
                </a:solidFill>
              </a:rPr>
              <a:t> to subjects for</a:t>
            </a:r>
          </a:p>
          <a:p>
            <a:pPr marL="457200" indent="-457200">
              <a:lnSpc>
                <a:spcPct val="80000"/>
              </a:lnSpc>
              <a:spcBef>
                <a:spcPct val="0"/>
              </a:spcBef>
              <a:buFontTx/>
              <a:buNone/>
            </a:pPr>
            <a:r>
              <a:rPr lang="en-US" sz="2800" dirty="0">
                <a:solidFill>
                  <a:schemeClr val="tx1"/>
                </a:solidFill>
              </a:rPr>
              <a:t>     adherence to treatment regimen.</a:t>
            </a:r>
          </a:p>
        </p:txBody>
      </p:sp>
      <p:sp>
        <p:nvSpPr>
          <p:cNvPr id="73731" name="Text Box 4"/>
          <p:cNvSpPr txBox="1">
            <a:spLocks noChangeArrowheads="1"/>
          </p:cNvSpPr>
          <p:nvPr/>
        </p:nvSpPr>
        <p:spPr bwMode="auto">
          <a:xfrm>
            <a:off x="509588" y="2924175"/>
            <a:ext cx="8166100" cy="1373188"/>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6"/>
            </a:pPr>
            <a:r>
              <a:rPr lang="en-US" sz="2800" dirty="0">
                <a:solidFill>
                  <a:schemeClr val="tx1"/>
                </a:solidFill>
              </a:rPr>
              <a:t>Maintain </a:t>
            </a:r>
            <a:r>
              <a:rPr lang="en-US" sz="2800" dirty="0">
                <a:solidFill>
                  <a:schemeClr val="accent2"/>
                </a:solidFill>
              </a:rPr>
              <a:t>frequent contact</a:t>
            </a:r>
            <a:r>
              <a:rPr lang="en-US" sz="2800" dirty="0">
                <a:solidFill>
                  <a:schemeClr val="tx1"/>
                </a:solidFill>
              </a:rPr>
              <a:t> with participants and  </a:t>
            </a:r>
          </a:p>
          <a:p>
            <a:pPr marL="457200" indent="-457200">
              <a:spcBef>
                <a:spcPct val="0"/>
              </a:spcBef>
              <a:buFontTx/>
              <a:buNone/>
            </a:pPr>
            <a:r>
              <a:rPr lang="en-US" sz="2800" dirty="0">
                <a:solidFill>
                  <a:schemeClr val="tx1"/>
                </a:solidFill>
              </a:rPr>
              <a:t>     remind them about importance of adherence to     </a:t>
            </a:r>
          </a:p>
          <a:p>
            <a:pPr marL="457200" indent="-457200">
              <a:spcBef>
                <a:spcPct val="0"/>
              </a:spcBef>
              <a:buFontTx/>
              <a:buNone/>
            </a:pPr>
            <a:r>
              <a:rPr lang="en-US" sz="2800" dirty="0">
                <a:solidFill>
                  <a:schemeClr val="tx1"/>
                </a:solidFill>
              </a:rPr>
              <a:t>     the regimen</a:t>
            </a:r>
          </a:p>
        </p:txBody>
      </p:sp>
      <p:sp>
        <p:nvSpPr>
          <p:cNvPr id="73732" name="Text Box 5"/>
          <p:cNvSpPr txBox="1">
            <a:spLocks noChangeArrowheads="1"/>
          </p:cNvSpPr>
          <p:nvPr/>
        </p:nvSpPr>
        <p:spPr bwMode="auto">
          <a:xfrm>
            <a:off x="504825" y="4508500"/>
            <a:ext cx="8099425" cy="946150"/>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7"/>
            </a:pPr>
            <a:r>
              <a:rPr lang="en-US" sz="2800" dirty="0">
                <a:solidFill>
                  <a:schemeClr val="accent2"/>
                </a:solidFill>
              </a:rPr>
              <a:t>Measure adherence</a:t>
            </a:r>
            <a:r>
              <a:rPr lang="en-US" sz="2800" dirty="0">
                <a:solidFill>
                  <a:schemeClr val="tx1"/>
                </a:solidFill>
              </a:rPr>
              <a:t> through pill counts or </a:t>
            </a:r>
          </a:p>
          <a:p>
            <a:pPr marL="457200" indent="-457200">
              <a:spcBef>
                <a:spcPct val="0"/>
              </a:spcBef>
              <a:buFontTx/>
              <a:buNone/>
            </a:pPr>
            <a:r>
              <a:rPr lang="en-US" sz="2800" dirty="0">
                <a:solidFill>
                  <a:schemeClr val="tx1"/>
                </a:solidFill>
              </a:rPr>
              <a:t>     sampling of biologic specimens.</a:t>
            </a:r>
          </a:p>
        </p:txBody>
      </p:sp>
      <p:sp>
        <p:nvSpPr>
          <p:cNvPr id="73733" name="Text Box 7"/>
          <p:cNvSpPr txBox="1">
            <a:spLocks noChangeArrowheads="1"/>
          </p:cNvSpPr>
          <p:nvPr/>
        </p:nvSpPr>
        <p:spPr bwMode="auto">
          <a:xfrm>
            <a:off x="509588" y="5661025"/>
            <a:ext cx="5216525" cy="519113"/>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8"/>
            </a:pPr>
            <a:r>
              <a:rPr lang="en-US" sz="2800" dirty="0">
                <a:solidFill>
                  <a:schemeClr val="accent2"/>
                </a:solidFill>
              </a:rPr>
              <a:t>Limit duration</a:t>
            </a:r>
            <a:r>
              <a:rPr lang="en-US" sz="2800" dirty="0">
                <a:solidFill>
                  <a:schemeClr val="tx1"/>
                </a:solidFill>
              </a:rPr>
              <a:t> of intervention.</a:t>
            </a:r>
          </a:p>
        </p:txBody>
      </p:sp>
      <p:sp>
        <p:nvSpPr>
          <p:cNvPr id="692232" name="Rectangle 8"/>
          <p:cNvSpPr>
            <a:spLocks noChangeArrowheads="1"/>
          </p:cNvSpPr>
          <p:nvPr/>
        </p:nvSpPr>
        <p:spPr bwMode="auto">
          <a:xfrm>
            <a:off x="457200" y="185738"/>
            <a:ext cx="7772400" cy="1371600"/>
          </a:xfrm>
          <a:prstGeom prst="rect">
            <a:avLst/>
          </a:prstGeom>
          <a:noFill/>
          <a:ln w="9525">
            <a:noFill/>
            <a:miter lim="800000"/>
            <a:headEnd/>
            <a:tailEnd/>
          </a:ln>
          <a:effectLst/>
        </p:spPr>
        <p:txBody>
          <a:bodyPr anchor="ctr"/>
          <a:lstStyle/>
          <a:p>
            <a:pPr algn="ctr">
              <a:lnSpc>
                <a:spcPct val="90000"/>
              </a:lnSpc>
              <a:spcBef>
                <a:spcPct val="0"/>
              </a:spcBef>
              <a:buFontTx/>
              <a:buNone/>
              <a:defRPr/>
            </a:pPr>
            <a:r>
              <a:rPr lang="en-US" sz="3200">
                <a:solidFill>
                  <a:schemeClr val="tx2"/>
                </a:solidFill>
              </a:rPr>
              <a:t>Strategies to </a:t>
            </a:r>
            <a:r>
              <a:rPr lang="en-US" sz="3200" b="1">
                <a:effectLst>
                  <a:outerShdw blurRad="38100" dist="38100" dir="2700000" algn="tl">
                    <a:srgbClr val="C0C0C0"/>
                  </a:outerShdw>
                </a:effectLst>
              </a:rPr>
              <a:t>enhance compliance</a:t>
            </a:r>
            <a:r>
              <a:rPr lang="en-US" sz="3200">
                <a:solidFill>
                  <a:schemeClr val="tx2"/>
                </a:solidFill>
              </a:rPr>
              <a:t> with treatment assignment in randomized clinical trials, cont.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2"/>
                                        </p:tgtEl>
                                      </p:cBhvr>
                                    </p:cmd>
                                  </p:childTnLst>
                                </p:cTn>
                              </p:par>
                              <p:par>
                                <p:cTn id="7" presetID="10" presetClass="entr" presetSubtype="0" fill="hold" grpId="0" nodeType="withEffect">
                                  <p:stCondLst>
                                    <p:cond delay="3000"/>
                                  </p:stCondLst>
                                  <p:childTnLst>
                                    <p:set>
                                      <p:cBhvr>
                                        <p:cTn id="8" dur="1" fill="hold">
                                          <p:stCondLst>
                                            <p:cond delay="0"/>
                                          </p:stCondLst>
                                        </p:cTn>
                                        <p:tgtEl>
                                          <p:spTgt spid="73730"/>
                                        </p:tgtEl>
                                        <p:attrNameLst>
                                          <p:attrName>style.visibility</p:attrName>
                                        </p:attrNameLst>
                                      </p:cBhvr>
                                      <p:to>
                                        <p:strVal val="visible"/>
                                      </p:to>
                                    </p:set>
                                    <p:animEffect transition="in" filter="fade">
                                      <p:cBhvr>
                                        <p:cTn id="9" dur="3000"/>
                                        <p:tgtEl>
                                          <p:spTgt spid="73730"/>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73731"/>
                                        </p:tgtEl>
                                        <p:attrNameLst>
                                          <p:attrName>style.visibility</p:attrName>
                                        </p:attrNameLst>
                                      </p:cBhvr>
                                      <p:to>
                                        <p:strVal val="visible"/>
                                      </p:to>
                                    </p:set>
                                    <p:animEffect transition="in" filter="fade">
                                      <p:cBhvr>
                                        <p:cTn id="12" dur="3000"/>
                                        <p:tgtEl>
                                          <p:spTgt spid="73731"/>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73732"/>
                                        </p:tgtEl>
                                        <p:attrNameLst>
                                          <p:attrName>style.visibility</p:attrName>
                                        </p:attrNameLst>
                                      </p:cBhvr>
                                      <p:to>
                                        <p:strVal val="visible"/>
                                      </p:to>
                                    </p:set>
                                    <p:animEffect transition="in" filter="fade">
                                      <p:cBhvr>
                                        <p:cTn id="15" dur="3000"/>
                                        <p:tgtEl>
                                          <p:spTgt spid="73732"/>
                                        </p:tgtEl>
                                      </p:cBhvr>
                                    </p:animEffect>
                                  </p:childTnLst>
                                </p:cTn>
                              </p:par>
                              <p:par>
                                <p:cTn id="16" presetID="10" presetClass="entr" presetSubtype="0" fill="hold" grpId="0" nodeType="withEffect">
                                  <p:stCondLst>
                                    <p:cond delay="26000"/>
                                  </p:stCondLst>
                                  <p:childTnLst>
                                    <p:set>
                                      <p:cBhvr>
                                        <p:cTn id="17" dur="1" fill="hold">
                                          <p:stCondLst>
                                            <p:cond delay="0"/>
                                          </p:stCondLst>
                                        </p:cTn>
                                        <p:tgtEl>
                                          <p:spTgt spid="73733"/>
                                        </p:tgtEl>
                                        <p:attrNameLst>
                                          <p:attrName>style.visibility</p:attrName>
                                        </p:attrNameLst>
                                      </p:cBhvr>
                                      <p:to>
                                        <p:strVal val="visible"/>
                                      </p:to>
                                    </p:set>
                                    <p:animEffect transition="in" filter="fade">
                                      <p:cBhvr>
                                        <p:cTn id="18" dur="30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73730" grpId="0"/>
      <p:bldP spid="73731" grpId="0"/>
      <p:bldP spid="73732" grpId="0"/>
      <p:bldP spid="73733"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685800" y="-7064"/>
            <a:ext cx="7772400" cy="1143000"/>
          </a:xfrm>
        </p:spPr>
        <p:txBody>
          <a:bodyPr/>
          <a:lstStyle/>
          <a:p>
            <a:r>
              <a:rPr lang="en-US" dirty="0" smtClean="0">
                <a:solidFill>
                  <a:srgbClr val="990033"/>
                </a:solidFill>
                <a:latin typeface="Arial" charset="0"/>
              </a:rPr>
              <a:t>Dealing With Non-Compliance</a:t>
            </a:r>
          </a:p>
        </p:txBody>
      </p:sp>
      <p:sp>
        <p:nvSpPr>
          <p:cNvPr id="74755" name="Text Box 3"/>
          <p:cNvSpPr txBox="1">
            <a:spLocks noChangeArrowheads="1"/>
          </p:cNvSpPr>
          <p:nvPr/>
        </p:nvSpPr>
        <p:spPr bwMode="auto">
          <a:xfrm>
            <a:off x="517525" y="1354088"/>
            <a:ext cx="7489825" cy="1066800"/>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1.  </a:t>
            </a:r>
            <a:r>
              <a:rPr lang="en-US" sz="3200" dirty="0">
                <a:solidFill>
                  <a:srgbClr val="0000CC"/>
                </a:solidFill>
              </a:rPr>
              <a:t>Register </a:t>
            </a:r>
            <a:r>
              <a:rPr lang="en-US" sz="3200" dirty="0">
                <a:solidFill>
                  <a:schemeClr val="tx1"/>
                </a:solidFill>
              </a:rPr>
              <a:t>degree of non-compliance in</a:t>
            </a:r>
          </a:p>
          <a:p>
            <a:pPr>
              <a:spcBef>
                <a:spcPct val="0"/>
              </a:spcBef>
              <a:buFontTx/>
              <a:buNone/>
            </a:pPr>
            <a:r>
              <a:rPr lang="en-US" sz="3200" dirty="0">
                <a:solidFill>
                  <a:schemeClr val="tx1"/>
                </a:solidFill>
              </a:rPr>
              <a:t>     each subject</a:t>
            </a:r>
          </a:p>
        </p:txBody>
      </p:sp>
      <p:sp>
        <p:nvSpPr>
          <p:cNvPr id="693252" name="Text Box 4"/>
          <p:cNvSpPr txBox="1">
            <a:spLocks noChangeArrowheads="1"/>
          </p:cNvSpPr>
          <p:nvPr/>
        </p:nvSpPr>
        <p:spPr bwMode="auto">
          <a:xfrm>
            <a:off x="533400" y="2564904"/>
            <a:ext cx="6588125" cy="1066800"/>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2.  Use </a:t>
            </a:r>
            <a:r>
              <a:rPr lang="en-US" sz="3200" dirty="0">
                <a:solidFill>
                  <a:schemeClr val="accent2"/>
                </a:solidFill>
              </a:rPr>
              <a:t>Intention-to treat approach</a:t>
            </a:r>
            <a:r>
              <a:rPr lang="en-US" sz="3200" dirty="0">
                <a:solidFill>
                  <a:schemeClr val="tx1"/>
                </a:solidFill>
              </a:rPr>
              <a:t>  </a:t>
            </a:r>
          </a:p>
          <a:p>
            <a:pPr>
              <a:spcBef>
                <a:spcPct val="0"/>
              </a:spcBef>
              <a:buFontTx/>
              <a:buNone/>
            </a:pPr>
            <a:r>
              <a:rPr lang="en-US" sz="3200" dirty="0">
                <a:solidFill>
                  <a:schemeClr val="tx1"/>
                </a:solidFill>
              </a:rPr>
              <a:t>      (pragmatic trial) when analyzing</a:t>
            </a:r>
          </a:p>
        </p:txBody>
      </p:sp>
      <p:sp>
        <p:nvSpPr>
          <p:cNvPr id="5" name="TextBox 4"/>
          <p:cNvSpPr txBox="1"/>
          <p:nvPr/>
        </p:nvSpPr>
        <p:spPr>
          <a:xfrm>
            <a:off x="1259632" y="3645024"/>
            <a:ext cx="7686720" cy="1138773"/>
          </a:xfrm>
          <a:prstGeom prst="rect">
            <a:avLst/>
          </a:prstGeom>
          <a:noFill/>
        </p:spPr>
        <p:txBody>
          <a:bodyPr wrap="none" rtlCol="0">
            <a:spAutoFit/>
          </a:bodyPr>
          <a:lstStyle/>
          <a:p>
            <a:r>
              <a:rPr lang="en-US" sz="2000" dirty="0" smtClean="0"/>
              <a:t>  Include all who are randomized to the intervention group or the </a:t>
            </a:r>
          </a:p>
          <a:p>
            <a:pPr>
              <a:buNone/>
            </a:pPr>
            <a:r>
              <a:rPr lang="en-US" sz="2000" dirty="0" smtClean="0"/>
              <a:t>    control group, irrespective of whether they followed instructions </a:t>
            </a:r>
          </a:p>
          <a:p>
            <a:pPr>
              <a:buNone/>
            </a:pPr>
            <a:r>
              <a:rPr lang="en-US" sz="2000" dirty="0" smtClean="0"/>
              <a:t>    or not. </a:t>
            </a:r>
            <a:endParaRPr lang="en-US"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74755"/>
                                        </p:tgtEl>
                                        <p:attrNameLst>
                                          <p:attrName>style.visibility</p:attrName>
                                        </p:attrNameLst>
                                      </p:cBhvr>
                                      <p:to>
                                        <p:strVal val="visible"/>
                                      </p:to>
                                    </p:set>
                                    <p:animEffect transition="in" filter="fade">
                                      <p:cBhvr>
                                        <p:cTn id="9" dur="3000"/>
                                        <p:tgtEl>
                                          <p:spTgt spid="74755"/>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693252"/>
                                        </p:tgtEl>
                                        <p:attrNameLst>
                                          <p:attrName>style.visibility</p:attrName>
                                        </p:attrNameLst>
                                      </p:cBhvr>
                                      <p:to>
                                        <p:strVal val="visible"/>
                                      </p:to>
                                    </p:set>
                                    <p:animEffect transition="in" filter="fade">
                                      <p:cBhvr>
                                        <p:cTn id="12" dur="3000"/>
                                        <p:tgtEl>
                                          <p:spTgt spid="693252"/>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74755" grpId="0"/>
      <p:bldP spid="693252" grpId="0" autoUpdateAnimBg="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4274" name="Rectangle 2"/>
          <p:cNvSpPr>
            <a:spLocks noGrp="1" noChangeArrowheads="1"/>
          </p:cNvSpPr>
          <p:nvPr>
            <p:ph type="title" idx="4294967295"/>
          </p:nvPr>
        </p:nvSpPr>
        <p:spPr>
          <a:xfrm>
            <a:off x="685800" y="-7064"/>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Pragmatic Approach</a:t>
            </a:r>
            <a:endParaRPr lang="en-US" dirty="0" smtClean="0">
              <a:solidFill>
                <a:srgbClr val="990033"/>
              </a:solidFill>
              <a:effectLst>
                <a:outerShdw blurRad="38100" dist="38100" dir="2700000" algn="tl">
                  <a:srgbClr val="C0C0C0"/>
                </a:outerShdw>
              </a:effectLst>
            </a:endParaRPr>
          </a:p>
        </p:txBody>
      </p:sp>
      <p:sp>
        <p:nvSpPr>
          <p:cNvPr id="75779" name="Text Box 3"/>
          <p:cNvSpPr txBox="1">
            <a:spLocks noChangeArrowheads="1"/>
          </p:cNvSpPr>
          <p:nvPr/>
        </p:nvSpPr>
        <p:spPr bwMode="auto">
          <a:xfrm>
            <a:off x="822325" y="2531368"/>
            <a:ext cx="2463800" cy="609600"/>
          </a:xfrm>
          <a:prstGeom prst="rect">
            <a:avLst/>
          </a:prstGeom>
          <a:noFill/>
          <a:ln w="9525">
            <a:noFill/>
            <a:miter lim="800000"/>
            <a:headEnd/>
            <a:tailEnd/>
          </a:ln>
        </p:spPr>
        <p:txBody>
          <a:bodyPr wrap="none">
            <a:spAutoFit/>
          </a:bodyPr>
          <a:lstStyle/>
          <a:p>
            <a:pPr>
              <a:spcBef>
                <a:spcPct val="0"/>
              </a:spcBef>
              <a:buFontTx/>
              <a:buNone/>
            </a:pPr>
            <a:r>
              <a:rPr lang="en-US" sz="3400" dirty="0">
                <a:solidFill>
                  <a:schemeClr val="tx1"/>
                </a:solidFill>
              </a:rPr>
              <a:t>Bottom line:</a:t>
            </a:r>
          </a:p>
        </p:txBody>
      </p:sp>
      <p:sp>
        <p:nvSpPr>
          <p:cNvPr id="75780" name="Text Box 4"/>
          <p:cNvSpPr txBox="1">
            <a:spLocks noChangeArrowheads="1"/>
          </p:cNvSpPr>
          <p:nvPr/>
        </p:nvSpPr>
        <p:spPr bwMode="auto">
          <a:xfrm>
            <a:off x="1355725" y="3284984"/>
            <a:ext cx="6901248" cy="1077218"/>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Does the treatment work under </a:t>
            </a:r>
            <a:r>
              <a:rPr lang="en-US" sz="3200" dirty="0">
                <a:solidFill>
                  <a:schemeClr val="accent2"/>
                </a:solidFill>
              </a:rPr>
              <a:t>usual</a:t>
            </a:r>
          </a:p>
          <a:p>
            <a:pPr>
              <a:spcBef>
                <a:spcPct val="0"/>
              </a:spcBef>
              <a:buFontTx/>
              <a:buNone/>
            </a:pPr>
            <a:r>
              <a:rPr lang="en-US" sz="3200" dirty="0">
                <a:solidFill>
                  <a:schemeClr val="tx1"/>
                </a:solidFill>
              </a:rPr>
              <a:t>(non-study) </a:t>
            </a:r>
            <a:r>
              <a:rPr lang="en-US" sz="3200" dirty="0" smtClean="0">
                <a:solidFill>
                  <a:schemeClr val="tx1"/>
                </a:solidFill>
              </a:rPr>
              <a:t>conditions?</a:t>
            </a:r>
            <a:endParaRPr lang="en-US" sz="3200" dirty="0">
              <a:solidFill>
                <a:schemeClr val="tx1"/>
              </a:solidFill>
            </a:endParaRPr>
          </a:p>
        </p:txBody>
      </p:sp>
      <p:sp>
        <p:nvSpPr>
          <p:cNvPr id="5" name="TextBox 4"/>
          <p:cNvSpPr txBox="1"/>
          <p:nvPr/>
        </p:nvSpPr>
        <p:spPr>
          <a:xfrm>
            <a:off x="251520" y="980728"/>
            <a:ext cx="8640960" cy="646331"/>
          </a:xfrm>
          <a:prstGeom prst="rect">
            <a:avLst/>
          </a:prstGeom>
          <a:noFill/>
        </p:spPr>
        <p:txBody>
          <a:bodyPr wrap="square" rtlCol="0">
            <a:spAutoFit/>
          </a:bodyPr>
          <a:lstStyle/>
          <a:p>
            <a:pPr algn="ctr">
              <a:buNone/>
            </a:pPr>
            <a:r>
              <a:rPr lang="en-US" sz="3600" dirty="0" smtClean="0">
                <a:solidFill>
                  <a:srgbClr val="00B050"/>
                </a:solidFill>
              </a:rPr>
              <a:t>Testing effectiveness</a:t>
            </a:r>
            <a:endParaRPr lang="en-US" sz="3600" dirty="0">
              <a:solidFill>
                <a:srgbClr val="00B05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5298" name="Rectangle 2"/>
          <p:cNvSpPr>
            <a:spLocks noGrp="1" noChangeArrowheads="1"/>
          </p:cNvSpPr>
          <p:nvPr>
            <p:ph type="title" idx="4294967295"/>
          </p:nvPr>
        </p:nvSpPr>
        <p:spPr>
          <a:xfrm>
            <a:off x="685800" y="-7064"/>
            <a:ext cx="7772400" cy="1016000"/>
          </a:xfrm>
        </p:spPr>
        <p:txBody>
          <a:bodyPr/>
          <a:lstStyle/>
          <a:p>
            <a:pPr>
              <a:defRPr/>
            </a:pPr>
            <a:r>
              <a:rPr lang="en-US" dirty="0" smtClean="0">
                <a:solidFill>
                  <a:srgbClr val="990033"/>
                </a:solidFill>
                <a:effectLst>
                  <a:outerShdw blurRad="38100" dist="38100" dir="2700000" algn="tl">
                    <a:srgbClr val="C0C0C0"/>
                  </a:outerShdw>
                </a:effectLst>
                <a:latin typeface="Arial" charset="0"/>
              </a:rPr>
              <a:t>Analysis</a:t>
            </a:r>
          </a:p>
        </p:txBody>
      </p:sp>
      <p:sp>
        <p:nvSpPr>
          <p:cNvPr id="76803" name="Text Box 3"/>
          <p:cNvSpPr txBox="1">
            <a:spLocks noChangeArrowheads="1"/>
          </p:cNvSpPr>
          <p:nvPr/>
        </p:nvSpPr>
        <p:spPr bwMode="auto">
          <a:xfrm>
            <a:off x="1050925" y="1556792"/>
            <a:ext cx="6890028" cy="984885"/>
          </a:xfrm>
          <a:prstGeom prst="rect">
            <a:avLst/>
          </a:prstGeom>
          <a:noFill/>
          <a:ln w="9525">
            <a:noFill/>
            <a:miter lim="800000"/>
            <a:headEnd/>
            <a:tailEnd/>
          </a:ln>
        </p:spPr>
        <p:txBody>
          <a:bodyPr wrap="none">
            <a:spAutoFit/>
          </a:bodyPr>
          <a:lstStyle/>
          <a:p>
            <a:pPr>
              <a:spcBef>
                <a:spcPct val="0"/>
              </a:spcBef>
              <a:buFontTx/>
              <a:buNone/>
            </a:pPr>
            <a:r>
              <a:rPr lang="en-US" sz="3400" dirty="0">
                <a:solidFill>
                  <a:srgbClr val="9900FF"/>
                </a:solidFill>
              </a:rPr>
              <a:t>Parallel</a:t>
            </a:r>
            <a:r>
              <a:rPr lang="en-US" sz="3400" dirty="0">
                <a:solidFill>
                  <a:schemeClr val="tx1"/>
                </a:solidFill>
              </a:rPr>
              <a:t> design - </a:t>
            </a:r>
            <a:r>
              <a:rPr lang="en-US" sz="2400" dirty="0">
                <a:solidFill>
                  <a:schemeClr val="tx1"/>
                </a:solidFill>
              </a:rPr>
              <a:t>2 </a:t>
            </a:r>
            <a:r>
              <a:rPr lang="en-US" sz="2400" dirty="0" smtClean="0">
                <a:solidFill>
                  <a:schemeClr val="tx1"/>
                </a:solidFill>
              </a:rPr>
              <a:t>independent samples</a:t>
            </a:r>
          </a:p>
          <a:p>
            <a:pPr>
              <a:spcBef>
                <a:spcPct val="0"/>
              </a:spcBef>
              <a:buFontTx/>
              <a:buNone/>
            </a:pPr>
            <a:r>
              <a:rPr lang="en-US" sz="2400" dirty="0" smtClean="0">
                <a:solidFill>
                  <a:schemeClr val="tx1"/>
                </a:solidFill>
              </a:rPr>
              <a:t>			     2-sample analysis </a:t>
            </a:r>
            <a:r>
              <a:rPr lang="en-US" sz="2400" b="1" dirty="0" smtClean="0">
                <a:solidFill>
                  <a:srgbClr val="00B0F0"/>
                </a:solidFill>
              </a:rPr>
              <a:t>(t-test)</a:t>
            </a:r>
            <a:endParaRPr lang="en-US" sz="2400" b="1" dirty="0">
              <a:solidFill>
                <a:srgbClr val="00B0F0"/>
              </a:solidFill>
            </a:endParaRPr>
          </a:p>
        </p:txBody>
      </p:sp>
      <p:sp>
        <p:nvSpPr>
          <p:cNvPr id="695300" name="Text Box 4"/>
          <p:cNvSpPr txBox="1">
            <a:spLocks noChangeArrowheads="1"/>
          </p:cNvSpPr>
          <p:nvPr/>
        </p:nvSpPr>
        <p:spPr bwMode="auto">
          <a:xfrm>
            <a:off x="1066800" y="2780928"/>
            <a:ext cx="7321235" cy="1508105"/>
          </a:xfrm>
          <a:prstGeom prst="rect">
            <a:avLst/>
          </a:prstGeom>
          <a:noFill/>
          <a:ln w="9525">
            <a:noFill/>
            <a:miter lim="800000"/>
            <a:headEnd/>
            <a:tailEnd/>
          </a:ln>
        </p:spPr>
        <p:txBody>
          <a:bodyPr wrap="none">
            <a:spAutoFit/>
          </a:bodyPr>
          <a:lstStyle/>
          <a:p>
            <a:pPr>
              <a:spcBef>
                <a:spcPct val="0"/>
              </a:spcBef>
              <a:buFontTx/>
              <a:buNone/>
            </a:pPr>
            <a:r>
              <a:rPr lang="en-US" sz="3400" dirty="0">
                <a:solidFill>
                  <a:srgbClr val="FF3399"/>
                </a:solidFill>
              </a:rPr>
              <a:t>Cross-over</a:t>
            </a:r>
            <a:r>
              <a:rPr lang="en-US" sz="3400" dirty="0">
                <a:solidFill>
                  <a:schemeClr val="tx1"/>
                </a:solidFill>
              </a:rPr>
              <a:t> design </a:t>
            </a:r>
            <a:r>
              <a:rPr lang="en-US" sz="2400" dirty="0" smtClean="0">
                <a:solidFill>
                  <a:schemeClr val="tx1"/>
                </a:solidFill>
              </a:rPr>
              <a:t>– </a:t>
            </a:r>
          </a:p>
          <a:p>
            <a:pPr>
              <a:spcBef>
                <a:spcPct val="0"/>
              </a:spcBef>
              <a:buFontTx/>
              <a:buNone/>
            </a:pPr>
            <a:r>
              <a:rPr lang="en-US" sz="2400" dirty="0" smtClean="0">
                <a:solidFill>
                  <a:schemeClr val="tx1"/>
                </a:solidFill>
              </a:rPr>
              <a:t>	Paired samples (before- after measurements)</a:t>
            </a:r>
          </a:p>
          <a:p>
            <a:pPr>
              <a:spcBef>
                <a:spcPct val="0"/>
              </a:spcBef>
              <a:buFontTx/>
              <a:buNone/>
            </a:pPr>
            <a:r>
              <a:rPr lang="en-US" sz="3400" dirty="0" smtClean="0">
                <a:solidFill>
                  <a:schemeClr val="tx1"/>
                </a:solidFill>
              </a:rPr>
              <a:t>	</a:t>
            </a:r>
            <a:r>
              <a:rPr lang="en-US" sz="2400" dirty="0" smtClean="0">
                <a:solidFill>
                  <a:schemeClr val="tx1"/>
                </a:solidFill>
              </a:rPr>
              <a:t>Matched pair analysis </a:t>
            </a:r>
            <a:r>
              <a:rPr lang="en-US" sz="2400" b="1" dirty="0" smtClean="0">
                <a:solidFill>
                  <a:srgbClr val="00B0F0"/>
                </a:solidFill>
              </a:rPr>
              <a:t>(paired </a:t>
            </a:r>
            <a:r>
              <a:rPr lang="en-US" sz="2400" b="1" dirty="0">
                <a:solidFill>
                  <a:srgbClr val="00B0F0"/>
                </a:solidFill>
              </a:rPr>
              <a:t>t-test)</a:t>
            </a:r>
          </a:p>
        </p:txBody>
      </p:sp>
      <p:sp>
        <p:nvSpPr>
          <p:cNvPr id="695301" name="Text Box 5"/>
          <p:cNvSpPr txBox="1">
            <a:spLocks noChangeArrowheads="1"/>
          </p:cNvSpPr>
          <p:nvPr/>
        </p:nvSpPr>
        <p:spPr bwMode="auto">
          <a:xfrm>
            <a:off x="1043608" y="4581128"/>
            <a:ext cx="7270260" cy="1323439"/>
          </a:xfrm>
          <a:prstGeom prst="rect">
            <a:avLst/>
          </a:prstGeom>
          <a:noFill/>
          <a:ln w="9525">
            <a:noFill/>
            <a:miter lim="800000"/>
            <a:headEnd/>
            <a:tailEnd/>
          </a:ln>
        </p:spPr>
        <p:txBody>
          <a:bodyPr wrap="none">
            <a:spAutoFit/>
          </a:bodyPr>
          <a:lstStyle/>
          <a:p>
            <a:pPr>
              <a:spcBef>
                <a:spcPct val="0"/>
              </a:spcBef>
              <a:buFontTx/>
              <a:buNone/>
            </a:pPr>
            <a:r>
              <a:rPr lang="en-US" sz="3200" dirty="0">
                <a:solidFill>
                  <a:srgbClr val="008080"/>
                </a:solidFill>
              </a:rPr>
              <a:t>Factorial </a:t>
            </a:r>
            <a:r>
              <a:rPr lang="en-US" sz="3200" dirty="0">
                <a:solidFill>
                  <a:schemeClr val="tx1"/>
                </a:solidFill>
              </a:rPr>
              <a:t>design </a:t>
            </a:r>
            <a:r>
              <a:rPr lang="en-US" sz="2400" dirty="0" smtClean="0">
                <a:solidFill>
                  <a:schemeClr val="tx1"/>
                </a:solidFill>
              </a:rPr>
              <a:t>– </a:t>
            </a:r>
          </a:p>
          <a:p>
            <a:pPr>
              <a:spcBef>
                <a:spcPct val="0"/>
              </a:spcBef>
              <a:buFontTx/>
              <a:buNone/>
            </a:pPr>
            <a:r>
              <a:rPr lang="en-US" sz="2400" dirty="0" smtClean="0">
                <a:solidFill>
                  <a:schemeClr val="tx1"/>
                </a:solidFill>
              </a:rPr>
              <a:t>	B vs. –B (before/after): Matched pair analysis</a:t>
            </a:r>
          </a:p>
          <a:p>
            <a:pPr>
              <a:spcBef>
                <a:spcPct val="0"/>
              </a:spcBef>
              <a:buFontTx/>
              <a:buNone/>
            </a:pPr>
            <a:r>
              <a:rPr lang="en-US" sz="2400" dirty="0" smtClean="0">
                <a:solidFill>
                  <a:schemeClr val="tx1"/>
                </a:solidFill>
              </a:rPr>
              <a:t>	A vs. – A (parallel design): 2-sample analysis</a:t>
            </a:r>
            <a:endParaRPr lang="en-US" sz="2400" b="1" dirty="0">
              <a:solidFill>
                <a:srgbClr val="00808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520681"/>
            <a:ext cx="609600" cy="609600"/>
          </a:xfrm>
          <a:prstGeom prst="rect">
            <a:avLst/>
          </a:prstGeom>
        </p:spPr>
      </p:pic>
    </p:spTree>
    <p:extLst>
      <p:ext uri="{BB962C8B-B14F-4D97-AF65-F5344CB8AC3E}">
        <p14:creationId xmlns:p14="http://schemas.microsoft.com/office/powerpoint/2010/main" val="21017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7" fill="hold"/>
                                        <p:tgtEl>
                                          <p:spTgt spid="4"/>
                                        </p:tgtEl>
                                      </p:cBhvr>
                                    </p:cmd>
                                  </p:childTnLst>
                                </p:cTn>
                              </p:par>
                              <p:par>
                                <p:cTn id="7" presetID="22"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Effect transition="in" filter="wipe(left)">
                                      <p:cBhvr>
                                        <p:cTn id="9" dur="3000"/>
                                        <p:tgtEl>
                                          <p:spTgt spid="76803"/>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695300"/>
                                        </p:tgtEl>
                                        <p:attrNameLst>
                                          <p:attrName>style.visibility</p:attrName>
                                        </p:attrNameLst>
                                      </p:cBhvr>
                                      <p:to>
                                        <p:strVal val="visible"/>
                                      </p:to>
                                    </p:set>
                                    <p:animEffect transition="in" filter="wipe(left)">
                                      <p:cBhvr>
                                        <p:cTn id="12" dur="3000"/>
                                        <p:tgtEl>
                                          <p:spTgt spid="695300"/>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695301"/>
                                        </p:tgtEl>
                                        <p:attrNameLst>
                                          <p:attrName>style.visibility</p:attrName>
                                        </p:attrNameLst>
                                      </p:cBhvr>
                                      <p:to>
                                        <p:strVal val="visible"/>
                                      </p:to>
                                    </p:set>
                                    <p:animEffect transition="in" filter="wipe(left)">
                                      <p:cBhvr>
                                        <p:cTn id="15" dur="3000"/>
                                        <p:tgtEl>
                                          <p:spTgt spid="6953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76803" grpId="0"/>
      <p:bldP spid="695300" grpId="0"/>
      <p:bldP spid="695301"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152400" y="4953000"/>
            <a:ext cx="6219830" cy="609600"/>
            <a:chOff x="96" y="3120"/>
            <a:chExt cx="3918" cy="384"/>
          </a:xfrm>
        </p:grpSpPr>
        <p:sp>
          <p:nvSpPr>
            <p:cNvPr id="77845" name="Text Box 3"/>
            <p:cNvSpPr txBox="1">
              <a:spLocks noChangeArrowheads="1"/>
            </p:cNvSpPr>
            <p:nvPr/>
          </p:nvSpPr>
          <p:spPr bwMode="auto">
            <a:xfrm>
              <a:off x="96" y="3120"/>
              <a:ext cx="2502" cy="384"/>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accent2"/>
                  </a:solidFill>
                </a:rPr>
                <a:t>Attributable Risk</a:t>
              </a:r>
              <a:r>
                <a:rPr lang="en-US" sz="2800" dirty="0">
                  <a:solidFill>
                    <a:schemeClr val="tx1"/>
                  </a:solidFill>
                </a:rPr>
                <a:t> (AR)</a:t>
              </a:r>
              <a:r>
                <a:rPr lang="en-US" sz="3400" dirty="0">
                  <a:solidFill>
                    <a:schemeClr val="tx1"/>
                  </a:solidFill>
                  <a:latin typeface="Times New Roman" pitchFamily="18" charset="0"/>
                </a:rPr>
                <a:t> </a:t>
              </a:r>
            </a:p>
          </p:txBody>
        </p:sp>
        <p:sp>
          <p:nvSpPr>
            <p:cNvPr id="77846" name="Text Box 4"/>
            <p:cNvSpPr txBox="1">
              <a:spLocks noChangeArrowheads="1"/>
            </p:cNvSpPr>
            <p:nvPr/>
          </p:nvSpPr>
          <p:spPr bwMode="auto">
            <a:xfrm>
              <a:off x="2790" y="3168"/>
              <a:ext cx="1224" cy="327"/>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tx1"/>
                  </a:solidFill>
                </a:rPr>
                <a:t>AR = I</a:t>
              </a:r>
              <a:r>
                <a:rPr lang="en-US" sz="2800" baseline="-25000" dirty="0">
                  <a:solidFill>
                    <a:schemeClr val="tx1"/>
                  </a:solidFill>
                </a:rPr>
                <a:t>E</a:t>
              </a:r>
              <a:r>
                <a:rPr lang="en-US" sz="2800" dirty="0">
                  <a:solidFill>
                    <a:schemeClr val="tx1"/>
                  </a:solidFill>
                </a:rPr>
                <a:t> - I</a:t>
              </a:r>
              <a:r>
                <a:rPr lang="en-US" sz="2800" baseline="-25000" dirty="0">
                  <a:solidFill>
                    <a:schemeClr val="tx1"/>
                  </a:solidFill>
                </a:rPr>
                <a:t>O</a:t>
              </a:r>
              <a:endParaRPr lang="en-US" sz="2800" dirty="0">
                <a:solidFill>
                  <a:schemeClr val="tx1"/>
                </a:solidFill>
              </a:endParaRPr>
            </a:p>
          </p:txBody>
        </p:sp>
      </p:grpSp>
      <p:grpSp>
        <p:nvGrpSpPr>
          <p:cNvPr id="3" name="Group 22"/>
          <p:cNvGrpSpPr>
            <a:grpSpLocks/>
          </p:cNvGrpSpPr>
          <p:nvPr/>
        </p:nvGrpSpPr>
        <p:grpSpPr bwMode="auto">
          <a:xfrm>
            <a:off x="152400" y="5607050"/>
            <a:ext cx="8235950" cy="989013"/>
            <a:chOff x="96" y="3532"/>
            <a:chExt cx="5188" cy="623"/>
          </a:xfrm>
        </p:grpSpPr>
        <p:sp>
          <p:nvSpPr>
            <p:cNvPr id="77839" name="Text Box 5"/>
            <p:cNvSpPr txBox="1">
              <a:spLocks noChangeArrowheads="1"/>
            </p:cNvSpPr>
            <p:nvPr/>
          </p:nvSpPr>
          <p:spPr bwMode="auto">
            <a:xfrm>
              <a:off x="96" y="3661"/>
              <a:ext cx="3670" cy="365"/>
            </a:xfrm>
            <a:prstGeom prst="rect">
              <a:avLst/>
            </a:prstGeom>
            <a:noFill/>
            <a:ln w="9525">
              <a:noFill/>
              <a:miter lim="800000"/>
              <a:headEnd/>
              <a:tailEnd/>
            </a:ln>
          </p:spPr>
          <p:txBody>
            <a:bodyPr wrap="none">
              <a:spAutoFit/>
            </a:bodyPr>
            <a:lstStyle/>
            <a:p>
              <a:pPr>
                <a:spcBef>
                  <a:spcPct val="0"/>
                </a:spcBef>
                <a:buFontTx/>
                <a:buNone/>
              </a:pPr>
              <a:r>
                <a:rPr lang="en-US" sz="2800" b="1">
                  <a:solidFill>
                    <a:schemeClr val="accent2"/>
                  </a:solidFill>
                </a:rPr>
                <a:t>Attributable Risk Percent</a:t>
              </a:r>
              <a:r>
                <a:rPr lang="en-US" sz="3200">
                  <a:solidFill>
                    <a:schemeClr val="tx1"/>
                  </a:solidFill>
                </a:rPr>
                <a:t> </a:t>
              </a:r>
              <a:r>
                <a:rPr lang="en-US" sz="2800">
                  <a:solidFill>
                    <a:schemeClr val="tx1"/>
                  </a:solidFill>
                </a:rPr>
                <a:t>(ARP) =</a:t>
              </a:r>
            </a:p>
          </p:txBody>
        </p:sp>
        <p:grpSp>
          <p:nvGrpSpPr>
            <p:cNvPr id="77840" name="Group 6"/>
            <p:cNvGrpSpPr>
              <a:grpSpLocks/>
            </p:cNvGrpSpPr>
            <p:nvPr/>
          </p:nvGrpSpPr>
          <p:grpSpPr bwMode="auto">
            <a:xfrm>
              <a:off x="3803" y="3532"/>
              <a:ext cx="1481" cy="623"/>
              <a:chOff x="4176" y="1436"/>
              <a:chExt cx="1481" cy="623"/>
            </a:xfrm>
          </p:grpSpPr>
          <p:grpSp>
            <p:nvGrpSpPr>
              <p:cNvPr id="77841" name="Group 7"/>
              <p:cNvGrpSpPr>
                <a:grpSpLocks/>
              </p:cNvGrpSpPr>
              <p:nvPr/>
            </p:nvGrpSpPr>
            <p:grpSpPr bwMode="auto">
              <a:xfrm>
                <a:off x="4176" y="1436"/>
                <a:ext cx="768" cy="623"/>
                <a:chOff x="4272" y="1580"/>
                <a:chExt cx="768" cy="623"/>
              </a:xfrm>
            </p:grpSpPr>
            <p:sp>
              <p:nvSpPr>
                <p:cNvPr id="77843" name="Text Box 8"/>
                <p:cNvSpPr txBox="1">
                  <a:spLocks noChangeArrowheads="1"/>
                </p:cNvSpPr>
                <p:nvPr/>
              </p:nvSpPr>
              <p:spPr bwMode="auto">
                <a:xfrm>
                  <a:off x="4276" y="1580"/>
                  <a:ext cx="658" cy="62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I</a:t>
                  </a:r>
                  <a:r>
                    <a:rPr lang="en-US" sz="2800" baseline="-25000">
                      <a:solidFill>
                        <a:schemeClr val="tx1"/>
                      </a:solidFill>
                    </a:rPr>
                    <a:t>E</a:t>
                  </a:r>
                  <a:r>
                    <a:rPr lang="en-US" sz="2800">
                      <a:solidFill>
                        <a:schemeClr val="tx1"/>
                      </a:solidFill>
                    </a:rPr>
                    <a:t> - I</a:t>
                  </a:r>
                  <a:r>
                    <a:rPr lang="en-US" sz="2800" baseline="-25000">
                      <a:solidFill>
                        <a:schemeClr val="tx1"/>
                      </a:solidFill>
                    </a:rPr>
                    <a:t>O</a:t>
                  </a:r>
                </a:p>
                <a:p>
                  <a:pPr>
                    <a:lnSpc>
                      <a:spcPct val="110000"/>
                    </a:lnSpc>
                    <a:spcBef>
                      <a:spcPct val="0"/>
                    </a:spcBef>
                    <a:buFontTx/>
                    <a:buNone/>
                  </a:pPr>
                  <a:r>
                    <a:rPr lang="en-US" sz="2800" baseline="-25000">
                      <a:solidFill>
                        <a:schemeClr val="tx1"/>
                      </a:solidFill>
                    </a:rPr>
                    <a:t>      </a:t>
                  </a:r>
                  <a:r>
                    <a:rPr lang="en-US" sz="2800">
                      <a:solidFill>
                        <a:schemeClr val="tx1"/>
                      </a:solidFill>
                    </a:rPr>
                    <a:t>I</a:t>
                  </a:r>
                  <a:r>
                    <a:rPr lang="en-US" sz="2800" baseline="-25000">
                      <a:solidFill>
                        <a:schemeClr val="tx1"/>
                      </a:solidFill>
                    </a:rPr>
                    <a:t>E</a:t>
                  </a:r>
                </a:p>
              </p:txBody>
            </p:sp>
            <p:sp>
              <p:nvSpPr>
                <p:cNvPr id="77844" name="Line 9"/>
                <p:cNvSpPr>
                  <a:spLocks noChangeShapeType="1"/>
                </p:cNvSpPr>
                <p:nvPr/>
              </p:nvSpPr>
              <p:spPr bwMode="auto">
                <a:xfrm>
                  <a:off x="4272" y="1920"/>
                  <a:ext cx="768" cy="0"/>
                </a:xfrm>
                <a:prstGeom prst="line">
                  <a:avLst/>
                </a:prstGeom>
                <a:noFill/>
                <a:ln w="19050">
                  <a:solidFill>
                    <a:schemeClr val="tx1"/>
                  </a:solidFill>
                  <a:round/>
                  <a:headEnd/>
                  <a:tailEnd/>
                </a:ln>
              </p:spPr>
              <p:txBody>
                <a:bodyPr wrap="none" anchor="ctr"/>
                <a:lstStyle/>
                <a:p>
                  <a:endParaRPr lang="en-US"/>
                </a:p>
              </p:txBody>
            </p:sp>
          </p:grpSp>
          <p:sp>
            <p:nvSpPr>
              <p:cNvPr id="77842" name="Text Box 10"/>
              <p:cNvSpPr txBox="1">
                <a:spLocks noChangeArrowheads="1"/>
              </p:cNvSpPr>
              <p:nvPr/>
            </p:nvSpPr>
            <p:spPr bwMode="auto">
              <a:xfrm>
                <a:off x="4992" y="1628"/>
                <a:ext cx="665"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x 100</a:t>
                </a:r>
              </a:p>
            </p:txBody>
          </p:sp>
        </p:grpSp>
      </p:grpSp>
      <p:grpSp>
        <p:nvGrpSpPr>
          <p:cNvPr id="6" name="Group 19"/>
          <p:cNvGrpSpPr>
            <a:grpSpLocks/>
          </p:cNvGrpSpPr>
          <p:nvPr/>
        </p:nvGrpSpPr>
        <p:grpSpPr bwMode="auto">
          <a:xfrm>
            <a:off x="228600" y="993775"/>
            <a:ext cx="6708775" cy="2162175"/>
            <a:chOff x="144" y="626"/>
            <a:chExt cx="4226" cy="1362"/>
          </a:xfrm>
        </p:grpSpPr>
        <p:sp>
          <p:nvSpPr>
            <p:cNvPr id="77833" name="Text Box 11"/>
            <p:cNvSpPr txBox="1">
              <a:spLocks noChangeArrowheads="1"/>
            </p:cNvSpPr>
            <p:nvPr/>
          </p:nvSpPr>
          <p:spPr bwMode="auto">
            <a:xfrm>
              <a:off x="144" y="626"/>
              <a:ext cx="4226" cy="634"/>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accent2"/>
                  </a:solidFill>
                </a:rPr>
                <a:t>Relative Risk</a:t>
              </a:r>
              <a:r>
                <a:rPr lang="en-US" sz="3200" dirty="0">
                  <a:solidFill>
                    <a:schemeClr val="tx1"/>
                  </a:solidFill>
                </a:rPr>
                <a:t> </a:t>
              </a:r>
              <a:r>
                <a:rPr lang="en-US" sz="2800" dirty="0">
                  <a:solidFill>
                    <a:schemeClr val="tx1"/>
                  </a:solidFill>
                </a:rPr>
                <a:t>- Also called risk ratio, RR,</a:t>
              </a:r>
            </a:p>
            <a:p>
              <a:pPr>
                <a:spcBef>
                  <a:spcPct val="0"/>
                </a:spcBef>
                <a:buFontTx/>
                <a:buNone/>
              </a:pPr>
              <a:r>
                <a:rPr lang="en-US" sz="2800" dirty="0">
                  <a:solidFill>
                    <a:schemeClr val="tx1"/>
                  </a:solidFill>
                </a:rPr>
                <a:t>		  	relative ratio, rate ratio</a:t>
              </a:r>
            </a:p>
          </p:txBody>
        </p:sp>
        <p:grpSp>
          <p:nvGrpSpPr>
            <p:cNvPr id="77834" name="Group 12"/>
            <p:cNvGrpSpPr>
              <a:grpSpLocks/>
            </p:cNvGrpSpPr>
            <p:nvPr/>
          </p:nvGrpSpPr>
          <p:grpSpPr bwMode="auto">
            <a:xfrm>
              <a:off x="2006" y="1338"/>
              <a:ext cx="1114" cy="650"/>
              <a:chOff x="2006" y="3349"/>
              <a:chExt cx="1114" cy="650"/>
            </a:xfrm>
          </p:grpSpPr>
          <p:sp>
            <p:nvSpPr>
              <p:cNvPr id="77835" name="Text Box 13"/>
              <p:cNvSpPr txBox="1">
                <a:spLocks noChangeArrowheads="1"/>
              </p:cNvSpPr>
              <p:nvPr/>
            </p:nvSpPr>
            <p:spPr bwMode="auto">
              <a:xfrm>
                <a:off x="2006" y="3500"/>
                <a:ext cx="633" cy="327"/>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RR =</a:t>
                </a:r>
              </a:p>
            </p:txBody>
          </p:sp>
          <p:grpSp>
            <p:nvGrpSpPr>
              <p:cNvPr id="77836" name="Group 14"/>
              <p:cNvGrpSpPr>
                <a:grpSpLocks/>
              </p:cNvGrpSpPr>
              <p:nvPr/>
            </p:nvGrpSpPr>
            <p:grpSpPr bwMode="auto">
              <a:xfrm>
                <a:off x="2736" y="3349"/>
                <a:ext cx="384" cy="650"/>
                <a:chOff x="2784" y="3301"/>
                <a:chExt cx="384" cy="650"/>
              </a:xfrm>
            </p:grpSpPr>
            <p:sp>
              <p:nvSpPr>
                <p:cNvPr id="77837" name="Text Box 15"/>
                <p:cNvSpPr txBox="1">
                  <a:spLocks noChangeArrowheads="1"/>
                </p:cNvSpPr>
                <p:nvPr/>
              </p:nvSpPr>
              <p:spPr bwMode="auto">
                <a:xfrm>
                  <a:off x="2822" y="3301"/>
                  <a:ext cx="296" cy="650"/>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I</a:t>
                  </a:r>
                  <a:r>
                    <a:rPr lang="en-US" sz="2800" baseline="-25000">
                      <a:solidFill>
                        <a:schemeClr val="tx1"/>
                      </a:solidFill>
                    </a:rPr>
                    <a:t>E</a:t>
                  </a:r>
                </a:p>
                <a:p>
                  <a:pPr>
                    <a:lnSpc>
                      <a:spcPct val="120000"/>
                    </a:lnSpc>
                    <a:spcBef>
                      <a:spcPct val="0"/>
                    </a:spcBef>
                    <a:buFontTx/>
                    <a:buNone/>
                  </a:pPr>
                  <a:r>
                    <a:rPr lang="en-US" sz="2800">
                      <a:solidFill>
                        <a:schemeClr val="tx1"/>
                      </a:solidFill>
                    </a:rPr>
                    <a:t>I</a:t>
                  </a:r>
                  <a:r>
                    <a:rPr lang="en-US" sz="2800" baseline="-25000">
                      <a:solidFill>
                        <a:schemeClr val="tx1"/>
                      </a:solidFill>
                    </a:rPr>
                    <a:t>O</a:t>
                  </a:r>
                  <a:endParaRPr lang="en-US" sz="2800">
                    <a:solidFill>
                      <a:schemeClr val="tx1"/>
                    </a:solidFill>
                  </a:endParaRPr>
                </a:p>
              </p:txBody>
            </p:sp>
            <p:sp>
              <p:nvSpPr>
                <p:cNvPr id="77838" name="Line 16"/>
                <p:cNvSpPr>
                  <a:spLocks noChangeShapeType="1"/>
                </p:cNvSpPr>
                <p:nvPr/>
              </p:nvSpPr>
              <p:spPr bwMode="auto">
                <a:xfrm>
                  <a:off x="2784" y="3648"/>
                  <a:ext cx="384" cy="0"/>
                </a:xfrm>
                <a:prstGeom prst="line">
                  <a:avLst/>
                </a:prstGeom>
                <a:noFill/>
                <a:ln w="19050">
                  <a:solidFill>
                    <a:schemeClr val="tx1"/>
                  </a:solidFill>
                  <a:round/>
                  <a:headEnd/>
                  <a:tailEnd/>
                </a:ln>
              </p:spPr>
              <p:txBody>
                <a:bodyPr wrap="none" anchor="ctr"/>
                <a:lstStyle/>
                <a:p>
                  <a:endParaRPr lang="en-US"/>
                </a:p>
              </p:txBody>
            </p:sp>
          </p:grpSp>
        </p:grpSp>
      </p:grpSp>
      <p:sp>
        <p:nvSpPr>
          <p:cNvPr id="696337" name="Text Box 17"/>
          <p:cNvSpPr txBox="1">
            <a:spLocks noChangeArrowheads="1"/>
          </p:cNvSpPr>
          <p:nvPr/>
        </p:nvSpPr>
        <p:spPr bwMode="auto">
          <a:xfrm>
            <a:off x="1947863" y="74613"/>
            <a:ext cx="478472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dirty="0">
                <a:effectLst>
                  <a:outerShdw blurRad="38100" dist="38100" dir="2700000" algn="tl">
                    <a:srgbClr val="C0C0C0"/>
                  </a:outerShdw>
                </a:effectLst>
              </a:rPr>
              <a:t>Measures of effect</a:t>
            </a:r>
            <a:endParaRPr lang="en-US" sz="3600" b="1" dirty="0">
              <a:latin typeface="Times New Roman" pitchFamily="18" charset="0"/>
            </a:endParaRPr>
          </a:p>
        </p:txBody>
      </p:sp>
      <p:grpSp>
        <p:nvGrpSpPr>
          <p:cNvPr id="9" name="Group 20"/>
          <p:cNvGrpSpPr>
            <a:grpSpLocks/>
          </p:cNvGrpSpPr>
          <p:nvPr/>
        </p:nvGrpSpPr>
        <p:grpSpPr bwMode="auto">
          <a:xfrm>
            <a:off x="228600" y="3113088"/>
            <a:ext cx="7815263" cy="1658937"/>
            <a:chOff x="144" y="1961"/>
            <a:chExt cx="4923" cy="1045"/>
          </a:xfrm>
        </p:grpSpPr>
        <p:sp>
          <p:nvSpPr>
            <p:cNvPr id="77831" name="Text Box 2"/>
            <p:cNvSpPr txBox="1">
              <a:spLocks noChangeArrowheads="1"/>
            </p:cNvSpPr>
            <p:nvPr/>
          </p:nvSpPr>
          <p:spPr bwMode="auto">
            <a:xfrm>
              <a:off x="144" y="2372"/>
              <a:ext cx="4923" cy="634"/>
            </a:xfrm>
            <a:prstGeom prst="rect">
              <a:avLst/>
            </a:prstGeom>
            <a:noFill/>
            <a:ln w="9525">
              <a:noFill/>
              <a:miter lim="800000"/>
              <a:headEnd/>
              <a:tailEnd/>
            </a:ln>
          </p:spPr>
          <p:txBody>
            <a:bodyPr wrap="none">
              <a:spAutoFit/>
            </a:bodyPr>
            <a:lstStyle/>
            <a:p>
              <a:pPr>
                <a:spcBef>
                  <a:spcPct val="0"/>
                </a:spcBef>
                <a:buFontTx/>
                <a:buNone/>
              </a:pPr>
              <a:r>
                <a:rPr lang="en-US" sz="2800" dirty="0">
                  <a:solidFill>
                    <a:schemeClr val="accent2"/>
                  </a:solidFill>
                </a:rPr>
                <a:t>Absolute </a:t>
              </a:r>
              <a:r>
                <a:rPr lang="en-US" sz="2800" b="1" dirty="0">
                  <a:solidFill>
                    <a:schemeClr val="accent2"/>
                  </a:solidFill>
                </a:rPr>
                <a:t>Risk</a:t>
              </a:r>
              <a:r>
                <a:rPr lang="en-US" sz="2800" b="1" dirty="0">
                  <a:solidFill>
                    <a:srgbClr val="FF3399"/>
                  </a:solidFill>
                </a:rPr>
                <a:t> </a:t>
              </a:r>
              <a:r>
                <a:rPr lang="en-US" sz="2800" dirty="0">
                  <a:solidFill>
                    <a:schemeClr val="tx1"/>
                  </a:solidFill>
                </a:rPr>
                <a:t>(Cumulative Incidence)</a:t>
              </a:r>
            </a:p>
            <a:p>
              <a:pPr>
                <a:spcBef>
                  <a:spcPct val="0"/>
                </a:spcBef>
                <a:buFontTx/>
                <a:buNone/>
              </a:pPr>
              <a:r>
                <a:rPr lang="en-US" sz="3200" dirty="0">
                  <a:solidFill>
                    <a:schemeClr val="tx1"/>
                  </a:solidFill>
                </a:rPr>
                <a:t>		</a:t>
              </a:r>
              <a:r>
                <a:rPr lang="en-US" sz="2800" dirty="0">
                  <a:solidFill>
                    <a:schemeClr val="tx1"/>
                  </a:solidFill>
                </a:rPr>
                <a:t>of complications (adverse outcomes)</a:t>
              </a:r>
            </a:p>
          </p:txBody>
        </p:sp>
        <p:sp>
          <p:nvSpPr>
            <p:cNvPr id="77832" name="Text Box 18"/>
            <p:cNvSpPr txBox="1">
              <a:spLocks noChangeArrowheads="1"/>
            </p:cNvSpPr>
            <p:nvPr/>
          </p:nvSpPr>
          <p:spPr bwMode="auto">
            <a:xfrm>
              <a:off x="182" y="1961"/>
              <a:ext cx="988" cy="327"/>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accent2"/>
                  </a:solidFill>
                </a:rPr>
                <a:t>Survival</a:t>
              </a:r>
            </a:p>
          </p:txBody>
        </p:sp>
      </p:grpSp>
      <p:grpSp>
        <p:nvGrpSpPr>
          <p:cNvPr id="4" name="Group 3"/>
          <p:cNvGrpSpPr/>
          <p:nvPr/>
        </p:nvGrpSpPr>
        <p:grpSpPr>
          <a:xfrm>
            <a:off x="5580112" y="2379360"/>
            <a:ext cx="3191899" cy="761608"/>
            <a:chOff x="5580112" y="2379360"/>
            <a:chExt cx="3191899" cy="761608"/>
          </a:xfrm>
        </p:grpSpPr>
        <p:sp>
          <p:nvSpPr>
            <p:cNvPr id="23" name="TextBox 22"/>
            <p:cNvSpPr txBox="1"/>
            <p:nvPr/>
          </p:nvSpPr>
          <p:spPr>
            <a:xfrm>
              <a:off x="5580112" y="2379360"/>
              <a:ext cx="2864887" cy="307777"/>
            </a:xfrm>
            <a:prstGeom prst="rect">
              <a:avLst/>
            </a:prstGeom>
            <a:noFill/>
          </p:spPr>
          <p:txBody>
            <a:bodyPr wrap="none" rtlCol="0">
              <a:spAutoFit/>
            </a:bodyPr>
            <a:lstStyle/>
            <a:p>
              <a:pPr>
                <a:buNone/>
              </a:pPr>
              <a:r>
                <a:rPr lang="en-US" sz="1400" dirty="0" smtClean="0"/>
                <a:t>E = exposed, treated, intervention</a:t>
              </a:r>
              <a:endParaRPr lang="en-US" sz="1400" dirty="0"/>
            </a:p>
          </p:txBody>
        </p:sp>
        <p:sp>
          <p:nvSpPr>
            <p:cNvPr id="24" name="TextBox 23"/>
            <p:cNvSpPr txBox="1"/>
            <p:nvPr/>
          </p:nvSpPr>
          <p:spPr>
            <a:xfrm>
              <a:off x="5580112" y="2833191"/>
              <a:ext cx="3191899" cy="307777"/>
            </a:xfrm>
            <a:prstGeom prst="rect">
              <a:avLst/>
            </a:prstGeom>
            <a:noFill/>
          </p:spPr>
          <p:txBody>
            <a:bodyPr wrap="none" rtlCol="0">
              <a:spAutoFit/>
            </a:bodyPr>
            <a:lstStyle/>
            <a:p>
              <a:pPr>
                <a:buNone/>
              </a:pPr>
              <a:r>
                <a:rPr lang="en-US" sz="1400" dirty="0" smtClean="0"/>
                <a:t>O = not exposed, not treated, control</a:t>
              </a:r>
              <a:endParaRPr lang="en-US" sz="1400" dirty="0"/>
            </a:p>
          </p:txBody>
        </p:sp>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8"/>
                                        </p:tgtEl>
                                      </p:cBhvr>
                                    </p:cmd>
                                  </p:childTnLst>
                                </p:cTn>
                              </p:par>
                              <p:par>
                                <p:cTn id="7" presetID="10" presetClass="entr" presetSubtype="0" fill="hold" nodeType="withEffect">
                                  <p:stCondLst>
                                    <p:cond delay="19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0" presetClass="entr" presetSubtype="0" fill="hold" nodeType="withEffect">
                                  <p:stCondLst>
                                    <p:cond delay="14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nodeType="withEffect">
                                  <p:stCondLst>
                                    <p:cond delay="18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par>
                                <p:cTn id="19" presetID="10" presetClass="entr" presetSubtype="0" fill="hold" nodeType="withEffect">
                                  <p:stCondLst>
                                    <p:cond delay="22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979488" y="1849438"/>
            <a:ext cx="7165975" cy="2559050"/>
          </a:xfrm>
          <a:prstGeom prst="rect">
            <a:avLst/>
          </a:prstGeom>
          <a:noFill/>
          <a:ln w="9525">
            <a:noFill/>
            <a:miter lim="800000"/>
            <a:headEnd/>
            <a:tailEnd/>
          </a:ln>
        </p:spPr>
        <p:txBody>
          <a:bodyPr wrap="none">
            <a:spAutoFit/>
          </a:bodyPr>
          <a:lstStyle/>
          <a:p>
            <a:pPr>
              <a:spcBef>
                <a:spcPct val="0"/>
              </a:spcBef>
              <a:buFontTx/>
              <a:buNone/>
            </a:pPr>
            <a:r>
              <a:rPr lang="en-US" sz="3200" b="1">
                <a:solidFill>
                  <a:schemeClr val="accent2"/>
                </a:solidFill>
              </a:rPr>
              <a:t>Risk Difference </a:t>
            </a:r>
            <a:r>
              <a:rPr lang="en-US" sz="3200" b="1">
                <a:solidFill>
                  <a:schemeClr val="tx1"/>
                </a:solidFill>
              </a:rPr>
              <a:t>(RD) = </a:t>
            </a:r>
            <a:r>
              <a:rPr lang="en-US" sz="3200" b="1">
                <a:solidFill>
                  <a:schemeClr val="accent2"/>
                </a:solidFill>
              </a:rPr>
              <a:t>Excess Risk</a:t>
            </a:r>
            <a:r>
              <a:rPr lang="en-US" sz="3200" b="1">
                <a:solidFill>
                  <a:srgbClr val="FF3399"/>
                </a:solidFill>
              </a:rPr>
              <a:t>  </a:t>
            </a:r>
          </a:p>
          <a:p>
            <a:pPr>
              <a:spcBef>
                <a:spcPct val="0"/>
              </a:spcBef>
              <a:buFontTx/>
              <a:buNone/>
            </a:pPr>
            <a:endParaRPr lang="en-US" sz="3200" b="1">
              <a:solidFill>
                <a:srgbClr val="FF3399"/>
              </a:solidFill>
            </a:endParaRPr>
          </a:p>
          <a:p>
            <a:pPr>
              <a:spcBef>
                <a:spcPct val="0"/>
              </a:spcBef>
              <a:buFontTx/>
              <a:buNone/>
            </a:pPr>
            <a:r>
              <a:rPr lang="en-US" sz="3200" b="1">
                <a:solidFill>
                  <a:schemeClr val="tx1"/>
                </a:solidFill>
              </a:rPr>
              <a:t>=</a:t>
            </a:r>
            <a:r>
              <a:rPr lang="en-US" sz="3200" b="1">
                <a:solidFill>
                  <a:schemeClr val="accent2"/>
                </a:solidFill>
              </a:rPr>
              <a:t> Absolute risk reduction </a:t>
            </a:r>
            <a:r>
              <a:rPr lang="en-US" sz="3200" b="1">
                <a:solidFill>
                  <a:schemeClr val="tx1"/>
                </a:solidFill>
              </a:rPr>
              <a:t>(ARR)</a:t>
            </a:r>
          </a:p>
          <a:p>
            <a:pPr>
              <a:spcBef>
                <a:spcPct val="0"/>
              </a:spcBef>
              <a:buFontTx/>
              <a:buNone/>
            </a:pPr>
            <a:endParaRPr lang="en-US" sz="3200" b="1">
              <a:solidFill>
                <a:srgbClr val="FF3399"/>
              </a:solidFill>
            </a:endParaRPr>
          </a:p>
          <a:p>
            <a:pPr>
              <a:spcBef>
                <a:spcPct val="0"/>
              </a:spcBef>
              <a:buFontTx/>
              <a:buNone/>
            </a:pPr>
            <a:r>
              <a:rPr lang="en-US" sz="3200" b="1">
                <a:solidFill>
                  <a:srgbClr val="FF3399"/>
                </a:solidFill>
              </a:rPr>
              <a:t>	</a:t>
            </a:r>
            <a:r>
              <a:rPr lang="en-US" sz="3200" b="1">
                <a:solidFill>
                  <a:schemeClr val="tx1"/>
                </a:solidFill>
              </a:rPr>
              <a:t>= </a:t>
            </a:r>
            <a:r>
              <a:rPr lang="en-US" sz="3200" b="1">
                <a:solidFill>
                  <a:schemeClr val="accent2"/>
                </a:solidFill>
              </a:rPr>
              <a:t>Attributable Risk</a:t>
            </a:r>
            <a:r>
              <a:rPr lang="en-US" sz="3200">
                <a:solidFill>
                  <a:schemeClr val="accent2"/>
                </a:solidFill>
              </a:rPr>
              <a:t> </a:t>
            </a:r>
            <a:r>
              <a:rPr lang="en-US" sz="3200">
                <a:solidFill>
                  <a:schemeClr val="tx1"/>
                </a:solidFill>
              </a:rPr>
              <a:t>(</a:t>
            </a:r>
            <a:r>
              <a:rPr lang="en-US" sz="3200" b="1">
                <a:solidFill>
                  <a:schemeClr val="tx1"/>
                </a:solidFill>
              </a:rPr>
              <a:t>AR</a:t>
            </a:r>
            <a:r>
              <a:rPr lang="en-US" sz="3200">
                <a:solidFill>
                  <a:schemeClr val="tx1"/>
                </a:solidFill>
              </a:rPr>
              <a:t>)</a:t>
            </a:r>
            <a:r>
              <a:rPr lang="en-US" sz="3400">
                <a:solidFill>
                  <a:schemeClr val="tx1"/>
                </a:solidFill>
                <a:latin typeface="Times New Roman" pitchFamily="18" charset="0"/>
              </a:rPr>
              <a:t> </a:t>
            </a:r>
          </a:p>
        </p:txBody>
      </p:sp>
      <p:sp>
        <p:nvSpPr>
          <p:cNvPr id="78851" name="Text Box 3"/>
          <p:cNvSpPr txBox="1">
            <a:spLocks noChangeArrowheads="1"/>
          </p:cNvSpPr>
          <p:nvPr/>
        </p:nvSpPr>
        <p:spPr bwMode="auto">
          <a:xfrm>
            <a:off x="2590800" y="4953000"/>
            <a:ext cx="1657350" cy="609600"/>
          </a:xfrm>
          <a:prstGeom prst="rect">
            <a:avLst/>
          </a:prstGeom>
          <a:noFill/>
          <a:ln w="9525">
            <a:noFill/>
            <a:miter lim="800000"/>
            <a:headEnd/>
            <a:tailEnd/>
          </a:ln>
        </p:spPr>
        <p:txBody>
          <a:bodyPr wrap="none">
            <a:spAutoFit/>
          </a:bodyPr>
          <a:lstStyle/>
          <a:p>
            <a:pPr>
              <a:spcBef>
                <a:spcPct val="0"/>
              </a:spcBef>
              <a:buFontTx/>
              <a:buNone/>
            </a:pPr>
            <a:r>
              <a:rPr lang="en-US" sz="3400" b="1">
                <a:solidFill>
                  <a:schemeClr val="tx1"/>
                </a:solidFill>
                <a:latin typeface="Times New Roman" pitchFamily="18" charset="0"/>
              </a:rPr>
              <a:t>= I</a:t>
            </a:r>
            <a:r>
              <a:rPr lang="en-US" sz="3400" b="1" baseline="-25000">
                <a:solidFill>
                  <a:schemeClr val="tx1"/>
                </a:solidFill>
                <a:latin typeface="Times New Roman" pitchFamily="18" charset="0"/>
              </a:rPr>
              <a:t>E</a:t>
            </a:r>
            <a:r>
              <a:rPr lang="en-US" sz="3400" b="1">
                <a:solidFill>
                  <a:schemeClr val="tx1"/>
                </a:solidFill>
                <a:latin typeface="Times New Roman" pitchFamily="18" charset="0"/>
              </a:rPr>
              <a:t> - I</a:t>
            </a:r>
            <a:r>
              <a:rPr lang="en-US" sz="3400" b="1" baseline="-25000">
                <a:solidFill>
                  <a:schemeClr val="tx1"/>
                </a:solidFill>
                <a:latin typeface="Times New Roman" pitchFamily="18" charset="0"/>
              </a:rPr>
              <a:t>O</a:t>
            </a:r>
            <a:endParaRPr lang="en-US" sz="3400">
              <a:solidFill>
                <a:schemeClr val="tx1"/>
              </a:solidFill>
              <a:latin typeface="Times New Roman" pitchFamily="18" charset="0"/>
            </a:endParaRPr>
          </a:p>
        </p:txBody>
      </p:sp>
      <p:sp>
        <p:nvSpPr>
          <p:cNvPr id="697349" name="Text Box 5"/>
          <p:cNvSpPr txBox="1">
            <a:spLocks noChangeArrowheads="1"/>
          </p:cNvSpPr>
          <p:nvPr/>
        </p:nvSpPr>
        <p:spPr bwMode="auto">
          <a:xfrm>
            <a:off x="1947863" y="74613"/>
            <a:ext cx="478472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Measures of effect</a:t>
            </a:r>
            <a:endParaRPr lang="en-US" sz="3600" b="1">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258888" y="2355850"/>
            <a:ext cx="5391150" cy="641350"/>
          </a:xfrm>
          <a:prstGeom prst="rect">
            <a:avLst/>
          </a:prstGeom>
          <a:noFill/>
          <a:ln w="9525">
            <a:noFill/>
            <a:miter lim="800000"/>
            <a:headEnd/>
            <a:tailEnd/>
          </a:ln>
        </p:spPr>
        <p:txBody>
          <a:bodyPr wrap="none">
            <a:spAutoFit/>
          </a:bodyPr>
          <a:lstStyle/>
          <a:p>
            <a:pPr>
              <a:spcBef>
                <a:spcPct val="0"/>
              </a:spcBef>
              <a:buFontTx/>
              <a:buNone/>
            </a:pPr>
            <a:r>
              <a:rPr lang="en-US" sz="3600" dirty="0">
                <a:solidFill>
                  <a:schemeClr val="accent2"/>
                </a:solidFill>
              </a:rPr>
              <a:t>Case history</a:t>
            </a:r>
            <a:r>
              <a:rPr lang="en-US" sz="3600" dirty="0">
                <a:solidFill>
                  <a:schemeClr val="tx1"/>
                </a:solidFill>
              </a:rPr>
              <a:t> - one patient</a:t>
            </a:r>
          </a:p>
        </p:txBody>
      </p:sp>
      <p:sp>
        <p:nvSpPr>
          <p:cNvPr id="19459" name="Text Box 3"/>
          <p:cNvSpPr txBox="1">
            <a:spLocks noChangeArrowheads="1"/>
          </p:cNvSpPr>
          <p:nvPr/>
        </p:nvSpPr>
        <p:spPr bwMode="auto">
          <a:xfrm>
            <a:off x="1258888" y="3068638"/>
            <a:ext cx="6330950" cy="641350"/>
          </a:xfrm>
          <a:prstGeom prst="rect">
            <a:avLst/>
          </a:prstGeom>
          <a:noFill/>
          <a:ln w="9525">
            <a:noFill/>
            <a:miter lim="800000"/>
            <a:headEnd/>
            <a:tailEnd/>
          </a:ln>
        </p:spPr>
        <p:txBody>
          <a:bodyPr wrap="none">
            <a:spAutoFit/>
          </a:bodyPr>
          <a:lstStyle/>
          <a:p>
            <a:pPr>
              <a:spcBef>
                <a:spcPct val="0"/>
              </a:spcBef>
              <a:buFontTx/>
              <a:buNone/>
            </a:pPr>
            <a:r>
              <a:rPr lang="en-US" sz="3600" dirty="0">
                <a:solidFill>
                  <a:schemeClr val="accent2"/>
                </a:solidFill>
              </a:rPr>
              <a:t>Case series</a:t>
            </a:r>
            <a:r>
              <a:rPr lang="en-US" sz="3600" dirty="0">
                <a:solidFill>
                  <a:schemeClr val="tx1"/>
                </a:solidFill>
              </a:rPr>
              <a:t>  - several patients</a:t>
            </a:r>
          </a:p>
        </p:txBody>
      </p:sp>
      <p:sp>
        <p:nvSpPr>
          <p:cNvPr id="630788" name="Text Box 4"/>
          <p:cNvSpPr txBox="1">
            <a:spLocks noChangeArrowheads="1"/>
          </p:cNvSpPr>
          <p:nvPr/>
        </p:nvSpPr>
        <p:spPr bwMode="auto">
          <a:xfrm>
            <a:off x="0" y="188640"/>
            <a:ext cx="9144000" cy="762000"/>
          </a:xfrm>
          <a:prstGeom prst="rect">
            <a:avLst/>
          </a:prstGeom>
          <a:noFill/>
          <a:ln w="9525">
            <a:noFill/>
            <a:miter lim="800000"/>
            <a:headEnd/>
            <a:tailEnd/>
          </a:ln>
          <a:effectLst/>
        </p:spPr>
        <p:txBody>
          <a:bodyPr>
            <a:spAutoFit/>
          </a:bodyPr>
          <a:lstStyle/>
          <a:p>
            <a:pPr algn="ctr">
              <a:spcBef>
                <a:spcPct val="0"/>
              </a:spcBef>
              <a:buFontTx/>
              <a:buNone/>
              <a:defRPr/>
            </a:pPr>
            <a:r>
              <a:rPr lang="en-US" sz="4400" dirty="0">
                <a:effectLst>
                  <a:outerShdw blurRad="38100" dist="38100" dir="2700000" algn="tl">
                    <a:srgbClr val="C0C0C0"/>
                  </a:outerShdw>
                </a:effectLst>
              </a:rPr>
              <a:t>Treatment Effect</a:t>
            </a:r>
            <a:r>
              <a:rPr lang="en-US" sz="4400" b="1" dirty="0">
                <a:solidFill>
                  <a:srgbClr val="FF3399"/>
                </a:solidFill>
                <a:latin typeface="Times New Roman" pitchFamily="18" charset="0"/>
              </a:rPr>
              <a:t>  </a:t>
            </a:r>
          </a:p>
        </p:txBody>
      </p:sp>
      <p:sp>
        <p:nvSpPr>
          <p:cNvPr id="19461" name="Text Box 5"/>
          <p:cNvSpPr txBox="1">
            <a:spLocks noChangeArrowheads="1"/>
          </p:cNvSpPr>
          <p:nvPr/>
        </p:nvSpPr>
        <p:spPr bwMode="auto">
          <a:xfrm>
            <a:off x="1258888" y="1563688"/>
            <a:ext cx="4897437" cy="646331"/>
          </a:xfrm>
          <a:prstGeom prst="rect">
            <a:avLst/>
          </a:prstGeom>
          <a:noFill/>
          <a:ln w="9525">
            <a:noFill/>
            <a:miter lim="800000"/>
            <a:headEnd/>
            <a:tailEnd/>
          </a:ln>
        </p:spPr>
        <p:txBody>
          <a:bodyPr>
            <a:spAutoFit/>
          </a:bodyPr>
          <a:lstStyle/>
          <a:p>
            <a:pPr>
              <a:spcBef>
                <a:spcPct val="0"/>
              </a:spcBef>
              <a:buFontTx/>
              <a:buNone/>
            </a:pPr>
            <a:r>
              <a:rPr lang="en-US" sz="3600" dirty="0">
                <a:solidFill>
                  <a:schemeClr val="bg2"/>
                </a:solidFill>
              </a:rPr>
              <a:t>Often</a:t>
            </a:r>
            <a:r>
              <a:rPr lang="en-US" sz="3600" b="1" dirty="0">
                <a:solidFill>
                  <a:schemeClr val="bg2"/>
                </a:solidFill>
              </a:rPr>
              <a:t> </a:t>
            </a:r>
            <a:r>
              <a:rPr lang="en-US" sz="3600" dirty="0">
                <a:solidFill>
                  <a:schemeClr val="bg2"/>
                </a:solidFill>
              </a:rPr>
              <a:t>first </a:t>
            </a:r>
            <a:r>
              <a:rPr lang="en-US" sz="3600" u="sng" dirty="0" smtClean="0">
                <a:solidFill>
                  <a:schemeClr val="bg2"/>
                </a:solidFill>
              </a:rPr>
              <a:t>indicated</a:t>
            </a:r>
            <a:r>
              <a:rPr lang="en-US" sz="3600" dirty="0" smtClean="0">
                <a:solidFill>
                  <a:schemeClr val="bg2"/>
                </a:solidFill>
              </a:rPr>
              <a:t> </a:t>
            </a:r>
            <a:r>
              <a:rPr lang="en-US" sz="3600" dirty="0">
                <a:solidFill>
                  <a:schemeClr val="bg2"/>
                </a:solidFill>
              </a:rPr>
              <a:t>in:</a:t>
            </a:r>
            <a:endParaRPr lang="en-US" sz="3600" b="1" dirty="0">
              <a:solidFill>
                <a:schemeClr val="bg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755576" y="1188041"/>
            <a:ext cx="6628546" cy="584775"/>
          </a:xfrm>
          <a:prstGeom prst="rect">
            <a:avLst/>
          </a:prstGeom>
          <a:noFill/>
          <a:ln w="9525">
            <a:noFill/>
            <a:miter lim="800000"/>
            <a:headEnd/>
            <a:tailEnd/>
          </a:ln>
        </p:spPr>
        <p:txBody>
          <a:bodyPr wrap="none">
            <a:spAutoFit/>
          </a:bodyPr>
          <a:lstStyle/>
          <a:p>
            <a:pPr>
              <a:spcBef>
                <a:spcPct val="0"/>
              </a:spcBef>
              <a:buFontTx/>
              <a:buNone/>
            </a:pPr>
            <a:r>
              <a:rPr lang="en-US" sz="3200" b="1" dirty="0" smtClean="0">
                <a:solidFill>
                  <a:schemeClr val="accent2"/>
                </a:solidFill>
              </a:rPr>
              <a:t>Numbers Needed to Treat </a:t>
            </a:r>
            <a:r>
              <a:rPr lang="en-US" sz="3200" b="1" dirty="0" smtClean="0">
                <a:solidFill>
                  <a:schemeClr val="tx1"/>
                </a:solidFill>
              </a:rPr>
              <a:t>(NNT): </a:t>
            </a:r>
            <a:endParaRPr lang="en-US" sz="3400" dirty="0">
              <a:solidFill>
                <a:schemeClr val="tx1"/>
              </a:solidFill>
              <a:latin typeface="Times New Roman" pitchFamily="18" charset="0"/>
            </a:endParaRPr>
          </a:p>
        </p:txBody>
      </p:sp>
      <p:sp>
        <p:nvSpPr>
          <p:cNvPr id="78851" name="Text Box 3"/>
          <p:cNvSpPr txBox="1">
            <a:spLocks noChangeArrowheads="1"/>
          </p:cNvSpPr>
          <p:nvPr/>
        </p:nvSpPr>
        <p:spPr bwMode="auto">
          <a:xfrm>
            <a:off x="1691680" y="3429000"/>
            <a:ext cx="5699252" cy="1446550"/>
          </a:xfrm>
          <a:prstGeom prst="rect">
            <a:avLst/>
          </a:prstGeom>
          <a:noFill/>
          <a:ln w="9525">
            <a:noFill/>
            <a:miter lim="800000"/>
            <a:headEnd/>
            <a:tailEnd/>
          </a:ln>
        </p:spPr>
        <p:txBody>
          <a:bodyPr wrap="none">
            <a:spAutoFit/>
          </a:bodyPr>
          <a:lstStyle/>
          <a:p>
            <a:pPr>
              <a:spcBef>
                <a:spcPct val="0"/>
              </a:spcBef>
              <a:buFontTx/>
              <a:buNone/>
            </a:pPr>
            <a:r>
              <a:rPr lang="en-US" sz="3400" b="1" dirty="0" smtClean="0">
                <a:solidFill>
                  <a:schemeClr val="accent2"/>
                </a:solidFill>
                <a:latin typeface="Times New Roman" pitchFamily="18" charset="0"/>
              </a:rPr>
              <a:t>NNT = 1/RD </a:t>
            </a:r>
            <a:r>
              <a:rPr lang="en-US" sz="3400" dirty="0" smtClean="0">
                <a:solidFill>
                  <a:schemeClr val="tx1"/>
                </a:solidFill>
                <a:latin typeface="Times New Roman" pitchFamily="18" charset="0"/>
              </a:rPr>
              <a:t>(Risk Difference)</a:t>
            </a:r>
          </a:p>
          <a:p>
            <a:pPr>
              <a:spcBef>
                <a:spcPct val="0"/>
              </a:spcBef>
              <a:buFontTx/>
              <a:buNone/>
            </a:pPr>
            <a:r>
              <a:rPr lang="en-US" sz="3400" b="1" dirty="0" smtClean="0">
                <a:solidFill>
                  <a:schemeClr val="tx1"/>
                </a:solidFill>
                <a:latin typeface="Times New Roman" pitchFamily="18" charset="0"/>
              </a:rPr>
              <a:t>	 = 1/RD </a:t>
            </a:r>
            <a:r>
              <a:rPr lang="en-US" sz="3400" b="1" dirty="0" smtClean="0">
                <a:solidFill>
                  <a:schemeClr val="accent2"/>
                </a:solidFill>
                <a:latin typeface="Times New Roman" pitchFamily="18" charset="0"/>
              </a:rPr>
              <a:t>= 1/(I</a:t>
            </a:r>
            <a:r>
              <a:rPr lang="en-US" sz="3400" b="1" baseline="-25000" dirty="0" smtClean="0">
                <a:solidFill>
                  <a:schemeClr val="accent2"/>
                </a:solidFill>
                <a:latin typeface="Times New Roman" pitchFamily="18" charset="0"/>
              </a:rPr>
              <a:t>I</a:t>
            </a:r>
            <a:r>
              <a:rPr lang="en-US" sz="3400" b="1" dirty="0" smtClean="0">
                <a:solidFill>
                  <a:schemeClr val="accent2"/>
                </a:solidFill>
                <a:latin typeface="Times New Roman" pitchFamily="18" charset="0"/>
              </a:rPr>
              <a:t> – I</a:t>
            </a:r>
            <a:r>
              <a:rPr lang="en-US" sz="3400" b="1" baseline="-25000" dirty="0" smtClean="0">
                <a:solidFill>
                  <a:schemeClr val="accent2"/>
                </a:solidFill>
                <a:latin typeface="Times New Roman" pitchFamily="18" charset="0"/>
              </a:rPr>
              <a:t>C</a:t>
            </a:r>
            <a:r>
              <a:rPr lang="en-US" sz="3400" b="1" dirty="0" smtClean="0">
                <a:solidFill>
                  <a:schemeClr val="accent2"/>
                </a:solidFill>
                <a:latin typeface="Times New Roman" pitchFamily="18" charset="0"/>
              </a:rPr>
              <a:t>)</a:t>
            </a:r>
            <a:endParaRPr lang="en-US" sz="2000" b="1" dirty="0" smtClean="0">
              <a:solidFill>
                <a:schemeClr val="accent2"/>
              </a:solidFill>
              <a:latin typeface="Times New Roman" pitchFamily="18" charset="0"/>
            </a:endParaRPr>
          </a:p>
          <a:p>
            <a:pPr>
              <a:spcBef>
                <a:spcPct val="0"/>
              </a:spcBef>
              <a:buFontTx/>
              <a:buNone/>
            </a:pPr>
            <a:r>
              <a:rPr lang="en-US" sz="2000" b="1" dirty="0" smtClean="0">
                <a:solidFill>
                  <a:schemeClr val="tx1"/>
                </a:solidFill>
                <a:latin typeface="Times New Roman" pitchFamily="18" charset="0"/>
              </a:rPr>
              <a:t>	        </a:t>
            </a:r>
            <a:r>
              <a:rPr lang="en-US" sz="1600" dirty="0" smtClean="0">
                <a:solidFill>
                  <a:schemeClr val="tx1"/>
                </a:solidFill>
                <a:latin typeface="Times New Roman" pitchFamily="18" charset="0"/>
              </a:rPr>
              <a:t>I = Intervention; C = Control</a:t>
            </a:r>
            <a:endParaRPr lang="en-US" sz="1600" dirty="0">
              <a:solidFill>
                <a:schemeClr val="tx1"/>
              </a:solidFill>
              <a:latin typeface="Times New Roman" pitchFamily="18" charset="0"/>
            </a:endParaRPr>
          </a:p>
        </p:txBody>
      </p:sp>
      <p:sp>
        <p:nvSpPr>
          <p:cNvPr id="697349" name="Text Box 5"/>
          <p:cNvSpPr txBox="1">
            <a:spLocks noChangeArrowheads="1"/>
          </p:cNvSpPr>
          <p:nvPr/>
        </p:nvSpPr>
        <p:spPr bwMode="auto">
          <a:xfrm>
            <a:off x="1947863" y="74613"/>
            <a:ext cx="478472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Measures of effect</a:t>
            </a:r>
            <a:endParaRPr lang="en-US" sz="3600" b="1">
              <a:latin typeface="Times New Roman" pitchFamily="18" charset="0"/>
            </a:endParaRPr>
          </a:p>
        </p:txBody>
      </p:sp>
      <p:sp>
        <p:nvSpPr>
          <p:cNvPr id="5" name="Text Box 2"/>
          <p:cNvSpPr txBox="1">
            <a:spLocks noChangeArrowheads="1"/>
          </p:cNvSpPr>
          <p:nvPr/>
        </p:nvSpPr>
        <p:spPr bwMode="auto">
          <a:xfrm>
            <a:off x="755576" y="1844824"/>
            <a:ext cx="8140370" cy="1584176"/>
          </a:xfrm>
          <a:prstGeom prst="rect">
            <a:avLst/>
          </a:prstGeom>
          <a:noFill/>
          <a:ln w="9525">
            <a:noFill/>
            <a:miter lim="800000"/>
            <a:headEnd/>
            <a:tailEnd/>
          </a:ln>
        </p:spPr>
        <p:txBody>
          <a:bodyPr wrap="square">
            <a:spAutoFit/>
          </a:bodyPr>
          <a:lstStyle/>
          <a:p>
            <a:pPr>
              <a:spcBef>
                <a:spcPct val="0"/>
              </a:spcBef>
            </a:pPr>
            <a:r>
              <a:rPr lang="en-US" sz="2400" dirty="0" smtClean="0">
                <a:solidFill>
                  <a:schemeClr val="tx1"/>
                </a:solidFill>
              </a:rPr>
              <a:t>  </a:t>
            </a:r>
            <a:r>
              <a:rPr lang="en-US" sz="2400" dirty="0" smtClean="0">
                <a:solidFill>
                  <a:srgbClr val="00B050"/>
                </a:solidFill>
              </a:rPr>
              <a:t>The number of patients that must be treated in order to      </a:t>
            </a:r>
          </a:p>
          <a:p>
            <a:pPr>
              <a:spcBef>
                <a:spcPct val="0"/>
              </a:spcBef>
              <a:buNone/>
            </a:pPr>
            <a:r>
              <a:rPr lang="en-US" sz="2400" dirty="0" smtClean="0">
                <a:solidFill>
                  <a:srgbClr val="00B050"/>
                </a:solidFill>
              </a:rPr>
              <a:t>   avoid one adverse outcome/complication.</a:t>
            </a:r>
            <a:r>
              <a:rPr lang="en-US" sz="2400" dirty="0" smtClean="0">
                <a:solidFill>
                  <a:schemeClr val="tx1"/>
                </a:solidFill>
              </a:rPr>
              <a:t> </a:t>
            </a:r>
          </a:p>
          <a:p>
            <a:pPr>
              <a:spcBef>
                <a:spcPct val="0"/>
              </a:spcBef>
            </a:pPr>
            <a:r>
              <a:rPr lang="en-US" sz="2400" dirty="0" smtClean="0">
                <a:solidFill>
                  <a:schemeClr val="tx1"/>
                </a:solidFill>
              </a:rPr>
              <a:t>  NNT is a function of the </a:t>
            </a:r>
            <a:r>
              <a:rPr lang="en-US" sz="2400" dirty="0" smtClean="0">
                <a:solidFill>
                  <a:srgbClr val="FF0000"/>
                </a:solidFill>
              </a:rPr>
              <a:t>incidence of adverse events</a:t>
            </a:r>
            <a:r>
              <a:rPr lang="en-US" sz="2400" dirty="0" smtClean="0">
                <a:solidFill>
                  <a:schemeClr val="tx1"/>
                </a:solidFill>
              </a:rPr>
              <a:t> in </a:t>
            </a:r>
          </a:p>
          <a:p>
            <a:pPr>
              <a:spcBef>
                <a:spcPct val="0"/>
              </a:spcBef>
              <a:buNone/>
            </a:pPr>
            <a:r>
              <a:rPr lang="en-US" sz="2400" dirty="0" smtClean="0">
                <a:solidFill>
                  <a:schemeClr val="tx1"/>
                </a:solidFill>
              </a:rPr>
              <a:t>   those treated and those not treated.   </a:t>
            </a:r>
            <a:endParaRPr lang="en-US" sz="2400" dirty="0">
              <a:solidFill>
                <a:schemeClr val="tx1"/>
              </a:solidFill>
              <a:latin typeface="Times New Roman" pitchFamily="18" charset="0"/>
            </a:endParaRPr>
          </a:p>
        </p:txBody>
      </p:sp>
      <p:sp>
        <p:nvSpPr>
          <p:cNvPr id="6" name="Text Box 2"/>
          <p:cNvSpPr txBox="1">
            <a:spLocks noChangeArrowheads="1"/>
          </p:cNvSpPr>
          <p:nvPr/>
        </p:nvSpPr>
        <p:spPr bwMode="auto">
          <a:xfrm>
            <a:off x="755576" y="5013176"/>
            <a:ext cx="8140370" cy="1569660"/>
          </a:xfrm>
          <a:prstGeom prst="rect">
            <a:avLst/>
          </a:prstGeom>
          <a:noFill/>
          <a:ln w="9525">
            <a:noFill/>
            <a:miter lim="800000"/>
            <a:headEnd/>
            <a:tailEnd/>
          </a:ln>
        </p:spPr>
        <p:txBody>
          <a:bodyPr wrap="square">
            <a:spAutoFit/>
          </a:bodyPr>
          <a:lstStyle/>
          <a:p>
            <a:pPr>
              <a:spcBef>
                <a:spcPct val="0"/>
              </a:spcBef>
            </a:pPr>
            <a:r>
              <a:rPr lang="en-US" sz="2400" dirty="0" smtClean="0">
                <a:solidFill>
                  <a:schemeClr val="tx1"/>
                </a:solidFill>
              </a:rPr>
              <a:t>  The </a:t>
            </a:r>
            <a:r>
              <a:rPr lang="en-US" sz="2400" dirty="0" smtClean="0">
                <a:solidFill>
                  <a:srgbClr val="FF0000"/>
                </a:solidFill>
              </a:rPr>
              <a:t>smaller</a:t>
            </a:r>
            <a:r>
              <a:rPr lang="en-US" sz="2400" dirty="0" smtClean="0">
                <a:solidFill>
                  <a:schemeClr val="tx1"/>
                </a:solidFill>
              </a:rPr>
              <a:t> the NNT, the </a:t>
            </a:r>
            <a:r>
              <a:rPr lang="en-US" sz="2400" dirty="0" smtClean="0">
                <a:solidFill>
                  <a:srgbClr val="FF0000"/>
                </a:solidFill>
              </a:rPr>
              <a:t>better</a:t>
            </a:r>
            <a:r>
              <a:rPr lang="en-US" sz="2400" dirty="0" smtClean="0">
                <a:solidFill>
                  <a:schemeClr val="tx1"/>
                </a:solidFill>
              </a:rPr>
              <a:t> the treatment</a:t>
            </a:r>
            <a:endParaRPr lang="en-US" sz="2400" dirty="0" smtClean="0">
              <a:solidFill>
                <a:schemeClr val="tx1"/>
              </a:solidFill>
              <a:latin typeface="Arial" pitchFamily="34" charset="0"/>
              <a:cs typeface="Arial" pitchFamily="34" charset="0"/>
            </a:endParaRPr>
          </a:p>
          <a:p>
            <a:pPr>
              <a:spcBef>
                <a:spcPct val="0"/>
              </a:spcBef>
            </a:pPr>
            <a:r>
              <a:rPr lang="en-US" sz="2400" dirty="0" smtClean="0">
                <a:solidFill>
                  <a:schemeClr val="tx1"/>
                </a:solidFill>
                <a:latin typeface="Arial" pitchFamily="34" charset="0"/>
                <a:cs typeface="Arial" pitchFamily="34" charset="0"/>
              </a:rPr>
              <a:t>  </a:t>
            </a:r>
            <a:r>
              <a:rPr lang="en-US" sz="2400" dirty="0" smtClean="0">
                <a:solidFill>
                  <a:srgbClr val="00B050"/>
                </a:solidFill>
                <a:latin typeface="Arial" pitchFamily="34" charset="0"/>
                <a:cs typeface="Arial" pitchFamily="34" charset="0"/>
              </a:rPr>
              <a:t>Used increasingly by physicians: </a:t>
            </a:r>
            <a:r>
              <a:rPr lang="en-US" sz="2400" dirty="0" smtClean="0">
                <a:solidFill>
                  <a:schemeClr val="tx1"/>
                </a:solidFill>
                <a:latin typeface="Arial" pitchFamily="34" charset="0"/>
                <a:cs typeface="Arial" pitchFamily="34" charset="0"/>
              </a:rPr>
              <a:t>The NNT, multiplied  </a:t>
            </a:r>
          </a:p>
          <a:p>
            <a:pPr>
              <a:spcBef>
                <a:spcPct val="0"/>
              </a:spcBef>
              <a:buNone/>
            </a:pPr>
            <a:r>
              <a:rPr lang="en-US" sz="2400" dirty="0" smtClean="0">
                <a:solidFill>
                  <a:schemeClr val="tx1"/>
                </a:solidFill>
                <a:latin typeface="Arial" pitchFamily="34" charset="0"/>
                <a:cs typeface="Arial" pitchFamily="34" charset="0"/>
              </a:rPr>
              <a:t>    by the unit cost of a prescription or a procedure, gives a  </a:t>
            </a:r>
          </a:p>
          <a:p>
            <a:pPr>
              <a:spcBef>
                <a:spcPct val="0"/>
              </a:spcBef>
              <a:buNone/>
            </a:pPr>
            <a:r>
              <a:rPr lang="en-US" sz="2400" dirty="0" smtClean="0">
                <a:solidFill>
                  <a:schemeClr val="tx1"/>
                </a:solidFill>
                <a:latin typeface="Arial" pitchFamily="34" charset="0"/>
                <a:cs typeface="Arial" pitchFamily="34" charset="0"/>
              </a:rPr>
              <a:t>    measure of </a:t>
            </a:r>
            <a:r>
              <a:rPr lang="en-US" sz="2400" dirty="0" smtClean="0">
                <a:solidFill>
                  <a:srgbClr val="FF0000"/>
                </a:solidFill>
                <a:latin typeface="Arial" pitchFamily="34" charset="0"/>
                <a:cs typeface="Arial" pitchFamily="34" charset="0"/>
              </a:rPr>
              <a:t>cost-effectiveness</a:t>
            </a:r>
            <a:r>
              <a:rPr lang="en-US" sz="2400" dirty="0" smtClean="0">
                <a:solidFill>
                  <a:schemeClr val="tx1"/>
                </a:solidFill>
                <a:latin typeface="Arial" pitchFamily="34" charset="0"/>
                <a:cs typeface="Arial" pitchFamily="34" charset="0"/>
              </a:rPr>
              <a:t> of medical options. </a:t>
            </a:r>
            <a:endParaRPr lang="en-US" sz="2400" dirty="0">
              <a:solidFill>
                <a:schemeClr val="tx1"/>
              </a:solidFill>
              <a:latin typeface="Arial" pitchFamily="34" charset="0"/>
              <a:cs typeface="Arial"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4"/>
                                        </p:tgtEl>
                                      </p:cBhvr>
                                    </p:cmd>
                                  </p:childTnLst>
                                </p:cTn>
                              </p:par>
                              <p:par>
                                <p:cTn id="7" presetID="10" presetClass="entr" presetSubtype="0" fill="hold" grpId="0" nodeType="withEffect">
                                  <p:stCondLst>
                                    <p:cond delay="18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0"/>
                                        <p:tgtEl>
                                          <p:spTgt spid="5"/>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78851"/>
                                        </p:tgtEl>
                                        <p:attrNameLst>
                                          <p:attrName>style.visibility</p:attrName>
                                        </p:attrNameLst>
                                      </p:cBhvr>
                                      <p:to>
                                        <p:strVal val="visible"/>
                                      </p:to>
                                    </p:set>
                                    <p:animEffect transition="in" filter="fade">
                                      <p:cBhvr>
                                        <p:cTn id="12" dur="3000"/>
                                        <p:tgtEl>
                                          <p:spTgt spid="78851"/>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showWhenStopped="0">
                <p:cTn id="17" fill="hold" display="0">
                  <p:stCondLst>
                    <p:cond delay="indefinite"/>
                  </p:stCondLst>
                  <p:endCondLst>
                    <p:cond evt="onStopAudio" delay="0">
                      <p:tgtEl>
                        <p:sldTgt/>
                      </p:tgtEl>
                    </p:cond>
                  </p:endCondLst>
                </p:cTn>
                <p:tgtEl>
                  <p:spTgt spid="4"/>
                </p:tgtEl>
              </p:cMediaNode>
            </p:audio>
          </p:childTnLst>
        </p:cTn>
      </p:par>
    </p:tnLst>
    <p:bldLst>
      <p:bldP spid="78851"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457200" y="533400"/>
            <a:ext cx="8305800" cy="4953000"/>
            <a:chOff x="288" y="336"/>
            <a:chExt cx="5232" cy="3120"/>
          </a:xfrm>
        </p:grpSpPr>
        <p:grpSp>
          <p:nvGrpSpPr>
            <p:cNvPr id="79898" name="Group 3"/>
            <p:cNvGrpSpPr>
              <a:grpSpLocks/>
            </p:cNvGrpSpPr>
            <p:nvPr/>
          </p:nvGrpSpPr>
          <p:grpSpPr bwMode="auto">
            <a:xfrm>
              <a:off x="288" y="336"/>
              <a:ext cx="5232" cy="3120"/>
              <a:chOff x="288" y="336"/>
              <a:chExt cx="5232" cy="3120"/>
            </a:xfrm>
          </p:grpSpPr>
          <p:grpSp>
            <p:nvGrpSpPr>
              <p:cNvPr id="79902" name="Group 4"/>
              <p:cNvGrpSpPr>
                <a:grpSpLocks/>
              </p:cNvGrpSpPr>
              <p:nvPr/>
            </p:nvGrpSpPr>
            <p:grpSpPr bwMode="auto">
              <a:xfrm>
                <a:off x="288" y="336"/>
                <a:ext cx="5232" cy="3120"/>
                <a:chOff x="288" y="336"/>
                <a:chExt cx="5232" cy="3120"/>
              </a:xfrm>
            </p:grpSpPr>
            <p:grpSp>
              <p:nvGrpSpPr>
                <p:cNvPr id="79905" name="Group 5"/>
                <p:cNvGrpSpPr>
                  <a:grpSpLocks/>
                </p:cNvGrpSpPr>
                <p:nvPr/>
              </p:nvGrpSpPr>
              <p:grpSpPr bwMode="auto">
                <a:xfrm>
                  <a:off x="288" y="336"/>
                  <a:ext cx="5232" cy="3120"/>
                  <a:chOff x="288" y="336"/>
                  <a:chExt cx="5232" cy="3120"/>
                </a:xfrm>
              </p:grpSpPr>
              <p:sp>
                <p:nvSpPr>
                  <p:cNvPr id="79907" name="Rectangle 6"/>
                  <p:cNvSpPr>
                    <a:spLocks noChangeArrowheads="1"/>
                  </p:cNvSpPr>
                  <p:nvPr/>
                </p:nvSpPr>
                <p:spPr bwMode="auto">
                  <a:xfrm>
                    <a:off x="288" y="1104"/>
                    <a:ext cx="1824" cy="2352"/>
                  </a:xfrm>
                  <a:prstGeom prst="rect">
                    <a:avLst/>
                  </a:prstGeom>
                  <a:noFill/>
                  <a:ln w="19050">
                    <a:solidFill>
                      <a:schemeClr val="tx1"/>
                    </a:solidFill>
                    <a:miter lim="800000"/>
                    <a:headEnd/>
                    <a:tailEnd/>
                  </a:ln>
                </p:spPr>
                <p:txBody>
                  <a:bodyPr wrap="none" anchor="ctr"/>
                  <a:lstStyle/>
                  <a:p>
                    <a:endParaRPr lang="en-US"/>
                  </a:p>
                </p:txBody>
              </p:sp>
              <p:sp>
                <p:nvSpPr>
                  <p:cNvPr id="79908" name="Rectangle 7"/>
                  <p:cNvSpPr>
                    <a:spLocks noChangeArrowheads="1"/>
                  </p:cNvSpPr>
                  <p:nvPr/>
                </p:nvSpPr>
                <p:spPr bwMode="auto">
                  <a:xfrm>
                    <a:off x="2112" y="336"/>
                    <a:ext cx="3408" cy="3120"/>
                  </a:xfrm>
                  <a:prstGeom prst="rect">
                    <a:avLst/>
                  </a:prstGeom>
                  <a:noFill/>
                  <a:ln w="19050">
                    <a:solidFill>
                      <a:schemeClr val="tx1"/>
                    </a:solidFill>
                    <a:miter lim="800000"/>
                    <a:headEnd/>
                    <a:tailEnd/>
                  </a:ln>
                </p:spPr>
                <p:txBody>
                  <a:bodyPr wrap="none" anchor="ctr"/>
                  <a:lstStyle/>
                  <a:p>
                    <a:endParaRPr lang="en-US"/>
                  </a:p>
                </p:txBody>
              </p:sp>
            </p:grpSp>
            <p:sp>
              <p:nvSpPr>
                <p:cNvPr id="79906" name="Line 8"/>
                <p:cNvSpPr>
                  <a:spLocks noChangeShapeType="1"/>
                </p:cNvSpPr>
                <p:nvPr/>
              </p:nvSpPr>
              <p:spPr bwMode="auto">
                <a:xfrm>
                  <a:off x="2112" y="1104"/>
                  <a:ext cx="3408" cy="0"/>
                </a:xfrm>
                <a:prstGeom prst="line">
                  <a:avLst/>
                </a:prstGeom>
                <a:noFill/>
                <a:ln w="19050">
                  <a:solidFill>
                    <a:schemeClr val="tx1"/>
                  </a:solidFill>
                  <a:round/>
                  <a:headEnd/>
                  <a:tailEnd/>
                </a:ln>
              </p:spPr>
              <p:txBody>
                <a:bodyPr wrap="none" anchor="ctr"/>
                <a:lstStyle/>
                <a:p>
                  <a:endParaRPr lang="en-US"/>
                </a:p>
              </p:txBody>
            </p:sp>
          </p:grpSp>
          <p:sp>
            <p:nvSpPr>
              <p:cNvPr id="79903" name="Line 9"/>
              <p:cNvSpPr>
                <a:spLocks noChangeShapeType="1"/>
              </p:cNvSpPr>
              <p:nvPr/>
            </p:nvSpPr>
            <p:spPr bwMode="auto">
              <a:xfrm>
                <a:off x="288" y="1776"/>
                <a:ext cx="5232" cy="0"/>
              </a:xfrm>
              <a:prstGeom prst="line">
                <a:avLst/>
              </a:prstGeom>
              <a:noFill/>
              <a:ln w="19050">
                <a:solidFill>
                  <a:schemeClr val="tx1"/>
                </a:solidFill>
                <a:round/>
                <a:headEnd/>
                <a:tailEnd/>
              </a:ln>
            </p:spPr>
            <p:txBody>
              <a:bodyPr wrap="none" anchor="ctr"/>
              <a:lstStyle/>
              <a:p>
                <a:endParaRPr lang="en-US"/>
              </a:p>
            </p:txBody>
          </p:sp>
          <p:sp>
            <p:nvSpPr>
              <p:cNvPr id="79904" name="Line 10"/>
              <p:cNvSpPr>
                <a:spLocks noChangeShapeType="1"/>
              </p:cNvSpPr>
              <p:nvPr/>
            </p:nvSpPr>
            <p:spPr bwMode="auto">
              <a:xfrm>
                <a:off x="288" y="2592"/>
                <a:ext cx="5232" cy="0"/>
              </a:xfrm>
              <a:prstGeom prst="line">
                <a:avLst/>
              </a:prstGeom>
              <a:noFill/>
              <a:ln w="19050">
                <a:solidFill>
                  <a:schemeClr val="tx1"/>
                </a:solidFill>
                <a:round/>
                <a:headEnd/>
                <a:tailEnd/>
              </a:ln>
            </p:spPr>
            <p:txBody>
              <a:bodyPr wrap="none" anchor="ctr"/>
              <a:lstStyle/>
              <a:p>
                <a:endParaRPr lang="en-US"/>
              </a:p>
            </p:txBody>
          </p:sp>
        </p:grpSp>
        <p:sp>
          <p:nvSpPr>
            <p:cNvPr id="79899" name="Line 11"/>
            <p:cNvSpPr>
              <a:spLocks noChangeShapeType="1"/>
            </p:cNvSpPr>
            <p:nvPr/>
          </p:nvSpPr>
          <p:spPr bwMode="auto">
            <a:xfrm>
              <a:off x="2832" y="1104"/>
              <a:ext cx="0" cy="2352"/>
            </a:xfrm>
            <a:prstGeom prst="line">
              <a:avLst/>
            </a:prstGeom>
            <a:noFill/>
            <a:ln w="19050">
              <a:solidFill>
                <a:schemeClr val="tx1"/>
              </a:solidFill>
              <a:round/>
              <a:headEnd/>
              <a:tailEnd/>
            </a:ln>
          </p:spPr>
          <p:txBody>
            <a:bodyPr wrap="none" anchor="ctr"/>
            <a:lstStyle/>
            <a:p>
              <a:endParaRPr lang="en-US"/>
            </a:p>
          </p:txBody>
        </p:sp>
        <p:sp>
          <p:nvSpPr>
            <p:cNvPr id="79900" name="Line 12"/>
            <p:cNvSpPr>
              <a:spLocks noChangeShapeType="1"/>
            </p:cNvSpPr>
            <p:nvPr/>
          </p:nvSpPr>
          <p:spPr bwMode="auto">
            <a:xfrm>
              <a:off x="3552" y="1104"/>
              <a:ext cx="0" cy="2352"/>
            </a:xfrm>
            <a:prstGeom prst="line">
              <a:avLst/>
            </a:prstGeom>
            <a:noFill/>
            <a:ln w="19050">
              <a:solidFill>
                <a:schemeClr val="tx1"/>
              </a:solidFill>
              <a:round/>
              <a:headEnd/>
              <a:tailEnd/>
            </a:ln>
          </p:spPr>
          <p:txBody>
            <a:bodyPr wrap="none" anchor="ctr"/>
            <a:lstStyle/>
            <a:p>
              <a:endParaRPr lang="en-US"/>
            </a:p>
          </p:txBody>
        </p:sp>
        <p:sp>
          <p:nvSpPr>
            <p:cNvPr id="79901" name="Line 13"/>
            <p:cNvSpPr>
              <a:spLocks noChangeShapeType="1"/>
            </p:cNvSpPr>
            <p:nvPr/>
          </p:nvSpPr>
          <p:spPr bwMode="auto">
            <a:xfrm>
              <a:off x="4224" y="336"/>
              <a:ext cx="0" cy="3120"/>
            </a:xfrm>
            <a:prstGeom prst="line">
              <a:avLst/>
            </a:prstGeom>
            <a:noFill/>
            <a:ln w="19050">
              <a:solidFill>
                <a:schemeClr val="tx1"/>
              </a:solidFill>
              <a:round/>
              <a:headEnd/>
              <a:tailEnd/>
            </a:ln>
          </p:spPr>
          <p:txBody>
            <a:bodyPr wrap="none" anchor="ctr"/>
            <a:lstStyle/>
            <a:p>
              <a:endParaRPr lang="en-US"/>
            </a:p>
          </p:txBody>
        </p:sp>
      </p:grpSp>
      <p:sp>
        <p:nvSpPr>
          <p:cNvPr id="79875" name="Text Box 14"/>
          <p:cNvSpPr txBox="1">
            <a:spLocks noChangeArrowheads="1"/>
          </p:cNvSpPr>
          <p:nvPr/>
        </p:nvSpPr>
        <p:spPr bwMode="auto">
          <a:xfrm>
            <a:off x="3352800" y="1282700"/>
            <a:ext cx="2439988" cy="457200"/>
          </a:xfrm>
          <a:prstGeom prst="rect">
            <a:avLst/>
          </a:prstGeom>
          <a:noFill/>
          <a:ln w="9525">
            <a:noFill/>
            <a:miter lim="800000"/>
            <a:headEnd/>
            <a:tailEnd/>
          </a:ln>
        </p:spPr>
        <p:txBody>
          <a:bodyPr wrap="none">
            <a:spAutoFit/>
          </a:bodyPr>
          <a:lstStyle/>
          <a:p>
            <a:pPr>
              <a:spcBef>
                <a:spcPct val="0"/>
              </a:spcBef>
              <a:buFontTx/>
              <a:buNone/>
            </a:pPr>
            <a:r>
              <a:rPr lang="en-US" sz="2400" b="1">
                <a:solidFill>
                  <a:srgbClr val="333399"/>
                </a:solidFill>
              </a:rPr>
              <a:t>Adverse events</a:t>
            </a:r>
            <a:endParaRPr lang="en-US" sz="2400">
              <a:solidFill>
                <a:schemeClr val="tx1"/>
              </a:solidFill>
            </a:endParaRPr>
          </a:p>
        </p:txBody>
      </p:sp>
      <p:sp>
        <p:nvSpPr>
          <p:cNvPr id="79876" name="Text Box 15"/>
          <p:cNvSpPr txBox="1">
            <a:spLocks noChangeArrowheads="1"/>
          </p:cNvSpPr>
          <p:nvPr/>
        </p:nvSpPr>
        <p:spPr bwMode="auto">
          <a:xfrm>
            <a:off x="6940550" y="506413"/>
            <a:ext cx="1708150" cy="1187450"/>
          </a:xfrm>
          <a:prstGeom prst="rect">
            <a:avLst/>
          </a:prstGeom>
          <a:noFill/>
          <a:ln w="9525">
            <a:noFill/>
            <a:miter lim="800000"/>
            <a:headEnd/>
            <a:tailEnd/>
          </a:ln>
        </p:spPr>
        <p:txBody>
          <a:bodyPr wrap="none">
            <a:spAutoFit/>
          </a:bodyPr>
          <a:lstStyle/>
          <a:p>
            <a:pPr algn="ctr">
              <a:spcBef>
                <a:spcPct val="0"/>
              </a:spcBef>
              <a:buFontTx/>
              <a:buNone/>
            </a:pPr>
            <a:r>
              <a:rPr lang="en-US" sz="2400">
                <a:solidFill>
                  <a:srgbClr val="FF3399"/>
                </a:solidFill>
              </a:rPr>
              <a:t>Number </a:t>
            </a:r>
          </a:p>
          <a:p>
            <a:pPr algn="ctr">
              <a:spcBef>
                <a:spcPct val="0"/>
              </a:spcBef>
              <a:buFontTx/>
              <a:buNone/>
            </a:pPr>
            <a:r>
              <a:rPr lang="en-US" sz="2400">
                <a:solidFill>
                  <a:srgbClr val="FF3399"/>
                </a:solidFill>
              </a:rPr>
              <a:t>needed to</a:t>
            </a:r>
          </a:p>
          <a:p>
            <a:pPr algn="ctr">
              <a:spcBef>
                <a:spcPct val="0"/>
              </a:spcBef>
              <a:buFontTx/>
              <a:buNone/>
            </a:pPr>
            <a:r>
              <a:rPr lang="en-US" sz="2400">
                <a:solidFill>
                  <a:srgbClr val="FF3399"/>
                </a:solidFill>
              </a:rPr>
              <a:t>treat </a:t>
            </a:r>
            <a:r>
              <a:rPr lang="en-US" sz="2400" b="1">
                <a:solidFill>
                  <a:srgbClr val="FF3399"/>
                </a:solidFill>
              </a:rPr>
              <a:t>(NNT)</a:t>
            </a:r>
            <a:endParaRPr lang="en-US" sz="2400" b="1">
              <a:solidFill>
                <a:schemeClr val="tx1"/>
              </a:solidFill>
            </a:endParaRPr>
          </a:p>
        </p:txBody>
      </p:sp>
      <p:sp>
        <p:nvSpPr>
          <p:cNvPr id="79877" name="Text Box 16"/>
          <p:cNvSpPr txBox="1">
            <a:spLocks noChangeArrowheads="1"/>
          </p:cNvSpPr>
          <p:nvPr/>
        </p:nvSpPr>
        <p:spPr bwMode="auto">
          <a:xfrm>
            <a:off x="3360738" y="1976438"/>
            <a:ext cx="1158875" cy="762000"/>
          </a:xfrm>
          <a:prstGeom prst="rect">
            <a:avLst/>
          </a:prstGeom>
          <a:noFill/>
          <a:ln w="9525">
            <a:noFill/>
            <a:miter lim="800000"/>
            <a:headEnd/>
            <a:tailEnd/>
          </a:ln>
        </p:spPr>
        <p:txBody>
          <a:bodyPr wrap="none">
            <a:spAutoFit/>
          </a:bodyPr>
          <a:lstStyle/>
          <a:p>
            <a:pPr algn="ctr">
              <a:spcBef>
                <a:spcPct val="0"/>
              </a:spcBef>
              <a:buFontTx/>
              <a:buNone/>
            </a:pPr>
            <a:r>
              <a:rPr lang="en-US" sz="2000" b="1">
                <a:solidFill>
                  <a:srgbClr val="008080"/>
                </a:solidFill>
              </a:rPr>
              <a:t>Placebo</a:t>
            </a:r>
          </a:p>
          <a:p>
            <a:pPr algn="ctr">
              <a:spcBef>
                <a:spcPct val="0"/>
              </a:spcBef>
              <a:buFontTx/>
              <a:buNone/>
            </a:pPr>
            <a:r>
              <a:rPr lang="en-US" sz="2400" b="1">
                <a:solidFill>
                  <a:srgbClr val="008080"/>
                </a:solidFill>
              </a:rPr>
              <a:t>P</a:t>
            </a:r>
            <a:endParaRPr lang="en-US" sz="2400">
              <a:solidFill>
                <a:schemeClr val="tx1"/>
              </a:solidFill>
            </a:endParaRPr>
          </a:p>
        </p:txBody>
      </p:sp>
      <p:sp>
        <p:nvSpPr>
          <p:cNvPr id="79878" name="Text Box 17"/>
          <p:cNvSpPr txBox="1">
            <a:spLocks noChangeArrowheads="1"/>
          </p:cNvSpPr>
          <p:nvPr/>
        </p:nvSpPr>
        <p:spPr bwMode="auto">
          <a:xfrm>
            <a:off x="4630738" y="1976438"/>
            <a:ext cx="946150" cy="762000"/>
          </a:xfrm>
          <a:prstGeom prst="rect">
            <a:avLst/>
          </a:prstGeom>
          <a:noFill/>
          <a:ln w="9525">
            <a:noFill/>
            <a:miter lim="800000"/>
            <a:headEnd/>
            <a:tailEnd/>
          </a:ln>
        </p:spPr>
        <p:txBody>
          <a:bodyPr wrap="none">
            <a:spAutoFit/>
          </a:bodyPr>
          <a:lstStyle/>
          <a:p>
            <a:pPr algn="ctr">
              <a:spcBef>
                <a:spcPct val="0"/>
              </a:spcBef>
              <a:buFontTx/>
              <a:buNone/>
            </a:pPr>
            <a:r>
              <a:rPr lang="en-US" sz="2000" b="1">
                <a:solidFill>
                  <a:srgbClr val="FF3399"/>
                </a:solidFill>
              </a:rPr>
              <a:t>Active</a:t>
            </a:r>
          </a:p>
          <a:p>
            <a:pPr algn="ctr">
              <a:spcBef>
                <a:spcPct val="0"/>
              </a:spcBef>
              <a:buFontTx/>
              <a:buNone/>
            </a:pPr>
            <a:r>
              <a:rPr lang="en-US" sz="2400" b="1">
                <a:solidFill>
                  <a:srgbClr val="FF3399"/>
                </a:solidFill>
              </a:rPr>
              <a:t>A</a:t>
            </a:r>
            <a:endParaRPr lang="en-US" sz="2400">
              <a:solidFill>
                <a:schemeClr val="tx1"/>
              </a:solidFill>
            </a:endParaRPr>
          </a:p>
        </p:txBody>
      </p:sp>
      <p:sp>
        <p:nvSpPr>
          <p:cNvPr id="79879" name="Text Box 18"/>
          <p:cNvSpPr txBox="1">
            <a:spLocks noChangeArrowheads="1"/>
          </p:cNvSpPr>
          <p:nvPr/>
        </p:nvSpPr>
        <p:spPr bwMode="auto">
          <a:xfrm>
            <a:off x="5775325" y="1905000"/>
            <a:ext cx="708025" cy="48895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RD</a:t>
            </a:r>
            <a:r>
              <a:rPr lang="en-US" sz="2600">
                <a:solidFill>
                  <a:schemeClr val="tx1"/>
                </a:solidFill>
                <a:latin typeface="Times New Roman" pitchFamily="18" charset="0"/>
              </a:rPr>
              <a:t> </a:t>
            </a:r>
          </a:p>
        </p:txBody>
      </p:sp>
      <p:grpSp>
        <p:nvGrpSpPr>
          <p:cNvPr id="6" name="Group 19"/>
          <p:cNvGrpSpPr>
            <a:grpSpLocks/>
          </p:cNvGrpSpPr>
          <p:nvPr/>
        </p:nvGrpSpPr>
        <p:grpSpPr bwMode="auto">
          <a:xfrm>
            <a:off x="6718300" y="1905000"/>
            <a:ext cx="1903413" cy="854075"/>
            <a:chOff x="4358" y="1162"/>
            <a:chExt cx="1199" cy="538"/>
          </a:xfrm>
        </p:grpSpPr>
        <p:sp>
          <p:nvSpPr>
            <p:cNvPr id="79896" name="Text Box 20"/>
            <p:cNvSpPr txBox="1">
              <a:spLocks noChangeArrowheads="1"/>
            </p:cNvSpPr>
            <p:nvPr/>
          </p:nvSpPr>
          <p:spPr bwMode="auto">
            <a:xfrm>
              <a:off x="4358" y="1162"/>
              <a:ext cx="538" cy="538"/>
            </a:xfrm>
            <a:prstGeom prst="rect">
              <a:avLst/>
            </a:prstGeom>
            <a:noFill/>
            <a:ln w="9525">
              <a:noFill/>
              <a:miter lim="800000"/>
              <a:headEnd/>
              <a:tailEnd/>
            </a:ln>
          </p:spPr>
          <p:txBody>
            <a:bodyPr wrap="none">
              <a:spAutoFit/>
            </a:bodyPr>
            <a:lstStyle/>
            <a:p>
              <a:pPr>
                <a:spcBef>
                  <a:spcPct val="0"/>
                </a:spcBef>
                <a:buFontTx/>
                <a:buNone/>
              </a:pPr>
              <a:r>
                <a:rPr lang="en-US" sz="2600" u="sng">
                  <a:solidFill>
                    <a:schemeClr val="tx1"/>
                  </a:solidFill>
                  <a:latin typeface="Times New Roman" pitchFamily="18" charset="0"/>
                </a:rPr>
                <a:t>   </a:t>
              </a:r>
              <a:r>
                <a:rPr lang="en-US" sz="2400" u="sng">
                  <a:solidFill>
                    <a:schemeClr val="tx1"/>
                  </a:solidFill>
                </a:rPr>
                <a:t>1   </a:t>
              </a:r>
            </a:p>
            <a:p>
              <a:pPr>
                <a:spcBef>
                  <a:spcPct val="0"/>
                </a:spcBef>
                <a:buFontTx/>
                <a:buNone/>
              </a:pPr>
              <a:r>
                <a:rPr lang="en-US" sz="2400">
                  <a:solidFill>
                    <a:schemeClr val="tx1"/>
                  </a:solidFill>
                </a:rPr>
                <a:t>RD</a:t>
              </a:r>
            </a:p>
          </p:txBody>
        </p:sp>
        <p:sp>
          <p:nvSpPr>
            <p:cNvPr id="79897" name="Text Box 21"/>
            <p:cNvSpPr txBox="1">
              <a:spLocks noChangeArrowheads="1"/>
            </p:cNvSpPr>
            <p:nvPr/>
          </p:nvSpPr>
          <p:spPr bwMode="auto">
            <a:xfrm>
              <a:off x="4886" y="1258"/>
              <a:ext cx="671" cy="308"/>
            </a:xfrm>
            <a:prstGeom prst="rect">
              <a:avLst/>
            </a:prstGeom>
            <a:noFill/>
            <a:ln w="9525">
              <a:noFill/>
              <a:miter lim="800000"/>
              <a:headEnd/>
              <a:tailEnd/>
            </a:ln>
          </p:spPr>
          <p:txBody>
            <a:bodyPr wrap="none">
              <a:spAutoFit/>
            </a:bodyPr>
            <a:lstStyle/>
            <a:p>
              <a:pPr>
                <a:spcBef>
                  <a:spcPct val="0"/>
                </a:spcBef>
                <a:buFontTx/>
                <a:buNone/>
              </a:pPr>
              <a:r>
                <a:rPr lang="en-US" sz="2400" b="1">
                  <a:solidFill>
                    <a:schemeClr val="tx1"/>
                  </a:solidFill>
                  <a:latin typeface="Times New Roman" pitchFamily="18" charset="0"/>
                </a:rPr>
                <a:t>=</a:t>
              </a:r>
              <a:r>
                <a:rPr lang="en-US" sz="2600" b="1">
                  <a:solidFill>
                    <a:schemeClr val="tx1"/>
                  </a:solidFill>
                  <a:latin typeface="Times New Roman" pitchFamily="18" charset="0"/>
                </a:rPr>
                <a:t> </a:t>
              </a:r>
              <a:r>
                <a:rPr lang="en-US" sz="2400" b="1">
                  <a:solidFill>
                    <a:srgbClr val="FF3399"/>
                  </a:solidFill>
                </a:rPr>
                <a:t>NNT</a:t>
              </a:r>
              <a:endParaRPr lang="en-US" sz="2400" b="1">
                <a:solidFill>
                  <a:schemeClr val="tx1"/>
                </a:solidFill>
              </a:endParaRPr>
            </a:p>
          </p:txBody>
        </p:sp>
      </p:grpSp>
      <p:sp>
        <p:nvSpPr>
          <p:cNvPr id="79881" name="Text Box 22"/>
          <p:cNvSpPr txBox="1">
            <a:spLocks noChangeArrowheads="1"/>
          </p:cNvSpPr>
          <p:nvPr/>
        </p:nvSpPr>
        <p:spPr bwMode="auto">
          <a:xfrm>
            <a:off x="609600" y="2935288"/>
            <a:ext cx="2212975" cy="396875"/>
          </a:xfrm>
          <a:prstGeom prst="rect">
            <a:avLst/>
          </a:prstGeom>
          <a:noFill/>
          <a:ln w="9525">
            <a:noFill/>
            <a:miter lim="800000"/>
            <a:headEnd/>
            <a:tailEnd/>
          </a:ln>
        </p:spPr>
        <p:txBody>
          <a:bodyPr wrap="none">
            <a:spAutoFit/>
          </a:bodyPr>
          <a:lstStyle/>
          <a:p>
            <a:pPr>
              <a:spcBef>
                <a:spcPct val="0"/>
              </a:spcBef>
              <a:buFontTx/>
              <a:buNone/>
            </a:pPr>
            <a:r>
              <a:rPr lang="en-US" sz="2000" b="1" i="1">
                <a:solidFill>
                  <a:schemeClr val="tx1"/>
                </a:solidFill>
              </a:rPr>
              <a:t>Drug 1 - for 4 yrs</a:t>
            </a:r>
            <a:endParaRPr lang="en-US" sz="2000" i="1">
              <a:solidFill>
                <a:schemeClr val="tx1"/>
              </a:solidFill>
            </a:endParaRPr>
          </a:p>
        </p:txBody>
      </p:sp>
      <p:sp>
        <p:nvSpPr>
          <p:cNvPr id="79882" name="Text Box 23"/>
          <p:cNvSpPr txBox="1">
            <a:spLocks noChangeArrowheads="1"/>
          </p:cNvSpPr>
          <p:nvPr/>
        </p:nvSpPr>
        <p:spPr bwMode="auto">
          <a:xfrm>
            <a:off x="609600" y="4230688"/>
            <a:ext cx="2143125" cy="396875"/>
          </a:xfrm>
          <a:prstGeom prst="rect">
            <a:avLst/>
          </a:prstGeom>
          <a:noFill/>
          <a:ln w="9525">
            <a:noFill/>
            <a:miter lim="800000"/>
            <a:headEnd/>
            <a:tailEnd/>
          </a:ln>
        </p:spPr>
        <p:txBody>
          <a:bodyPr wrap="none">
            <a:spAutoFit/>
          </a:bodyPr>
          <a:lstStyle/>
          <a:p>
            <a:pPr>
              <a:spcBef>
                <a:spcPct val="0"/>
              </a:spcBef>
              <a:buFontTx/>
              <a:buNone/>
            </a:pPr>
            <a:r>
              <a:rPr lang="en-US" sz="2000" b="1" i="1">
                <a:solidFill>
                  <a:schemeClr val="tx1"/>
                </a:solidFill>
              </a:rPr>
              <a:t>Drug 2- for 4 yrs</a:t>
            </a:r>
            <a:endParaRPr lang="en-US" sz="2000" i="1">
              <a:solidFill>
                <a:schemeClr val="tx1"/>
              </a:solidFill>
            </a:endParaRPr>
          </a:p>
        </p:txBody>
      </p:sp>
      <p:sp>
        <p:nvSpPr>
          <p:cNvPr id="79883" name="Text Box 24"/>
          <p:cNvSpPr txBox="1">
            <a:spLocks noChangeArrowheads="1"/>
          </p:cNvSpPr>
          <p:nvPr/>
        </p:nvSpPr>
        <p:spPr bwMode="auto">
          <a:xfrm>
            <a:off x="3581400" y="3213100"/>
            <a:ext cx="600075" cy="457200"/>
          </a:xfrm>
          <a:prstGeom prst="rect">
            <a:avLst/>
          </a:prstGeom>
          <a:solidFill>
            <a:srgbClr val="FFFF00"/>
          </a:solidFill>
          <a:ln w="9525">
            <a:noFill/>
            <a:miter lim="800000"/>
            <a:headEnd/>
            <a:tailEnd/>
          </a:ln>
        </p:spPr>
        <p:txBody>
          <a:bodyPr wrap="none">
            <a:spAutoFit/>
          </a:bodyPr>
          <a:lstStyle/>
          <a:p>
            <a:pPr>
              <a:spcBef>
                <a:spcPct val="0"/>
              </a:spcBef>
              <a:buFontTx/>
              <a:buNone/>
            </a:pPr>
            <a:r>
              <a:rPr lang="en-US" sz="2400" dirty="0">
                <a:solidFill>
                  <a:schemeClr val="tx1"/>
                </a:solidFill>
                <a:latin typeface="Times New Roman" pitchFamily="18" charset="0"/>
              </a:rPr>
              <a:t>.</a:t>
            </a:r>
            <a:r>
              <a:rPr lang="en-US" sz="2400" dirty="0">
                <a:solidFill>
                  <a:schemeClr val="tx1"/>
                </a:solidFill>
              </a:rPr>
              <a:t>40</a:t>
            </a:r>
          </a:p>
        </p:txBody>
      </p:sp>
      <p:sp>
        <p:nvSpPr>
          <p:cNvPr id="79884" name="Text Box 25"/>
          <p:cNvSpPr txBox="1">
            <a:spLocks noChangeArrowheads="1"/>
          </p:cNvSpPr>
          <p:nvPr/>
        </p:nvSpPr>
        <p:spPr bwMode="auto">
          <a:xfrm>
            <a:off x="3581400" y="4597400"/>
            <a:ext cx="600075" cy="457200"/>
          </a:xfrm>
          <a:prstGeom prst="rect">
            <a:avLst/>
          </a:prstGeom>
          <a:solidFill>
            <a:srgbClr val="FF9999"/>
          </a:solidFill>
          <a:ln w="9525">
            <a:noFill/>
            <a:miter lim="800000"/>
            <a:headEnd/>
            <a:tailEnd/>
          </a:ln>
        </p:spPr>
        <p:txBody>
          <a:bodyPr wrap="none">
            <a:spAutoFit/>
          </a:bodyPr>
          <a:lstStyle/>
          <a:p>
            <a:pPr>
              <a:spcBef>
                <a:spcPct val="0"/>
              </a:spcBef>
              <a:buFontTx/>
              <a:buNone/>
            </a:pPr>
            <a:r>
              <a:rPr lang="en-US" sz="2400" dirty="0">
                <a:solidFill>
                  <a:schemeClr val="tx1"/>
                </a:solidFill>
                <a:latin typeface="Times New Roman" pitchFamily="18" charset="0"/>
              </a:rPr>
              <a:t>.</a:t>
            </a:r>
            <a:r>
              <a:rPr lang="en-US" sz="2400" dirty="0">
                <a:solidFill>
                  <a:schemeClr val="tx1"/>
                </a:solidFill>
              </a:rPr>
              <a:t>20</a:t>
            </a:r>
          </a:p>
        </p:txBody>
      </p:sp>
      <p:sp>
        <p:nvSpPr>
          <p:cNvPr id="79885" name="Text Box 26"/>
          <p:cNvSpPr txBox="1">
            <a:spLocks noChangeArrowheads="1"/>
          </p:cNvSpPr>
          <p:nvPr/>
        </p:nvSpPr>
        <p:spPr bwMode="auto">
          <a:xfrm>
            <a:off x="4737100" y="3224213"/>
            <a:ext cx="608013"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.30</a:t>
            </a:r>
          </a:p>
        </p:txBody>
      </p:sp>
      <p:sp>
        <p:nvSpPr>
          <p:cNvPr id="79886" name="Text Box 27"/>
          <p:cNvSpPr txBox="1">
            <a:spLocks noChangeArrowheads="1"/>
          </p:cNvSpPr>
          <p:nvPr/>
        </p:nvSpPr>
        <p:spPr bwMode="auto">
          <a:xfrm>
            <a:off x="4724400" y="4595813"/>
            <a:ext cx="608013"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.15</a:t>
            </a:r>
          </a:p>
        </p:txBody>
      </p:sp>
      <p:sp>
        <p:nvSpPr>
          <p:cNvPr id="79887" name="Text Box 28"/>
          <p:cNvSpPr txBox="1">
            <a:spLocks noChangeArrowheads="1"/>
          </p:cNvSpPr>
          <p:nvPr/>
        </p:nvSpPr>
        <p:spPr bwMode="auto">
          <a:xfrm>
            <a:off x="5867400" y="3224213"/>
            <a:ext cx="608013"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.10</a:t>
            </a:r>
          </a:p>
        </p:txBody>
      </p:sp>
      <p:sp>
        <p:nvSpPr>
          <p:cNvPr id="79888" name="Text Box 29"/>
          <p:cNvSpPr txBox="1">
            <a:spLocks noChangeArrowheads="1"/>
          </p:cNvSpPr>
          <p:nvPr/>
        </p:nvSpPr>
        <p:spPr bwMode="auto">
          <a:xfrm>
            <a:off x="5867400" y="4564063"/>
            <a:ext cx="608013" cy="457200"/>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.05</a:t>
            </a:r>
          </a:p>
        </p:txBody>
      </p:sp>
      <p:grpSp>
        <p:nvGrpSpPr>
          <p:cNvPr id="7" name="Group 30"/>
          <p:cNvGrpSpPr>
            <a:grpSpLocks/>
          </p:cNvGrpSpPr>
          <p:nvPr/>
        </p:nvGrpSpPr>
        <p:grpSpPr bwMode="auto">
          <a:xfrm>
            <a:off x="6989763" y="3000375"/>
            <a:ext cx="1471612" cy="854075"/>
            <a:chOff x="4358" y="1882"/>
            <a:chExt cx="927" cy="538"/>
          </a:xfrm>
        </p:grpSpPr>
        <p:sp>
          <p:nvSpPr>
            <p:cNvPr id="79894" name="Text Box 31"/>
            <p:cNvSpPr txBox="1">
              <a:spLocks noChangeArrowheads="1"/>
            </p:cNvSpPr>
            <p:nvPr/>
          </p:nvSpPr>
          <p:spPr bwMode="auto">
            <a:xfrm>
              <a:off x="4358" y="1882"/>
              <a:ext cx="433" cy="538"/>
            </a:xfrm>
            <a:prstGeom prst="rect">
              <a:avLst/>
            </a:prstGeom>
            <a:noFill/>
            <a:ln w="9525">
              <a:noFill/>
              <a:miter lim="800000"/>
              <a:headEnd/>
              <a:tailEnd/>
            </a:ln>
          </p:spPr>
          <p:txBody>
            <a:bodyPr wrap="none">
              <a:spAutoFit/>
            </a:bodyPr>
            <a:lstStyle/>
            <a:p>
              <a:pPr>
                <a:spcBef>
                  <a:spcPct val="0"/>
                </a:spcBef>
                <a:buFontTx/>
                <a:buNone/>
              </a:pPr>
              <a:r>
                <a:rPr lang="en-US" sz="2600" u="sng">
                  <a:solidFill>
                    <a:schemeClr val="tx1"/>
                  </a:solidFill>
                  <a:latin typeface="Times New Roman" pitchFamily="18" charset="0"/>
                </a:rPr>
                <a:t>  </a:t>
              </a:r>
              <a:r>
                <a:rPr lang="en-US" sz="2400" u="sng">
                  <a:solidFill>
                    <a:schemeClr val="tx1"/>
                  </a:solidFill>
                </a:rPr>
                <a:t>1  </a:t>
              </a:r>
            </a:p>
            <a:p>
              <a:pPr>
                <a:spcBef>
                  <a:spcPct val="0"/>
                </a:spcBef>
                <a:buFontTx/>
                <a:buNone/>
              </a:pPr>
              <a:r>
                <a:rPr lang="en-US" sz="2400">
                  <a:solidFill>
                    <a:schemeClr val="tx1"/>
                  </a:solidFill>
                </a:rPr>
                <a:t>.10</a:t>
              </a:r>
            </a:p>
          </p:txBody>
        </p:sp>
        <p:sp>
          <p:nvSpPr>
            <p:cNvPr id="79895" name="Text Box 32"/>
            <p:cNvSpPr txBox="1">
              <a:spLocks noChangeArrowheads="1"/>
            </p:cNvSpPr>
            <p:nvPr/>
          </p:nvSpPr>
          <p:spPr bwMode="auto">
            <a:xfrm>
              <a:off x="4790" y="1983"/>
              <a:ext cx="495"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 10</a:t>
              </a:r>
            </a:p>
          </p:txBody>
        </p:sp>
      </p:grpSp>
      <p:grpSp>
        <p:nvGrpSpPr>
          <p:cNvPr id="8" name="Group 33"/>
          <p:cNvGrpSpPr>
            <a:grpSpLocks/>
          </p:cNvGrpSpPr>
          <p:nvPr/>
        </p:nvGrpSpPr>
        <p:grpSpPr bwMode="auto">
          <a:xfrm>
            <a:off x="6989763" y="4371975"/>
            <a:ext cx="1471612" cy="854075"/>
            <a:chOff x="4358" y="1882"/>
            <a:chExt cx="927" cy="538"/>
          </a:xfrm>
        </p:grpSpPr>
        <p:sp>
          <p:nvSpPr>
            <p:cNvPr id="79892" name="Text Box 34"/>
            <p:cNvSpPr txBox="1">
              <a:spLocks noChangeArrowheads="1"/>
            </p:cNvSpPr>
            <p:nvPr/>
          </p:nvSpPr>
          <p:spPr bwMode="auto">
            <a:xfrm>
              <a:off x="4358" y="1882"/>
              <a:ext cx="433" cy="538"/>
            </a:xfrm>
            <a:prstGeom prst="rect">
              <a:avLst/>
            </a:prstGeom>
            <a:noFill/>
            <a:ln w="9525">
              <a:noFill/>
              <a:miter lim="800000"/>
              <a:headEnd/>
              <a:tailEnd/>
            </a:ln>
          </p:spPr>
          <p:txBody>
            <a:bodyPr wrap="none">
              <a:spAutoFit/>
            </a:bodyPr>
            <a:lstStyle/>
            <a:p>
              <a:pPr>
                <a:spcBef>
                  <a:spcPct val="0"/>
                </a:spcBef>
                <a:buFontTx/>
                <a:buNone/>
              </a:pPr>
              <a:r>
                <a:rPr lang="en-US" sz="2600" u="sng">
                  <a:solidFill>
                    <a:schemeClr val="tx1"/>
                  </a:solidFill>
                  <a:latin typeface="Times New Roman" pitchFamily="18" charset="0"/>
                </a:rPr>
                <a:t>  </a:t>
              </a:r>
              <a:r>
                <a:rPr lang="en-US" sz="2400" u="sng">
                  <a:solidFill>
                    <a:schemeClr val="tx1"/>
                  </a:solidFill>
                </a:rPr>
                <a:t>1  </a:t>
              </a:r>
            </a:p>
            <a:p>
              <a:pPr>
                <a:spcBef>
                  <a:spcPct val="0"/>
                </a:spcBef>
                <a:buFontTx/>
                <a:buNone/>
              </a:pPr>
              <a:r>
                <a:rPr lang="en-US" sz="2400">
                  <a:solidFill>
                    <a:schemeClr val="tx1"/>
                  </a:solidFill>
                </a:rPr>
                <a:t>.05</a:t>
              </a:r>
            </a:p>
          </p:txBody>
        </p:sp>
        <p:sp>
          <p:nvSpPr>
            <p:cNvPr id="79893" name="Text Box 35"/>
            <p:cNvSpPr txBox="1">
              <a:spLocks noChangeArrowheads="1"/>
            </p:cNvSpPr>
            <p:nvPr/>
          </p:nvSpPr>
          <p:spPr bwMode="auto">
            <a:xfrm>
              <a:off x="4790" y="1983"/>
              <a:ext cx="495"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rPr>
                <a:t>= 20</a:t>
              </a:r>
            </a:p>
          </p:txBody>
        </p:sp>
      </p:grpSp>
      <p:sp>
        <p:nvSpPr>
          <p:cNvPr id="79891" name="Text Box 36"/>
          <p:cNvSpPr txBox="1">
            <a:spLocks noChangeArrowheads="1"/>
          </p:cNvSpPr>
          <p:nvPr/>
        </p:nvSpPr>
        <p:spPr bwMode="auto">
          <a:xfrm>
            <a:off x="212725" y="12700"/>
            <a:ext cx="5448300" cy="519113"/>
          </a:xfrm>
          <a:prstGeom prst="rect">
            <a:avLst/>
          </a:prstGeom>
          <a:noFill/>
          <a:ln w="9525">
            <a:noFill/>
            <a:miter lim="800000"/>
            <a:headEnd/>
            <a:tailEnd/>
          </a:ln>
        </p:spPr>
        <p:txBody>
          <a:bodyPr wrap="none">
            <a:spAutoFit/>
          </a:bodyPr>
          <a:lstStyle/>
          <a:p>
            <a:pPr>
              <a:spcBef>
                <a:spcPct val="0"/>
              </a:spcBef>
              <a:buFontTx/>
              <a:buNone/>
            </a:pPr>
            <a:r>
              <a:rPr lang="en-US" sz="2800" b="1"/>
              <a:t>Numbers needed to treat (NNT)</a:t>
            </a:r>
            <a:endParaRPr lang="en-US" sz="2000" b="1"/>
          </a:p>
        </p:txBody>
      </p:sp>
      <p:sp>
        <p:nvSpPr>
          <p:cNvPr id="37" name="Text Box 24"/>
          <p:cNvSpPr txBox="1">
            <a:spLocks noChangeArrowheads="1"/>
          </p:cNvSpPr>
          <p:nvPr/>
        </p:nvSpPr>
        <p:spPr bwMode="auto">
          <a:xfrm>
            <a:off x="515540" y="5636096"/>
            <a:ext cx="4675931" cy="369332"/>
          </a:xfrm>
          <a:prstGeom prst="rect">
            <a:avLst/>
          </a:prstGeom>
          <a:solidFill>
            <a:srgbClr val="FFFF00"/>
          </a:solidFill>
          <a:ln w="9525">
            <a:noFill/>
            <a:miter lim="800000"/>
            <a:headEnd/>
            <a:tailEnd/>
          </a:ln>
        </p:spPr>
        <p:txBody>
          <a:bodyPr wrap="square">
            <a:spAutoFit/>
          </a:bodyPr>
          <a:lstStyle/>
          <a:p>
            <a:pPr>
              <a:spcBef>
                <a:spcPct val="0"/>
              </a:spcBef>
              <a:buFontTx/>
              <a:buNone/>
            </a:pPr>
            <a:r>
              <a:rPr lang="en-US" sz="1800" dirty="0">
                <a:solidFill>
                  <a:schemeClr val="tx1"/>
                </a:solidFill>
                <a:latin typeface="Times New Roman" pitchFamily="18" charset="0"/>
              </a:rPr>
              <a:t>.</a:t>
            </a:r>
            <a:r>
              <a:rPr lang="en-US" sz="1800" dirty="0" smtClean="0">
                <a:solidFill>
                  <a:schemeClr val="tx1"/>
                </a:solidFill>
              </a:rPr>
              <a:t>40 = 4 out of 10 gets the disease/outcome</a:t>
            </a:r>
            <a:endParaRPr lang="en-US" sz="1800" dirty="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40" name="Text Box 24"/>
          <p:cNvSpPr txBox="1">
            <a:spLocks noChangeArrowheads="1"/>
          </p:cNvSpPr>
          <p:nvPr/>
        </p:nvSpPr>
        <p:spPr bwMode="auto">
          <a:xfrm>
            <a:off x="531222" y="6021288"/>
            <a:ext cx="4660250" cy="369332"/>
          </a:xfrm>
          <a:prstGeom prst="rect">
            <a:avLst/>
          </a:prstGeom>
          <a:solidFill>
            <a:srgbClr val="FF9999"/>
          </a:solidFill>
          <a:ln w="9525">
            <a:noFill/>
            <a:miter lim="800000"/>
            <a:headEnd/>
            <a:tailEnd/>
          </a:ln>
        </p:spPr>
        <p:txBody>
          <a:bodyPr wrap="none">
            <a:spAutoFit/>
          </a:bodyPr>
          <a:lstStyle/>
          <a:p>
            <a:pPr>
              <a:spcBef>
                <a:spcPct val="0"/>
              </a:spcBef>
              <a:buFontTx/>
              <a:buNone/>
            </a:pPr>
            <a:r>
              <a:rPr lang="en-US" sz="1800" dirty="0" smtClean="0">
                <a:solidFill>
                  <a:schemeClr val="tx1"/>
                </a:solidFill>
                <a:latin typeface="Times New Roman" pitchFamily="18" charset="0"/>
              </a:rPr>
              <a:t>.</a:t>
            </a:r>
            <a:r>
              <a:rPr lang="en-US" sz="1800" dirty="0" smtClean="0">
                <a:solidFill>
                  <a:schemeClr val="tx1"/>
                </a:solidFill>
                <a:latin typeface="Arial" panose="020B0604020202020204" pitchFamily="34" charset="0"/>
                <a:cs typeface="Arial" panose="020B0604020202020204" pitchFamily="34" charset="0"/>
              </a:rPr>
              <a:t>2</a:t>
            </a:r>
            <a:r>
              <a:rPr lang="en-US" sz="1800" dirty="0" smtClean="0">
                <a:solidFill>
                  <a:schemeClr val="tx1"/>
                </a:solidFill>
              </a:rPr>
              <a:t>0 </a:t>
            </a:r>
            <a:r>
              <a:rPr lang="en-US" sz="1800" dirty="0" smtClean="0">
                <a:solidFill>
                  <a:schemeClr val="tx1"/>
                </a:solidFill>
              </a:rPr>
              <a:t>= </a:t>
            </a:r>
            <a:r>
              <a:rPr lang="en-US" sz="1800" dirty="0" smtClean="0">
                <a:solidFill>
                  <a:schemeClr val="tx1"/>
                </a:solidFill>
              </a:rPr>
              <a:t>2 </a:t>
            </a:r>
            <a:r>
              <a:rPr lang="en-US" sz="1800" dirty="0" smtClean="0">
                <a:solidFill>
                  <a:schemeClr val="tx1"/>
                </a:solidFill>
              </a:rPr>
              <a:t>out of 10 gets the disease/outcome</a:t>
            </a:r>
            <a:endParaRPr lang="en-US"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1" fill="hold"/>
                                        <p:tgtEl>
                                          <p:spTgt spid="2"/>
                                        </p:tgtEl>
                                      </p:cBhvr>
                                    </p:cmd>
                                  </p:childTnLst>
                                </p:cTn>
                              </p:par>
                              <p:par>
                                <p:cTn id="7" presetID="10"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nodeType="withEffect">
                                  <p:stCondLst>
                                    <p:cond delay="12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nodeType="withEffect">
                                  <p:stCondLst>
                                    <p:cond delay="36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9394" name="Text Box 2"/>
          <p:cNvSpPr txBox="1">
            <a:spLocks noChangeArrowheads="1"/>
          </p:cNvSpPr>
          <p:nvPr/>
        </p:nvSpPr>
        <p:spPr bwMode="auto">
          <a:xfrm>
            <a:off x="1431925" y="782638"/>
            <a:ext cx="6253163" cy="579437"/>
          </a:xfrm>
          <a:prstGeom prst="rect">
            <a:avLst/>
          </a:prstGeom>
          <a:noFill/>
          <a:ln w="9525">
            <a:noFill/>
            <a:miter lim="800000"/>
            <a:headEnd/>
            <a:tailEnd/>
          </a:ln>
          <a:effectLst/>
        </p:spPr>
        <p:txBody>
          <a:bodyPr wrap="none">
            <a:spAutoFit/>
          </a:bodyPr>
          <a:lstStyle/>
          <a:p>
            <a:pPr>
              <a:spcBef>
                <a:spcPct val="0"/>
              </a:spcBef>
              <a:buFontTx/>
              <a:buNone/>
              <a:defRPr/>
            </a:pPr>
            <a:r>
              <a:rPr lang="en-US" sz="3200">
                <a:effectLst>
                  <a:outerShdw blurRad="38100" dist="38100" dir="2700000" algn="tl">
                    <a:srgbClr val="C0C0C0"/>
                  </a:outerShdw>
                </a:effectLst>
              </a:rPr>
              <a:t>British Medical Research Council:</a:t>
            </a:r>
          </a:p>
        </p:txBody>
      </p:sp>
      <p:sp>
        <p:nvSpPr>
          <p:cNvPr id="80899" name="Text Box 3"/>
          <p:cNvSpPr txBox="1">
            <a:spLocks noChangeArrowheads="1"/>
          </p:cNvSpPr>
          <p:nvPr/>
        </p:nvSpPr>
        <p:spPr bwMode="auto">
          <a:xfrm>
            <a:off x="2346325" y="1570038"/>
            <a:ext cx="4738688" cy="1800225"/>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Need to treat </a:t>
            </a:r>
            <a:r>
              <a:rPr lang="en-US" sz="2800" u="sng">
                <a:solidFill>
                  <a:schemeClr val="tx1"/>
                </a:solidFill>
              </a:rPr>
              <a:t>17</a:t>
            </a:r>
            <a:r>
              <a:rPr lang="en-US" sz="2800">
                <a:solidFill>
                  <a:schemeClr val="tx1"/>
                </a:solidFill>
              </a:rPr>
              <a:t> patients for</a:t>
            </a:r>
          </a:p>
          <a:p>
            <a:pPr>
              <a:spcBef>
                <a:spcPct val="0"/>
              </a:spcBef>
              <a:buFontTx/>
              <a:buNone/>
            </a:pPr>
            <a:r>
              <a:rPr lang="en-US" sz="2800">
                <a:solidFill>
                  <a:schemeClr val="tx1"/>
                </a:solidFill>
              </a:rPr>
              <a:t>hypertension for 3 years to </a:t>
            </a:r>
          </a:p>
          <a:p>
            <a:pPr>
              <a:spcBef>
                <a:spcPct val="0"/>
              </a:spcBef>
              <a:buFontTx/>
              <a:buNone/>
            </a:pPr>
            <a:r>
              <a:rPr lang="en-US" sz="2800">
                <a:solidFill>
                  <a:schemeClr val="tx1"/>
                </a:solidFill>
              </a:rPr>
              <a:t>prevent one death, stroke, or</a:t>
            </a:r>
          </a:p>
          <a:p>
            <a:pPr>
              <a:spcBef>
                <a:spcPct val="0"/>
              </a:spcBef>
              <a:buFontTx/>
              <a:buNone/>
            </a:pPr>
            <a:r>
              <a:rPr lang="en-US" sz="2800">
                <a:solidFill>
                  <a:schemeClr val="tx1"/>
                </a:solidFill>
              </a:rPr>
              <a:t>other major complication</a:t>
            </a:r>
          </a:p>
        </p:txBody>
      </p:sp>
      <p:sp>
        <p:nvSpPr>
          <p:cNvPr id="80900" name="Text Box 4"/>
          <p:cNvSpPr txBox="1">
            <a:spLocks noChangeArrowheads="1"/>
          </p:cNvSpPr>
          <p:nvPr/>
        </p:nvSpPr>
        <p:spPr bwMode="auto">
          <a:xfrm>
            <a:off x="365125" y="4484688"/>
            <a:ext cx="4616450" cy="519112"/>
          </a:xfrm>
          <a:prstGeom prst="rect">
            <a:avLst/>
          </a:prstGeom>
          <a:noFill/>
          <a:ln w="9525">
            <a:noFill/>
            <a:miter lim="800000"/>
            <a:headEnd/>
            <a:tailEnd/>
          </a:ln>
        </p:spPr>
        <p:txBody>
          <a:bodyPr wrap="none">
            <a:spAutoFit/>
          </a:bodyPr>
          <a:lstStyle/>
          <a:p>
            <a:pPr>
              <a:spcBef>
                <a:spcPct val="0"/>
              </a:spcBef>
              <a:buFontTx/>
              <a:buNone/>
            </a:pPr>
            <a:r>
              <a:rPr lang="en-US" sz="2800">
                <a:solidFill>
                  <a:srgbClr val="FF3399"/>
                </a:solidFill>
              </a:rPr>
              <a:t>US physicians Health study:</a:t>
            </a:r>
            <a:endParaRPr lang="en-US" sz="3200">
              <a:solidFill>
                <a:schemeClr val="tx1"/>
              </a:solidFill>
              <a:latin typeface="Times New Roman" pitchFamily="18" charset="0"/>
            </a:endParaRPr>
          </a:p>
        </p:txBody>
      </p:sp>
      <p:sp>
        <p:nvSpPr>
          <p:cNvPr id="80901" name="Text Box 5"/>
          <p:cNvSpPr txBox="1">
            <a:spLocks noChangeArrowheads="1"/>
          </p:cNvSpPr>
          <p:nvPr/>
        </p:nvSpPr>
        <p:spPr bwMode="auto">
          <a:xfrm>
            <a:off x="838200" y="5029200"/>
            <a:ext cx="7904163" cy="51911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For every CHD “saved”, 1 case of melena occurs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0418" name="Rectangle 2"/>
          <p:cNvSpPr>
            <a:spLocks noGrp="1" noChangeArrowheads="1"/>
          </p:cNvSpPr>
          <p:nvPr>
            <p:ph type="title" idx="4294967295"/>
          </p:nvPr>
        </p:nvSpPr>
        <p:spPr>
          <a:xfrm>
            <a:off x="685800" y="44450"/>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Ethical Issues</a:t>
            </a:r>
          </a:p>
        </p:txBody>
      </p:sp>
      <p:sp>
        <p:nvSpPr>
          <p:cNvPr id="81923" name="Text Box 3"/>
          <p:cNvSpPr txBox="1">
            <a:spLocks noChangeArrowheads="1"/>
          </p:cNvSpPr>
          <p:nvPr/>
        </p:nvSpPr>
        <p:spPr bwMode="auto">
          <a:xfrm>
            <a:off x="901700" y="1196975"/>
            <a:ext cx="6092825" cy="579438"/>
          </a:xfrm>
          <a:prstGeom prst="rect">
            <a:avLst/>
          </a:prstGeom>
          <a:noFill/>
          <a:ln w="9525">
            <a:noFill/>
            <a:miter lim="800000"/>
            <a:headEnd/>
            <a:tailEnd/>
          </a:ln>
        </p:spPr>
        <p:txBody>
          <a:bodyPr wrap="none">
            <a:spAutoFit/>
          </a:bodyPr>
          <a:lstStyle/>
          <a:p>
            <a:pPr>
              <a:spcBef>
                <a:spcPct val="0"/>
              </a:spcBef>
            </a:pPr>
            <a:r>
              <a:rPr lang="en-US" sz="3200" b="1" dirty="0">
                <a:solidFill>
                  <a:schemeClr val="accent2"/>
                </a:solidFill>
                <a:latin typeface="Times New Roman" pitchFamily="18" charset="0"/>
              </a:rPr>
              <a:t> Treatment options</a:t>
            </a:r>
            <a:r>
              <a:rPr lang="en-US" sz="3200" dirty="0">
                <a:solidFill>
                  <a:schemeClr val="tx1"/>
                </a:solidFill>
                <a:latin typeface="Times New Roman" pitchFamily="18" charset="0"/>
              </a:rPr>
              <a:t> - none inferior</a:t>
            </a:r>
          </a:p>
        </p:txBody>
      </p:sp>
      <p:sp>
        <p:nvSpPr>
          <p:cNvPr id="81924" name="Text Box 4"/>
          <p:cNvSpPr txBox="1">
            <a:spLocks noChangeArrowheads="1"/>
          </p:cNvSpPr>
          <p:nvPr/>
        </p:nvSpPr>
        <p:spPr bwMode="auto">
          <a:xfrm>
            <a:off x="917575" y="1806575"/>
            <a:ext cx="7835900" cy="1066800"/>
          </a:xfrm>
          <a:prstGeom prst="rect">
            <a:avLst/>
          </a:prstGeom>
          <a:noFill/>
          <a:ln w="9525">
            <a:noFill/>
            <a:miter lim="800000"/>
            <a:headEnd/>
            <a:tailEnd/>
          </a:ln>
        </p:spPr>
        <p:txBody>
          <a:bodyPr wrap="none">
            <a:spAutoFit/>
          </a:bodyPr>
          <a:lstStyle/>
          <a:p>
            <a:pPr>
              <a:spcBef>
                <a:spcPct val="0"/>
              </a:spcBef>
            </a:pPr>
            <a:r>
              <a:rPr lang="en-US" sz="3200" b="1" dirty="0">
                <a:solidFill>
                  <a:schemeClr val="accent2"/>
                </a:solidFill>
                <a:latin typeface="Times New Roman" pitchFamily="18" charset="0"/>
              </a:rPr>
              <a:t> Clinical importance</a:t>
            </a:r>
            <a:r>
              <a:rPr lang="en-US" sz="3200" dirty="0">
                <a:solidFill>
                  <a:schemeClr val="tx1"/>
                </a:solidFill>
                <a:latin typeface="Times New Roman" pitchFamily="18" charset="0"/>
              </a:rPr>
              <a:t> - don’t put people on a </a:t>
            </a:r>
          </a:p>
          <a:p>
            <a:pPr>
              <a:spcBef>
                <a:spcPct val="0"/>
              </a:spcBef>
              <a:buFontTx/>
              <a:buNone/>
            </a:pPr>
            <a:r>
              <a:rPr lang="en-US" sz="3200" dirty="0">
                <a:solidFill>
                  <a:schemeClr val="tx1"/>
                </a:solidFill>
                <a:latin typeface="Times New Roman" pitchFamily="18" charset="0"/>
              </a:rPr>
              <a:t>   complicated trial for a non-important ailment</a:t>
            </a:r>
          </a:p>
        </p:txBody>
      </p:sp>
      <p:sp>
        <p:nvSpPr>
          <p:cNvPr id="81925" name="Text Box 5"/>
          <p:cNvSpPr txBox="1">
            <a:spLocks noChangeArrowheads="1"/>
          </p:cNvSpPr>
          <p:nvPr/>
        </p:nvSpPr>
        <p:spPr bwMode="auto">
          <a:xfrm>
            <a:off x="930275" y="2873375"/>
            <a:ext cx="6130925" cy="1066800"/>
          </a:xfrm>
          <a:prstGeom prst="rect">
            <a:avLst/>
          </a:prstGeom>
          <a:noFill/>
          <a:ln w="9525">
            <a:noFill/>
            <a:miter lim="800000"/>
            <a:headEnd/>
            <a:tailEnd/>
          </a:ln>
        </p:spPr>
        <p:txBody>
          <a:bodyPr wrap="none">
            <a:spAutoFit/>
          </a:bodyPr>
          <a:lstStyle/>
          <a:p>
            <a:pPr>
              <a:spcBef>
                <a:spcPct val="0"/>
              </a:spcBef>
              <a:buClr>
                <a:schemeClr val="accent2"/>
              </a:buClr>
            </a:pPr>
            <a:r>
              <a:rPr lang="en-US" sz="3200" b="1" dirty="0">
                <a:solidFill>
                  <a:schemeClr val="tx1"/>
                </a:solidFill>
                <a:latin typeface="Times New Roman" pitchFamily="18" charset="0"/>
              </a:rPr>
              <a:t> </a:t>
            </a:r>
            <a:r>
              <a:rPr lang="en-US" sz="3200" b="1" dirty="0">
                <a:solidFill>
                  <a:srgbClr val="FF0000"/>
                </a:solidFill>
                <a:latin typeface="Times New Roman" pitchFamily="18" charset="0"/>
              </a:rPr>
              <a:t>Patients should be told -</a:t>
            </a:r>
          </a:p>
          <a:p>
            <a:pPr>
              <a:spcBef>
                <a:spcPct val="0"/>
              </a:spcBef>
              <a:buFontTx/>
              <a:buNone/>
            </a:pPr>
            <a:r>
              <a:rPr lang="en-US" sz="3200" b="1" dirty="0">
                <a:solidFill>
                  <a:schemeClr val="accent2"/>
                </a:solidFill>
                <a:latin typeface="Times New Roman" pitchFamily="18" charset="0"/>
              </a:rPr>
              <a:t>   informed consent</a:t>
            </a:r>
            <a:r>
              <a:rPr lang="en-US" sz="3200" b="1" dirty="0">
                <a:solidFill>
                  <a:schemeClr val="tx1"/>
                </a:solidFill>
                <a:latin typeface="Times New Roman" pitchFamily="18" charset="0"/>
              </a:rPr>
              <a:t> form - </a:t>
            </a:r>
            <a:r>
              <a:rPr lang="en-US" sz="3200" b="1" dirty="0">
                <a:solidFill>
                  <a:srgbClr val="FF0000"/>
                </a:solidFill>
                <a:latin typeface="Times New Roman" pitchFamily="18" charset="0"/>
              </a:rPr>
              <a:t>crucial!</a:t>
            </a:r>
            <a:endParaRPr lang="en-US" sz="3200" dirty="0">
              <a:solidFill>
                <a:srgbClr val="FF0000"/>
              </a:solidFill>
              <a:latin typeface="Times New Roman" pitchFamily="18" charset="0"/>
            </a:endParaRPr>
          </a:p>
        </p:txBody>
      </p:sp>
      <p:sp>
        <p:nvSpPr>
          <p:cNvPr id="81926" name="Text Box 6"/>
          <p:cNvSpPr txBox="1">
            <a:spLocks noChangeArrowheads="1"/>
          </p:cNvSpPr>
          <p:nvPr/>
        </p:nvSpPr>
        <p:spPr bwMode="auto">
          <a:xfrm>
            <a:off x="917575" y="4016375"/>
            <a:ext cx="8002588" cy="1066800"/>
          </a:xfrm>
          <a:prstGeom prst="rect">
            <a:avLst/>
          </a:prstGeom>
          <a:noFill/>
          <a:ln w="9525">
            <a:noFill/>
            <a:miter lim="800000"/>
            <a:headEnd/>
            <a:tailEnd/>
          </a:ln>
        </p:spPr>
        <p:txBody>
          <a:bodyPr wrap="none">
            <a:spAutoFit/>
          </a:bodyPr>
          <a:lstStyle/>
          <a:p>
            <a:pPr>
              <a:spcBef>
                <a:spcPct val="0"/>
              </a:spcBef>
            </a:pPr>
            <a:r>
              <a:rPr lang="en-US" sz="3200" b="1" dirty="0">
                <a:solidFill>
                  <a:schemeClr val="accent2"/>
                </a:solidFill>
                <a:latin typeface="Times New Roman" pitchFamily="18" charset="0"/>
              </a:rPr>
              <a:t> Sample size</a:t>
            </a:r>
            <a:r>
              <a:rPr lang="en-US" sz="3200" dirty="0">
                <a:solidFill>
                  <a:schemeClr val="tx1"/>
                </a:solidFill>
                <a:latin typeface="Times New Roman" pitchFamily="18" charset="0"/>
              </a:rPr>
              <a:t> - large enough to finish in timely </a:t>
            </a:r>
          </a:p>
          <a:p>
            <a:pPr>
              <a:spcBef>
                <a:spcPct val="0"/>
              </a:spcBef>
              <a:buFontTx/>
              <a:buNone/>
            </a:pPr>
            <a:r>
              <a:rPr lang="en-US" sz="3200" dirty="0">
                <a:solidFill>
                  <a:schemeClr val="tx1"/>
                </a:solidFill>
                <a:latin typeface="Times New Roman" pitchFamily="18" charset="0"/>
              </a:rPr>
              <a:t>   manner</a:t>
            </a:r>
          </a:p>
        </p:txBody>
      </p:sp>
      <p:sp>
        <p:nvSpPr>
          <p:cNvPr id="81927" name="Text Box 7"/>
          <p:cNvSpPr txBox="1">
            <a:spLocks noChangeArrowheads="1"/>
          </p:cNvSpPr>
          <p:nvPr/>
        </p:nvSpPr>
        <p:spPr bwMode="auto">
          <a:xfrm>
            <a:off x="917575" y="5159375"/>
            <a:ext cx="6219825" cy="579438"/>
          </a:xfrm>
          <a:prstGeom prst="rect">
            <a:avLst/>
          </a:prstGeom>
          <a:noFill/>
          <a:ln w="9525">
            <a:noFill/>
            <a:miter lim="800000"/>
            <a:headEnd/>
            <a:tailEnd/>
          </a:ln>
        </p:spPr>
        <p:txBody>
          <a:bodyPr wrap="none">
            <a:spAutoFit/>
          </a:bodyPr>
          <a:lstStyle/>
          <a:p>
            <a:pPr>
              <a:spcBef>
                <a:spcPct val="0"/>
              </a:spcBef>
              <a:buClr>
                <a:schemeClr val="accent2"/>
              </a:buClr>
            </a:pPr>
            <a:r>
              <a:rPr lang="en-US" sz="3200" b="1" dirty="0">
                <a:solidFill>
                  <a:schemeClr val="tx1"/>
                </a:solidFill>
                <a:latin typeface="Times New Roman" pitchFamily="18" charset="0"/>
              </a:rPr>
              <a:t> </a:t>
            </a:r>
            <a:r>
              <a:rPr lang="en-US" sz="3200" b="1" dirty="0">
                <a:solidFill>
                  <a:srgbClr val="FF0000"/>
                </a:solidFill>
                <a:latin typeface="Times New Roman" pitchFamily="18" charset="0"/>
              </a:rPr>
              <a:t>Institutional Review Board </a:t>
            </a:r>
            <a:r>
              <a:rPr lang="en-US" sz="3200" b="1" dirty="0">
                <a:solidFill>
                  <a:schemeClr val="tx1"/>
                </a:solidFill>
                <a:latin typeface="Times New Roman" pitchFamily="18" charset="0"/>
              </a:rPr>
              <a:t>(</a:t>
            </a:r>
            <a:r>
              <a:rPr lang="en-US" sz="3200" b="1" dirty="0">
                <a:solidFill>
                  <a:schemeClr val="accent2"/>
                </a:solidFill>
                <a:latin typeface="Times New Roman" pitchFamily="18" charset="0"/>
              </a:rPr>
              <a:t>IRB</a:t>
            </a:r>
            <a:r>
              <a:rPr lang="en-US" sz="3200" b="1" dirty="0">
                <a:solidFill>
                  <a:schemeClr val="tx1"/>
                </a:solidFill>
                <a:latin typeface="Times New Roman" pitchFamily="18" charset="0"/>
              </a:rPr>
              <a:t>)</a:t>
            </a:r>
            <a:endParaRPr lang="en-US" sz="3200" dirty="0">
              <a:solidFill>
                <a:schemeClr val="tx1"/>
              </a:solidFill>
              <a:latin typeface="Times New Roman" pitchFamily="18" charset="0"/>
            </a:endParaRPr>
          </a:p>
        </p:txBody>
      </p:sp>
      <p:sp>
        <p:nvSpPr>
          <p:cNvPr id="81928" name="Text Box 8"/>
          <p:cNvSpPr txBox="1">
            <a:spLocks noChangeArrowheads="1"/>
          </p:cNvSpPr>
          <p:nvPr/>
        </p:nvSpPr>
        <p:spPr bwMode="auto">
          <a:xfrm>
            <a:off x="917575" y="5722938"/>
            <a:ext cx="6142038" cy="579437"/>
          </a:xfrm>
          <a:prstGeom prst="rect">
            <a:avLst/>
          </a:prstGeom>
          <a:noFill/>
          <a:ln w="9525">
            <a:noFill/>
            <a:miter lim="800000"/>
            <a:headEnd/>
            <a:tailEnd/>
          </a:ln>
        </p:spPr>
        <p:txBody>
          <a:bodyPr wrap="none">
            <a:spAutoFit/>
          </a:bodyPr>
          <a:lstStyle/>
          <a:p>
            <a:pPr>
              <a:spcBef>
                <a:spcPct val="0"/>
              </a:spcBef>
            </a:pPr>
            <a:r>
              <a:rPr lang="en-US" sz="3200" b="1" dirty="0">
                <a:solidFill>
                  <a:schemeClr val="accent2"/>
                </a:solidFill>
                <a:latin typeface="Times New Roman" pitchFamily="18" charset="0"/>
              </a:rPr>
              <a:t> Periodic Review</a:t>
            </a:r>
            <a:r>
              <a:rPr lang="en-US" sz="3200" dirty="0">
                <a:solidFill>
                  <a:schemeClr val="tx1"/>
                </a:solidFill>
                <a:latin typeface="Times New Roman" pitchFamily="18" charset="0"/>
              </a:rPr>
              <a:t> - Midway review</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3"/>
                                        </p:tgtEl>
                                      </p:cBhvr>
                                    </p:cmd>
                                  </p:childTnLst>
                                </p:cTn>
                              </p:par>
                              <p:par>
                                <p:cTn id="7" presetID="22" presetClass="entr" presetSubtype="1" fill="hold" grpId="0" nodeType="withEffect">
                                  <p:stCondLst>
                                    <p:cond delay="4000"/>
                                  </p:stCondLst>
                                  <p:childTnLst>
                                    <p:set>
                                      <p:cBhvr>
                                        <p:cTn id="8" dur="1" fill="hold">
                                          <p:stCondLst>
                                            <p:cond delay="0"/>
                                          </p:stCondLst>
                                        </p:cTn>
                                        <p:tgtEl>
                                          <p:spTgt spid="81923"/>
                                        </p:tgtEl>
                                        <p:attrNameLst>
                                          <p:attrName>style.visibility</p:attrName>
                                        </p:attrNameLst>
                                      </p:cBhvr>
                                      <p:to>
                                        <p:strVal val="visible"/>
                                      </p:to>
                                    </p:set>
                                    <p:animEffect transition="in" filter="wipe(up)">
                                      <p:cBhvr>
                                        <p:cTn id="9" dur="3000"/>
                                        <p:tgtEl>
                                          <p:spTgt spid="81923"/>
                                        </p:tgtEl>
                                      </p:cBhvr>
                                    </p:animEffect>
                                  </p:childTnLst>
                                </p:cTn>
                              </p:par>
                              <p:par>
                                <p:cTn id="10" presetID="22" presetClass="entr" presetSubtype="1" fill="hold" grpId="0" nodeType="withEffect">
                                  <p:stCondLst>
                                    <p:cond delay="12000"/>
                                  </p:stCondLst>
                                  <p:childTnLst>
                                    <p:set>
                                      <p:cBhvr>
                                        <p:cTn id="11" dur="1" fill="hold">
                                          <p:stCondLst>
                                            <p:cond delay="0"/>
                                          </p:stCondLst>
                                        </p:cTn>
                                        <p:tgtEl>
                                          <p:spTgt spid="81924"/>
                                        </p:tgtEl>
                                        <p:attrNameLst>
                                          <p:attrName>style.visibility</p:attrName>
                                        </p:attrNameLst>
                                      </p:cBhvr>
                                      <p:to>
                                        <p:strVal val="visible"/>
                                      </p:to>
                                    </p:set>
                                    <p:animEffect transition="in" filter="wipe(up)">
                                      <p:cBhvr>
                                        <p:cTn id="12" dur="3000"/>
                                        <p:tgtEl>
                                          <p:spTgt spid="81924"/>
                                        </p:tgtEl>
                                      </p:cBhvr>
                                    </p:animEffect>
                                  </p:childTnLst>
                                </p:cTn>
                              </p:par>
                              <p:par>
                                <p:cTn id="13" presetID="22" presetClass="entr" presetSubtype="1" fill="hold" grpId="0" nodeType="withEffect">
                                  <p:stCondLst>
                                    <p:cond delay="16000"/>
                                  </p:stCondLst>
                                  <p:childTnLst>
                                    <p:set>
                                      <p:cBhvr>
                                        <p:cTn id="14" dur="1" fill="hold">
                                          <p:stCondLst>
                                            <p:cond delay="0"/>
                                          </p:stCondLst>
                                        </p:cTn>
                                        <p:tgtEl>
                                          <p:spTgt spid="81925"/>
                                        </p:tgtEl>
                                        <p:attrNameLst>
                                          <p:attrName>style.visibility</p:attrName>
                                        </p:attrNameLst>
                                      </p:cBhvr>
                                      <p:to>
                                        <p:strVal val="visible"/>
                                      </p:to>
                                    </p:set>
                                    <p:animEffect transition="in" filter="wipe(up)">
                                      <p:cBhvr>
                                        <p:cTn id="15" dur="3000"/>
                                        <p:tgtEl>
                                          <p:spTgt spid="81925"/>
                                        </p:tgtEl>
                                      </p:cBhvr>
                                    </p:animEffect>
                                  </p:childTnLst>
                                </p:cTn>
                              </p:par>
                              <p:par>
                                <p:cTn id="16" presetID="22" presetClass="entr" presetSubtype="1" fill="hold" grpId="0" nodeType="withEffect">
                                  <p:stCondLst>
                                    <p:cond delay="20000"/>
                                  </p:stCondLst>
                                  <p:childTnLst>
                                    <p:set>
                                      <p:cBhvr>
                                        <p:cTn id="17" dur="1" fill="hold">
                                          <p:stCondLst>
                                            <p:cond delay="0"/>
                                          </p:stCondLst>
                                        </p:cTn>
                                        <p:tgtEl>
                                          <p:spTgt spid="81926"/>
                                        </p:tgtEl>
                                        <p:attrNameLst>
                                          <p:attrName>style.visibility</p:attrName>
                                        </p:attrNameLst>
                                      </p:cBhvr>
                                      <p:to>
                                        <p:strVal val="visible"/>
                                      </p:to>
                                    </p:set>
                                    <p:animEffect transition="in" filter="wipe(up)">
                                      <p:cBhvr>
                                        <p:cTn id="18" dur="3000"/>
                                        <p:tgtEl>
                                          <p:spTgt spid="81926"/>
                                        </p:tgtEl>
                                      </p:cBhvr>
                                    </p:animEffect>
                                  </p:childTnLst>
                                </p:cTn>
                              </p:par>
                              <p:par>
                                <p:cTn id="19" presetID="22" presetClass="entr" presetSubtype="1" fill="hold" grpId="0" nodeType="withEffect">
                                  <p:stCondLst>
                                    <p:cond delay="26000"/>
                                  </p:stCondLst>
                                  <p:childTnLst>
                                    <p:set>
                                      <p:cBhvr>
                                        <p:cTn id="20" dur="1" fill="hold">
                                          <p:stCondLst>
                                            <p:cond delay="0"/>
                                          </p:stCondLst>
                                        </p:cTn>
                                        <p:tgtEl>
                                          <p:spTgt spid="81927"/>
                                        </p:tgtEl>
                                        <p:attrNameLst>
                                          <p:attrName>style.visibility</p:attrName>
                                        </p:attrNameLst>
                                      </p:cBhvr>
                                      <p:to>
                                        <p:strVal val="visible"/>
                                      </p:to>
                                    </p:set>
                                    <p:animEffect transition="in" filter="wipe(up)">
                                      <p:cBhvr>
                                        <p:cTn id="21" dur="3000"/>
                                        <p:tgtEl>
                                          <p:spTgt spid="81927"/>
                                        </p:tgtEl>
                                      </p:cBhvr>
                                    </p:animEffect>
                                  </p:childTnLst>
                                </p:cTn>
                              </p:par>
                              <p:par>
                                <p:cTn id="22" presetID="22" presetClass="entr" presetSubtype="1" fill="hold" grpId="0" nodeType="withEffect">
                                  <p:stCondLst>
                                    <p:cond delay="38000"/>
                                  </p:stCondLst>
                                  <p:childTnLst>
                                    <p:set>
                                      <p:cBhvr>
                                        <p:cTn id="23" dur="1" fill="hold">
                                          <p:stCondLst>
                                            <p:cond delay="0"/>
                                          </p:stCondLst>
                                        </p:cTn>
                                        <p:tgtEl>
                                          <p:spTgt spid="81928"/>
                                        </p:tgtEl>
                                        <p:attrNameLst>
                                          <p:attrName>style.visibility</p:attrName>
                                        </p:attrNameLst>
                                      </p:cBhvr>
                                      <p:to>
                                        <p:strVal val="visible"/>
                                      </p:to>
                                    </p:set>
                                    <p:animEffect transition="in" filter="wipe(up)">
                                      <p:cBhvr>
                                        <p:cTn id="24" dur="30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3"/>
                </p:tgtEl>
              </p:cMediaNode>
            </p:audio>
          </p:childTnLst>
        </p:cTn>
      </p:par>
    </p:tnLst>
    <p:bldLst>
      <p:bldP spid="81923" grpId="0"/>
      <p:bldP spid="81924" grpId="0"/>
      <p:bldP spid="81925" grpId="0"/>
      <p:bldP spid="81926" grpId="0"/>
      <p:bldP spid="81927" grpId="0"/>
      <p:bldP spid="81928"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1442" name="Text Box 2"/>
          <p:cNvSpPr txBox="1">
            <a:spLocks noChangeArrowheads="1"/>
          </p:cNvSpPr>
          <p:nvPr/>
        </p:nvSpPr>
        <p:spPr bwMode="auto">
          <a:xfrm>
            <a:off x="685800" y="501650"/>
            <a:ext cx="7635875" cy="1190625"/>
          </a:xfrm>
          <a:prstGeom prst="rect">
            <a:avLst/>
          </a:prstGeom>
          <a:noFill/>
          <a:ln w="9525">
            <a:noFill/>
            <a:miter lim="800000"/>
            <a:headEnd/>
            <a:tailEnd/>
          </a:ln>
          <a:effectLst/>
        </p:spPr>
        <p:txBody>
          <a:bodyPr>
            <a:spAutoFit/>
          </a:bodyPr>
          <a:lstStyle/>
          <a:p>
            <a:pPr>
              <a:spcBef>
                <a:spcPct val="0"/>
              </a:spcBef>
              <a:buFontTx/>
              <a:buNone/>
              <a:defRPr/>
            </a:pPr>
            <a:r>
              <a:rPr lang="en-US" sz="3600">
                <a:effectLst>
                  <a:outerShdw blurRad="38100" dist="38100" dir="2700000" algn="tl">
                    <a:srgbClr val="C0C0C0"/>
                  </a:outerShdw>
                </a:effectLst>
              </a:rPr>
              <a:t>Improving the Quality of Reporting of Randomized Controlled Trials</a:t>
            </a:r>
          </a:p>
        </p:txBody>
      </p:sp>
      <p:sp>
        <p:nvSpPr>
          <p:cNvPr id="82947" name="Text Box 3"/>
          <p:cNvSpPr txBox="1">
            <a:spLocks noChangeArrowheads="1"/>
          </p:cNvSpPr>
          <p:nvPr/>
        </p:nvSpPr>
        <p:spPr bwMode="auto">
          <a:xfrm>
            <a:off x="685800" y="1913458"/>
            <a:ext cx="4989513" cy="579438"/>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The CONSORT Statement</a:t>
            </a:r>
          </a:p>
        </p:txBody>
      </p:sp>
      <p:sp>
        <p:nvSpPr>
          <p:cNvPr id="82948" name="Text Box 4"/>
          <p:cNvSpPr txBox="1">
            <a:spLocks noChangeArrowheads="1"/>
          </p:cNvSpPr>
          <p:nvPr/>
        </p:nvSpPr>
        <p:spPr bwMode="auto">
          <a:xfrm>
            <a:off x="762000" y="2636912"/>
            <a:ext cx="8382000" cy="1917700"/>
          </a:xfrm>
          <a:prstGeom prst="rect">
            <a:avLst/>
          </a:prstGeom>
          <a:noFill/>
          <a:ln w="9525">
            <a:noFill/>
            <a:miter lim="800000"/>
            <a:headEnd/>
            <a:tailEnd/>
          </a:ln>
        </p:spPr>
        <p:txBody>
          <a:bodyPr>
            <a:spAutoFit/>
          </a:bodyPr>
          <a:lstStyle/>
          <a:p>
            <a:pPr>
              <a:spcBef>
                <a:spcPct val="0"/>
              </a:spcBef>
              <a:buFontTx/>
              <a:buNone/>
            </a:pPr>
            <a:r>
              <a:rPr lang="en-US" sz="2400" dirty="0">
                <a:solidFill>
                  <a:schemeClr val="tx1"/>
                </a:solidFill>
              </a:rPr>
              <a:t>Colin </a:t>
            </a:r>
            <a:r>
              <a:rPr lang="en-US" sz="2400" dirty="0" err="1">
                <a:solidFill>
                  <a:schemeClr val="tx1"/>
                </a:solidFill>
              </a:rPr>
              <a:t>Begg</a:t>
            </a:r>
            <a:r>
              <a:rPr lang="en-US" sz="2400" dirty="0">
                <a:solidFill>
                  <a:schemeClr val="tx1"/>
                </a:solidFill>
              </a:rPr>
              <a:t>, PhD; Mildred Cho, PhD; Susan Eastwood, </a:t>
            </a:r>
          </a:p>
          <a:p>
            <a:pPr>
              <a:spcBef>
                <a:spcPct val="0"/>
              </a:spcBef>
              <a:buFontTx/>
              <a:buNone/>
            </a:pPr>
            <a:r>
              <a:rPr lang="en-US" sz="2400" dirty="0">
                <a:solidFill>
                  <a:schemeClr val="tx1"/>
                </a:solidFill>
              </a:rPr>
              <a:t>ELS (D); Richard Horton, MB; David </a:t>
            </a:r>
            <a:r>
              <a:rPr lang="en-US" sz="2400" dirty="0" err="1">
                <a:solidFill>
                  <a:schemeClr val="tx1"/>
                </a:solidFill>
              </a:rPr>
              <a:t>Moher</a:t>
            </a:r>
            <a:r>
              <a:rPr lang="en-US" sz="2400" dirty="0">
                <a:solidFill>
                  <a:schemeClr val="tx1"/>
                </a:solidFill>
              </a:rPr>
              <a:t>, </a:t>
            </a:r>
            <a:r>
              <a:rPr lang="en-US" sz="2400" dirty="0" err="1">
                <a:solidFill>
                  <a:schemeClr val="tx1"/>
                </a:solidFill>
              </a:rPr>
              <a:t>MSc</a:t>
            </a:r>
            <a:r>
              <a:rPr lang="en-US" sz="2400" dirty="0">
                <a:solidFill>
                  <a:schemeClr val="tx1"/>
                </a:solidFill>
              </a:rPr>
              <a:t>;</a:t>
            </a:r>
          </a:p>
          <a:p>
            <a:pPr>
              <a:spcBef>
                <a:spcPct val="0"/>
              </a:spcBef>
              <a:buFontTx/>
              <a:buNone/>
            </a:pPr>
            <a:r>
              <a:rPr lang="en-US" sz="2400" dirty="0">
                <a:solidFill>
                  <a:schemeClr val="tx1"/>
                </a:solidFill>
              </a:rPr>
              <a:t>Ingram </a:t>
            </a:r>
            <a:r>
              <a:rPr lang="en-US" sz="2400" dirty="0" err="1">
                <a:solidFill>
                  <a:schemeClr val="tx1"/>
                </a:solidFill>
              </a:rPr>
              <a:t>Olkin</a:t>
            </a:r>
            <a:r>
              <a:rPr lang="en-US" sz="2400" dirty="0">
                <a:solidFill>
                  <a:schemeClr val="tx1"/>
                </a:solidFill>
              </a:rPr>
              <a:t>, PhD; Roy Pitkin, MD; Drummond</a:t>
            </a:r>
          </a:p>
          <a:p>
            <a:pPr>
              <a:spcBef>
                <a:spcPct val="0"/>
              </a:spcBef>
              <a:buFontTx/>
              <a:buNone/>
            </a:pPr>
            <a:r>
              <a:rPr lang="en-US" sz="2400" dirty="0" err="1">
                <a:solidFill>
                  <a:schemeClr val="tx1"/>
                </a:solidFill>
              </a:rPr>
              <a:t>Rennie</a:t>
            </a:r>
            <a:r>
              <a:rPr lang="en-US" sz="2400" dirty="0">
                <a:solidFill>
                  <a:schemeClr val="tx1"/>
                </a:solidFill>
              </a:rPr>
              <a:t>, MD; Kenneth F. Schulz, PhD; David </a:t>
            </a:r>
            <a:r>
              <a:rPr lang="en-US" sz="2400" dirty="0" err="1">
                <a:solidFill>
                  <a:schemeClr val="tx1"/>
                </a:solidFill>
              </a:rPr>
              <a:t>Simel</a:t>
            </a:r>
            <a:r>
              <a:rPr lang="en-US" sz="2400" dirty="0">
                <a:solidFill>
                  <a:schemeClr val="tx1"/>
                </a:solidFill>
              </a:rPr>
              <a:t>, MD;</a:t>
            </a:r>
          </a:p>
          <a:p>
            <a:pPr>
              <a:spcBef>
                <a:spcPct val="0"/>
              </a:spcBef>
              <a:buFontTx/>
              <a:buNone/>
            </a:pPr>
            <a:r>
              <a:rPr lang="en-US" sz="2400" dirty="0">
                <a:solidFill>
                  <a:schemeClr val="tx1"/>
                </a:solidFill>
              </a:rPr>
              <a:t>Donna F. Stroup, PhD</a:t>
            </a:r>
          </a:p>
        </p:txBody>
      </p:sp>
      <p:sp>
        <p:nvSpPr>
          <p:cNvPr id="82949" name="Text Box 5"/>
          <p:cNvSpPr txBox="1">
            <a:spLocks noChangeArrowheads="1"/>
          </p:cNvSpPr>
          <p:nvPr/>
        </p:nvSpPr>
        <p:spPr bwMode="auto">
          <a:xfrm>
            <a:off x="822325" y="4541058"/>
            <a:ext cx="4697633" cy="400110"/>
          </a:xfrm>
          <a:prstGeom prst="rect">
            <a:avLst/>
          </a:prstGeom>
          <a:noFill/>
          <a:ln w="9525">
            <a:noFill/>
            <a:miter lim="800000"/>
            <a:headEnd/>
            <a:tailEnd/>
          </a:ln>
        </p:spPr>
        <p:txBody>
          <a:bodyPr wrap="none">
            <a:spAutoFit/>
          </a:bodyPr>
          <a:lstStyle/>
          <a:p>
            <a:pPr>
              <a:spcBef>
                <a:spcPct val="0"/>
              </a:spcBef>
              <a:buFontTx/>
              <a:buNone/>
            </a:pPr>
            <a:r>
              <a:rPr lang="en-US" sz="2000" dirty="0">
                <a:solidFill>
                  <a:srgbClr val="FF3399"/>
                </a:solidFill>
              </a:rPr>
              <a:t>JAMA</a:t>
            </a:r>
            <a:r>
              <a:rPr lang="en-US" sz="2000" dirty="0">
                <a:solidFill>
                  <a:schemeClr val="tx1"/>
                </a:solidFill>
              </a:rPr>
              <a:t>, August 28, </a:t>
            </a:r>
            <a:r>
              <a:rPr lang="en-US" sz="2000" dirty="0">
                <a:solidFill>
                  <a:srgbClr val="FF3399"/>
                </a:solidFill>
              </a:rPr>
              <a:t>1996</a:t>
            </a:r>
            <a:r>
              <a:rPr lang="en-US" sz="2000" dirty="0">
                <a:solidFill>
                  <a:schemeClr val="tx1"/>
                </a:solidFill>
              </a:rPr>
              <a:t> - </a:t>
            </a:r>
            <a:r>
              <a:rPr lang="en-US" sz="2000" dirty="0" err="1">
                <a:solidFill>
                  <a:schemeClr val="tx1"/>
                </a:solidFill>
              </a:rPr>
              <a:t>Vol</a:t>
            </a:r>
            <a:r>
              <a:rPr lang="en-US" sz="2000" dirty="0">
                <a:solidFill>
                  <a:schemeClr val="tx1"/>
                </a:solidFill>
              </a:rPr>
              <a:t> 276, No. 8</a:t>
            </a:r>
          </a:p>
        </p:txBody>
      </p:sp>
      <p:sp>
        <p:nvSpPr>
          <p:cNvPr id="6" name="Text Box 5"/>
          <p:cNvSpPr txBox="1">
            <a:spLocks noChangeArrowheads="1"/>
          </p:cNvSpPr>
          <p:nvPr/>
        </p:nvSpPr>
        <p:spPr bwMode="auto">
          <a:xfrm>
            <a:off x="827584" y="5157192"/>
            <a:ext cx="7920758" cy="830997"/>
          </a:xfrm>
          <a:prstGeom prst="rect">
            <a:avLst/>
          </a:prstGeom>
          <a:noFill/>
          <a:ln w="9525">
            <a:noFill/>
            <a:miter lim="800000"/>
            <a:headEnd/>
            <a:tailEnd/>
          </a:ln>
        </p:spPr>
        <p:txBody>
          <a:bodyPr wrap="square">
            <a:spAutoFit/>
          </a:bodyPr>
          <a:lstStyle/>
          <a:p>
            <a:pPr>
              <a:spcBef>
                <a:spcPct val="0"/>
              </a:spcBef>
              <a:buFontTx/>
              <a:buNone/>
            </a:pPr>
            <a:r>
              <a:rPr lang="en-US" sz="2400" dirty="0" smtClean="0">
                <a:solidFill>
                  <a:srgbClr val="FF0000"/>
                </a:solidFill>
              </a:rPr>
              <a:t>This is regarded a </a:t>
            </a:r>
            <a:r>
              <a:rPr lang="en-US" sz="2400" u="sng" dirty="0" smtClean="0">
                <a:solidFill>
                  <a:srgbClr val="FF0000"/>
                </a:solidFill>
              </a:rPr>
              <a:t>gold standard </a:t>
            </a:r>
            <a:r>
              <a:rPr lang="en-US" sz="2400" dirty="0" smtClean="0">
                <a:solidFill>
                  <a:srgbClr val="FF0000"/>
                </a:solidFill>
              </a:rPr>
              <a:t>on how a randomized, controlled, clinical trial (RCT) should be reported. </a:t>
            </a:r>
            <a:endParaRPr lang="en-US" sz="2400" dirty="0">
              <a:solidFill>
                <a:srgbClr val="FF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showWhenStopped="0">
                <p:cTn id="8"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2122488" y="76200"/>
            <a:ext cx="4887912" cy="466725"/>
          </a:xfrm>
          <a:prstGeom prst="rect">
            <a:avLst/>
          </a:prstGeom>
          <a:noFill/>
          <a:ln w="9525">
            <a:solidFill>
              <a:schemeClr val="tx1"/>
            </a:solid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Registered or Eligible Patients (n=. . .)</a:t>
            </a:r>
          </a:p>
        </p:txBody>
      </p:sp>
      <p:grpSp>
        <p:nvGrpSpPr>
          <p:cNvPr id="83971" name="Group 3"/>
          <p:cNvGrpSpPr>
            <a:grpSpLocks/>
          </p:cNvGrpSpPr>
          <p:nvPr/>
        </p:nvGrpSpPr>
        <p:grpSpPr bwMode="auto">
          <a:xfrm>
            <a:off x="2971800" y="531813"/>
            <a:ext cx="3249613" cy="995362"/>
            <a:chOff x="1872" y="377"/>
            <a:chExt cx="2047" cy="627"/>
          </a:xfrm>
        </p:grpSpPr>
        <p:sp>
          <p:nvSpPr>
            <p:cNvPr id="84001" name="Text Box 4"/>
            <p:cNvSpPr txBox="1">
              <a:spLocks noChangeArrowheads="1"/>
            </p:cNvSpPr>
            <p:nvPr/>
          </p:nvSpPr>
          <p:spPr bwMode="auto">
            <a:xfrm>
              <a:off x="1872" y="480"/>
              <a:ext cx="2047" cy="524"/>
            </a:xfrm>
            <a:prstGeom prst="rect">
              <a:avLst/>
            </a:prstGeom>
            <a:noFill/>
            <a:ln w="9525">
              <a:solidFill>
                <a:schemeClr val="tx1"/>
              </a:solidFill>
              <a:miter lim="800000"/>
              <a:headEnd/>
              <a:tailEnd/>
            </a:ln>
          </p:spPr>
          <p:txBody>
            <a:bodyPr wrap="none">
              <a:spAutoFit/>
            </a:bodyPr>
            <a:lstStyle/>
            <a:p>
              <a:pPr algn="ctr">
                <a:spcBef>
                  <a:spcPct val="0"/>
                </a:spcBef>
                <a:buFontTx/>
                <a:buNone/>
              </a:pPr>
              <a:r>
                <a:rPr lang="en-US" sz="2400">
                  <a:solidFill>
                    <a:schemeClr val="tx1"/>
                  </a:solidFill>
                  <a:latin typeface="Times New Roman" pitchFamily="18" charset="0"/>
                </a:rPr>
                <a:t>Not Randomized (n=. . .)</a:t>
              </a:r>
            </a:p>
            <a:p>
              <a:pPr algn="ctr">
                <a:spcBef>
                  <a:spcPct val="0"/>
                </a:spcBef>
                <a:buFontTx/>
                <a:buNone/>
              </a:pPr>
              <a:r>
                <a:rPr lang="en-US" sz="2400">
                  <a:solidFill>
                    <a:schemeClr val="tx1"/>
                  </a:solidFill>
                  <a:latin typeface="Times New Roman" pitchFamily="18" charset="0"/>
                </a:rPr>
                <a:t>Reasons (n=. . .)</a:t>
              </a:r>
            </a:p>
          </p:txBody>
        </p:sp>
        <p:sp>
          <p:nvSpPr>
            <p:cNvPr id="84002" name="Line 5"/>
            <p:cNvSpPr>
              <a:spLocks noChangeShapeType="1"/>
            </p:cNvSpPr>
            <p:nvPr/>
          </p:nvSpPr>
          <p:spPr bwMode="auto">
            <a:xfrm>
              <a:off x="2880" y="377"/>
              <a:ext cx="0" cy="103"/>
            </a:xfrm>
            <a:prstGeom prst="line">
              <a:avLst/>
            </a:prstGeom>
            <a:noFill/>
            <a:ln w="9525">
              <a:solidFill>
                <a:schemeClr val="tx1"/>
              </a:solidFill>
              <a:round/>
              <a:headEnd/>
              <a:tailEnd/>
            </a:ln>
          </p:spPr>
          <p:txBody>
            <a:bodyPr wrap="none" anchor="ctr"/>
            <a:lstStyle/>
            <a:p>
              <a:endParaRPr lang="en-US"/>
            </a:p>
          </p:txBody>
        </p:sp>
      </p:grpSp>
      <p:grpSp>
        <p:nvGrpSpPr>
          <p:cNvPr id="83972" name="Group 6"/>
          <p:cNvGrpSpPr>
            <a:grpSpLocks/>
          </p:cNvGrpSpPr>
          <p:nvPr/>
        </p:nvGrpSpPr>
        <p:grpSpPr bwMode="auto">
          <a:xfrm>
            <a:off x="4405313" y="1533525"/>
            <a:ext cx="395287" cy="727075"/>
            <a:chOff x="2769" y="1152"/>
            <a:chExt cx="249" cy="458"/>
          </a:xfrm>
        </p:grpSpPr>
        <p:sp>
          <p:nvSpPr>
            <p:cNvPr id="83997" name="Line 7"/>
            <p:cNvSpPr>
              <a:spLocks noChangeShapeType="1"/>
            </p:cNvSpPr>
            <p:nvPr/>
          </p:nvSpPr>
          <p:spPr bwMode="auto">
            <a:xfrm>
              <a:off x="2880" y="1152"/>
              <a:ext cx="0" cy="144"/>
            </a:xfrm>
            <a:prstGeom prst="line">
              <a:avLst/>
            </a:prstGeom>
            <a:noFill/>
            <a:ln w="9525">
              <a:solidFill>
                <a:schemeClr val="tx1"/>
              </a:solidFill>
              <a:round/>
              <a:headEnd/>
              <a:tailEnd/>
            </a:ln>
          </p:spPr>
          <p:txBody>
            <a:bodyPr wrap="none" anchor="ctr"/>
            <a:lstStyle/>
            <a:p>
              <a:endParaRPr lang="en-US"/>
            </a:p>
          </p:txBody>
        </p:sp>
        <p:grpSp>
          <p:nvGrpSpPr>
            <p:cNvPr id="83998" name="Group 8"/>
            <p:cNvGrpSpPr>
              <a:grpSpLocks/>
            </p:cNvGrpSpPr>
            <p:nvPr/>
          </p:nvGrpSpPr>
          <p:grpSpPr bwMode="auto">
            <a:xfrm>
              <a:off x="2769" y="1296"/>
              <a:ext cx="249" cy="314"/>
              <a:chOff x="2769" y="1488"/>
              <a:chExt cx="249" cy="314"/>
            </a:xfrm>
          </p:grpSpPr>
          <p:sp>
            <p:nvSpPr>
              <p:cNvPr id="83999" name="Text Box 9"/>
              <p:cNvSpPr txBox="1">
                <a:spLocks noChangeArrowheads="1"/>
              </p:cNvSpPr>
              <p:nvPr/>
            </p:nvSpPr>
            <p:spPr bwMode="auto">
              <a:xfrm>
                <a:off x="2774" y="1514"/>
                <a:ext cx="244" cy="288"/>
              </a:xfrm>
              <a:prstGeom prst="rect">
                <a:avLst/>
              </a:prstGeom>
              <a:noFill/>
              <a:ln w="9525">
                <a:noFill/>
                <a:miter lim="800000"/>
                <a:headEnd/>
                <a:tailEnd/>
              </a:ln>
            </p:spPr>
            <p:txBody>
              <a:bodyPr wrap="none">
                <a:spAutoFit/>
              </a:bodyPr>
              <a:lstStyle/>
              <a:p>
                <a:pPr>
                  <a:spcBef>
                    <a:spcPct val="0"/>
                  </a:spcBef>
                  <a:buFontTx/>
                  <a:buNone/>
                </a:pPr>
                <a:r>
                  <a:rPr lang="en-US" sz="2400">
                    <a:solidFill>
                      <a:schemeClr val="tx1"/>
                    </a:solidFill>
                    <a:latin typeface="Times New Roman" pitchFamily="18" charset="0"/>
                  </a:rPr>
                  <a:t>R</a:t>
                </a:r>
              </a:p>
            </p:txBody>
          </p:sp>
          <p:sp>
            <p:nvSpPr>
              <p:cNvPr id="84000" name="Oval 10"/>
              <p:cNvSpPr>
                <a:spLocks noChangeArrowheads="1"/>
              </p:cNvSpPr>
              <p:nvPr/>
            </p:nvSpPr>
            <p:spPr bwMode="auto">
              <a:xfrm>
                <a:off x="2769" y="1488"/>
                <a:ext cx="240" cy="288"/>
              </a:xfrm>
              <a:prstGeom prst="ellipse">
                <a:avLst/>
              </a:prstGeom>
              <a:noFill/>
              <a:ln w="9525">
                <a:solidFill>
                  <a:schemeClr val="tx1"/>
                </a:solidFill>
                <a:round/>
                <a:headEnd/>
                <a:tailEnd/>
              </a:ln>
            </p:spPr>
            <p:txBody>
              <a:bodyPr wrap="none" anchor="ctr"/>
              <a:lstStyle/>
              <a:p>
                <a:endParaRPr lang="en-US"/>
              </a:p>
            </p:txBody>
          </p:sp>
        </p:grpSp>
      </p:grpSp>
      <p:grpSp>
        <p:nvGrpSpPr>
          <p:cNvPr id="83973" name="Group 11"/>
          <p:cNvGrpSpPr>
            <a:grpSpLocks/>
          </p:cNvGrpSpPr>
          <p:nvPr/>
        </p:nvGrpSpPr>
        <p:grpSpPr bwMode="auto">
          <a:xfrm>
            <a:off x="115888" y="2143125"/>
            <a:ext cx="4303712" cy="1493838"/>
            <a:chOff x="73" y="1392"/>
            <a:chExt cx="2711" cy="941"/>
          </a:xfrm>
        </p:grpSpPr>
        <p:sp>
          <p:nvSpPr>
            <p:cNvPr id="83995" name="Text Box 12"/>
            <p:cNvSpPr txBox="1">
              <a:spLocks noChangeArrowheads="1"/>
            </p:cNvSpPr>
            <p:nvPr/>
          </p:nvSpPr>
          <p:spPr bwMode="auto">
            <a:xfrm>
              <a:off x="73" y="1488"/>
              <a:ext cx="2514" cy="845"/>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rgbClr val="FF3399"/>
                  </a:solidFill>
                  <a:latin typeface="Times New Roman" pitchFamily="18" charset="0"/>
                </a:rPr>
                <a:t>Received</a:t>
              </a:r>
              <a:r>
                <a:rPr lang="en-US" sz="2200">
                  <a:solidFill>
                    <a:schemeClr val="tx1"/>
                  </a:solidFill>
                  <a:latin typeface="Times New Roman" pitchFamily="18" charset="0"/>
                </a:rPr>
                <a:t> Standard</a:t>
              </a:r>
            </a:p>
            <a:p>
              <a:pPr>
                <a:lnSpc>
                  <a:spcPct val="90000"/>
                </a:lnSpc>
                <a:spcBef>
                  <a:spcPct val="0"/>
                </a:spcBef>
                <a:buFontTx/>
                <a:buNone/>
              </a:pPr>
              <a:r>
                <a:rPr lang="en-US" sz="2200">
                  <a:solidFill>
                    <a:schemeClr val="tx1"/>
                  </a:solidFill>
                  <a:latin typeface="Times New Roman" pitchFamily="18" charset="0"/>
                </a:rPr>
                <a:t>Intervention as Allocated (n=. . . )</a:t>
              </a:r>
            </a:p>
            <a:p>
              <a:pPr>
                <a:lnSpc>
                  <a:spcPct val="110000"/>
                </a:lnSpc>
                <a:spcBef>
                  <a:spcPct val="0"/>
                </a:spcBef>
                <a:buFontTx/>
                <a:buNone/>
              </a:pPr>
              <a:r>
                <a:rPr lang="en-US" sz="2200">
                  <a:solidFill>
                    <a:srgbClr val="FF3399"/>
                  </a:solidFill>
                  <a:latin typeface="Times New Roman" pitchFamily="18" charset="0"/>
                </a:rPr>
                <a:t>Did not Receive</a:t>
              </a:r>
              <a:r>
                <a:rPr lang="en-US" sz="2200">
                  <a:solidFill>
                    <a:schemeClr val="tx1"/>
                  </a:solidFill>
                  <a:latin typeface="Times New Roman" pitchFamily="18" charset="0"/>
                </a:rPr>
                <a:t> Standard</a:t>
              </a:r>
            </a:p>
            <a:p>
              <a:pPr>
                <a:lnSpc>
                  <a:spcPct val="80000"/>
                </a:lnSpc>
                <a:spcBef>
                  <a:spcPct val="0"/>
                </a:spcBef>
                <a:buFontTx/>
                <a:buNone/>
              </a:pPr>
              <a:r>
                <a:rPr lang="en-US" sz="2200">
                  <a:solidFill>
                    <a:schemeClr val="tx1"/>
                  </a:solidFill>
                  <a:latin typeface="Times New Roman" pitchFamily="18" charset="0"/>
                </a:rPr>
                <a:t>Intervention as Allocated (n=. . .)</a:t>
              </a:r>
              <a:endParaRPr lang="en-US" sz="2600">
                <a:solidFill>
                  <a:schemeClr val="tx1"/>
                </a:solidFill>
                <a:latin typeface="Times New Roman" pitchFamily="18" charset="0"/>
              </a:endParaRPr>
            </a:p>
          </p:txBody>
        </p:sp>
        <p:sp>
          <p:nvSpPr>
            <p:cNvPr id="83996" name="Line 13"/>
            <p:cNvSpPr>
              <a:spLocks noChangeShapeType="1"/>
            </p:cNvSpPr>
            <p:nvPr/>
          </p:nvSpPr>
          <p:spPr bwMode="auto">
            <a:xfrm flipV="1">
              <a:off x="2592" y="1392"/>
              <a:ext cx="192" cy="96"/>
            </a:xfrm>
            <a:prstGeom prst="line">
              <a:avLst/>
            </a:prstGeom>
            <a:noFill/>
            <a:ln w="15875">
              <a:solidFill>
                <a:schemeClr val="tx1"/>
              </a:solidFill>
              <a:round/>
              <a:headEnd/>
              <a:tailEnd/>
            </a:ln>
          </p:spPr>
          <p:txBody>
            <a:bodyPr wrap="none" anchor="ctr"/>
            <a:lstStyle/>
            <a:p>
              <a:endParaRPr lang="en-US"/>
            </a:p>
          </p:txBody>
        </p:sp>
      </p:grpSp>
      <p:grpSp>
        <p:nvGrpSpPr>
          <p:cNvPr id="83974" name="Group 14"/>
          <p:cNvGrpSpPr>
            <a:grpSpLocks/>
          </p:cNvGrpSpPr>
          <p:nvPr/>
        </p:nvGrpSpPr>
        <p:grpSpPr bwMode="auto">
          <a:xfrm>
            <a:off x="4724400" y="2143125"/>
            <a:ext cx="3749675" cy="1493838"/>
            <a:chOff x="2976" y="1392"/>
            <a:chExt cx="2362" cy="941"/>
          </a:xfrm>
        </p:grpSpPr>
        <p:sp>
          <p:nvSpPr>
            <p:cNvPr id="83993" name="Line 15"/>
            <p:cNvSpPr>
              <a:spLocks noChangeShapeType="1"/>
            </p:cNvSpPr>
            <p:nvPr/>
          </p:nvSpPr>
          <p:spPr bwMode="auto">
            <a:xfrm flipH="1" flipV="1">
              <a:off x="2976" y="1392"/>
              <a:ext cx="192" cy="96"/>
            </a:xfrm>
            <a:prstGeom prst="line">
              <a:avLst/>
            </a:prstGeom>
            <a:noFill/>
            <a:ln w="15875">
              <a:solidFill>
                <a:schemeClr val="tx1"/>
              </a:solidFill>
              <a:round/>
              <a:headEnd/>
              <a:tailEnd/>
            </a:ln>
          </p:spPr>
          <p:txBody>
            <a:bodyPr wrap="none" anchor="ctr"/>
            <a:lstStyle/>
            <a:p>
              <a:endParaRPr lang="en-US"/>
            </a:p>
          </p:txBody>
        </p:sp>
        <p:sp>
          <p:nvSpPr>
            <p:cNvPr id="83994" name="Text Box 16"/>
            <p:cNvSpPr txBox="1">
              <a:spLocks noChangeArrowheads="1"/>
            </p:cNvSpPr>
            <p:nvPr/>
          </p:nvSpPr>
          <p:spPr bwMode="auto">
            <a:xfrm>
              <a:off x="3168" y="1488"/>
              <a:ext cx="2170" cy="845"/>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chemeClr val="tx1"/>
                  </a:solidFill>
                  <a:latin typeface="Times New Roman" pitchFamily="18" charset="0"/>
                </a:rPr>
                <a:t>Received Intervention</a:t>
              </a:r>
            </a:p>
            <a:p>
              <a:pPr>
                <a:lnSpc>
                  <a:spcPct val="90000"/>
                </a:lnSpc>
                <a:spcBef>
                  <a:spcPct val="0"/>
                </a:spcBef>
                <a:buFontTx/>
                <a:buNone/>
              </a:pPr>
              <a:r>
                <a:rPr lang="en-US" sz="2200">
                  <a:solidFill>
                    <a:schemeClr val="tx1"/>
                  </a:solidFill>
                  <a:latin typeface="Times New Roman" pitchFamily="18" charset="0"/>
                </a:rPr>
                <a:t>as Allocated (n=. . . )</a:t>
              </a:r>
            </a:p>
            <a:p>
              <a:pPr>
                <a:lnSpc>
                  <a:spcPct val="110000"/>
                </a:lnSpc>
                <a:spcBef>
                  <a:spcPct val="0"/>
                </a:spcBef>
                <a:buFontTx/>
                <a:buNone/>
              </a:pPr>
              <a:r>
                <a:rPr lang="en-US" sz="2200">
                  <a:solidFill>
                    <a:schemeClr val="tx1"/>
                  </a:solidFill>
                  <a:latin typeface="Times New Roman" pitchFamily="18" charset="0"/>
                </a:rPr>
                <a:t>Did not Receive Intervention</a:t>
              </a:r>
            </a:p>
            <a:p>
              <a:pPr>
                <a:lnSpc>
                  <a:spcPct val="80000"/>
                </a:lnSpc>
                <a:spcBef>
                  <a:spcPct val="0"/>
                </a:spcBef>
                <a:buFontTx/>
                <a:buNone/>
              </a:pPr>
              <a:r>
                <a:rPr lang="en-US" sz="2200">
                  <a:solidFill>
                    <a:schemeClr val="tx1"/>
                  </a:solidFill>
                  <a:latin typeface="Times New Roman" pitchFamily="18" charset="0"/>
                </a:rPr>
                <a:t>as Allocated (n=. . .)</a:t>
              </a:r>
              <a:endParaRPr lang="en-US" sz="2600">
                <a:solidFill>
                  <a:schemeClr val="tx1"/>
                </a:solidFill>
                <a:latin typeface="Times New Roman" pitchFamily="18" charset="0"/>
              </a:endParaRPr>
            </a:p>
          </p:txBody>
        </p:sp>
      </p:grpSp>
      <p:grpSp>
        <p:nvGrpSpPr>
          <p:cNvPr id="83975" name="Group 17"/>
          <p:cNvGrpSpPr>
            <a:grpSpLocks/>
          </p:cNvGrpSpPr>
          <p:nvPr/>
        </p:nvGrpSpPr>
        <p:grpSpPr bwMode="auto">
          <a:xfrm>
            <a:off x="123825" y="3657600"/>
            <a:ext cx="2765425" cy="1168400"/>
            <a:chOff x="78" y="2304"/>
            <a:chExt cx="1742" cy="736"/>
          </a:xfrm>
        </p:grpSpPr>
        <p:sp>
          <p:nvSpPr>
            <p:cNvPr id="83991" name="Text Box 18"/>
            <p:cNvSpPr txBox="1">
              <a:spLocks noChangeArrowheads="1"/>
            </p:cNvSpPr>
            <p:nvPr/>
          </p:nvSpPr>
          <p:spPr bwMode="auto">
            <a:xfrm>
              <a:off x="78" y="2406"/>
              <a:ext cx="1742" cy="634"/>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chemeClr val="accent2"/>
                  </a:solidFill>
                  <a:latin typeface="Times New Roman" pitchFamily="18" charset="0"/>
                </a:rPr>
                <a:t>Followed Up</a:t>
              </a:r>
              <a:r>
                <a:rPr lang="en-US" sz="2200">
                  <a:solidFill>
                    <a:schemeClr val="tx1"/>
                  </a:solidFill>
                  <a:latin typeface="Times New Roman" pitchFamily="18" charset="0"/>
                </a:rPr>
                <a:t> (n=. . .)</a:t>
              </a:r>
            </a:p>
            <a:p>
              <a:pPr>
                <a:lnSpc>
                  <a:spcPct val="90000"/>
                </a:lnSpc>
                <a:spcBef>
                  <a:spcPct val="0"/>
                </a:spcBef>
                <a:buFontTx/>
                <a:buNone/>
              </a:pPr>
              <a:r>
                <a:rPr lang="en-US" sz="2200">
                  <a:solidFill>
                    <a:schemeClr val="tx1"/>
                  </a:solidFill>
                  <a:latin typeface="Times New Roman" pitchFamily="18" charset="0"/>
                </a:rPr>
                <a:t>Timing of Primary and</a:t>
              </a:r>
            </a:p>
            <a:p>
              <a:pPr>
                <a:lnSpc>
                  <a:spcPct val="90000"/>
                </a:lnSpc>
                <a:spcBef>
                  <a:spcPct val="0"/>
                </a:spcBef>
                <a:buFontTx/>
                <a:buNone/>
              </a:pPr>
              <a:r>
                <a:rPr lang="en-US" sz="2200">
                  <a:solidFill>
                    <a:schemeClr val="tx1"/>
                  </a:solidFill>
                  <a:latin typeface="Times New Roman" pitchFamily="18" charset="0"/>
                </a:rPr>
                <a:t>Secondary Outcomes</a:t>
              </a:r>
              <a:endParaRPr lang="en-US" sz="2600">
                <a:solidFill>
                  <a:schemeClr val="tx1"/>
                </a:solidFill>
                <a:latin typeface="Times New Roman" pitchFamily="18" charset="0"/>
              </a:endParaRPr>
            </a:p>
          </p:txBody>
        </p:sp>
        <p:sp>
          <p:nvSpPr>
            <p:cNvPr id="83992" name="Line 19"/>
            <p:cNvSpPr>
              <a:spLocks noChangeShapeType="1"/>
            </p:cNvSpPr>
            <p:nvPr/>
          </p:nvSpPr>
          <p:spPr bwMode="auto">
            <a:xfrm>
              <a:off x="912" y="2304"/>
              <a:ext cx="0" cy="96"/>
            </a:xfrm>
            <a:prstGeom prst="line">
              <a:avLst/>
            </a:prstGeom>
            <a:noFill/>
            <a:ln w="22225">
              <a:solidFill>
                <a:schemeClr val="tx1"/>
              </a:solidFill>
              <a:round/>
              <a:headEnd/>
              <a:tailEnd/>
            </a:ln>
          </p:spPr>
          <p:txBody>
            <a:bodyPr wrap="none" anchor="ctr"/>
            <a:lstStyle/>
            <a:p>
              <a:endParaRPr lang="en-US"/>
            </a:p>
          </p:txBody>
        </p:sp>
      </p:grpSp>
      <p:grpSp>
        <p:nvGrpSpPr>
          <p:cNvPr id="83976" name="Group 20"/>
          <p:cNvGrpSpPr>
            <a:grpSpLocks/>
          </p:cNvGrpSpPr>
          <p:nvPr/>
        </p:nvGrpSpPr>
        <p:grpSpPr bwMode="auto">
          <a:xfrm>
            <a:off x="152400" y="4800600"/>
            <a:ext cx="4094163" cy="1470025"/>
            <a:chOff x="96" y="3024"/>
            <a:chExt cx="2579" cy="926"/>
          </a:xfrm>
        </p:grpSpPr>
        <p:sp>
          <p:nvSpPr>
            <p:cNvPr id="83989" name="Text Box 21"/>
            <p:cNvSpPr txBox="1">
              <a:spLocks noChangeArrowheads="1"/>
            </p:cNvSpPr>
            <p:nvPr/>
          </p:nvSpPr>
          <p:spPr bwMode="auto">
            <a:xfrm>
              <a:off x="96" y="3126"/>
              <a:ext cx="2579" cy="824"/>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rgbClr val="008080"/>
                  </a:solidFill>
                  <a:latin typeface="Times New Roman" pitchFamily="18" charset="0"/>
                </a:rPr>
                <a:t>Withdrawn </a:t>
              </a:r>
              <a:r>
                <a:rPr lang="en-US" sz="2200">
                  <a:solidFill>
                    <a:schemeClr val="tx1"/>
                  </a:solidFill>
                  <a:latin typeface="Times New Roman" pitchFamily="18" charset="0"/>
                </a:rPr>
                <a:t>(n=. . .)</a:t>
              </a:r>
            </a:p>
            <a:p>
              <a:pPr>
                <a:lnSpc>
                  <a:spcPct val="90000"/>
                </a:lnSpc>
                <a:spcBef>
                  <a:spcPct val="0"/>
                </a:spcBef>
                <a:buFontTx/>
                <a:buNone/>
              </a:pPr>
              <a:r>
                <a:rPr lang="en-US" sz="2200">
                  <a:solidFill>
                    <a:schemeClr val="tx1"/>
                  </a:solidFill>
                  <a:latin typeface="Times New Roman" pitchFamily="18" charset="0"/>
                </a:rPr>
                <a:t>     Intervention Ineffective (n=. . .)</a:t>
              </a:r>
            </a:p>
            <a:p>
              <a:pPr>
                <a:lnSpc>
                  <a:spcPct val="90000"/>
                </a:lnSpc>
                <a:spcBef>
                  <a:spcPct val="0"/>
                </a:spcBef>
                <a:buFontTx/>
                <a:buNone/>
              </a:pPr>
              <a:r>
                <a:rPr lang="en-US" sz="2200">
                  <a:solidFill>
                    <a:schemeClr val="tx1"/>
                  </a:solidFill>
                  <a:latin typeface="Times New Roman" pitchFamily="18" charset="0"/>
                </a:rPr>
                <a:t>     Lost to Follow-up (n=. . .)</a:t>
              </a:r>
            </a:p>
            <a:p>
              <a:pPr>
                <a:lnSpc>
                  <a:spcPct val="90000"/>
                </a:lnSpc>
                <a:spcBef>
                  <a:spcPct val="0"/>
                </a:spcBef>
                <a:buFontTx/>
                <a:buNone/>
              </a:pPr>
              <a:r>
                <a:rPr lang="en-US" sz="2200">
                  <a:solidFill>
                    <a:schemeClr val="tx1"/>
                  </a:solidFill>
                  <a:latin typeface="Times New Roman" pitchFamily="18" charset="0"/>
                </a:rPr>
                <a:t>     Other (n=. . .)</a:t>
              </a:r>
              <a:endParaRPr lang="en-US" sz="2600">
                <a:solidFill>
                  <a:schemeClr val="tx1"/>
                </a:solidFill>
                <a:latin typeface="Times New Roman" pitchFamily="18" charset="0"/>
              </a:endParaRPr>
            </a:p>
          </p:txBody>
        </p:sp>
        <p:sp>
          <p:nvSpPr>
            <p:cNvPr id="83990" name="Line 22"/>
            <p:cNvSpPr>
              <a:spLocks noChangeShapeType="1"/>
            </p:cNvSpPr>
            <p:nvPr/>
          </p:nvSpPr>
          <p:spPr bwMode="auto">
            <a:xfrm>
              <a:off x="912" y="3024"/>
              <a:ext cx="0" cy="96"/>
            </a:xfrm>
            <a:prstGeom prst="line">
              <a:avLst/>
            </a:prstGeom>
            <a:noFill/>
            <a:ln w="22225">
              <a:solidFill>
                <a:schemeClr val="tx1"/>
              </a:solidFill>
              <a:round/>
              <a:headEnd/>
              <a:tailEnd/>
            </a:ln>
          </p:spPr>
          <p:txBody>
            <a:bodyPr wrap="none" anchor="ctr"/>
            <a:lstStyle/>
            <a:p>
              <a:endParaRPr lang="en-US"/>
            </a:p>
          </p:txBody>
        </p:sp>
      </p:grpSp>
      <p:grpSp>
        <p:nvGrpSpPr>
          <p:cNvPr id="83977" name="Group 23"/>
          <p:cNvGrpSpPr>
            <a:grpSpLocks/>
          </p:cNvGrpSpPr>
          <p:nvPr/>
        </p:nvGrpSpPr>
        <p:grpSpPr bwMode="auto">
          <a:xfrm>
            <a:off x="152400" y="6248400"/>
            <a:ext cx="3076575" cy="542925"/>
            <a:chOff x="96" y="3936"/>
            <a:chExt cx="1938" cy="342"/>
          </a:xfrm>
        </p:grpSpPr>
        <p:sp>
          <p:nvSpPr>
            <p:cNvPr id="83987" name="Text Box 24"/>
            <p:cNvSpPr txBox="1">
              <a:spLocks noChangeArrowheads="1"/>
            </p:cNvSpPr>
            <p:nvPr/>
          </p:nvSpPr>
          <p:spPr bwMode="auto">
            <a:xfrm>
              <a:off x="96" y="4024"/>
              <a:ext cx="1938" cy="254"/>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b="1">
                  <a:solidFill>
                    <a:srgbClr val="FF3399"/>
                  </a:solidFill>
                  <a:latin typeface="Times New Roman" pitchFamily="18" charset="0"/>
                </a:rPr>
                <a:t>Completed Trial</a:t>
              </a:r>
              <a:r>
                <a:rPr lang="en-US" sz="2200">
                  <a:solidFill>
                    <a:schemeClr val="tx1"/>
                  </a:solidFill>
                  <a:latin typeface="Times New Roman" pitchFamily="18" charset="0"/>
                </a:rPr>
                <a:t> (n=. . .)</a:t>
              </a:r>
              <a:endParaRPr lang="en-US" sz="2600">
                <a:solidFill>
                  <a:schemeClr val="tx1"/>
                </a:solidFill>
                <a:latin typeface="Times New Roman" pitchFamily="18" charset="0"/>
              </a:endParaRPr>
            </a:p>
          </p:txBody>
        </p:sp>
        <p:sp>
          <p:nvSpPr>
            <p:cNvPr id="83988" name="Line 25"/>
            <p:cNvSpPr>
              <a:spLocks noChangeShapeType="1"/>
            </p:cNvSpPr>
            <p:nvPr/>
          </p:nvSpPr>
          <p:spPr bwMode="auto">
            <a:xfrm>
              <a:off x="960" y="3936"/>
              <a:ext cx="0" cy="96"/>
            </a:xfrm>
            <a:prstGeom prst="line">
              <a:avLst/>
            </a:prstGeom>
            <a:noFill/>
            <a:ln w="22225">
              <a:solidFill>
                <a:schemeClr val="tx1"/>
              </a:solidFill>
              <a:round/>
              <a:headEnd/>
              <a:tailEnd/>
            </a:ln>
          </p:spPr>
          <p:txBody>
            <a:bodyPr wrap="none" anchor="ctr"/>
            <a:lstStyle/>
            <a:p>
              <a:endParaRPr lang="en-US"/>
            </a:p>
          </p:txBody>
        </p:sp>
      </p:grpSp>
      <p:grpSp>
        <p:nvGrpSpPr>
          <p:cNvPr id="83978" name="Group 26"/>
          <p:cNvGrpSpPr>
            <a:grpSpLocks/>
          </p:cNvGrpSpPr>
          <p:nvPr/>
        </p:nvGrpSpPr>
        <p:grpSpPr bwMode="auto">
          <a:xfrm>
            <a:off x="5006975" y="3657600"/>
            <a:ext cx="2765425" cy="1168400"/>
            <a:chOff x="3154" y="2304"/>
            <a:chExt cx="1742" cy="736"/>
          </a:xfrm>
        </p:grpSpPr>
        <p:sp>
          <p:nvSpPr>
            <p:cNvPr id="83985" name="Text Box 27"/>
            <p:cNvSpPr txBox="1">
              <a:spLocks noChangeArrowheads="1"/>
            </p:cNvSpPr>
            <p:nvPr/>
          </p:nvSpPr>
          <p:spPr bwMode="auto">
            <a:xfrm>
              <a:off x="3154" y="2406"/>
              <a:ext cx="1742" cy="634"/>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chemeClr val="tx1"/>
                  </a:solidFill>
                  <a:latin typeface="Times New Roman" pitchFamily="18" charset="0"/>
                </a:rPr>
                <a:t>Followed Up (n=. . .)</a:t>
              </a:r>
            </a:p>
            <a:p>
              <a:pPr>
                <a:lnSpc>
                  <a:spcPct val="90000"/>
                </a:lnSpc>
                <a:spcBef>
                  <a:spcPct val="0"/>
                </a:spcBef>
                <a:buFontTx/>
                <a:buNone/>
              </a:pPr>
              <a:r>
                <a:rPr lang="en-US" sz="2200">
                  <a:solidFill>
                    <a:schemeClr val="tx1"/>
                  </a:solidFill>
                  <a:latin typeface="Times New Roman" pitchFamily="18" charset="0"/>
                </a:rPr>
                <a:t>Timing of Primary and</a:t>
              </a:r>
            </a:p>
            <a:p>
              <a:pPr>
                <a:lnSpc>
                  <a:spcPct val="90000"/>
                </a:lnSpc>
                <a:spcBef>
                  <a:spcPct val="0"/>
                </a:spcBef>
                <a:buFontTx/>
                <a:buNone/>
              </a:pPr>
              <a:r>
                <a:rPr lang="en-US" sz="2200">
                  <a:solidFill>
                    <a:schemeClr val="tx1"/>
                  </a:solidFill>
                  <a:latin typeface="Times New Roman" pitchFamily="18" charset="0"/>
                </a:rPr>
                <a:t>Secondary Outcomes</a:t>
              </a:r>
              <a:endParaRPr lang="en-US" sz="2600">
                <a:solidFill>
                  <a:schemeClr val="tx1"/>
                </a:solidFill>
                <a:latin typeface="Times New Roman" pitchFamily="18" charset="0"/>
              </a:endParaRPr>
            </a:p>
          </p:txBody>
        </p:sp>
        <p:sp>
          <p:nvSpPr>
            <p:cNvPr id="83986" name="Line 28"/>
            <p:cNvSpPr>
              <a:spLocks noChangeShapeType="1"/>
            </p:cNvSpPr>
            <p:nvPr/>
          </p:nvSpPr>
          <p:spPr bwMode="auto">
            <a:xfrm>
              <a:off x="4032" y="2304"/>
              <a:ext cx="0" cy="96"/>
            </a:xfrm>
            <a:prstGeom prst="line">
              <a:avLst/>
            </a:prstGeom>
            <a:noFill/>
            <a:ln w="22225">
              <a:solidFill>
                <a:schemeClr val="tx1"/>
              </a:solidFill>
              <a:round/>
              <a:headEnd/>
              <a:tailEnd/>
            </a:ln>
          </p:spPr>
          <p:txBody>
            <a:bodyPr wrap="none" anchor="ctr"/>
            <a:lstStyle/>
            <a:p>
              <a:endParaRPr lang="en-US"/>
            </a:p>
          </p:txBody>
        </p:sp>
      </p:grpSp>
      <p:grpSp>
        <p:nvGrpSpPr>
          <p:cNvPr id="83979" name="Group 29"/>
          <p:cNvGrpSpPr>
            <a:grpSpLocks/>
          </p:cNvGrpSpPr>
          <p:nvPr/>
        </p:nvGrpSpPr>
        <p:grpSpPr bwMode="auto">
          <a:xfrm>
            <a:off x="4973638" y="4800600"/>
            <a:ext cx="4094162" cy="1470025"/>
            <a:chOff x="3133" y="3024"/>
            <a:chExt cx="2579" cy="926"/>
          </a:xfrm>
        </p:grpSpPr>
        <p:sp>
          <p:nvSpPr>
            <p:cNvPr id="83983" name="Text Box 30"/>
            <p:cNvSpPr txBox="1">
              <a:spLocks noChangeArrowheads="1"/>
            </p:cNvSpPr>
            <p:nvPr/>
          </p:nvSpPr>
          <p:spPr bwMode="auto">
            <a:xfrm>
              <a:off x="3133" y="3126"/>
              <a:ext cx="2579" cy="824"/>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chemeClr val="tx1"/>
                  </a:solidFill>
                  <a:latin typeface="Times New Roman" pitchFamily="18" charset="0"/>
                </a:rPr>
                <a:t>Withdrawn (n=. . .)</a:t>
              </a:r>
            </a:p>
            <a:p>
              <a:pPr>
                <a:lnSpc>
                  <a:spcPct val="90000"/>
                </a:lnSpc>
                <a:spcBef>
                  <a:spcPct val="0"/>
                </a:spcBef>
                <a:buFontTx/>
                <a:buNone/>
              </a:pPr>
              <a:r>
                <a:rPr lang="en-US" sz="2200">
                  <a:solidFill>
                    <a:schemeClr val="tx1"/>
                  </a:solidFill>
                  <a:latin typeface="Times New Roman" pitchFamily="18" charset="0"/>
                </a:rPr>
                <a:t>     Intervention Ineffective (n=. . .)</a:t>
              </a:r>
            </a:p>
            <a:p>
              <a:pPr>
                <a:lnSpc>
                  <a:spcPct val="90000"/>
                </a:lnSpc>
                <a:spcBef>
                  <a:spcPct val="0"/>
                </a:spcBef>
                <a:buFontTx/>
                <a:buNone/>
              </a:pPr>
              <a:r>
                <a:rPr lang="en-US" sz="2200">
                  <a:solidFill>
                    <a:schemeClr val="tx1"/>
                  </a:solidFill>
                  <a:latin typeface="Times New Roman" pitchFamily="18" charset="0"/>
                </a:rPr>
                <a:t>     Lost to Follow-up (n=. . .)</a:t>
              </a:r>
            </a:p>
            <a:p>
              <a:pPr>
                <a:lnSpc>
                  <a:spcPct val="90000"/>
                </a:lnSpc>
                <a:spcBef>
                  <a:spcPct val="0"/>
                </a:spcBef>
                <a:buFontTx/>
                <a:buNone/>
              </a:pPr>
              <a:r>
                <a:rPr lang="en-US" sz="2200">
                  <a:solidFill>
                    <a:schemeClr val="tx1"/>
                  </a:solidFill>
                  <a:latin typeface="Times New Roman" pitchFamily="18" charset="0"/>
                </a:rPr>
                <a:t>     Other (n=. . .)</a:t>
              </a:r>
              <a:endParaRPr lang="en-US" sz="2600">
                <a:solidFill>
                  <a:schemeClr val="tx1"/>
                </a:solidFill>
                <a:latin typeface="Times New Roman" pitchFamily="18" charset="0"/>
              </a:endParaRPr>
            </a:p>
          </p:txBody>
        </p:sp>
        <p:sp>
          <p:nvSpPr>
            <p:cNvPr id="83984" name="Line 31"/>
            <p:cNvSpPr>
              <a:spLocks noChangeShapeType="1"/>
            </p:cNvSpPr>
            <p:nvPr/>
          </p:nvSpPr>
          <p:spPr bwMode="auto">
            <a:xfrm>
              <a:off x="4032" y="3024"/>
              <a:ext cx="0" cy="96"/>
            </a:xfrm>
            <a:prstGeom prst="line">
              <a:avLst/>
            </a:prstGeom>
            <a:noFill/>
            <a:ln w="22225">
              <a:solidFill>
                <a:schemeClr val="tx1"/>
              </a:solidFill>
              <a:round/>
              <a:headEnd/>
              <a:tailEnd/>
            </a:ln>
          </p:spPr>
          <p:txBody>
            <a:bodyPr wrap="none" anchor="ctr"/>
            <a:lstStyle/>
            <a:p>
              <a:endParaRPr lang="en-US"/>
            </a:p>
          </p:txBody>
        </p:sp>
      </p:grpSp>
      <p:grpSp>
        <p:nvGrpSpPr>
          <p:cNvPr id="83980" name="Group 32"/>
          <p:cNvGrpSpPr>
            <a:grpSpLocks/>
          </p:cNvGrpSpPr>
          <p:nvPr/>
        </p:nvGrpSpPr>
        <p:grpSpPr bwMode="auto">
          <a:xfrm>
            <a:off x="4987925" y="6248400"/>
            <a:ext cx="2936875" cy="542925"/>
            <a:chOff x="3142" y="3936"/>
            <a:chExt cx="1850" cy="342"/>
          </a:xfrm>
        </p:grpSpPr>
        <p:sp>
          <p:nvSpPr>
            <p:cNvPr id="83981" name="Text Box 33"/>
            <p:cNvSpPr txBox="1">
              <a:spLocks noChangeArrowheads="1"/>
            </p:cNvSpPr>
            <p:nvPr/>
          </p:nvSpPr>
          <p:spPr bwMode="auto">
            <a:xfrm>
              <a:off x="3142" y="4024"/>
              <a:ext cx="1850" cy="254"/>
            </a:xfrm>
            <a:prstGeom prst="rect">
              <a:avLst/>
            </a:prstGeom>
            <a:noFill/>
            <a:ln w="9525">
              <a:solidFill>
                <a:schemeClr val="tx1"/>
              </a:solidFill>
              <a:miter lim="800000"/>
              <a:headEnd/>
              <a:tailEnd/>
            </a:ln>
          </p:spPr>
          <p:txBody>
            <a:bodyPr wrap="none">
              <a:spAutoFit/>
            </a:bodyPr>
            <a:lstStyle/>
            <a:p>
              <a:pPr>
                <a:lnSpc>
                  <a:spcPct val="90000"/>
                </a:lnSpc>
                <a:spcBef>
                  <a:spcPct val="0"/>
                </a:spcBef>
                <a:buFontTx/>
                <a:buNone/>
              </a:pPr>
              <a:r>
                <a:rPr lang="en-US" sz="2200">
                  <a:solidFill>
                    <a:schemeClr val="tx1"/>
                  </a:solidFill>
                  <a:latin typeface="Times New Roman" pitchFamily="18" charset="0"/>
                </a:rPr>
                <a:t>Completed Trial (n=. . .)</a:t>
              </a:r>
              <a:endParaRPr lang="en-US" sz="2600">
                <a:solidFill>
                  <a:schemeClr val="tx1"/>
                </a:solidFill>
                <a:latin typeface="Times New Roman" pitchFamily="18" charset="0"/>
              </a:endParaRPr>
            </a:p>
          </p:txBody>
        </p:sp>
        <p:sp>
          <p:nvSpPr>
            <p:cNvPr id="83982" name="Line 34"/>
            <p:cNvSpPr>
              <a:spLocks noChangeShapeType="1"/>
            </p:cNvSpPr>
            <p:nvPr/>
          </p:nvSpPr>
          <p:spPr bwMode="auto">
            <a:xfrm>
              <a:off x="4032" y="3936"/>
              <a:ext cx="0" cy="96"/>
            </a:xfrm>
            <a:prstGeom prst="line">
              <a:avLst/>
            </a:prstGeom>
            <a:noFill/>
            <a:ln w="22225">
              <a:solidFill>
                <a:schemeClr val="tx1"/>
              </a:solidFill>
              <a:round/>
              <a:headEnd/>
              <a:tailEnd/>
            </a:ln>
          </p:spPr>
          <p:txBody>
            <a:bodyPr wrap="none" anchor="ct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3490" name="Rectangle 2"/>
          <p:cNvSpPr>
            <a:spLocks noGrp="1" noChangeArrowheads="1"/>
          </p:cNvSpPr>
          <p:nvPr>
            <p:ph type="title" idx="4294967295"/>
          </p:nvPr>
        </p:nvSpPr>
        <p:spPr>
          <a:xfrm>
            <a:off x="457200" y="152400"/>
            <a:ext cx="7772400" cy="1371600"/>
          </a:xfrm>
        </p:spPr>
        <p:txBody>
          <a:bodyPr/>
          <a:lstStyle/>
          <a:p>
            <a:pPr>
              <a:defRPr/>
            </a:pPr>
            <a:r>
              <a:rPr lang="en-US" smtClean="0">
                <a:solidFill>
                  <a:srgbClr val="990033"/>
                </a:solidFill>
                <a:effectLst>
                  <a:outerShdw blurRad="38100" dist="38100" dir="2700000" algn="tl">
                    <a:srgbClr val="C0C0C0"/>
                  </a:outerShdw>
                </a:effectLst>
                <a:latin typeface="Arial" charset="0"/>
              </a:rPr>
              <a:t>Advantages of Clinical Trials</a:t>
            </a:r>
          </a:p>
        </p:txBody>
      </p:sp>
      <p:sp>
        <p:nvSpPr>
          <p:cNvPr id="84995" name="Text Box 3"/>
          <p:cNvSpPr txBox="1">
            <a:spLocks noChangeArrowheads="1"/>
          </p:cNvSpPr>
          <p:nvPr/>
        </p:nvSpPr>
        <p:spPr bwMode="auto">
          <a:xfrm>
            <a:off x="723900" y="1824038"/>
            <a:ext cx="5519738" cy="609600"/>
          </a:xfrm>
          <a:prstGeom prst="rect">
            <a:avLst/>
          </a:prstGeom>
          <a:noFill/>
          <a:ln w="9525">
            <a:noFill/>
            <a:miter lim="800000"/>
            <a:headEnd/>
            <a:tailEnd/>
          </a:ln>
        </p:spPr>
        <p:txBody>
          <a:bodyPr wrap="none">
            <a:spAutoFit/>
          </a:bodyPr>
          <a:lstStyle/>
          <a:p>
            <a:pPr>
              <a:spcBef>
                <a:spcPct val="0"/>
              </a:spcBef>
              <a:buFontTx/>
              <a:buNone/>
            </a:pPr>
            <a:r>
              <a:rPr lang="en-US" sz="3400">
                <a:solidFill>
                  <a:schemeClr val="tx1"/>
                </a:solidFill>
                <a:latin typeface="Times New Roman" pitchFamily="18" charset="0"/>
              </a:rPr>
              <a:t>1</a:t>
            </a:r>
            <a:r>
              <a:rPr lang="en-US" sz="3200">
                <a:solidFill>
                  <a:schemeClr val="tx1"/>
                </a:solidFill>
              </a:rPr>
              <a:t>.  Balance prognostic factors</a:t>
            </a:r>
          </a:p>
        </p:txBody>
      </p:sp>
      <p:sp>
        <p:nvSpPr>
          <p:cNvPr id="84996" name="Text Box 4"/>
          <p:cNvSpPr txBox="1">
            <a:spLocks noChangeArrowheads="1"/>
          </p:cNvSpPr>
          <p:nvPr/>
        </p:nvSpPr>
        <p:spPr bwMode="auto">
          <a:xfrm>
            <a:off x="738188" y="2611438"/>
            <a:ext cx="6138862"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2.  Baseline information available</a:t>
            </a:r>
          </a:p>
        </p:txBody>
      </p:sp>
      <p:sp>
        <p:nvSpPr>
          <p:cNvPr id="84997" name="Text Box 5"/>
          <p:cNvSpPr txBox="1">
            <a:spLocks noChangeArrowheads="1"/>
          </p:cNvSpPr>
          <p:nvPr/>
        </p:nvSpPr>
        <p:spPr bwMode="auto">
          <a:xfrm>
            <a:off x="739775" y="3373438"/>
            <a:ext cx="5573713"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3.  Dose levels predetermined</a:t>
            </a:r>
          </a:p>
        </p:txBody>
      </p:sp>
      <p:sp>
        <p:nvSpPr>
          <p:cNvPr id="84998" name="Text Box 6"/>
          <p:cNvSpPr txBox="1">
            <a:spLocks noChangeArrowheads="1"/>
          </p:cNvSpPr>
          <p:nvPr/>
        </p:nvSpPr>
        <p:spPr bwMode="auto">
          <a:xfrm>
            <a:off x="739775" y="4135438"/>
            <a:ext cx="2192338"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4.  Blinding</a:t>
            </a:r>
          </a:p>
        </p:txBody>
      </p:sp>
      <p:sp>
        <p:nvSpPr>
          <p:cNvPr id="84999" name="Text Box 7"/>
          <p:cNvSpPr txBox="1">
            <a:spLocks noChangeArrowheads="1"/>
          </p:cNvSpPr>
          <p:nvPr/>
        </p:nvSpPr>
        <p:spPr bwMode="auto">
          <a:xfrm>
            <a:off x="739775" y="4897438"/>
            <a:ext cx="5665788"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5.  Statistical assumptions met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4514" name="Rectangle 2"/>
          <p:cNvSpPr>
            <a:spLocks noGrp="1" noChangeArrowheads="1"/>
          </p:cNvSpPr>
          <p:nvPr>
            <p:ph type="title" idx="4294967295"/>
          </p:nvPr>
        </p:nvSpPr>
        <p:spPr>
          <a:xfrm>
            <a:off x="685800" y="125413"/>
            <a:ext cx="7772400" cy="1143000"/>
          </a:xfrm>
        </p:spPr>
        <p:txBody>
          <a:bodyPr/>
          <a:lstStyle/>
          <a:p>
            <a:pPr>
              <a:defRPr/>
            </a:pPr>
            <a:r>
              <a:rPr lang="en-US" sz="4000" smtClean="0">
                <a:solidFill>
                  <a:srgbClr val="990033"/>
                </a:solidFill>
                <a:effectLst>
                  <a:outerShdw blurRad="38100" dist="38100" dir="2700000" algn="tl">
                    <a:srgbClr val="C0C0C0"/>
                  </a:outerShdw>
                </a:effectLst>
                <a:latin typeface="Arial" charset="0"/>
              </a:rPr>
              <a:t>Disadvantages of Clinical Trials</a:t>
            </a:r>
          </a:p>
        </p:txBody>
      </p:sp>
      <p:sp>
        <p:nvSpPr>
          <p:cNvPr id="86019" name="Text Box 3"/>
          <p:cNvSpPr txBox="1">
            <a:spLocks noChangeArrowheads="1"/>
          </p:cNvSpPr>
          <p:nvPr/>
        </p:nvSpPr>
        <p:spPr bwMode="auto">
          <a:xfrm>
            <a:off x="771525" y="1844675"/>
            <a:ext cx="6321425"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1.  Exclusions limit generalizability</a:t>
            </a:r>
          </a:p>
        </p:txBody>
      </p:sp>
      <p:sp>
        <p:nvSpPr>
          <p:cNvPr id="86020" name="Text Box 4"/>
          <p:cNvSpPr txBox="1">
            <a:spLocks noChangeArrowheads="1"/>
          </p:cNvSpPr>
          <p:nvPr/>
        </p:nvSpPr>
        <p:spPr bwMode="auto">
          <a:xfrm>
            <a:off x="785813" y="2611438"/>
            <a:ext cx="5257800"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2.  Require long observation</a:t>
            </a:r>
          </a:p>
        </p:txBody>
      </p:sp>
      <p:sp>
        <p:nvSpPr>
          <p:cNvPr id="86021" name="Text Box 5"/>
          <p:cNvSpPr txBox="1">
            <a:spLocks noChangeArrowheads="1"/>
          </p:cNvSpPr>
          <p:nvPr/>
        </p:nvSpPr>
        <p:spPr bwMode="auto">
          <a:xfrm>
            <a:off x="787400" y="3373438"/>
            <a:ext cx="6226175"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3.  May require large # of patients</a:t>
            </a:r>
          </a:p>
        </p:txBody>
      </p:sp>
      <p:sp>
        <p:nvSpPr>
          <p:cNvPr id="86022" name="Text Box 6"/>
          <p:cNvSpPr txBox="1">
            <a:spLocks noChangeArrowheads="1"/>
          </p:cNvSpPr>
          <p:nvPr/>
        </p:nvSpPr>
        <p:spPr bwMode="auto">
          <a:xfrm>
            <a:off x="787400" y="4135438"/>
            <a:ext cx="1876425"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4.  Costly</a:t>
            </a:r>
          </a:p>
        </p:txBody>
      </p:sp>
      <p:sp>
        <p:nvSpPr>
          <p:cNvPr id="86023" name="Text Box 7"/>
          <p:cNvSpPr txBox="1">
            <a:spLocks noChangeArrowheads="1"/>
          </p:cNvSpPr>
          <p:nvPr/>
        </p:nvSpPr>
        <p:spPr bwMode="auto">
          <a:xfrm>
            <a:off x="787400" y="4897438"/>
            <a:ext cx="7664278" cy="584775"/>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5.  Ethical </a:t>
            </a:r>
            <a:r>
              <a:rPr lang="en-US" sz="3200" dirty="0" smtClean="0">
                <a:solidFill>
                  <a:schemeClr val="tx1"/>
                </a:solidFill>
              </a:rPr>
              <a:t>concerns</a:t>
            </a:r>
            <a:r>
              <a:rPr lang="en-US" sz="2400" dirty="0" smtClean="0">
                <a:solidFill>
                  <a:schemeClr val="tx1"/>
                </a:solidFill>
              </a:rPr>
              <a:t> – real advantage to patient?</a:t>
            </a:r>
            <a:endParaRPr lang="en-US" sz="3200" dirty="0">
              <a:solidFill>
                <a:schemeClr val="tx1"/>
              </a:solidFill>
            </a:endParaRPr>
          </a:p>
        </p:txBody>
      </p:sp>
      <p:sp>
        <p:nvSpPr>
          <p:cNvPr id="86024" name="Text Box 8"/>
          <p:cNvSpPr txBox="1">
            <a:spLocks noChangeArrowheads="1"/>
          </p:cNvSpPr>
          <p:nvPr/>
        </p:nvSpPr>
        <p:spPr bwMode="auto">
          <a:xfrm>
            <a:off x="787400" y="5659438"/>
            <a:ext cx="3679825"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6.  Non-compliance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5538" name="Text Box 2"/>
          <p:cNvSpPr txBox="1">
            <a:spLocks noChangeArrowheads="1"/>
          </p:cNvSpPr>
          <p:nvPr/>
        </p:nvSpPr>
        <p:spPr bwMode="auto">
          <a:xfrm>
            <a:off x="1050925" y="858838"/>
            <a:ext cx="2824163"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Real world</a:t>
            </a:r>
          </a:p>
        </p:txBody>
      </p:sp>
      <p:sp>
        <p:nvSpPr>
          <p:cNvPr id="87043" name="Text Box 3"/>
          <p:cNvSpPr txBox="1">
            <a:spLocks noChangeArrowheads="1"/>
          </p:cNvSpPr>
          <p:nvPr/>
        </p:nvSpPr>
        <p:spPr bwMode="auto">
          <a:xfrm>
            <a:off x="1660525" y="1768475"/>
            <a:ext cx="5551488" cy="1066800"/>
          </a:xfrm>
          <a:prstGeom prst="rect">
            <a:avLst/>
          </a:prstGeom>
          <a:noFill/>
          <a:ln w="9525">
            <a:noFill/>
            <a:miter lim="800000"/>
            <a:headEnd/>
            <a:tailEnd/>
          </a:ln>
        </p:spPr>
        <p:txBody>
          <a:bodyPr wrap="none">
            <a:spAutoFit/>
          </a:bodyPr>
          <a:lstStyle/>
          <a:p>
            <a:pPr>
              <a:spcBef>
                <a:spcPct val="0"/>
              </a:spcBef>
              <a:buClr>
                <a:srgbClr val="FF33CC"/>
              </a:buClr>
              <a:buSzPct val="75000"/>
              <a:buFont typeface="Monotype Sorts" pitchFamily="2" charset="2"/>
              <a:buNone/>
            </a:pPr>
            <a:r>
              <a:rPr lang="en-US" sz="3200">
                <a:solidFill>
                  <a:schemeClr val="tx1"/>
                </a:solidFill>
              </a:rPr>
              <a:t>Still treatments that are in use</a:t>
            </a:r>
          </a:p>
          <a:p>
            <a:pPr>
              <a:spcBef>
                <a:spcPct val="0"/>
              </a:spcBef>
              <a:buClr>
                <a:srgbClr val="FF33CC"/>
              </a:buClr>
              <a:buSzPct val="75000"/>
              <a:buFont typeface="Monotype Sorts" pitchFamily="2" charset="2"/>
              <a:buNone/>
            </a:pPr>
            <a:r>
              <a:rPr lang="en-US" sz="3200">
                <a:solidFill>
                  <a:schemeClr val="tx1"/>
                </a:solidFill>
              </a:rPr>
              <a:t>that are </a:t>
            </a:r>
            <a:r>
              <a:rPr lang="en-US" sz="3200" b="1" u="sng">
                <a:solidFill>
                  <a:schemeClr val="tx1"/>
                </a:solidFill>
              </a:rPr>
              <a:t>not</a:t>
            </a:r>
            <a:r>
              <a:rPr lang="en-US" sz="3200">
                <a:solidFill>
                  <a:schemeClr val="tx1"/>
                </a:solidFill>
              </a:rPr>
              <a:t> tested</a:t>
            </a:r>
          </a:p>
        </p:txBody>
      </p:sp>
      <p:sp>
        <p:nvSpPr>
          <p:cNvPr id="87044" name="Text Box 4"/>
          <p:cNvSpPr txBox="1">
            <a:spLocks noChangeArrowheads="1"/>
          </p:cNvSpPr>
          <p:nvPr/>
        </p:nvSpPr>
        <p:spPr bwMode="auto">
          <a:xfrm>
            <a:off x="2193925" y="4202113"/>
            <a:ext cx="3405188" cy="579437"/>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Not doing trials </a:t>
            </a:r>
            <a:r>
              <a:rPr lang="en-US" sz="3200">
                <a:solidFill>
                  <a:schemeClr val="tx1"/>
                </a:solidFill>
                <a:sym typeface="Symbol" pitchFamily="18" charset="2"/>
              </a:rPr>
              <a:t></a:t>
            </a:r>
            <a:endParaRPr lang="en-US" sz="3200">
              <a:solidFill>
                <a:schemeClr val="tx1"/>
              </a:solidFill>
            </a:endParaRPr>
          </a:p>
        </p:txBody>
      </p:sp>
      <p:sp>
        <p:nvSpPr>
          <p:cNvPr id="87045" name="Text Box 5"/>
          <p:cNvSpPr txBox="1">
            <a:spLocks noChangeArrowheads="1"/>
          </p:cNvSpPr>
          <p:nvPr/>
        </p:nvSpPr>
        <p:spPr bwMode="auto">
          <a:xfrm>
            <a:off x="3032125" y="4816475"/>
            <a:ext cx="5641975" cy="579438"/>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patient care without guidelines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609600" y="396875"/>
            <a:ext cx="4603750" cy="579438"/>
          </a:xfrm>
          <a:prstGeom prst="rect">
            <a:avLst/>
          </a:prstGeom>
          <a:noFill/>
          <a:ln w="9525">
            <a:noFill/>
            <a:miter lim="800000"/>
            <a:headEnd/>
            <a:tailEnd/>
          </a:ln>
        </p:spPr>
        <p:txBody>
          <a:bodyPr wrap="none">
            <a:spAutoFit/>
          </a:bodyPr>
          <a:lstStyle/>
          <a:p>
            <a:pPr>
              <a:spcBef>
                <a:spcPct val="0"/>
              </a:spcBef>
              <a:buFontTx/>
              <a:buNone/>
            </a:pPr>
            <a:r>
              <a:rPr lang="en-US" sz="3200" b="1" dirty="0"/>
              <a:t>Field Trials</a:t>
            </a:r>
            <a:r>
              <a:rPr lang="en-US" sz="3200" b="1" dirty="0">
                <a:solidFill>
                  <a:schemeClr val="tx1"/>
                </a:solidFill>
              </a:rPr>
              <a:t>:</a:t>
            </a:r>
            <a:r>
              <a:rPr lang="en-US" sz="3200" dirty="0">
                <a:solidFill>
                  <a:schemeClr val="tx1"/>
                </a:solidFill>
              </a:rPr>
              <a:t>  Individuals</a:t>
            </a:r>
          </a:p>
        </p:txBody>
      </p:sp>
      <p:grpSp>
        <p:nvGrpSpPr>
          <p:cNvPr id="3" name="Group 2"/>
          <p:cNvGrpSpPr/>
          <p:nvPr/>
        </p:nvGrpSpPr>
        <p:grpSpPr>
          <a:xfrm>
            <a:off x="1355725" y="1235075"/>
            <a:ext cx="4065588" cy="1808163"/>
            <a:chOff x="1355725" y="1235075"/>
            <a:chExt cx="4065588" cy="1808163"/>
          </a:xfrm>
        </p:grpSpPr>
        <p:sp>
          <p:nvSpPr>
            <p:cNvPr id="88067" name="Text Box 3"/>
            <p:cNvSpPr txBox="1">
              <a:spLocks noChangeArrowheads="1"/>
            </p:cNvSpPr>
            <p:nvPr/>
          </p:nvSpPr>
          <p:spPr bwMode="auto">
            <a:xfrm>
              <a:off x="1355725" y="1235075"/>
              <a:ext cx="4065588" cy="579438"/>
            </a:xfrm>
            <a:prstGeom prst="rect">
              <a:avLst/>
            </a:prstGeom>
            <a:noFill/>
            <a:ln w="9525">
              <a:noFill/>
              <a:miter lim="800000"/>
              <a:headEnd/>
              <a:tailEnd/>
            </a:ln>
          </p:spPr>
          <p:txBody>
            <a:bodyPr wrap="none">
              <a:spAutoFit/>
            </a:bodyPr>
            <a:lstStyle/>
            <a:p>
              <a:pPr>
                <a:spcBef>
                  <a:spcPct val="0"/>
                </a:spcBef>
                <a:buFontTx/>
                <a:buNone/>
              </a:pPr>
              <a:r>
                <a:rPr lang="en-US" sz="3200" dirty="0">
                  <a:solidFill>
                    <a:schemeClr val="tx1"/>
                  </a:solidFill>
                </a:rPr>
                <a:t>Ex:  Vaccination trials</a:t>
              </a:r>
            </a:p>
          </p:txBody>
        </p:sp>
        <p:sp>
          <p:nvSpPr>
            <p:cNvPr id="88068" name="Text Box 4"/>
            <p:cNvSpPr txBox="1">
              <a:spLocks noChangeArrowheads="1"/>
            </p:cNvSpPr>
            <p:nvPr/>
          </p:nvSpPr>
          <p:spPr bwMode="auto">
            <a:xfrm>
              <a:off x="2071688" y="1828800"/>
              <a:ext cx="1204912" cy="609600"/>
            </a:xfrm>
            <a:prstGeom prst="rect">
              <a:avLst/>
            </a:prstGeom>
            <a:noFill/>
            <a:ln w="9525">
              <a:noFill/>
              <a:miter lim="800000"/>
              <a:headEnd/>
              <a:tailEnd/>
            </a:ln>
          </p:spPr>
          <p:txBody>
            <a:bodyPr wrap="none">
              <a:spAutoFit/>
            </a:bodyPr>
            <a:lstStyle/>
            <a:p>
              <a:pPr>
                <a:spcBef>
                  <a:spcPct val="0"/>
                </a:spcBef>
                <a:buFontTx/>
                <a:buNone/>
              </a:pPr>
              <a:r>
                <a:rPr lang="en-US" sz="3400" dirty="0">
                  <a:solidFill>
                    <a:schemeClr val="tx1"/>
                  </a:solidFill>
                  <a:latin typeface="Times New Roman" pitchFamily="18" charset="0"/>
                </a:rPr>
                <a:t> Polio</a:t>
              </a:r>
            </a:p>
          </p:txBody>
        </p:sp>
        <p:sp>
          <p:nvSpPr>
            <p:cNvPr id="88069" name="Text Box 5"/>
            <p:cNvSpPr txBox="1">
              <a:spLocks noChangeArrowheads="1"/>
            </p:cNvSpPr>
            <p:nvPr/>
          </p:nvSpPr>
          <p:spPr bwMode="auto">
            <a:xfrm>
              <a:off x="2133600" y="2433638"/>
              <a:ext cx="1746250" cy="609600"/>
            </a:xfrm>
            <a:prstGeom prst="rect">
              <a:avLst/>
            </a:prstGeom>
            <a:noFill/>
            <a:ln w="9525">
              <a:noFill/>
              <a:miter lim="800000"/>
              <a:headEnd/>
              <a:tailEnd/>
            </a:ln>
          </p:spPr>
          <p:txBody>
            <a:bodyPr wrap="none">
              <a:spAutoFit/>
            </a:bodyPr>
            <a:lstStyle/>
            <a:p>
              <a:pPr>
                <a:spcBef>
                  <a:spcPct val="0"/>
                </a:spcBef>
                <a:buFontTx/>
                <a:buNone/>
              </a:pPr>
              <a:r>
                <a:rPr lang="en-US" sz="3400" dirty="0">
                  <a:solidFill>
                    <a:schemeClr val="tx1"/>
                  </a:solidFill>
                  <a:latin typeface="Times New Roman" pitchFamily="18" charset="0"/>
                </a:rPr>
                <a:t>Hepatitis</a:t>
              </a:r>
            </a:p>
          </p:txBody>
        </p:sp>
      </p:grpSp>
      <p:grpSp>
        <p:nvGrpSpPr>
          <p:cNvPr id="2" name="Group 10"/>
          <p:cNvGrpSpPr>
            <a:grpSpLocks/>
          </p:cNvGrpSpPr>
          <p:nvPr/>
        </p:nvGrpSpPr>
        <p:grpSpPr bwMode="auto">
          <a:xfrm>
            <a:off x="533400" y="3248025"/>
            <a:ext cx="7043738" cy="2771775"/>
            <a:chOff x="336" y="2046"/>
            <a:chExt cx="4437" cy="1746"/>
          </a:xfrm>
        </p:grpSpPr>
        <p:sp>
          <p:nvSpPr>
            <p:cNvPr id="88071" name="Text Box 6"/>
            <p:cNvSpPr txBox="1">
              <a:spLocks noChangeArrowheads="1"/>
            </p:cNvSpPr>
            <p:nvPr/>
          </p:nvSpPr>
          <p:spPr bwMode="auto">
            <a:xfrm>
              <a:off x="336" y="2046"/>
              <a:ext cx="3995" cy="365"/>
            </a:xfrm>
            <a:prstGeom prst="rect">
              <a:avLst/>
            </a:prstGeom>
            <a:noFill/>
            <a:ln w="9525">
              <a:noFill/>
              <a:miter lim="800000"/>
              <a:headEnd/>
              <a:tailEnd/>
            </a:ln>
          </p:spPr>
          <p:txBody>
            <a:bodyPr wrap="none">
              <a:spAutoFit/>
            </a:bodyPr>
            <a:lstStyle/>
            <a:p>
              <a:pPr>
                <a:spcBef>
                  <a:spcPct val="0"/>
                </a:spcBef>
                <a:buFontTx/>
                <a:buNone/>
              </a:pPr>
              <a:r>
                <a:rPr lang="en-US" sz="3200" b="1" dirty="0"/>
                <a:t>Community Trials</a:t>
              </a:r>
              <a:r>
                <a:rPr lang="en-US" sz="3200" b="1" dirty="0">
                  <a:solidFill>
                    <a:schemeClr val="tx1"/>
                  </a:solidFill>
                </a:rPr>
                <a:t>:</a:t>
              </a:r>
              <a:r>
                <a:rPr lang="en-US" sz="3200" dirty="0">
                  <a:solidFill>
                    <a:schemeClr val="tx1"/>
                  </a:solidFill>
                </a:rPr>
                <a:t>  Communities</a:t>
              </a:r>
            </a:p>
          </p:txBody>
        </p:sp>
        <p:sp>
          <p:nvSpPr>
            <p:cNvPr id="88072" name="Text Box 7"/>
            <p:cNvSpPr txBox="1">
              <a:spLocks noChangeArrowheads="1"/>
            </p:cNvSpPr>
            <p:nvPr/>
          </p:nvSpPr>
          <p:spPr bwMode="auto">
            <a:xfrm>
              <a:off x="864" y="2557"/>
              <a:ext cx="3909" cy="365"/>
            </a:xfrm>
            <a:prstGeom prst="rect">
              <a:avLst/>
            </a:prstGeom>
            <a:noFill/>
            <a:ln w="9525">
              <a:noFill/>
              <a:miter lim="800000"/>
              <a:headEnd/>
              <a:tailEnd/>
            </a:ln>
          </p:spPr>
          <p:txBody>
            <a:bodyPr wrap="none">
              <a:spAutoFit/>
            </a:bodyPr>
            <a:lstStyle/>
            <a:p>
              <a:pPr>
                <a:spcBef>
                  <a:spcPct val="0"/>
                </a:spcBef>
                <a:buFontTx/>
                <a:buNone/>
              </a:pPr>
              <a:r>
                <a:rPr lang="en-US" sz="3200">
                  <a:solidFill>
                    <a:schemeClr val="tx1"/>
                  </a:solidFill>
                </a:rPr>
                <a:t>Ex:  Fluoridation of drinking water</a:t>
              </a:r>
            </a:p>
          </p:txBody>
        </p:sp>
        <p:sp>
          <p:nvSpPr>
            <p:cNvPr id="88073" name="Text Box 8"/>
            <p:cNvSpPr txBox="1">
              <a:spLocks noChangeArrowheads="1"/>
            </p:cNvSpPr>
            <p:nvPr/>
          </p:nvSpPr>
          <p:spPr bwMode="auto">
            <a:xfrm>
              <a:off x="1296" y="2976"/>
              <a:ext cx="2485" cy="384"/>
            </a:xfrm>
            <a:prstGeom prst="rect">
              <a:avLst/>
            </a:prstGeom>
            <a:noFill/>
            <a:ln w="9525">
              <a:noFill/>
              <a:miter lim="800000"/>
              <a:headEnd/>
              <a:tailEnd/>
            </a:ln>
          </p:spPr>
          <p:txBody>
            <a:bodyPr wrap="none">
              <a:spAutoFit/>
            </a:bodyPr>
            <a:lstStyle/>
            <a:p>
              <a:pPr>
                <a:spcBef>
                  <a:spcPct val="0"/>
                </a:spcBef>
                <a:buFontTx/>
                <a:buNone/>
              </a:pPr>
              <a:r>
                <a:rPr lang="en-US" sz="3400">
                  <a:solidFill>
                    <a:schemeClr val="tx1"/>
                  </a:solidFill>
                  <a:latin typeface="Times New Roman" pitchFamily="18" charset="0"/>
                </a:rPr>
                <a:t> </a:t>
              </a:r>
              <a:r>
                <a:rPr lang="en-US" sz="3200">
                  <a:solidFill>
                    <a:schemeClr val="tx1"/>
                  </a:solidFill>
                </a:rPr>
                <a:t>Fortification of foods</a:t>
              </a:r>
            </a:p>
          </p:txBody>
        </p:sp>
        <p:sp>
          <p:nvSpPr>
            <p:cNvPr id="88074" name="Text Box 9"/>
            <p:cNvSpPr txBox="1">
              <a:spLocks noChangeArrowheads="1"/>
            </p:cNvSpPr>
            <p:nvPr/>
          </p:nvSpPr>
          <p:spPr bwMode="auto">
            <a:xfrm>
              <a:off x="1296" y="3408"/>
              <a:ext cx="2656" cy="384"/>
            </a:xfrm>
            <a:prstGeom prst="rect">
              <a:avLst/>
            </a:prstGeom>
            <a:noFill/>
            <a:ln w="9525">
              <a:noFill/>
              <a:miter lim="800000"/>
              <a:headEnd/>
              <a:tailEnd/>
            </a:ln>
          </p:spPr>
          <p:txBody>
            <a:bodyPr wrap="none">
              <a:spAutoFit/>
            </a:bodyPr>
            <a:lstStyle/>
            <a:p>
              <a:pPr>
                <a:spcBef>
                  <a:spcPct val="0"/>
                </a:spcBef>
                <a:buFontTx/>
                <a:buNone/>
              </a:pPr>
              <a:r>
                <a:rPr lang="en-US" sz="3400">
                  <a:solidFill>
                    <a:schemeClr val="tx1"/>
                  </a:solidFill>
                  <a:latin typeface="Times New Roman" pitchFamily="18" charset="0"/>
                </a:rPr>
                <a:t> </a:t>
              </a:r>
              <a:r>
                <a:rPr lang="en-US" sz="3200">
                  <a:solidFill>
                    <a:schemeClr val="tx1"/>
                  </a:solidFill>
                </a:rPr>
                <a:t>Health education, etc.</a:t>
              </a: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6"/>
                                        </p:tgtEl>
                                      </p:cBhvr>
                                    </p:cmd>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par>
                                <p:cTn id="10" presetID="10" presetClass="entr" presetSubtype="0" fill="hold" nodeType="withEffect">
                                  <p:stCondLst>
                                    <p:cond delay="4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12653</TotalTime>
  <Words>11502</Words>
  <Application>Microsoft Office PowerPoint</Application>
  <PresentationFormat>On-screen Show (4:3)</PresentationFormat>
  <Paragraphs>1397</Paragraphs>
  <Slides>100</Slides>
  <Notes>99</Notes>
  <HiddenSlides>0</HiddenSlides>
  <MMClips>101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100</vt:i4>
      </vt:variant>
    </vt:vector>
  </HeadingPairs>
  <TitlesOfParts>
    <vt:vector size="111" baseType="lpstr">
      <vt:lpstr>Arial</vt:lpstr>
      <vt:lpstr>Comic Sans MS</vt:lpstr>
      <vt:lpstr>Monotype Sorts</vt:lpstr>
      <vt:lpstr>Symbol</vt:lpstr>
      <vt:lpstr>Times New Roman</vt:lpstr>
      <vt:lpstr>Wingdings</vt:lpstr>
      <vt:lpstr>Blank Presentation</vt:lpstr>
      <vt:lpstr>Custom Design</vt:lpstr>
      <vt:lpstr>Clip</vt:lpstr>
      <vt:lpstr>Equation</vt:lpstr>
      <vt:lpstr>Chart</vt:lpstr>
      <vt:lpstr>EPDM 509</vt:lpstr>
      <vt:lpstr>Objectives</vt:lpstr>
      <vt:lpstr>Thought for the day….</vt:lpstr>
      <vt:lpstr>Purpose of an Epidemiologic Study</vt:lpstr>
      <vt:lpstr>Types of Studies</vt:lpstr>
      <vt:lpstr>Study Designs</vt:lpstr>
      <vt:lpstr>Experimental Studies</vt:lpstr>
      <vt:lpstr>PowerPoint Presentation</vt:lpstr>
      <vt:lpstr>PowerPoint Presentation</vt:lpstr>
      <vt:lpstr>Case-series</vt:lpstr>
      <vt:lpstr>Hippocrates</vt:lpstr>
      <vt:lpstr>Clinical Trials</vt:lpstr>
      <vt:lpstr>PowerPoint Presentation</vt:lpstr>
      <vt:lpstr>PowerPoint Presentation</vt:lpstr>
      <vt:lpstr>Early Trials</vt:lpstr>
      <vt:lpstr>Early Trials</vt:lpstr>
      <vt:lpstr>PowerPoint Presentation</vt:lpstr>
      <vt:lpstr>Gastric Freezing</vt:lpstr>
      <vt:lpstr>PowerPoint Presentation</vt:lpstr>
      <vt:lpstr>Randomized Controlled Clinical Trial of ‘Gastric Freeze’ Treatment</vt:lpstr>
      <vt:lpstr>PowerPoint Presentation</vt:lpstr>
      <vt:lpstr>Extracranial-Intracranial Arterial Anastomosis for Preventing Stroke Recurrence</vt:lpstr>
      <vt:lpstr>PowerPoint Presentation</vt:lpstr>
      <vt:lpstr>All Strokes &amp; All Deaths  </vt:lpstr>
      <vt:lpstr>Clofibrate- 1st generation    cholesterol reducing drug</vt:lpstr>
      <vt:lpstr>PowerPoint Presentation</vt:lpstr>
      <vt:lpstr>Uncontrolled Clinical Trials</vt:lpstr>
      <vt:lpstr>The unpredictable course of disease:  the natural history of systemic lupus erythematosus in a patient observed before the advent of immunosuppressive drugs.</vt:lpstr>
      <vt:lpstr>Uncontrolled Clinical Trials</vt:lpstr>
      <vt:lpstr>Uncontrolled Clinical Trials</vt:lpstr>
      <vt:lpstr>Uncontrolled Clinical Trials</vt:lpstr>
      <vt:lpstr>Randomized Clinical Trials</vt:lpstr>
      <vt:lpstr>PowerPoint Presentation</vt:lpstr>
      <vt:lpstr>PowerPoint Presentation</vt:lpstr>
      <vt:lpstr>PowerPoint Presentation</vt:lpstr>
      <vt:lpstr>PowerPoint Presentation</vt:lpstr>
      <vt:lpstr>The Structure of a Clinical Trial</vt:lpstr>
      <vt:lpstr>PowerPoint Presentation</vt:lpstr>
      <vt:lpstr>PowerPoint Presentation</vt:lpstr>
      <vt:lpstr>Choosing the study population</vt:lpstr>
      <vt:lpstr>Choosing the study population</vt:lpstr>
      <vt:lpstr>PowerPoint Presentation</vt:lpstr>
      <vt:lpstr>Choosing the study population</vt:lpstr>
      <vt:lpstr>Choosing the study population</vt:lpstr>
      <vt:lpstr>Choosing the study population</vt:lpstr>
      <vt:lpstr>Mortality in men with coronary heart disease who did and did not take their medicine</vt:lpstr>
      <vt:lpstr>Mortality in men with coronary heart disease who did and did not take their medicine</vt:lpstr>
      <vt:lpstr>CONTROLS!</vt:lpstr>
      <vt:lpstr>Choosing Controls</vt:lpstr>
      <vt:lpstr>Choosing Controls</vt:lpstr>
      <vt:lpstr>PowerPoint Presentation</vt:lpstr>
      <vt:lpstr>Choosing Controls</vt:lpstr>
      <vt:lpstr>Choosing Controls</vt:lpstr>
      <vt:lpstr>Variation in prognosis by hospital:  the 21-day mortality from acute myocardial infarction for patients treated with anticoagulants in 22 hospitals.  Hospitals designated by an asterisk had less than 10 patients.</vt:lpstr>
      <vt:lpstr>Treatment - to the controls?</vt:lpstr>
      <vt:lpstr>Treatment - to the controls?</vt:lpstr>
      <vt:lpstr>Total effects of treatment are the sum of spontaneous improvement, nonspecific responses, and the effects of specific treatments.</vt:lpstr>
      <vt:lpstr>Design</vt:lpstr>
      <vt:lpstr>Parallel Design</vt:lpstr>
      <vt:lpstr>Design</vt:lpstr>
      <vt:lpstr>Walnut Trial</vt:lpstr>
      <vt:lpstr>Cross-over design</vt:lpstr>
      <vt:lpstr>Factorial Design</vt:lpstr>
      <vt:lpstr>Factorial Design</vt:lpstr>
      <vt:lpstr>Factorial Design</vt:lpstr>
      <vt:lpstr>Factorial Design</vt:lpstr>
      <vt:lpstr>Factorial Design</vt:lpstr>
      <vt:lpstr>Factorial Design</vt:lpstr>
      <vt:lpstr>Factorial Design</vt:lpstr>
      <vt:lpstr>Factorial Design</vt:lpstr>
      <vt:lpstr>Factorial Design</vt:lpstr>
      <vt:lpstr>PowerPoint Presentation</vt:lpstr>
      <vt:lpstr>PowerPoint Presentation</vt:lpstr>
      <vt:lpstr>PowerPoint Presentation</vt:lpstr>
      <vt:lpstr>Allocation</vt:lpstr>
      <vt:lpstr>Allocation</vt:lpstr>
      <vt:lpstr>Allocation</vt:lpstr>
      <vt:lpstr> Stratified (block) randomization </vt:lpstr>
      <vt:lpstr>Endpoints</vt:lpstr>
      <vt:lpstr>Study Size</vt:lpstr>
      <vt:lpstr>PowerPoint Presentation</vt:lpstr>
      <vt:lpstr>Possible reasons for non-compliance in a randomized clinical trial</vt:lpstr>
      <vt:lpstr>Strategies to enhance compliance with treatment assignment in randomized clinical trials.</vt:lpstr>
      <vt:lpstr>PowerPoint Presentation</vt:lpstr>
      <vt:lpstr>Dealing With Non-Compliance</vt:lpstr>
      <vt:lpstr>Pragmatic Approach</vt:lpstr>
      <vt:lpstr>Analysis</vt:lpstr>
      <vt:lpstr>PowerPoint Presentation</vt:lpstr>
      <vt:lpstr>PowerPoint Presentation</vt:lpstr>
      <vt:lpstr>PowerPoint Presentation</vt:lpstr>
      <vt:lpstr>PowerPoint Presentation</vt:lpstr>
      <vt:lpstr>PowerPoint Presentation</vt:lpstr>
      <vt:lpstr>Ethical Issues</vt:lpstr>
      <vt:lpstr>PowerPoint Presentation</vt:lpstr>
      <vt:lpstr>PowerPoint Presentation</vt:lpstr>
      <vt:lpstr>Advantages of Clinical Trials</vt:lpstr>
      <vt:lpstr>Disadvantages of Clinical Trials</vt:lpstr>
      <vt:lpstr>PowerPoint Presentation</vt:lpstr>
      <vt:lpstr>PowerPoint Presentation</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801</cp:revision>
  <dcterms:created xsi:type="dcterms:W3CDTF">1999-01-07T03:11:36Z</dcterms:created>
  <dcterms:modified xsi:type="dcterms:W3CDTF">2014-10-19T22:28:25Z</dcterms:modified>
</cp:coreProperties>
</file>